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72" r:id="rId7"/>
    <p:sldId id="261" r:id="rId8"/>
    <p:sldId id="273" r:id="rId9"/>
    <p:sldId id="262" r:id="rId10"/>
    <p:sldId id="263" r:id="rId11"/>
    <p:sldId id="274" r:id="rId12"/>
    <p:sldId id="265" r:id="rId13"/>
    <p:sldId id="266" r:id="rId14"/>
    <p:sldId id="267" r:id="rId15"/>
    <p:sldId id="268" r:id="rId16"/>
    <p:sldId id="269" r:id="rId17"/>
    <p:sldId id="270" r:id="rId18"/>
    <p:sldId id="275" r:id="rId19"/>
    <p:sldId id="279" r:id="rId20"/>
    <p:sldId id="277" r:id="rId21"/>
    <p:sldId id="278" r:id="rId22"/>
    <p:sldId id="276" r:id="rId23"/>
    <p:sldId id="280" r:id="rId24"/>
    <p:sldId id="282"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hq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640723"/>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a:t>
            </a:r>
            <a:r>
              <a:rPr lang="en-IN" sz="1800" b="1" dirty="0" smtClean="0">
                <a:effectLst/>
                <a:latin typeface="Times New Roman" panose="02020603050405020304" pitchFamily="18" charset="0"/>
                <a:ea typeface="Arial" panose="020B0604020202020204" pitchFamily="34" charset="0"/>
              </a:rPr>
              <a:t>by: Adarsh Verma</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smtClean="0">
                <a:latin typeface="Times New Roman" panose="02020603050405020304" pitchFamily="18" charset="0"/>
              </a:rPr>
              <a:t>Individual</a:t>
            </a:r>
            <a:endParaRPr lang="en-IN" b="1" dirty="0">
              <a:latin typeface="Times New Roman" panose="02020603050405020304" pitchFamily="18" charset="0"/>
            </a:endParaRPr>
          </a:p>
          <a:p>
            <a:pPr>
              <a:lnSpc>
                <a:spcPct val="115000"/>
              </a:lnSpc>
            </a:pPr>
            <a:r>
              <a:rPr lang="en-IN" sz="1800" b="1" dirty="0" smtClean="0">
                <a:effectLst/>
                <a:latin typeface="Times New Roman" panose="02020603050405020304" pitchFamily="18" charset="0"/>
                <a:ea typeface="Arial" panose="020B0604020202020204" pitchFamily="34" charset="0"/>
              </a:rPr>
              <a:t>Name: Adarsh Verma</a:t>
            </a:r>
            <a:r>
              <a:rPr lang="en-IN" sz="1800" b="1" dirty="0">
                <a:effectLst/>
                <a:latin typeface="Times New Roman" panose="02020603050405020304" pitchFamily="18" charset="0"/>
                <a:ea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a:t>
            </a:r>
            <a:r>
              <a:rPr lang="en-IN" sz="1800" b="1" dirty="0" smtClean="0">
                <a:effectLst/>
                <a:latin typeface="Times New Roman" panose="02020603050405020304" pitchFamily="18" charset="0"/>
                <a:ea typeface="Arial" panose="020B0604020202020204" pitchFamily="34" charset="0"/>
              </a:rPr>
              <a:t>: B1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smtClean="0">
                <a:effectLst/>
                <a:latin typeface="Times New Roman" panose="02020603050405020304" pitchFamily="18" charset="0"/>
                <a:ea typeface="Arial" panose="020B0604020202020204" pitchFamily="34" charset="0"/>
              </a:rPr>
              <a:t>adarshverma8u@gmail.com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800" b="1" dirty="0" smtClean="0">
                <a:effectLst/>
                <a:latin typeface="Times New Roman" panose="02020603050405020304" pitchFamily="18" charset="0"/>
                <a:ea typeface="Arial" panose="020B0604020202020204" pitchFamily="34" charset="0"/>
              </a:rPr>
              <a:t>:</a:t>
            </a:r>
            <a:r>
              <a:rPr lang="en-IN" sz="1050" b="1" dirty="0">
                <a:latin typeface="Times New Roman" panose="02020603050405020304" pitchFamily="18" charset="0"/>
                <a:ea typeface="Arial" panose="020B0604020202020204" pitchFamily="34" charset="0"/>
              </a:rPr>
              <a:t> </a:t>
            </a:r>
            <a:r>
              <a:rPr lang="en-IN" b="1" dirty="0">
                <a:latin typeface="Times New Roman" panose="02020603050405020304" pitchFamily="18" charset="0"/>
                <a:ea typeface="Arial" panose="020B0604020202020204" pitchFamily="34" charset="0"/>
              </a:rPr>
              <a:t>HDFC API Developer </a:t>
            </a:r>
            <a:endParaRPr lang="en-IN" b="1" dirty="0" smtClean="0">
              <a:latin typeface="Times New Roman" panose="02020603050405020304" pitchFamily="18" charset="0"/>
              <a:ea typeface="Arial" panose="020B0604020202020204" pitchFamily="34" charset="0"/>
            </a:endParaRPr>
          </a:p>
          <a:p>
            <a:pPr>
              <a:lnSpc>
                <a:spcPct val="115000"/>
              </a:lnSpc>
            </a:pPr>
            <a:r>
              <a:rPr lang="en-IN" b="1" dirty="0" smtClean="0">
                <a:effectLst/>
                <a:latin typeface="Times New Roman" panose="02020603050405020304" pitchFamily="18" charset="0"/>
                <a:ea typeface="Arial" panose="020B0604020202020204" pitchFamily="34" charset="0"/>
              </a:rPr>
              <a:t>Guided By: </a:t>
            </a:r>
            <a:r>
              <a:rPr lang="en-IN" b="1" dirty="0" err="1" smtClean="0">
                <a:effectLst/>
                <a:latin typeface="Times New Roman" panose="02020603050405020304" pitchFamily="18" charset="0"/>
                <a:ea typeface="Arial" panose="020B0604020202020204" pitchFamily="34" charset="0"/>
              </a:rPr>
              <a:t>Javeed</a:t>
            </a:r>
            <a:r>
              <a:rPr lang="en-IN" b="1" dirty="0" smtClean="0">
                <a:effectLst/>
                <a:latin typeface="Times New Roman" panose="02020603050405020304" pitchFamily="18" charset="0"/>
                <a:ea typeface="Arial" panose="020B0604020202020204" pitchFamily="34" charset="0"/>
              </a:rPr>
              <a:t> Sir</a:t>
            </a:r>
            <a:endParaRPr lang="en-IN"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DD/MM/YYYY</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490219" y="1349647"/>
            <a:ext cx="11027703" cy="3416320"/>
          </a:xfrm>
          <a:prstGeom prst="rect">
            <a:avLst/>
          </a:prstGeom>
          <a:noFill/>
        </p:spPr>
        <p:txBody>
          <a:bodyPr wrap="square">
            <a:spAutoFit/>
          </a:bodyPr>
          <a:lstStyle/>
          <a:p>
            <a:pPr marL="285750" indent="-285750">
              <a:buFont typeface="Arial" panose="020B0604020202020204" pitchFamily="34" charset="0"/>
              <a:buChar char="•"/>
            </a:pPr>
            <a:r>
              <a:rPr lang="en-US" dirty="0" smtClean="0"/>
              <a:t>Created </a:t>
            </a:r>
            <a:r>
              <a:rPr lang="en-US" dirty="0"/>
              <a:t>an Employee table with EmployeeID, EmployeeName, and DateOfBirth columns in a database using SQL</a:t>
            </a:r>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Write Java code to query a single Employee record based on the EmployeeID and deploy it to an application server such as Tomcat</a:t>
            </a:r>
            <a:r>
              <a:rPr lang="en-US" dirty="0" smtClean="0"/>
              <a:t>.</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Expose the Java code as a HTTP web service and configure it to print a log file with date-timestamp for every call made to the service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Implement HTTPS for the web service using a self-signed certificate and test it using Postman and </a:t>
            </a:r>
            <a:r>
              <a:rPr lang="en-US" dirty="0" smtClean="0"/>
              <a:t>CURL commands</a:t>
            </a:r>
            <a:r>
              <a:rPr lang="en-US" dirty="0"/>
              <a:t>, and update the client program to decrypt the encrypted value of the DateOfBirth field</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Containerize the web service and deploy it on Kubernetes with 3 instances </a:t>
            </a:r>
            <a:r>
              <a:rPr lang="en-US" dirty="0" smtClean="0"/>
              <a:t>running.</a:t>
            </a:r>
            <a:endParaRPr lang="en-US" dirty="0"/>
          </a:p>
        </p:txBody>
      </p:sp>
    </p:spTree>
    <p:extLst>
      <p:ext uri="{BB962C8B-B14F-4D97-AF65-F5344CB8AC3E}">
        <p14:creationId xmlns:p14="http://schemas.microsoft.com/office/powerpoint/2010/main" val="4192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279" y="2154307"/>
            <a:ext cx="4838547" cy="26553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9104" y="2145301"/>
            <a:ext cx="4531134" cy="2664306"/>
          </a:xfrm>
          <a:prstGeom prst="rect">
            <a:avLst/>
          </a:prstGeom>
        </p:spPr>
      </p:pic>
    </p:spTree>
    <p:extLst>
      <p:ext uri="{BB962C8B-B14F-4D97-AF65-F5344CB8AC3E}">
        <p14:creationId xmlns:p14="http://schemas.microsoft.com/office/powerpoint/2010/main" val="217261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11370603" cy="1754326"/>
          </a:xfrm>
          <a:prstGeom prst="rect">
            <a:avLst/>
          </a:prstGeom>
          <a:noFill/>
        </p:spPr>
        <p:txBody>
          <a:bodyPr wrap="square">
            <a:spAutoFit/>
          </a:bodyPr>
          <a:lstStyle/>
          <a:p>
            <a:pPr marL="285750" indent="-285750">
              <a:buFont typeface="Arial" panose="020B0604020202020204" pitchFamily="34" charset="0"/>
              <a:buChar char="•"/>
            </a:pPr>
            <a:r>
              <a:rPr lang="en-US" dirty="0"/>
              <a:t>Unit tests were used to test individual components </a:t>
            </a:r>
            <a:r>
              <a:rPr lang="en-US" dirty="0" smtClean="0"/>
              <a:t>of </a:t>
            </a:r>
            <a:r>
              <a:rPr lang="en-US" dirty="0"/>
              <a:t>the application in isolation.</a:t>
            </a:r>
          </a:p>
          <a:p>
            <a:pPr marL="285750" indent="-285750">
              <a:buFont typeface="Arial" panose="020B0604020202020204" pitchFamily="34" charset="0"/>
              <a:buChar char="•"/>
            </a:pPr>
            <a:r>
              <a:rPr lang="en-US" dirty="0"/>
              <a:t>Integration tests were performed to test the interactions and integration between different components of the application.</a:t>
            </a:r>
          </a:p>
          <a:p>
            <a:pPr marL="285750" indent="-285750">
              <a:buFont typeface="Arial" panose="020B0604020202020204" pitchFamily="34" charset="0"/>
              <a:buChar char="•"/>
            </a:pPr>
            <a:r>
              <a:rPr lang="en-US" dirty="0" smtClean="0"/>
              <a:t>Automated </a:t>
            </a:r>
            <a:r>
              <a:rPr lang="en-US" dirty="0"/>
              <a:t>testing tools such as </a:t>
            </a:r>
            <a:r>
              <a:rPr lang="en-US" dirty="0" smtClean="0"/>
              <a:t>Junit were </a:t>
            </a:r>
            <a:r>
              <a:rPr lang="en-US" dirty="0"/>
              <a:t>used to execute </a:t>
            </a:r>
            <a:r>
              <a:rPr lang="en-US" dirty="0" smtClean="0"/>
              <a:t>the </a:t>
            </a:r>
            <a:r>
              <a:rPr lang="en-US" dirty="0"/>
              <a:t>tests.</a:t>
            </a:r>
          </a:p>
          <a:p>
            <a:pPr marL="285750" indent="-285750">
              <a:buFont typeface="Arial" panose="020B0604020202020204" pitchFamily="34" charset="0"/>
              <a:buChar char="•"/>
            </a:pPr>
            <a:r>
              <a:rPr lang="en-US" dirty="0"/>
              <a:t>Continuous Integration (CI) was implemented using Jenkins, ensuring that all tests were run automatically every time code changes were made, to detect issues early in the development process.</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6711" b="4302"/>
          <a:stretch/>
        </p:blipFill>
        <p:spPr>
          <a:xfrm>
            <a:off x="490219" y="3103973"/>
            <a:ext cx="10058400" cy="3481754"/>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19" y="1349647"/>
            <a:ext cx="11247511" cy="3416320"/>
          </a:xfrm>
          <a:prstGeom prst="rect">
            <a:avLst/>
          </a:prstGeom>
          <a:noFill/>
        </p:spPr>
        <p:txBody>
          <a:bodyPr wrap="square">
            <a:spAutoFit/>
          </a:bodyPr>
          <a:lstStyle/>
          <a:p>
            <a:pPr marL="285750" indent="-285750">
              <a:buFont typeface="Arial" panose="020B0604020202020204" pitchFamily="34" charset="0"/>
              <a:buChar char="•"/>
            </a:pPr>
            <a:r>
              <a:rPr lang="en-US" dirty="0"/>
              <a:t>This project involves developing and deploying a web service to </a:t>
            </a:r>
            <a:r>
              <a:rPr lang="en-US" dirty="0" smtClean="0"/>
              <a:t>fetch </a:t>
            </a:r>
            <a:r>
              <a:rPr lang="en-US" dirty="0"/>
              <a:t>employee information from a database using Java and </a:t>
            </a:r>
            <a:r>
              <a:rPr lang="en-US" dirty="0" err="1"/>
              <a:t>Springboot</a:t>
            </a:r>
            <a:r>
              <a:rPr lang="en-US" dirty="0"/>
              <a:t>. The code is stored in a </a:t>
            </a:r>
            <a:r>
              <a:rPr lang="en-US" dirty="0" err="1"/>
              <a:t>Git</a:t>
            </a:r>
            <a:r>
              <a:rPr lang="en-US" dirty="0"/>
              <a:t> repository and deployed to an application server using Jenkins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service is exposed as an HTTP web service that logs each call with a date-timestamp, and uses AES-256 encryption to encrypt the DateOfBirth field. It is later updated to use HTTPS with a self-signed certificate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service can be called using Postman, a CURL command, or a separate Java client program that decrypts the encrypted DateOfBirth field. The final step involves containerizing the service and deploying it on Kubernetes with three instances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deployment process involves configuring the hosting platform, setting up the necessary environment and dependencies, and deploying the containerized application.</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20" y="1349647"/>
            <a:ext cx="10755142" cy="4728987"/>
          </a:xfrm>
          <a:prstGeom prst="rect">
            <a:avLst/>
          </a:prstGeom>
          <a:noFill/>
        </p:spPr>
        <p:txBody>
          <a:bodyPr wrap="square">
            <a:spAutoFit/>
          </a:bodyPr>
          <a:lstStyle/>
          <a:p>
            <a:pPr algn="just">
              <a:lnSpc>
                <a:spcPct val="115000"/>
              </a:lnSpc>
            </a:pPr>
            <a:r>
              <a:rPr lang="en-US" dirty="0"/>
              <a:t>The project involves creating an Employee table with three columns in a database and developing Java code to query a single record based on EmployeeID. The code is deployed using Jenkins and exposed as an HTTP web service that logs every call made to it. The web service is then modified to support HTTPS and a self-signed certificate is used. A curl command and Java client program are created to call the web service, which is updated to encrypt the DateOfBirth field using AES-256. The web service is containerized and deployed on Kubernetes with three instances running</a:t>
            </a:r>
            <a:r>
              <a:rPr lang="en-US" dirty="0" smtClean="0"/>
              <a:t>.</a:t>
            </a:r>
          </a:p>
          <a:p>
            <a:pPr algn="just">
              <a:lnSpc>
                <a:spcPct val="115000"/>
              </a:lnSpc>
            </a:pPr>
            <a:endParaRPr lang="en-US" dirty="0"/>
          </a:p>
          <a:p>
            <a:pPr algn="just">
              <a:lnSpc>
                <a:spcPct val="115000"/>
              </a:lnSpc>
            </a:pPr>
            <a:r>
              <a:rPr lang="en-US" dirty="0"/>
              <a:t>The project faced significant obstacles </a:t>
            </a:r>
            <a:r>
              <a:rPr lang="en-US" dirty="0" smtClean="0"/>
              <a:t>while </a:t>
            </a:r>
            <a:r>
              <a:rPr lang="en-US" dirty="0"/>
              <a:t>implementing HTTPS and encryption</a:t>
            </a:r>
            <a:r>
              <a:rPr lang="en-US" dirty="0" smtClean="0"/>
              <a:t>. </a:t>
            </a:r>
            <a:r>
              <a:rPr lang="en-US" dirty="0"/>
              <a:t>However, the </a:t>
            </a:r>
            <a:r>
              <a:rPr lang="en-US" dirty="0" smtClean="0"/>
              <a:t>I </a:t>
            </a:r>
            <a:r>
              <a:rPr lang="en-US" dirty="0"/>
              <a:t>was able to overcome these challenges by conducting thorough research and implementing best practices. Other challenges, such as implementing </a:t>
            </a:r>
            <a:r>
              <a:rPr lang="en-US" dirty="0" smtClean="0"/>
              <a:t>containerization</a:t>
            </a:r>
            <a:r>
              <a:rPr lang="en-US" dirty="0"/>
              <a:t>, were also resolved through </a:t>
            </a:r>
            <a:r>
              <a:rPr lang="en-US" dirty="0" smtClean="0"/>
              <a:t>appropriate </a:t>
            </a:r>
            <a:r>
              <a:rPr lang="en-US" dirty="0"/>
              <a:t>solutions</a:t>
            </a:r>
            <a:r>
              <a:rPr lang="en-US" dirty="0" smtClean="0"/>
              <a:t>.</a:t>
            </a:r>
          </a:p>
          <a:p>
            <a:pPr algn="just">
              <a:lnSpc>
                <a:spcPct val="115000"/>
              </a:lnSpc>
            </a:pPr>
            <a:endParaRPr lang="en-US" dirty="0"/>
          </a:p>
          <a:p>
            <a:pPr algn="just">
              <a:lnSpc>
                <a:spcPct val="115000"/>
              </a:lnSpc>
            </a:pPr>
            <a:r>
              <a:rPr lang="en-IN" dirty="0"/>
              <a:t>Overall, the project involved technologies such as Java, </a:t>
            </a:r>
            <a:r>
              <a:rPr lang="en-IN" dirty="0" err="1"/>
              <a:t>Springboot</a:t>
            </a:r>
            <a:r>
              <a:rPr lang="en-IN" dirty="0"/>
              <a:t>, Tomcat, Jenkins, Postman, AES-256 encryption, Docker, and Kubernetes.</a:t>
            </a:r>
            <a:endParaRPr lang="en-US" dirty="0" smtClean="0"/>
          </a:p>
          <a:p>
            <a:pPr algn="just">
              <a:lnSpc>
                <a:spcPct val="115000"/>
              </a:lnSpc>
            </a:pPr>
            <a:endParaRPr lang="en-US"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410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1142003" cy="3914918"/>
          </a:xfrm>
          <a:prstGeom prst="rect">
            <a:avLst/>
          </a:prstGeom>
          <a:noFill/>
        </p:spPr>
        <p:txBody>
          <a:bodyPr wrap="square">
            <a:spAutoFit/>
          </a:bodyPr>
          <a:lstStyle/>
          <a:p>
            <a:pPr algn="just">
              <a:lnSpc>
                <a:spcPct val="115000"/>
              </a:lnSpc>
            </a:pPr>
            <a:r>
              <a:rPr lang="en-US" dirty="0" smtClean="0"/>
              <a:t>The given project requirement provides </a:t>
            </a:r>
            <a:r>
              <a:rPr lang="en-US" dirty="0"/>
              <a:t>a </a:t>
            </a:r>
            <a:r>
              <a:rPr lang="en-US" dirty="0" smtClean="0"/>
              <a:t>basic </a:t>
            </a:r>
            <a:r>
              <a:rPr lang="en-US" dirty="0"/>
              <a:t>foundation for building a functional web service for retrieving employee data. However, there is always room for improvement and expansion. For example, additional features such as the ability to update or delete employee records can be added to the web service. </a:t>
            </a:r>
            <a:endParaRPr lang="en-US" dirty="0" smtClean="0"/>
          </a:p>
          <a:p>
            <a:pPr algn="just">
              <a:lnSpc>
                <a:spcPct val="115000"/>
              </a:lnSpc>
            </a:pPr>
            <a:endParaRPr lang="en-US" dirty="0" smtClean="0"/>
          </a:p>
          <a:p>
            <a:pPr algn="just">
              <a:lnSpc>
                <a:spcPct val="115000"/>
              </a:lnSpc>
            </a:pPr>
            <a:r>
              <a:rPr lang="en-US" dirty="0" smtClean="0"/>
              <a:t>Enhancements </a:t>
            </a:r>
            <a:r>
              <a:rPr lang="en-US" dirty="0"/>
              <a:t>such as adding input validation to ensure that the employee ID is in the correct format and within a valid range can improve the user experience. </a:t>
            </a:r>
            <a:endParaRPr lang="en-US" dirty="0" smtClean="0"/>
          </a:p>
          <a:p>
            <a:pPr algn="just">
              <a:lnSpc>
                <a:spcPct val="115000"/>
              </a:lnSpc>
            </a:pPr>
            <a:endParaRPr lang="en-US" dirty="0" smtClean="0"/>
          </a:p>
          <a:p>
            <a:pPr algn="just">
              <a:lnSpc>
                <a:spcPct val="115000"/>
              </a:lnSpc>
            </a:pPr>
            <a:r>
              <a:rPr lang="en-US" dirty="0"/>
              <a:t>Enhancements to security could also be considered, such as using a certificate from a trusted third-party rather than a self-signed certificate</a:t>
            </a:r>
            <a:r>
              <a:rPr lang="en-US" dirty="0" smtClean="0"/>
              <a:t>.</a:t>
            </a:r>
          </a:p>
          <a:p>
            <a:pPr algn="just">
              <a:lnSpc>
                <a:spcPct val="115000"/>
              </a:lnSpc>
            </a:pPr>
            <a:endParaRPr lang="en-US" dirty="0" smtClean="0"/>
          </a:p>
          <a:p>
            <a:pPr algn="just">
              <a:lnSpc>
                <a:spcPct val="115000"/>
              </a:lnSpc>
            </a:pPr>
            <a:r>
              <a:rPr lang="en-US" dirty="0"/>
              <a:t>Additionally, integrating with </a:t>
            </a:r>
            <a:r>
              <a:rPr lang="en-US" dirty="0" smtClean="0"/>
              <a:t>front end technology can </a:t>
            </a:r>
            <a:r>
              <a:rPr lang="en-US" dirty="0"/>
              <a:t>be considered to improve the overall functionality and user experience of the application.</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437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0219" y="1340855"/>
            <a:ext cx="10828019" cy="4091889"/>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https://</a:t>
            </a:r>
            <a:r>
              <a:rPr lang="en-IN" dirty="0" smtClean="0">
                <a:latin typeface="Arial" panose="020B0604020202020204" pitchFamily="34" charset="0"/>
                <a:ea typeface="Arial" panose="020B0604020202020204" pitchFamily="34" charset="0"/>
              </a:rPr>
              <a:t>github.com/javeed512/HDFC_JAVA.git</a:t>
            </a: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smtClean="0">
                <a:latin typeface="Arial" panose="020B0604020202020204" pitchFamily="34" charset="0"/>
                <a:ea typeface="Arial" panose="020B0604020202020204" pitchFamily="34" charset="0"/>
              </a:rPr>
              <a:t>https</a:t>
            </a:r>
            <a:r>
              <a:rPr lang="en-IN" dirty="0">
                <a:latin typeface="Arial" panose="020B0604020202020204" pitchFamily="34" charset="0"/>
                <a:ea typeface="Arial" panose="020B0604020202020204" pitchFamily="34" charset="0"/>
              </a:rPr>
              <a:t>://howtodoinjava.com/log4j2/log4j2-tutorial</a:t>
            </a:r>
            <a:r>
              <a:rPr lang="en-IN" dirty="0" smtClean="0">
                <a:latin typeface="Arial" panose="020B0604020202020204" pitchFamily="34" charset="0"/>
                <a:ea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https://www.youtube.com/watch?v=SbuPNXXvTJA</a:t>
            </a: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https://youtu.be/SONEaty1ydk</a:t>
            </a:r>
            <a:endParaRPr lang="en-IN" dirty="0" smtClean="0">
              <a:latin typeface="Arial" panose="020B0604020202020204" pitchFamily="34" charset="0"/>
              <a:ea typeface="Arial" panose="020B0604020202020204" pitchFamily="34" charset="0"/>
            </a:endParaRPr>
          </a:p>
          <a:p>
            <a:pPr algn="just">
              <a:lnSpc>
                <a:spcPct val="115000"/>
              </a:lnSpc>
            </a:pPr>
            <a:endParaRPr lang="en-IN" dirty="0" smtClean="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https://docs.docker.com/</a:t>
            </a: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ea typeface="Arial" panose="020B0604020202020204" pitchFamily="34" charset="0"/>
              </a:rPr>
              <a:t>https://kubernetes.io/docs/home</a:t>
            </a:r>
            <a:r>
              <a:rPr lang="en-IN" dirty="0" smtClean="0">
                <a:latin typeface="Arial" panose="020B0604020202020204" pitchFamily="34" charset="0"/>
                <a:ea typeface="Arial" panose="020B0604020202020204" pitchFamily="34" charset="0"/>
              </a:rPr>
              <a:t>/</a:t>
            </a:r>
          </a:p>
          <a:p>
            <a:pPr marL="285750" indent="-285750" algn="just">
              <a:lnSpc>
                <a:spcPct val="115000"/>
              </a:lnSpc>
              <a:buFont typeface="Arial" panose="020B0604020202020204" pitchFamily="34" charset="0"/>
              <a:buChar char="•"/>
            </a:pPr>
            <a:endParaRPr lang="en-IN" sz="1400" dirty="0">
              <a:effectLst/>
              <a:latin typeface="Arial" panose="020B0604020202020204" pitchFamily="34" charset="0"/>
              <a:ea typeface="Arial" panose="020B0604020202020204" pitchFamily="34" charset="0"/>
            </a:endParaRPr>
          </a:p>
          <a:p>
            <a:pPr marL="285750" indent="-285750" algn="just">
              <a:lnSpc>
                <a:spcPct val="115000"/>
              </a:lnSpc>
              <a:buFont typeface="Arial" panose="020B0604020202020204" pitchFamily="34" charset="0"/>
              <a:buChar char="•"/>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9436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0623257" cy="1200329"/>
          </a:xfrm>
          <a:prstGeom prst="rect">
            <a:avLst/>
          </a:prstGeom>
          <a:noFill/>
        </p:spPr>
        <p:txBody>
          <a:bodyPr wrap="square">
            <a:spAutoFit/>
          </a:bodyPr>
          <a:lstStyle/>
          <a:p>
            <a:pPr marL="285750" lvl="0" indent="-285750">
              <a:buFont typeface="Arial" panose="020B0604020202020204" pitchFamily="34" charset="0"/>
              <a:buChar char="•"/>
            </a:pPr>
            <a:r>
              <a:rPr lang="en-IN" dirty="0"/>
              <a:t>Create a table Employee with 3 columns (</a:t>
            </a:r>
            <a:r>
              <a:rPr lang="en-IN" dirty="0" err="1"/>
              <a:t>EmployeeID</a:t>
            </a:r>
            <a:r>
              <a:rPr lang="en-IN" dirty="0"/>
              <a:t>, </a:t>
            </a:r>
            <a:r>
              <a:rPr lang="en-IN" dirty="0" err="1"/>
              <a:t>EmployeeName</a:t>
            </a:r>
            <a:r>
              <a:rPr lang="en-IN" dirty="0"/>
              <a:t>, </a:t>
            </a:r>
            <a:r>
              <a:rPr lang="en-IN" dirty="0" err="1"/>
              <a:t>DateOfBirth</a:t>
            </a:r>
            <a:r>
              <a:rPr lang="en-IN" dirty="0"/>
              <a:t>) in a database</a:t>
            </a:r>
            <a:r>
              <a:rPr lang="en-IN" dirty="0" smtClean="0"/>
              <a:t>.</a:t>
            </a:r>
          </a:p>
          <a:p>
            <a:pPr marL="285750" lvl="0" indent="-285750">
              <a:buFont typeface="Arial" panose="020B0604020202020204" pitchFamily="34" charset="0"/>
              <a:buChar char="•"/>
            </a:pPr>
            <a:r>
              <a:rPr lang="en-IN" dirty="0"/>
              <a:t>Write programming language code (preferably in Java) to query a single record based upon </a:t>
            </a:r>
            <a:r>
              <a:rPr lang="en-IN" dirty="0" err="1"/>
              <a:t>EmployeeID</a:t>
            </a:r>
            <a:r>
              <a:rPr lang="en-IN" dirty="0"/>
              <a:t>.  This code should run from </a:t>
            </a:r>
            <a:r>
              <a:rPr lang="en-IN" dirty="0" err="1"/>
              <a:t>Springboot</a:t>
            </a:r>
            <a:r>
              <a:rPr lang="en-IN" dirty="0"/>
              <a:t> or an Application server such as Tomcat, WebLogic, etc.</a:t>
            </a:r>
            <a:r>
              <a:rPr lang="en-IN" dirty="0" smtClean="0"/>
              <a:t> </a:t>
            </a:r>
            <a:r>
              <a:rPr lang="en-IN" b="1" dirty="0" smtClean="0"/>
              <a:t> </a:t>
            </a:r>
          </a:p>
          <a:p>
            <a:pPr marL="285750" lvl="0" indent="-285750">
              <a:buFont typeface="Arial" panose="020B0604020202020204" pitchFamily="34" charset="0"/>
              <a:buChar char="•"/>
            </a:pPr>
            <a:r>
              <a:rPr lang="en-IN" dirty="0"/>
              <a:t>Invalid </a:t>
            </a:r>
            <a:r>
              <a:rPr lang="en-IN" dirty="0" err="1"/>
              <a:t>EmployeeID</a:t>
            </a:r>
            <a:r>
              <a:rPr lang="en-IN" dirty="0"/>
              <a:t> Error should be returned if </a:t>
            </a:r>
            <a:r>
              <a:rPr lang="en-IN" dirty="0" err="1"/>
              <a:t>EmployeeID</a:t>
            </a:r>
            <a:r>
              <a:rPr lang="en-IN" dirty="0"/>
              <a:t> is not matched.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95" y="2960691"/>
            <a:ext cx="3466350" cy="288611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046" y="2960691"/>
            <a:ext cx="7578969" cy="128789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0813" y="4248584"/>
            <a:ext cx="5778601" cy="2169802"/>
          </a:xfrm>
          <a:prstGeom prst="rect">
            <a:avLst/>
          </a:prstGeom>
        </p:spPr>
      </p:pic>
    </p:spTree>
    <p:extLst>
      <p:ext uri="{BB962C8B-B14F-4D97-AF65-F5344CB8AC3E}">
        <p14:creationId xmlns:p14="http://schemas.microsoft.com/office/powerpoint/2010/main" val="2714149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966271"/>
            <a:ext cx="5026660" cy="1200329"/>
          </a:xfrm>
          <a:prstGeom prst="rect">
            <a:avLst/>
          </a:prstGeom>
          <a:noFill/>
        </p:spPr>
        <p:txBody>
          <a:bodyPr wrap="square">
            <a:spAutoFit/>
          </a:bodyPr>
          <a:lstStyle/>
          <a:p>
            <a:pPr marL="285750" indent="-285750">
              <a:buFont typeface="Arial" panose="020B0604020202020204" pitchFamily="34" charset="0"/>
              <a:buChar char="•"/>
            </a:pPr>
            <a:r>
              <a:rPr lang="en-IN" dirty="0"/>
              <a:t>Ensure code is checked into a repository such as GIT or equivalent.</a:t>
            </a:r>
          </a:p>
          <a:p>
            <a:pPr marL="285750" indent="-285750">
              <a:buFont typeface="Arial" panose="020B0604020202020204" pitchFamily="34" charset="0"/>
              <a:buChar char="•"/>
            </a:pPr>
            <a:r>
              <a:rPr lang="en-IN" dirty="0"/>
              <a:t>Use Jenkins to deploy changes to the code to the Application server.</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3" y="2251193"/>
            <a:ext cx="3682437" cy="1714836"/>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6859" t="5941" r="12591"/>
          <a:stretch/>
        </p:blipFill>
        <p:spPr>
          <a:xfrm>
            <a:off x="5908431" y="1055076"/>
            <a:ext cx="5409808" cy="285967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1384" t="9711" r="3558" b="20192"/>
          <a:stretch/>
        </p:blipFill>
        <p:spPr>
          <a:xfrm>
            <a:off x="5516880" y="3914750"/>
            <a:ext cx="6045004" cy="2812821"/>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4720" r="3171" b="4266"/>
          <a:stretch/>
        </p:blipFill>
        <p:spPr>
          <a:xfrm>
            <a:off x="606669" y="3966029"/>
            <a:ext cx="4598377" cy="2549071"/>
          </a:xfrm>
          <a:prstGeom prst="rect">
            <a:avLst/>
          </a:prstGeom>
        </p:spPr>
      </p:pic>
    </p:spTree>
    <p:extLst>
      <p:ext uri="{BB962C8B-B14F-4D97-AF65-F5344CB8AC3E}">
        <p14:creationId xmlns:p14="http://schemas.microsoft.com/office/powerpoint/2010/main" val="1092270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49647"/>
            <a:ext cx="11273888" cy="2031325"/>
          </a:xfrm>
          <a:prstGeom prst="rect">
            <a:avLst/>
          </a:prstGeom>
          <a:noFill/>
        </p:spPr>
        <p:txBody>
          <a:bodyPr wrap="square">
            <a:spAutoFit/>
          </a:bodyPr>
          <a:lstStyle/>
          <a:p>
            <a:pPr marL="285750" lvl="0" indent="-285750">
              <a:buFont typeface="Arial" panose="020B0604020202020204" pitchFamily="34" charset="0"/>
              <a:buChar char="•"/>
            </a:pPr>
            <a:r>
              <a:rPr lang="en-IN" dirty="0"/>
              <a:t>Modify the Java (or equivalent) code so that it is exposed as a HTTP web service. The request should accept a single </a:t>
            </a:r>
            <a:r>
              <a:rPr lang="en-IN" dirty="0" err="1"/>
              <a:t>EmployeeID</a:t>
            </a:r>
            <a:r>
              <a:rPr lang="en-IN" dirty="0"/>
              <a:t> while the response should have all three fields of that Employee i.e., </a:t>
            </a:r>
            <a:r>
              <a:rPr lang="en-IN" dirty="0" err="1"/>
              <a:t>EmployeeID</a:t>
            </a:r>
            <a:r>
              <a:rPr lang="en-IN" dirty="0"/>
              <a:t>, </a:t>
            </a:r>
            <a:r>
              <a:rPr lang="en-IN" dirty="0" err="1"/>
              <a:t>EmployeeName</a:t>
            </a:r>
            <a:r>
              <a:rPr lang="en-IN" dirty="0"/>
              <a:t>, </a:t>
            </a:r>
            <a:r>
              <a:rPr lang="en-IN" dirty="0" err="1"/>
              <a:t>DateOfBirth</a:t>
            </a:r>
            <a:r>
              <a:rPr lang="en-IN" dirty="0"/>
              <a:t>.</a:t>
            </a:r>
            <a:r>
              <a:rPr lang="en-IN" b="1" dirty="0"/>
              <a:t>  </a:t>
            </a:r>
            <a:endParaRPr lang="en-IN" dirty="0"/>
          </a:p>
          <a:p>
            <a:pPr marL="285750" indent="-285750">
              <a:buFont typeface="Arial" panose="020B0604020202020204" pitchFamily="34" charset="0"/>
              <a:buChar char="•"/>
            </a:pPr>
            <a:r>
              <a:rPr lang="en-IN" dirty="0"/>
              <a:t>Call this web service from </a:t>
            </a:r>
            <a:r>
              <a:rPr lang="en-IN" dirty="0" err="1"/>
              <a:t>PostMan</a:t>
            </a:r>
            <a:r>
              <a:rPr lang="en-IN" dirty="0"/>
              <a:t>.</a:t>
            </a:r>
          </a:p>
          <a:p>
            <a:pPr marL="285750" indent="-285750">
              <a:buFont typeface="Arial" panose="020B0604020202020204" pitchFamily="34" charset="0"/>
              <a:buChar char="•"/>
            </a:pPr>
            <a:r>
              <a:rPr lang="en-IN" dirty="0"/>
              <a:t>Change this web service so that it is exposed as HTTPS and not HTTP.  Use a self-signed certificate. Re-test from Postman.</a:t>
            </a:r>
          </a:p>
          <a:p>
            <a:pPr marL="285750" indent="-285750">
              <a:buFont typeface="Arial" panose="020B0604020202020204" pitchFamily="34" charset="0"/>
              <a:buChar char="•"/>
            </a:pPr>
            <a:r>
              <a:rPr lang="en-IN" dirty="0"/>
              <a:t>Update the code of the web service so that </a:t>
            </a:r>
            <a:r>
              <a:rPr lang="en-IN" dirty="0" err="1"/>
              <a:t>DateOfBirth</a:t>
            </a:r>
            <a:r>
              <a:rPr lang="en-IN" dirty="0"/>
              <a:t> is encrypted using AES-256.</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559" y="3455377"/>
            <a:ext cx="4806364" cy="298059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3719" y="3455377"/>
            <a:ext cx="5064520" cy="2980592"/>
          </a:xfrm>
          <a:prstGeom prst="rect">
            <a:avLst/>
          </a:prstGeom>
        </p:spPr>
      </p:pic>
    </p:spTree>
    <p:extLst>
      <p:ext uri="{BB962C8B-B14F-4D97-AF65-F5344CB8AC3E}">
        <p14:creationId xmlns:p14="http://schemas.microsoft.com/office/powerpoint/2010/main" val="2603813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4265783"/>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0828019" cy="1047979"/>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dirty="0"/>
              <a:t>Web service should print a log file with date-timestamp for every time it is calls.  In case size of log exceeds 1 MB, the log file should get rotated i.e., existing file should be backed up, new log file should be utilized</a:t>
            </a:r>
            <a:r>
              <a:rPr lang="en-IN" dirty="0" smtClean="0"/>
              <a:t>.</a:t>
            </a:r>
          </a:p>
          <a:p>
            <a:pPr marL="285750" indent="-285750" algn="just">
              <a:lnSpc>
                <a:spcPct val="115000"/>
              </a:lnSpc>
              <a:buFont typeface="Arial" panose="020B0604020202020204" pitchFamily="34" charset="0"/>
              <a:buChar char="•"/>
            </a:pPr>
            <a:r>
              <a:rPr lang="en-IN" dirty="0"/>
              <a:t>Write a CURL command to call this web service.</a:t>
            </a:r>
            <a:endParaRPr lang="en-IN" sz="1400" dirty="0">
              <a:effectLst/>
              <a:latin typeface="Arial" panose="020B0604020202020204" pitchFamily="34" charset="0"/>
              <a:ea typeface="Arial" panose="020B0604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740" y="3400886"/>
            <a:ext cx="6044713" cy="146125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968" y="2636705"/>
            <a:ext cx="7635902" cy="281964"/>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1968" y="5347711"/>
            <a:ext cx="7356906" cy="702466"/>
          </a:xfrm>
          <a:prstGeom prst="rect">
            <a:avLst/>
          </a:prstGeom>
        </p:spPr>
      </p:pic>
    </p:spTree>
    <p:extLst>
      <p:ext uri="{BB962C8B-B14F-4D97-AF65-F5344CB8AC3E}">
        <p14:creationId xmlns:p14="http://schemas.microsoft.com/office/powerpoint/2010/main" val="297139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0333111" cy="646331"/>
          </a:xfrm>
          <a:prstGeom prst="rect">
            <a:avLst/>
          </a:prstGeom>
          <a:noFill/>
        </p:spPr>
        <p:txBody>
          <a:bodyPr wrap="square">
            <a:spAutoFit/>
          </a:bodyPr>
          <a:lstStyle/>
          <a:p>
            <a:pPr marL="285750" lvl="0" indent="-285750">
              <a:buFont typeface="Arial" panose="020B0604020202020204" pitchFamily="34" charset="0"/>
              <a:buChar char="•"/>
            </a:pPr>
            <a:r>
              <a:rPr lang="en-IN" dirty="0"/>
              <a:t>Write a separate Java (or equivalent) client program to call this web service.</a:t>
            </a:r>
            <a:r>
              <a:rPr lang="en-IN" b="1" dirty="0"/>
              <a:t>  </a:t>
            </a:r>
            <a:endParaRPr lang="en-IN" dirty="0"/>
          </a:p>
          <a:p>
            <a:pPr marL="285750" indent="-285750">
              <a:buFont typeface="Arial" panose="020B0604020202020204" pitchFamily="34" charset="0"/>
              <a:buChar char="•"/>
            </a:pPr>
            <a:r>
              <a:rPr lang="en-IN" dirty="0"/>
              <a:t>Update the client program to decrypt this encrypted value.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586" y="2299886"/>
            <a:ext cx="9129551" cy="86113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2811" y="3161021"/>
            <a:ext cx="5324711" cy="3158888"/>
          </a:xfrm>
          <a:prstGeom prst="rect">
            <a:avLst/>
          </a:prstGeom>
        </p:spPr>
      </p:pic>
    </p:spTree>
    <p:extLst>
      <p:ext uri="{BB962C8B-B14F-4D97-AF65-F5344CB8AC3E}">
        <p14:creationId xmlns:p14="http://schemas.microsoft.com/office/powerpoint/2010/main" val="3292413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0966157" cy="369332"/>
          </a:xfrm>
          <a:prstGeom prst="rect">
            <a:avLst/>
          </a:prstGeom>
          <a:noFill/>
        </p:spPr>
        <p:txBody>
          <a:bodyPr wrap="square">
            <a:spAutoFit/>
          </a:bodyPr>
          <a:lstStyle/>
          <a:p>
            <a:pPr lvl="0"/>
            <a:r>
              <a:rPr lang="en-IN"/>
              <a:t>Create a containerized version of the web service.</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8424"/>
          <a:stretch/>
        </p:blipFill>
        <p:spPr>
          <a:xfrm>
            <a:off x="3077308" y="2508275"/>
            <a:ext cx="5433645" cy="3060744"/>
          </a:xfrm>
          <a:prstGeom prst="rect">
            <a:avLst/>
          </a:prstGeom>
        </p:spPr>
      </p:pic>
    </p:spTree>
    <p:extLst>
      <p:ext uri="{BB962C8B-B14F-4D97-AF65-F5344CB8AC3E}">
        <p14:creationId xmlns:p14="http://schemas.microsoft.com/office/powerpoint/2010/main" val="374748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0966157" cy="646331"/>
          </a:xfrm>
          <a:prstGeom prst="rect">
            <a:avLst/>
          </a:prstGeom>
          <a:noFill/>
        </p:spPr>
        <p:txBody>
          <a:bodyPr wrap="square">
            <a:spAutoFit/>
          </a:bodyPr>
          <a:lstStyle/>
          <a:p>
            <a:pPr lvl="0"/>
            <a:r>
              <a:rPr lang="en-IN" dirty="0"/>
              <a:t>Deploy this container on Kubernetes, with 3 instances on the container running.  The same/similar client program should be utilized to call this containerized version of the web service.</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9061" y="2649977"/>
            <a:ext cx="7258031" cy="11658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9061" y="4469819"/>
            <a:ext cx="7300964" cy="1136410"/>
          </a:xfrm>
          <a:prstGeom prst="rect">
            <a:avLst/>
          </a:prstGeom>
        </p:spPr>
      </p:pic>
    </p:spTree>
    <p:extLst>
      <p:ext uri="{BB962C8B-B14F-4D97-AF65-F5344CB8AC3E}">
        <p14:creationId xmlns:p14="http://schemas.microsoft.com/office/powerpoint/2010/main" val="4270174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0966157" cy="646331"/>
          </a:xfrm>
          <a:prstGeom prst="rect">
            <a:avLst/>
          </a:prstGeom>
          <a:noFill/>
        </p:spPr>
        <p:txBody>
          <a:bodyPr wrap="square">
            <a:spAutoFit/>
          </a:bodyPr>
          <a:lstStyle/>
          <a:p>
            <a:pPr lvl="0"/>
            <a:r>
              <a:rPr lang="en-IN" dirty="0"/>
              <a:t>Deploy this container on Kubernetes, with 3 instances on the container running.  The same/similar client program should be utilized to call this containerized version of the web service.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237" y="1995978"/>
            <a:ext cx="8812551" cy="4694612"/>
          </a:xfrm>
          <a:prstGeom prst="rect">
            <a:avLst/>
          </a:prstGeom>
        </p:spPr>
      </p:pic>
    </p:spTree>
    <p:extLst>
      <p:ext uri="{BB962C8B-B14F-4D97-AF65-F5344CB8AC3E}">
        <p14:creationId xmlns:p14="http://schemas.microsoft.com/office/powerpoint/2010/main" val="2859374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19" y="1349647"/>
            <a:ext cx="10966157" cy="646331"/>
          </a:xfrm>
          <a:prstGeom prst="rect">
            <a:avLst/>
          </a:prstGeom>
          <a:noFill/>
        </p:spPr>
        <p:txBody>
          <a:bodyPr wrap="square">
            <a:spAutoFit/>
          </a:bodyPr>
          <a:lstStyle/>
          <a:p>
            <a:pPr lvl="0"/>
            <a:r>
              <a:rPr lang="en-IN" dirty="0"/>
              <a:t>Deploy this container on Kubernetes, with 3 instances on the container running.  The same/similar client program should be utilized to call this containerized version of the web service.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224" y="2068157"/>
            <a:ext cx="7955280" cy="4474845"/>
          </a:xfrm>
          <a:prstGeom prst="rect">
            <a:avLst/>
          </a:prstGeom>
        </p:spPr>
      </p:pic>
    </p:spTree>
    <p:extLst>
      <p:ext uri="{BB962C8B-B14F-4D97-AF65-F5344CB8AC3E}">
        <p14:creationId xmlns:p14="http://schemas.microsoft.com/office/powerpoint/2010/main" val="65299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20" y="1349647"/>
            <a:ext cx="10828019" cy="4410438"/>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Times New Roman" panose="02020603050405020304" pitchFamily="18" charset="0"/>
                <a:ea typeface="Arial" panose="020B0604020202020204" pitchFamily="34" charset="0"/>
              </a:rPr>
              <a:t>The project aims to develop a web service for managing employee records. The web service will allow users to </a:t>
            </a:r>
            <a:r>
              <a:rPr lang="en-US" dirty="0" smtClean="0">
                <a:latin typeface="Times New Roman" panose="02020603050405020304" pitchFamily="18" charset="0"/>
                <a:ea typeface="Arial" panose="020B0604020202020204" pitchFamily="34" charset="0"/>
              </a:rPr>
              <a:t>search </a:t>
            </a:r>
            <a:r>
              <a:rPr lang="en-US" dirty="0">
                <a:latin typeface="Times New Roman" panose="02020603050405020304" pitchFamily="18" charset="0"/>
                <a:ea typeface="Arial" panose="020B0604020202020204" pitchFamily="34" charset="0"/>
              </a:rPr>
              <a:t>employee records based on EmployeeID, and it will be accessible through HTTP and HTTPS protocols. The system will use encryption to protect sensitive employee data</a:t>
            </a:r>
            <a:r>
              <a:rPr lang="en-US" dirty="0" smtClean="0">
                <a:latin typeface="Times New Roman" panose="02020603050405020304" pitchFamily="18" charset="0"/>
                <a:ea typeface="Arial" panose="020B0604020202020204" pitchFamily="34" charset="0"/>
              </a:rPr>
              <a:t>. It will also maintain log of the user entry which will be stored in a backup space. The web service can be accessed using different means.</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t>Problem Statement</a:t>
            </a:r>
            <a:r>
              <a:rPr lang="en-IN" dirty="0" smtClean="0"/>
              <a:t>: The task is to </a:t>
            </a:r>
            <a:r>
              <a:rPr lang="en-US" dirty="0" smtClean="0">
                <a:latin typeface="Times New Roman" panose="02020603050405020304" pitchFamily="18" charset="0"/>
              </a:rPr>
              <a:t>b</a:t>
            </a:r>
            <a:r>
              <a:rPr lang="en-US" dirty="0" smtClean="0">
                <a:latin typeface="Times New Roman" panose="02020603050405020304" pitchFamily="18" charset="0"/>
                <a:ea typeface="Arial" panose="020B0604020202020204" pitchFamily="34" charset="0"/>
              </a:rPr>
              <a:t>uild a system for </a:t>
            </a:r>
            <a:r>
              <a:rPr lang="en-US" dirty="0">
                <a:latin typeface="Times New Roman" panose="02020603050405020304" pitchFamily="18" charset="0"/>
                <a:ea typeface="Arial" panose="020B0604020202020204" pitchFamily="34" charset="0"/>
              </a:rPr>
              <a:t>tracking employee information, </a:t>
            </a:r>
            <a:r>
              <a:rPr lang="en-US" dirty="0" smtClean="0">
                <a:latin typeface="Times New Roman" panose="02020603050405020304" pitchFamily="18" charset="0"/>
                <a:ea typeface="Arial" panose="020B0604020202020204" pitchFamily="34" charset="0"/>
              </a:rPr>
              <a:t>it should be secure and can be accessible using different ways. </a:t>
            </a:r>
            <a:r>
              <a:rPr lang="en-US" dirty="0">
                <a:latin typeface="Times New Roman" panose="02020603050405020304" pitchFamily="18" charset="0"/>
                <a:ea typeface="Arial" panose="020B0604020202020204" pitchFamily="34" charset="0"/>
              </a:rPr>
              <a:t>This </a:t>
            </a:r>
            <a:r>
              <a:rPr lang="en-US" dirty="0" smtClean="0">
                <a:latin typeface="Times New Roman" panose="02020603050405020304" pitchFamily="18" charset="0"/>
                <a:ea typeface="Arial" panose="020B0604020202020204" pitchFamily="34" charset="0"/>
              </a:rPr>
              <a:t>system should be containerized and should perform continuous integration and deployment upon it using an automation tool .</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IN" dirty="0"/>
              <a:t>Research Question</a:t>
            </a:r>
            <a:r>
              <a:rPr lang="en-IN" dirty="0" smtClean="0"/>
              <a:t>: </a:t>
            </a:r>
            <a:r>
              <a:rPr lang="en-US" dirty="0" smtClean="0"/>
              <a:t>How </a:t>
            </a:r>
            <a:r>
              <a:rPr lang="en-US" dirty="0"/>
              <a:t>can we develop a web service that allows organizations to manage employee records efficiently while ensuring the security and privacy of sensitive employee </a:t>
            </a:r>
            <a:r>
              <a:rPr lang="en-US" dirty="0" smtClean="0"/>
              <a:t>data and also perform continuous integration, testing and deployment upon it?</a:t>
            </a:r>
            <a:endParaRPr lang="en-US" dirty="0" smtClean="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endParaRPr lang="en-US" sz="1400" dirty="0">
              <a:effectLst/>
              <a:latin typeface="Times New Roman" panose="02020603050405020304" pitchFamily="18"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20" y="1349647"/>
            <a:ext cx="10828019" cy="4772076"/>
          </a:xfrm>
          <a:prstGeom prst="rect">
            <a:avLst/>
          </a:prstGeom>
          <a:noFill/>
        </p:spPr>
        <p:txBody>
          <a:bodyPr wrap="square">
            <a:spAutoFit/>
          </a:bodyPr>
          <a:lstStyle/>
          <a:p>
            <a:pPr marL="285750" indent="-285750">
              <a:buFont typeface="Arial" panose="020B0604020202020204" pitchFamily="34" charset="0"/>
              <a:buChar char="•"/>
            </a:pPr>
            <a:r>
              <a:rPr lang="en-US" dirty="0"/>
              <a:t>Objectives:</a:t>
            </a:r>
          </a:p>
          <a:p>
            <a:pPr marL="342900" indent="-342900">
              <a:buFont typeface="+mj-lt"/>
              <a:buAutoNum type="arabicPeriod"/>
            </a:pPr>
            <a:r>
              <a:rPr lang="en-US" dirty="0"/>
              <a:t>To develop a web service that allows organizations to manage employee records efficiently</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To ensure that the web service is secure and protects sensitive employee data using encryption</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To provide users with easy access to employee records through HTTP and HTTPS protocols</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To perform continuous integration ,testing and deployment on it.</a:t>
            </a:r>
          </a:p>
          <a:p>
            <a:endParaRPr lang="en-US" dirty="0" smtClean="0"/>
          </a:p>
          <a:p>
            <a:endParaRPr lang="en-US" dirty="0"/>
          </a:p>
          <a:p>
            <a:r>
              <a:rPr lang="en-US" dirty="0" smtClean="0"/>
              <a:t>Importance </a:t>
            </a:r>
            <a:r>
              <a:rPr lang="en-US" dirty="0"/>
              <a:t>and Relevance:</a:t>
            </a:r>
          </a:p>
          <a:p>
            <a:pPr algn="just"/>
            <a:r>
              <a:rPr lang="en-US" dirty="0"/>
              <a:t>The project is important because it addresses the need for a centralized system for managing employee records. By providing a secure and efficient web service, organizations can reduce data redundancy, ensure data consistency, and improve productivity. Additionally, the use of encryption protects sensitive employee data from unauthorized access, ensuring compliance with data protection regulations. The project is relevant to organizations of all sizes and across different industries.</a:t>
            </a:r>
          </a:p>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299061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349647"/>
            <a:ext cx="10828019" cy="550458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smtClean="0"/>
              <a:t>The </a:t>
            </a:r>
            <a:r>
              <a:rPr lang="en-US" dirty="0"/>
              <a:t>system is built using the Java programming language and the </a:t>
            </a:r>
            <a:r>
              <a:rPr lang="en-US" dirty="0" err="1"/>
              <a:t>Springboot</a:t>
            </a:r>
            <a:r>
              <a:rPr lang="en-US" dirty="0"/>
              <a:t> framework. It is deployed on </a:t>
            </a:r>
            <a:r>
              <a:rPr lang="en-US" dirty="0" smtClean="0"/>
              <a:t>a integrated </a:t>
            </a:r>
            <a:r>
              <a:rPr lang="en-US" dirty="0"/>
              <a:t>Tomcat application server and uses a MySQL database to store employee records. The code is stored in a GIT repository, and changes are deployed automatically using Jenkins. AES-256 encryption is used to protect sensitive employee data. Finally, the system is containerized using Kubernetes, ensuring that it can be easily scaled and deployed across different environments.</a:t>
            </a:r>
            <a:endParaRPr lang="en-IN" sz="1600" dirty="0" smtClean="0">
              <a:latin typeface="Arial" panose="020B0604020202020204" pitchFamily="34" charset="0"/>
              <a:ea typeface="Arial" panose="020B0604020202020204" pitchFamily="34" charset="0"/>
            </a:endParaRPr>
          </a:p>
          <a:p>
            <a:pPr>
              <a:lnSpc>
                <a:spcPct val="115000"/>
              </a:lnSpc>
            </a:pPr>
            <a:endParaRPr lang="en-IN" sz="1400" dirty="0">
              <a:effectLst/>
              <a:latin typeface="Arial" panose="020B0604020202020204" pitchFamily="34" charset="0"/>
              <a:ea typeface="Arial" panose="020B0604020202020204" pitchFamily="34" charset="0"/>
            </a:endParaRPr>
          </a:p>
          <a:p>
            <a:r>
              <a:rPr lang="en-US" dirty="0" smtClean="0"/>
              <a:t>Key Features</a:t>
            </a:r>
            <a:r>
              <a:rPr lang="en-US" dirty="0"/>
              <a:t>:</a:t>
            </a:r>
          </a:p>
          <a:p>
            <a:pPr marL="342900" indent="-342900">
              <a:buFont typeface="+mj-lt"/>
              <a:buAutoNum type="arabicPeriod"/>
            </a:pPr>
            <a:r>
              <a:rPr lang="en-US" dirty="0" smtClean="0"/>
              <a:t>Fetch </a:t>
            </a:r>
            <a:r>
              <a:rPr lang="en-US" dirty="0"/>
              <a:t>employee records based on EmployeeID</a:t>
            </a:r>
          </a:p>
          <a:p>
            <a:pPr marL="342900" indent="-342900">
              <a:buFont typeface="+mj-lt"/>
              <a:buAutoNum type="arabicPeriod"/>
            </a:pPr>
            <a:r>
              <a:rPr lang="en-US" dirty="0"/>
              <a:t>Secure access through </a:t>
            </a:r>
            <a:r>
              <a:rPr lang="en-US" dirty="0" smtClean="0"/>
              <a:t>HTTPS </a:t>
            </a:r>
            <a:r>
              <a:rPr lang="en-US" dirty="0"/>
              <a:t>protocols</a:t>
            </a:r>
          </a:p>
          <a:p>
            <a:pPr marL="342900" indent="-342900">
              <a:buFont typeface="+mj-lt"/>
              <a:buAutoNum type="arabicPeriod"/>
            </a:pPr>
            <a:r>
              <a:rPr lang="en-US" dirty="0"/>
              <a:t>Encryption to protect sensitive employee </a:t>
            </a:r>
            <a:r>
              <a:rPr lang="en-US" dirty="0" smtClean="0"/>
              <a:t>data using AES-256</a:t>
            </a:r>
          </a:p>
          <a:p>
            <a:pPr marL="342900" indent="-342900">
              <a:buFont typeface="+mj-lt"/>
              <a:buAutoNum type="arabicPeriod"/>
            </a:pPr>
            <a:r>
              <a:rPr lang="en-US" dirty="0" smtClean="0"/>
              <a:t>Making record of logs on the basis of responses</a:t>
            </a:r>
          </a:p>
          <a:p>
            <a:pPr marL="342900" indent="-342900">
              <a:buFont typeface="+mj-lt"/>
              <a:buAutoNum type="arabicPeriod"/>
            </a:pPr>
            <a:r>
              <a:rPr lang="en-US" dirty="0" smtClean="0"/>
              <a:t>Containerizing web request on Docker and deploying it in </a:t>
            </a:r>
            <a:r>
              <a:rPr lang="en-US" dirty="0" err="1" smtClean="0"/>
              <a:t>kubernetes</a:t>
            </a:r>
            <a:endParaRPr lang="en-US" dirty="0" smtClean="0"/>
          </a:p>
          <a:p>
            <a:endParaRPr lang="en-US" dirty="0"/>
          </a:p>
          <a:p>
            <a:pPr marL="285750" indent="-285750" algn="just">
              <a:buFont typeface="Arial" panose="020B0604020202020204" pitchFamily="34" charset="0"/>
              <a:buChar char="•"/>
            </a:pPr>
            <a:r>
              <a:rPr lang="en-US" dirty="0" smtClean="0"/>
              <a:t>Functionality: The </a:t>
            </a:r>
            <a:r>
              <a:rPr lang="en-US" dirty="0"/>
              <a:t>system provides a centralized location for managing employee records, making it easy for organizations to track employee information. Users can quickly query employee records based on EmployeeID, ensuring that the correct data is returned. The system also provides secure access through HTTP and HTTPS protocols, ensuring that sensitive employee data is protected.</a:t>
            </a:r>
          </a:p>
          <a:p>
            <a:endParaRPr lang="en-US" dirty="0"/>
          </a:p>
          <a:p>
            <a:pPr>
              <a:lnSpc>
                <a:spcPct val="115000"/>
              </a:lnSpc>
            </a:pPr>
            <a:r>
              <a:rPr lang="en-IN" sz="1400" dirty="0" smtClean="0">
                <a:effectLs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349647"/>
            <a:ext cx="10828019" cy="2585323"/>
          </a:xfrm>
          <a:prstGeom prst="rect">
            <a:avLst/>
          </a:prstGeom>
          <a:noFill/>
        </p:spPr>
        <p:txBody>
          <a:bodyPr wrap="square">
            <a:spAutoFit/>
          </a:bodyPr>
          <a:lstStyle/>
          <a:p>
            <a:r>
              <a:rPr lang="en-IN" dirty="0"/>
              <a:t>Technology Stack</a:t>
            </a:r>
            <a:r>
              <a:rPr lang="en-IN" dirty="0" smtClean="0"/>
              <a:t>:</a:t>
            </a:r>
            <a:endParaRPr lang="en-IN" dirty="0"/>
          </a:p>
          <a:p>
            <a:pPr marL="285750" indent="-285750">
              <a:buFont typeface="Arial" panose="020B0604020202020204" pitchFamily="34" charset="0"/>
              <a:buChar char="•"/>
            </a:pPr>
            <a:r>
              <a:rPr lang="en-IN" dirty="0"/>
              <a:t>Java programming language</a:t>
            </a:r>
          </a:p>
          <a:p>
            <a:pPr marL="285750" indent="-285750">
              <a:buFont typeface="Arial" panose="020B0604020202020204" pitchFamily="34" charset="0"/>
              <a:buChar char="•"/>
            </a:pPr>
            <a:r>
              <a:rPr lang="en-IN" dirty="0" smtClean="0"/>
              <a:t>Spring boot </a:t>
            </a:r>
            <a:r>
              <a:rPr lang="en-IN" dirty="0"/>
              <a:t>framework</a:t>
            </a:r>
          </a:p>
          <a:p>
            <a:pPr marL="285750" indent="-285750">
              <a:buFont typeface="Arial" panose="020B0604020202020204" pitchFamily="34" charset="0"/>
              <a:buChar char="•"/>
            </a:pPr>
            <a:r>
              <a:rPr lang="en-IN" dirty="0"/>
              <a:t>Tomcat </a:t>
            </a:r>
            <a:r>
              <a:rPr lang="en-IN" dirty="0" smtClean="0"/>
              <a:t>Imbedded </a:t>
            </a:r>
            <a:r>
              <a:rPr lang="en-IN" dirty="0"/>
              <a:t>server</a:t>
            </a:r>
          </a:p>
          <a:p>
            <a:pPr marL="285750" indent="-285750">
              <a:buFont typeface="Arial" panose="020B0604020202020204" pitchFamily="34" charset="0"/>
              <a:buChar char="•"/>
            </a:pPr>
            <a:r>
              <a:rPr lang="en-IN" dirty="0"/>
              <a:t>MySQL database</a:t>
            </a:r>
          </a:p>
          <a:p>
            <a:pPr marL="285750" indent="-285750">
              <a:buFont typeface="Arial" panose="020B0604020202020204" pitchFamily="34" charset="0"/>
              <a:buChar char="•"/>
            </a:pPr>
            <a:r>
              <a:rPr lang="en-IN" dirty="0"/>
              <a:t>GIT repository</a:t>
            </a:r>
          </a:p>
          <a:p>
            <a:pPr marL="285750" indent="-285750">
              <a:buFont typeface="Arial" panose="020B0604020202020204" pitchFamily="34" charset="0"/>
              <a:buChar char="•"/>
            </a:pPr>
            <a:r>
              <a:rPr lang="en-IN" dirty="0"/>
              <a:t>Jenkins for continuous deployment</a:t>
            </a:r>
          </a:p>
          <a:p>
            <a:pPr marL="285750" indent="-285750">
              <a:buFont typeface="Arial" panose="020B0604020202020204" pitchFamily="34" charset="0"/>
              <a:buChar char="•"/>
            </a:pPr>
            <a:r>
              <a:rPr lang="en-IN" dirty="0"/>
              <a:t>AES-256 encryption algorithm</a:t>
            </a:r>
          </a:p>
          <a:p>
            <a:pPr marL="285750" indent="-285750">
              <a:buFont typeface="Arial" panose="020B0604020202020204" pitchFamily="34" charset="0"/>
              <a:buChar char="•"/>
            </a:pPr>
            <a:r>
              <a:rPr lang="en-IN" dirty="0"/>
              <a:t>Kubernetes containerization technology</a:t>
            </a:r>
          </a:p>
        </p:txBody>
      </p:sp>
    </p:spTree>
    <p:extLst>
      <p:ext uri="{BB962C8B-B14F-4D97-AF65-F5344CB8AC3E}">
        <p14:creationId xmlns:p14="http://schemas.microsoft.com/office/powerpoint/2010/main" val="95493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11089249"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The application consists of a back-end implemented in Java using Spring Boot or an application server such as Tomcat or WebLogic. The back-end interacts with a database that contains a single table called "Employee" with three columns: "EmployeeID", "EmployeeName", and "DateOfBirth</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back-end exposes a REST API that allows users to query the "Employee" table based on the "EmployeeID" column. If the requested "EmployeeID" is not found, an error message is returned. The REST API logs every call to the service with a date-timestamp and implements log rotation to manage the size of the log file</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application is deployed using Jenkins, which automates the deployment process to the application server</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back-end is modified to expose the REST API over HTTPS using a self-signed certificate. The REST API is tested using Postman and a separate Java client program</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"DateOfBirth" column in the "Employee" table is encrypted using AES-256. The back-end is updated to handle encryption and decryption of the "DateOfBirth" column. The client program is also updated to handle decryption of the encrypted "DateOfBirth" value</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application is containerized using Docker, and the containerized version is deployed on Kubernetes. The client program is used to call the containerized version of the web service, which is scaled to run on three instances.</a:t>
            </a:r>
          </a:p>
        </p:txBody>
      </p:sp>
    </p:spTree>
    <p:extLst>
      <p:ext uri="{BB962C8B-B14F-4D97-AF65-F5344CB8AC3E}">
        <p14:creationId xmlns:p14="http://schemas.microsoft.com/office/powerpoint/2010/main" val="50320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5" y="1243415"/>
            <a:ext cx="5835528" cy="292315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1738" y="4105025"/>
            <a:ext cx="6286501" cy="2202463"/>
          </a:xfrm>
          <a:prstGeom prst="rect">
            <a:avLst/>
          </a:prstGeom>
        </p:spPr>
      </p:pic>
      <p:sp>
        <p:nvSpPr>
          <p:cNvPr id="7" name="TextBox 6"/>
          <p:cNvSpPr txBox="1"/>
          <p:nvPr/>
        </p:nvSpPr>
        <p:spPr>
          <a:xfrm>
            <a:off x="1835777" y="4105025"/>
            <a:ext cx="2598984" cy="369332"/>
          </a:xfrm>
          <a:prstGeom prst="rect">
            <a:avLst/>
          </a:prstGeom>
          <a:noFill/>
        </p:spPr>
        <p:txBody>
          <a:bodyPr wrap="square" rtlCol="0">
            <a:spAutoFit/>
          </a:bodyPr>
          <a:lstStyle/>
          <a:p>
            <a:pPr algn="ctr"/>
            <a:r>
              <a:rPr lang="en-IN" dirty="0" smtClean="0"/>
              <a:t>Web </a:t>
            </a:r>
            <a:r>
              <a:rPr lang="en-IN" dirty="0"/>
              <a:t>S</a:t>
            </a:r>
            <a:r>
              <a:rPr lang="en-IN" dirty="0" smtClean="0"/>
              <a:t>ervice Architecture</a:t>
            </a:r>
            <a:endParaRPr lang="en-IN" dirty="0"/>
          </a:p>
        </p:txBody>
      </p:sp>
      <p:sp>
        <p:nvSpPr>
          <p:cNvPr id="9" name="TextBox 8"/>
          <p:cNvSpPr txBox="1"/>
          <p:nvPr/>
        </p:nvSpPr>
        <p:spPr>
          <a:xfrm>
            <a:off x="6935272" y="6307488"/>
            <a:ext cx="2479431" cy="369332"/>
          </a:xfrm>
          <a:prstGeom prst="rect">
            <a:avLst/>
          </a:prstGeom>
          <a:noFill/>
        </p:spPr>
        <p:txBody>
          <a:bodyPr wrap="square" rtlCol="0">
            <a:spAutoFit/>
          </a:bodyPr>
          <a:lstStyle/>
          <a:p>
            <a:pPr algn="ctr"/>
            <a:r>
              <a:rPr lang="en-IN" dirty="0" smtClean="0"/>
              <a:t>Project Architecture</a:t>
            </a:r>
            <a:endParaRPr lang="en-IN" dirty="0"/>
          </a:p>
        </p:txBody>
      </p:sp>
    </p:spTree>
    <p:extLst>
      <p:ext uri="{BB962C8B-B14F-4D97-AF65-F5344CB8AC3E}">
        <p14:creationId xmlns:p14="http://schemas.microsoft.com/office/powerpoint/2010/main" val="265894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9477" y="1415561"/>
            <a:ext cx="7658100" cy="4835769"/>
          </a:xfrm>
          <a:prstGeom prst="rect">
            <a:avLst/>
          </a:prstGeom>
        </p:spPr>
      </p:pic>
    </p:spTree>
    <p:extLst>
      <p:ext uri="{BB962C8B-B14F-4D97-AF65-F5344CB8AC3E}">
        <p14:creationId xmlns:p14="http://schemas.microsoft.com/office/powerpoint/2010/main" val="120734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1900</TotalTime>
  <Words>1701</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adarsh verma</cp:lastModifiedBy>
  <cp:revision>44</cp:revision>
  <dcterms:created xsi:type="dcterms:W3CDTF">2023-04-15T11:22:40Z</dcterms:created>
  <dcterms:modified xsi:type="dcterms:W3CDTF">2023-04-30T08:48:29Z</dcterms:modified>
</cp:coreProperties>
</file>