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7"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384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68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8600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2327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2911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752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6908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9573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904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94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1047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236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780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22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721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019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008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560535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1444991"/>
          </a:xfrm>
        </p:spPr>
        <p:txBody>
          <a:bodyPr/>
          <a:lstStyle/>
          <a:p>
            <a:r>
              <a:rPr lang="en-IN" dirty="0" smtClean="0">
                <a:solidFill>
                  <a:schemeClr val="bg1">
                    <a:lumMod val="85000"/>
                    <a:lumOff val="15000"/>
                  </a:schemeClr>
                </a:solidFill>
              </a:rPr>
              <a:t>Library management system</a:t>
            </a:r>
            <a:endParaRPr lang="en-IN" dirty="0">
              <a:solidFill>
                <a:schemeClr val="bg1">
                  <a:lumMod val="85000"/>
                  <a:lumOff val="15000"/>
                </a:schemeClr>
              </a:solidFill>
            </a:endParaRPr>
          </a:p>
        </p:txBody>
      </p:sp>
      <p:sp>
        <p:nvSpPr>
          <p:cNvPr id="11" name="Subtitle 10"/>
          <p:cNvSpPr>
            <a:spLocks noGrp="1"/>
          </p:cNvSpPr>
          <p:nvPr>
            <p:ph type="subTitle" idx="1"/>
          </p:nvPr>
        </p:nvSpPr>
        <p:spPr>
          <a:xfrm>
            <a:off x="1876424" y="2919046"/>
            <a:ext cx="8791575" cy="2338754"/>
          </a:xfrm>
        </p:spPr>
        <p:txBody>
          <a:bodyPr/>
          <a:lstStyle/>
          <a:p>
            <a:r>
              <a:rPr lang="en-IN" dirty="0" smtClean="0">
                <a:solidFill>
                  <a:schemeClr val="tx1"/>
                </a:solidFill>
              </a:rPr>
              <a:t>Name : adarsh VERMA</a:t>
            </a:r>
          </a:p>
          <a:p>
            <a:r>
              <a:rPr lang="en-IN" dirty="0" smtClean="0">
                <a:solidFill>
                  <a:schemeClr val="tx1"/>
                </a:solidFill>
              </a:rPr>
              <a:t>COURSE: HDFC API DEVELOPER (B1)</a:t>
            </a:r>
          </a:p>
          <a:p>
            <a:r>
              <a:rPr lang="en-IN" dirty="0" smtClean="0">
                <a:solidFill>
                  <a:schemeClr val="tx1"/>
                </a:solidFill>
              </a:rPr>
              <a:t>TRAINER: </a:t>
            </a:r>
            <a:r>
              <a:rPr lang="en-IN" dirty="0" err="1" smtClean="0">
                <a:solidFill>
                  <a:schemeClr val="tx1"/>
                </a:solidFill>
              </a:rPr>
              <a:t>JAVEEd</a:t>
            </a:r>
            <a:r>
              <a:rPr lang="en-IN" dirty="0" smtClean="0">
                <a:solidFill>
                  <a:schemeClr val="tx1"/>
                </a:solidFill>
              </a:rPr>
              <a:t> sir</a:t>
            </a:r>
          </a:p>
        </p:txBody>
      </p:sp>
      <p:pic>
        <p:nvPicPr>
          <p:cNvPr id="3" name="Picture 2" descr="Thoughtsfrom8thgrade's Blog | Just another WordPress.com si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277" y="4429598"/>
            <a:ext cx="2753438" cy="2122396"/>
          </a:xfrm>
          <a:prstGeom prst="rect">
            <a:avLst/>
          </a:prstGeom>
        </p:spPr>
      </p:pic>
      <p:pic>
        <p:nvPicPr>
          <p:cNvPr id="7" name="Picture 6" descr="Books on Shelf in &lt;strong&gt;Library&lt;/strong&gt; · Free Stock Pho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562" y="3817586"/>
            <a:ext cx="4101612" cy="2734408"/>
          </a:xfrm>
          <a:prstGeom prst="rect">
            <a:avLst/>
          </a:prstGeom>
        </p:spPr>
      </p:pic>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2618158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8938"/>
            <a:ext cx="9905998" cy="562708"/>
          </a:xfrm>
        </p:spPr>
        <p:txBody>
          <a:bodyPr>
            <a:normAutofit fontScale="90000"/>
          </a:bodyPr>
          <a:lstStyle/>
          <a:p>
            <a:pPr algn="ctr"/>
            <a:r>
              <a:rPr lang="en-IN" dirty="0" smtClean="0"/>
              <a:t>Demonstration</a:t>
            </a:r>
            <a:endParaRPr lang="en-IN" dirty="0"/>
          </a:p>
        </p:txBody>
      </p:sp>
      <p:sp>
        <p:nvSpPr>
          <p:cNvPr id="3" name="Content Placeholder 2"/>
          <p:cNvSpPr>
            <a:spLocks noGrp="1"/>
          </p:cNvSpPr>
          <p:nvPr>
            <p:ph idx="1"/>
          </p:nvPr>
        </p:nvSpPr>
        <p:spPr>
          <a:xfrm>
            <a:off x="1141412" y="949569"/>
            <a:ext cx="9905999" cy="4841632"/>
          </a:xfrm>
        </p:spPr>
        <p:txBody>
          <a:bodyPr>
            <a:normAutofit/>
          </a:bodyPr>
          <a:lstStyle/>
          <a:p>
            <a:r>
              <a:rPr lang="en-US" sz="2000" dirty="0"/>
              <a:t>Book Management: The system should allow the librarian to manage books, </a:t>
            </a:r>
            <a:r>
              <a:rPr lang="en-US" sz="2000" dirty="0" smtClean="0"/>
              <a:t>including adding </a:t>
            </a:r>
            <a:r>
              <a:rPr lang="en-US" sz="2000" dirty="0"/>
              <a:t>new books, updating book information, and deleting books from the library</a:t>
            </a:r>
            <a:r>
              <a:rPr lang="en-US" sz="2000" dirty="0" smtClean="0"/>
              <a:t>.</a:t>
            </a:r>
          </a:p>
          <a:p>
            <a:r>
              <a:rPr lang="en-US" sz="2000" dirty="0"/>
              <a:t>Book Search: The system should allow users to search for books by title, author, </a:t>
            </a:r>
            <a:r>
              <a:rPr lang="en-US" sz="2000" dirty="0" smtClean="0"/>
              <a:t>or subject</a:t>
            </a:r>
            <a:r>
              <a:rPr lang="en-US" sz="2000" dirty="0"/>
              <a: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129" y="2460746"/>
            <a:ext cx="4001846" cy="40338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3252" y="2460746"/>
            <a:ext cx="3947748" cy="403383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48" y="2460746"/>
            <a:ext cx="3867275" cy="4033839"/>
          </a:xfrm>
          <a:prstGeom prst="rect">
            <a:avLst/>
          </a:prstGeom>
        </p:spPr>
      </p:pic>
      <p:pic>
        <p:nvPicPr>
          <p:cNvPr id="7" name="Picture 6">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40148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8600"/>
            <a:ext cx="9905998" cy="817685"/>
          </a:xfrm>
        </p:spPr>
        <p:txBody>
          <a:bodyPr/>
          <a:lstStyle/>
          <a:p>
            <a:pPr algn="ctr"/>
            <a:r>
              <a:rPr lang="en-IN" dirty="0"/>
              <a:t>Demonstration</a:t>
            </a:r>
          </a:p>
        </p:txBody>
      </p:sp>
      <p:sp>
        <p:nvSpPr>
          <p:cNvPr id="3" name="Content Placeholder 2"/>
          <p:cNvSpPr>
            <a:spLocks noGrp="1"/>
          </p:cNvSpPr>
          <p:nvPr>
            <p:ph idx="1"/>
          </p:nvPr>
        </p:nvSpPr>
        <p:spPr>
          <a:xfrm>
            <a:off x="1141412" y="1046285"/>
            <a:ext cx="9905999" cy="4744916"/>
          </a:xfrm>
        </p:spPr>
        <p:txBody>
          <a:bodyPr>
            <a:normAutofit/>
          </a:bodyPr>
          <a:lstStyle/>
          <a:p>
            <a:r>
              <a:rPr lang="en-US" sz="2000" dirty="0"/>
              <a:t>Book Borrowing: The system should allow users to borrow books from the </a:t>
            </a:r>
            <a:r>
              <a:rPr lang="en-US" sz="2000" dirty="0" smtClean="0"/>
              <a:t>library, subject </a:t>
            </a:r>
            <a:r>
              <a:rPr lang="en-US" sz="2000" dirty="0"/>
              <a:t>to the availability of books.</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863971"/>
            <a:ext cx="4624754" cy="21189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892" y="1863970"/>
            <a:ext cx="5064370" cy="21189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4275" y="4211515"/>
            <a:ext cx="6857974" cy="2189755"/>
          </a:xfrm>
          <a:prstGeom prst="rect">
            <a:avLst/>
          </a:prstGeom>
        </p:spPr>
      </p:pic>
      <p:pic>
        <p:nvPicPr>
          <p:cNvPr id="7" name="Picture 6">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348758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69277"/>
            <a:ext cx="9905998" cy="835269"/>
          </a:xfrm>
        </p:spPr>
        <p:txBody>
          <a:bodyPr/>
          <a:lstStyle/>
          <a:p>
            <a:pPr algn="ctr"/>
            <a:r>
              <a:rPr lang="en-IN" dirty="0"/>
              <a:t>Demonstration</a:t>
            </a:r>
          </a:p>
        </p:txBody>
      </p:sp>
      <p:sp>
        <p:nvSpPr>
          <p:cNvPr id="3" name="Content Placeholder 2"/>
          <p:cNvSpPr>
            <a:spLocks noGrp="1"/>
          </p:cNvSpPr>
          <p:nvPr>
            <p:ph idx="1"/>
          </p:nvPr>
        </p:nvSpPr>
        <p:spPr>
          <a:xfrm>
            <a:off x="1141412" y="1099038"/>
            <a:ext cx="9905999" cy="4692163"/>
          </a:xfrm>
        </p:spPr>
        <p:txBody>
          <a:bodyPr>
            <a:normAutofit/>
          </a:bodyPr>
          <a:lstStyle/>
          <a:p>
            <a:r>
              <a:rPr lang="en-US" sz="2000" dirty="0"/>
              <a:t>Book Return: The system should allow users to return books to the library and </a:t>
            </a:r>
            <a:r>
              <a:rPr lang="en-US" sz="2000" dirty="0" smtClean="0"/>
              <a:t>update the </a:t>
            </a:r>
            <a:r>
              <a:rPr lang="en-US" sz="2000" dirty="0"/>
              <a:t>book status as available.</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36" y="2255286"/>
            <a:ext cx="4448233" cy="25548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138" y="5492340"/>
            <a:ext cx="7595045" cy="2988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839" y="2255286"/>
            <a:ext cx="6473148" cy="2554841"/>
          </a:xfrm>
          <a:prstGeom prst="rect">
            <a:avLst/>
          </a:prstGeom>
        </p:spPr>
      </p:pic>
      <p:pic>
        <p:nvPicPr>
          <p:cNvPr id="7" name="Picture 6">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113448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77009"/>
            <a:ext cx="9905998" cy="589084"/>
          </a:xfrm>
        </p:spPr>
        <p:txBody>
          <a:bodyPr/>
          <a:lstStyle/>
          <a:p>
            <a:pPr algn="ctr"/>
            <a:r>
              <a:rPr lang="en-IN" dirty="0"/>
              <a:t>Demonstration</a:t>
            </a:r>
          </a:p>
        </p:txBody>
      </p:sp>
      <p:sp>
        <p:nvSpPr>
          <p:cNvPr id="3" name="Content Placeholder 2"/>
          <p:cNvSpPr>
            <a:spLocks noGrp="1"/>
          </p:cNvSpPr>
          <p:nvPr>
            <p:ph idx="1"/>
          </p:nvPr>
        </p:nvSpPr>
        <p:spPr>
          <a:xfrm>
            <a:off x="1141412" y="1266093"/>
            <a:ext cx="9905999" cy="4525108"/>
          </a:xfrm>
        </p:spPr>
        <p:txBody>
          <a:bodyPr>
            <a:normAutofit/>
          </a:bodyPr>
          <a:lstStyle/>
          <a:p>
            <a:r>
              <a:rPr lang="en-US" sz="2000" dirty="0"/>
              <a:t>Book Reservation: The system should allow users to reserve books that are </a:t>
            </a:r>
            <a:r>
              <a:rPr lang="en-US" sz="2000" dirty="0" smtClean="0"/>
              <a:t>currently checked </a:t>
            </a:r>
            <a:r>
              <a:rPr lang="en-US" sz="2000" dirty="0"/>
              <a:t>out by other users.</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481" y="2505808"/>
            <a:ext cx="4854750" cy="21980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846" y="5222630"/>
            <a:ext cx="6888106" cy="41427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7899" y="2505808"/>
            <a:ext cx="4941470" cy="2127738"/>
          </a:xfrm>
          <a:prstGeom prst="rect">
            <a:avLst/>
          </a:prstGeom>
        </p:spPr>
      </p:pic>
      <p:pic>
        <p:nvPicPr>
          <p:cNvPr id="7" name="Picture 6">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312002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7054"/>
            <a:ext cx="9905998" cy="615461"/>
          </a:xfrm>
        </p:spPr>
        <p:txBody>
          <a:bodyPr/>
          <a:lstStyle/>
          <a:p>
            <a:pPr algn="ctr"/>
            <a:r>
              <a:rPr lang="en-IN" dirty="0"/>
              <a:t>Demonstration</a:t>
            </a:r>
          </a:p>
        </p:txBody>
      </p:sp>
      <p:sp>
        <p:nvSpPr>
          <p:cNvPr id="3" name="Content Placeholder 2"/>
          <p:cNvSpPr>
            <a:spLocks noGrp="1"/>
          </p:cNvSpPr>
          <p:nvPr>
            <p:ph idx="1"/>
          </p:nvPr>
        </p:nvSpPr>
        <p:spPr>
          <a:xfrm>
            <a:off x="1141412" y="782515"/>
            <a:ext cx="9905999" cy="5008686"/>
          </a:xfrm>
        </p:spPr>
        <p:txBody>
          <a:bodyPr>
            <a:normAutofit/>
          </a:bodyPr>
          <a:lstStyle/>
          <a:p>
            <a:r>
              <a:rPr lang="en-US" sz="1800" dirty="0"/>
              <a:t>Book Loan Management: The system should allow the librarian to manage book </a:t>
            </a:r>
            <a:r>
              <a:rPr lang="en-US" sz="1800" dirty="0" err="1" smtClean="0"/>
              <a:t>loans,including</a:t>
            </a:r>
            <a:r>
              <a:rPr lang="en-US" sz="1800" dirty="0" smtClean="0"/>
              <a:t> </a:t>
            </a:r>
            <a:r>
              <a:rPr lang="en-US" sz="1800" dirty="0"/>
              <a:t>tracking book due dates, sending reminders to users, and issuing fines </a:t>
            </a:r>
            <a:r>
              <a:rPr lang="en-US" sz="1800" dirty="0" smtClean="0"/>
              <a:t>for overdue </a:t>
            </a:r>
            <a:r>
              <a:rPr lang="en-US" sz="1800" dirty="0"/>
              <a:t>books.</a:t>
            </a:r>
            <a:endParaRPr lang="en-IN"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9175" b="4271"/>
          <a:stretch/>
        </p:blipFill>
        <p:spPr>
          <a:xfrm>
            <a:off x="582639" y="1888439"/>
            <a:ext cx="3400276" cy="3510038"/>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917"/>
          <a:stretch/>
        </p:blipFill>
        <p:spPr>
          <a:xfrm>
            <a:off x="4207416" y="1888439"/>
            <a:ext cx="3776000" cy="35100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1912" y="5611726"/>
            <a:ext cx="3244362" cy="73494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2514" y="5651629"/>
            <a:ext cx="3690423" cy="755033"/>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4410" t="2346" r="4648"/>
          <a:stretch/>
        </p:blipFill>
        <p:spPr>
          <a:xfrm>
            <a:off x="8124093" y="1888439"/>
            <a:ext cx="3868615" cy="3510038"/>
          </a:xfrm>
          <a:prstGeom prst="rect">
            <a:avLst/>
          </a:prstGeom>
        </p:spPr>
      </p:pic>
      <p:pic>
        <p:nvPicPr>
          <p:cNvPr id="9" name="Picture 8">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1282959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6705"/>
          </a:xfrm>
        </p:spPr>
        <p:txBody>
          <a:bodyPr/>
          <a:lstStyle/>
          <a:p>
            <a:pPr algn="ctr"/>
            <a:r>
              <a:rPr lang="en-IN" dirty="0"/>
              <a:t>Demonstration</a:t>
            </a:r>
          </a:p>
        </p:txBody>
      </p:sp>
      <p:sp>
        <p:nvSpPr>
          <p:cNvPr id="3" name="Content Placeholder 2"/>
          <p:cNvSpPr>
            <a:spLocks noGrp="1"/>
          </p:cNvSpPr>
          <p:nvPr>
            <p:ph idx="1"/>
          </p:nvPr>
        </p:nvSpPr>
        <p:spPr>
          <a:xfrm>
            <a:off x="1141412" y="1345223"/>
            <a:ext cx="9905999" cy="4445978"/>
          </a:xfrm>
        </p:spPr>
        <p:txBody>
          <a:bodyPr>
            <a:normAutofit/>
          </a:bodyPr>
          <a:lstStyle/>
          <a:p>
            <a:r>
              <a:rPr lang="en-US" sz="2000" dirty="0"/>
              <a:t>Reports: The system should generate reports on the status of books, user activity, </a:t>
            </a:r>
            <a:r>
              <a:rPr lang="en-US" sz="2000" dirty="0" smtClean="0"/>
              <a:t>and fines </a:t>
            </a:r>
            <a:r>
              <a:rPr lang="en-US" sz="2000" dirty="0"/>
              <a:t>collected</a:t>
            </a:r>
            <a:r>
              <a:rPr lang="en-US" sz="20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108" y="2417885"/>
            <a:ext cx="4823878" cy="23563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1" y="2417885"/>
            <a:ext cx="5247502" cy="2356338"/>
          </a:xfrm>
          <a:prstGeom prst="rect">
            <a:avLst/>
          </a:prstGeom>
        </p:spPr>
      </p:pic>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94074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US" dirty="0"/>
              <a:t>In conclusion, the Simple and Small Library Management System Application is an efficient software solution that simplifies the management of library resources. By reducing administrative overhead and improving user experience, this system enhances the overall efficiency of library operations. </a:t>
            </a:r>
            <a:endParaRPr lang="en-IN" dirty="0"/>
          </a:p>
        </p:txBody>
      </p:sp>
      <p:pic>
        <p:nvPicPr>
          <p:cNvPr id="4" name="Picture 3">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91980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189" y="2702295"/>
            <a:ext cx="9905998" cy="1478570"/>
          </a:xfrm>
          <a:ln>
            <a:solidFill>
              <a:schemeClr val="tx2">
                <a:lumMod val="20000"/>
                <a:lumOff val="80000"/>
              </a:schemeClr>
            </a:solidFill>
          </a:ln>
          <a:effectLst>
            <a:outerShdw blurRad="50800" dist="38100" dir="5400000" algn="t" rotWithShape="0">
              <a:prstClr val="black">
                <a:alpha val="40000"/>
              </a:prstClr>
            </a:outerShdw>
          </a:effectLst>
        </p:spPr>
        <p:txBody>
          <a:bodyPr>
            <a:normAutofit/>
          </a:bodyPr>
          <a:lstStyle/>
          <a:p>
            <a:pPr algn="ctr"/>
            <a:r>
              <a:rPr lang="en-IN" sz="5400" dirty="0" smtClean="0"/>
              <a:t>Thank you</a:t>
            </a:r>
            <a:endParaRPr lang="en-IN" sz="5400" dirty="0"/>
          </a:p>
        </p:txBody>
      </p:sp>
    </p:spTree>
    <p:extLst>
      <p:ext uri="{BB962C8B-B14F-4D97-AF65-F5344CB8AC3E}">
        <p14:creationId xmlns:p14="http://schemas.microsoft.com/office/powerpoint/2010/main" val="169964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a:t>Tools &amp; Technology </a:t>
            </a:r>
            <a:r>
              <a:rPr lang="en-IN" dirty="0" smtClean="0"/>
              <a:t>used</a:t>
            </a:r>
          </a:p>
          <a:p>
            <a:r>
              <a:rPr lang="en-IN" dirty="0" smtClean="0"/>
              <a:t>UML Diagrams</a:t>
            </a:r>
          </a:p>
          <a:p>
            <a:r>
              <a:rPr lang="en-IN" dirty="0" smtClean="0"/>
              <a:t>Requirements</a:t>
            </a:r>
          </a:p>
          <a:p>
            <a:r>
              <a:rPr lang="en-IN" dirty="0" smtClean="0"/>
              <a:t>Demonstration</a:t>
            </a:r>
          </a:p>
          <a:p>
            <a:r>
              <a:rPr lang="en-IN" dirty="0" smtClean="0"/>
              <a:t>Conclusion</a:t>
            </a:r>
          </a:p>
          <a:p>
            <a:pPr marL="0" indent="0">
              <a:buNone/>
            </a:pPr>
            <a:endParaRPr lang="en-IN" dirty="0" smtClean="0"/>
          </a:p>
          <a:p>
            <a:endParaRPr lang="en-IN" dirty="0" smtClean="0"/>
          </a:p>
          <a:p>
            <a:endParaRPr lang="en-IN" dirty="0" smtClean="0"/>
          </a:p>
          <a:p>
            <a:endParaRPr lang="en-IN" dirty="0" smtClean="0"/>
          </a:p>
          <a:p>
            <a:endParaRPr lang="en-IN" dirty="0" smtClean="0"/>
          </a:p>
        </p:txBody>
      </p:sp>
      <p:pic>
        <p:nvPicPr>
          <p:cNvPr id="4" name="Picture 3">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111147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This project focuses on </a:t>
            </a:r>
            <a:r>
              <a:rPr lang="en-US" dirty="0"/>
              <a:t>Simple and Small Library Management System </a:t>
            </a:r>
            <a:r>
              <a:rPr lang="en-US" dirty="0" smtClean="0"/>
              <a:t>Application</a:t>
            </a:r>
          </a:p>
          <a:p>
            <a:r>
              <a:rPr lang="en-US" dirty="0"/>
              <a:t>This software solution is designed to simplify the library management process, reduce administrative overhead, and improve the overall user experience. </a:t>
            </a:r>
            <a:endParaRPr lang="en-US" dirty="0" smtClean="0"/>
          </a:p>
          <a:p>
            <a:r>
              <a:rPr lang="en-US" dirty="0"/>
              <a:t>In this presentation, we will discuss the functional and non-functional requirements of the application to give you a better understanding of its capabilities. </a:t>
            </a:r>
            <a:endParaRPr lang="en-IN" dirty="0"/>
          </a:p>
        </p:txBody>
      </p:sp>
      <p:pic>
        <p:nvPicPr>
          <p:cNvPr id="4" name="Picture 3">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604842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&amp; Technology used</a:t>
            </a:r>
            <a:endParaRPr lang="en-IN" dirty="0"/>
          </a:p>
        </p:txBody>
      </p:sp>
      <p:sp>
        <p:nvSpPr>
          <p:cNvPr id="3" name="Content Placeholder 2"/>
          <p:cNvSpPr>
            <a:spLocks noGrp="1"/>
          </p:cNvSpPr>
          <p:nvPr>
            <p:ph idx="1"/>
          </p:nvPr>
        </p:nvSpPr>
        <p:spPr/>
        <p:txBody>
          <a:bodyPr/>
          <a:lstStyle/>
          <a:p>
            <a:r>
              <a:rPr lang="en-IN" dirty="0" smtClean="0"/>
              <a:t>Java programming language </a:t>
            </a:r>
            <a:endParaRPr lang="en-IN" dirty="0"/>
          </a:p>
          <a:p>
            <a:r>
              <a:rPr lang="en-IN" dirty="0" err="1" smtClean="0"/>
              <a:t>Jpa</a:t>
            </a:r>
            <a:r>
              <a:rPr lang="en-IN" dirty="0" smtClean="0"/>
              <a:t> spring boot</a:t>
            </a:r>
          </a:p>
          <a:p>
            <a:r>
              <a:rPr lang="en-IN" dirty="0" err="1" smtClean="0"/>
              <a:t>MySql</a:t>
            </a:r>
            <a:r>
              <a:rPr lang="en-IN" dirty="0" smtClean="0"/>
              <a:t> Database</a:t>
            </a:r>
          </a:p>
          <a:p>
            <a:r>
              <a:rPr lang="en-IN" dirty="0"/>
              <a:t>Swagger</a:t>
            </a:r>
          </a:p>
          <a:p>
            <a:r>
              <a:rPr lang="en-IN" dirty="0" smtClean="0"/>
              <a:t>Junit testing</a:t>
            </a:r>
          </a:p>
          <a:p>
            <a:endParaRPr lang="en-IN" dirty="0" smtClean="0"/>
          </a:p>
          <a:p>
            <a:endParaRPr lang="en-IN" dirty="0" smtClean="0"/>
          </a:p>
        </p:txBody>
      </p:sp>
      <p:pic>
        <p:nvPicPr>
          <p:cNvPr id="4" name="Picture 3">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382719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8600"/>
            <a:ext cx="9905998" cy="835269"/>
          </a:xfrm>
        </p:spPr>
        <p:txBody>
          <a:bodyPr/>
          <a:lstStyle/>
          <a:p>
            <a:pPr algn="ctr"/>
            <a:r>
              <a:rPr lang="en-IN" dirty="0" smtClean="0"/>
              <a:t>Ulm diagrams(class)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662" y="1063869"/>
            <a:ext cx="9821007" cy="5477608"/>
          </a:xfrm>
        </p:spPr>
      </p:pic>
      <p:pic>
        <p:nvPicPr>
          <p:cNvPr id="5" name="Picture 4">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192104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466" y="319580"/>
            <a:ext cx="9905998" cy="814628"/>
          </a:xfrm>
        </p:spPr>
        <p:txBody>
          <a:bodyPr/>
          <a:lstStyle/>
          <a:p>
            <a:pPr algn="ctr"/>
            <a:r>
              <a:rPr lang="en-IN" dirty="0"/>
              <a:t>Ulm </a:t>
            </a:r>
            <a:r>
              <a:rPr lang="en-IN" dirty="0" smtClean="0"/>
              <a:t>diagrams(use case)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977" y="1134209"/>
            <a:ext cx="9398977" cy="5169876"/>
          </a:xfrm>
        </p:spPr>
      </p:pic>
      <p:pic>
        <p:nvPicPr>
          <p:cNvPr id="5" name="Picture 4">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366022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1885"/>
            <a:ext cx="9905998" cy="1116623"/>
          </a:xfrm>
        </p:spPr>
        <p:txBody>
          <a:bodyPr/>
          <a:lstStyle/>
          <a:p>
            <a:pPr algn="ctr"/>
            <a:r>
              <a:rPr lang="en-IN" dirty="0"/>
              <a:t>Ulm </a:t>
            </a:r>
            <a:r>
              <a:rPr lang="en-IN" dirty="0" smtClean="0"/>
              <a:t>diagrams(sequence)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053" y="1125415"/>
            <a:ext cx="9513277" cy="5152293"/>
          </a:xfrm>
        </p:spPr>
      </p:pic>
      <p:pic>
        <p:nvPicPr>
          <p:cNvPr id="5" name="Picture 4">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275604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205279"/>
            <a:ext cx="9905998" cy="682744"/>
          </a:xfrm>
        </p:spPr>
        <p:txBody>
          <a:bodyPr/>
          <a:lstStyle/>
          <a:p>
            <a:pPr algn="ctr"/>
            <a:r>
              <a:rPr lang="en-IN" dirty="0" smtClean="0"/>
              <a:t>Functional requirements</a:t>
            </a:r>
            <a:endParaRPr lang="en-IN" dirty="0"/>
          </a:p>
        </p:txBody>
      </p:sp>
      <p:sp>
        <p:nvSpPr>
          <p:cNvPr id="3" name="Content Placeholder 2"/>
          <p:cNvSpPr>
            <a:spLocks noGrp="1"/>
          </p:cNvSpPr>
          <p:nvPr>
            <p:ph sz="half" idx="1"/>
          </p:nvPr>
        </p:nvSpPr>
        <p:spPr>
          <a:xfrm>
            <a:off x="1141410" y="1134207"/>
            <a:ext cx="4878389" cy="5284177"/>
          </a:xfrm>
        </p:spPr>
        <p:txBody>
          <a:bodyPr>
            <a:normAutofit fontScale="85000" lnSpcReduction="20000"/>
          </a:bodyPr>
          <a:lstStyle/>
          <a:p>
            <a:r>
              <a:rPr lang="en-US" dirty="0"/>
              <a:t>1. User Management: The system should allow the librarian to manage user </a:t>
            </a:r>
            <a:r>
              <a:rPr lang="en-US" dirty="0" smtClean="0"/>
              <a:t>accounts, including </a:t>
            </a:r>
            <a:r>
              <a:rPr lang="en-US" dirty="0"/>
              <a:t>registration, updating user information, and deleting user accounts.</a:t>
            </a:r>
          </a:p>
          <a:p>
            <a:r>
              <a:rPr lang="en-US" dirty="0"/>
              <a:t>2. Book Management: The system should allow the librarian to manage books, </a:t>
            </a:r>
            <a:r>
              <a:rPr lang="en-US" dirty="0" smtClean="0"/>
              <a:t>including adding </a:t>
            </a:r>
            <a:r>
              <a:rPr lang="en-US" dirty="0"/>
              <a:t>new books, updating book information, and deleting books from the library.</a:t>
            </a:r>
          </a:p>
          <a:p>
            <a:r>
              <a:rPr lang="en-US" dirty="0"/>
              <a:t>3. Book Search: The system should allow users to search for books by title, author, </a:t>
            </a:r>
            <a:r>
              <a:rPr lang="en-US" dirty="0" smtClean="0"/>
              <a:t>or subject</a:t>
            </a:r>
            <a:r>
              <a:rPr lang="en-US" dirty="0"/>
              <a:t>.</a:t>
            </a:r>
          </a:p>
          <a:p>
            <a:r>
              <a:rPr lang="en-US" dirty="0"/>
              <a:t>4. Book Borrowing: The system should allow users to borrow books from the </a:t>
            </a:r>
            <a:r>
              <a:rPr lang="en-US" dirty="0" smtClean="0"/>
              <a:t>library, subject </a:t>
            </a:r>
            <a:r>
              <a:rPr lang="en-US" dirty="0"/>
              <a:t>to the availability of books</a:t>
            </a:r>
            <a:r>
              <a:rPr lang="en-US" dirty="0" smtClean="0"/>
              <a:t>.</a:t>
            </a:r>
            <a:endParaRPr lang="en-US" dirty="0"/>
          </a:p>
        </p:txBody>
      </p:sp>
      <p:sp>
        <p:nvSpPr>
          <p:cNvPr id="4" name="Content Placeholder 3"/>
          <p:cNvSpPr>
            <a:spLocks noGrp="1"/>
          </p:cNvSpPr>
          <p:nvPr>
            <p:ph sz="half" idx="2"/>
          </p:nvPr>
        </p:nvSpPr>
        <p:spPr>
          <a:xfrm>
            <a:off x="6172200" y="1134207"/>
            <a:ext cx="4875211" cy="5284177"/>
          </a:xfrm>
        </p:spPr>
        <p:txBody>
          <a:bodyPr>
            <a:normAutofit fontScale="85000" lnSpcReduction="20000"/>
          </a:bodyPr>
          <a:lstStyle/>
          <a:p>
            <a:r>
              <a:rPr lang="en-US" dirty="0"/>
              <a:t>5. Book Return: The system should allow users to return books to the library and </a:t>
            </a:r>
            <a:r>
              <a:rPr lang="en-US" dirty="0" smtClean="0"/>
              <a:t>update the </a:t>
            </a:r>
            <a:r>
              <a:rPr lang="en-US" dirty="0"/>
              <a:t>book status as available.</a:t>
            </a:r>
          </a:p>
          <a:p>
            <a:r>
              <a:rPr lang="en-US" dirty="0"/>
              <a:t>6. Book Reservation: The system should allow users to reserve books that are </a:t>
            </a:r>
            <a:r>
              <a:rPr lang="en-US" dirty="0" smtClean="0"/>
              <a:t>currently checked </a:t>
            </a:r>
            <a:r>
              <a:rPr lang="en-US" dirty="0"/>
              <a:t>out by other users.</a:t>
            </a:r>
          </a:p>
          <a:p>
            <a:r>
              <a:rPr lang="en-US" dirty="0"/>
              <a:t>7. Book Loan Management: The system should allow the librarian to manage book </a:t>
            </a:r>
            <a:r>
              <a:rPr lang="en-US" dirty="0" smtClean="0"/>
              <a:t>loans, including </a:t>
            </a:r>
            <a:r>
              <a:rPr lang="en-US" dirty="0"/>
              <a:t>tracking book due dates, sending reminders to users, and issuing fines </a:t>
            </a:r>
            <a:r>
              <a:rPr lang="en-US" dirty="0" smtClean="0"/>
              <a:t>for overdue </a:t>
            </a:r>
            <a:r>
              <a:rPr lang="en-US" dirty="0"/>
              <a:t>books.</a:t>
            </a:r>
          </a:p>
          <a:p>
            <a:r>
              <a:rPr lang="en-US" dirty="0"/>
              <a:t>8. Reports: The system should generate reports on the status of books, user activity, </a:t>
            </a:r>
            <a:r>
              <a:rPr lang="en-US" dirty="0" smtClean="0"/>
              <a:t>and fines </a:t>
            </a:r>
            <a:r>
              <a:rPr lang="en-US" dirty="0"/>
              <a:t>collected.</a:t>
            </a:r>
            <a:endParaRPr lang="en-IN" dirty="0"/>
          </a:p>
          <a:p>
            <a:endParaRPr lang="en-IN" dirty="0"/>
          </a:p>
        </p:txBody>
      </p:sp>
      <p:pic>
        <p:nvPicPr>
          <p:cNvPr id="5" name="Picture 4">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293995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1465"/>
            <a:ext cx="9905998" cy="559651"/>
          </a:xfrm>
        </p:spPr>
        <p:txBody>
          <a:bodyPr>
            <a:normAutofit fontScale="90000"/>
          </a:bodyPr>
          <a:lstStyle/>
          <a:p>
            <a:pPr algn="ctr"/>
            <a:r>
              <a:rPr lang="en-IN" dirty="0" smtClean="0"/>
              <a:t>demonstration</a:t>
            </a:r>
            <a:endParaRPr lang="en-IN" dirty="0"/>
          </a:p>
        </p:txBody>
      </p:sp>
      <p:sp>
        <p:nvSpPr>
          <p:cNvPr id="3" name="Content Placeholder 2"/>
          <p:cNvSpPr>
            <a:spLocks noGrp="1"/>
          </p:cNvSpPr>
          <p:nvPr>
            <p:ph idx="1"/>
          </p:nvPr>
        </p:nvSpPr>
        <p:spPr>
          <a:xfrm>
            <a:off x="1141412" y="1011116"/>
            <a:ext cx="9905999" cy="4780085"/>
          </a:xfrm>
        </p:spPr>
        <p:txBody>
          <a:bodyPr>
            <a:normAutofit/>
          </a:bodyPr>
          <a:lstStyle/>
          <a:p>
            <a:r>
              <a:rPr lang="en-US" sz="2000" dirty="0"/>
              <a:t>User Management: The system should allow the librarian to manage user </a:t>
            </a:r>
            <a:r>
              <a:rPr lang="en-US" sz="2000" dirty="0" err="1" smtClean="0"/>
              <a:t>accounts,including</a:t>
            </a:r>
            <a:r>
              <a:rPr lang="en-US" sz="2000" dirty="0" smtClean="0"/>
              <a:t> </a:t>
            </a:r>
            <a:r>
              <a:rPr lang="en-US" sz="2000" dirty="0"/>
              <a:t>registration, updating user information, and deleting user accounts.</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223" y="2110614"/>
            <a:ext cx="4457700" cy="35340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846" y="2110614"/>
            <a:ext cx="4783016" cy="3534047"/>
          </a:xfrm>
          <a:prstGeom prst="rect">
            <a:avLst/>
          </a:prstGeom>
        </p:spPr>
      </p:pic>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2155227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588</TotalTime>
  <Words>566</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Library management system</vt:lpstr>
      <vt:lpstr>Index</vt:lpstr>
      <vt:lpstr>Introduction</vt:lpstr>
      <vt:lpstr>Tools &amp; Technology used</vt:lpstr>
      <vt:lpstr>Ulm diagrams(class)</vt:lpstr>
      <vt:lpstr>Ulm diagrams(use case)</vt:lpstr>
      <vt:lpstr>Ulm diagrams(sequence)</vt:lpstr>
      <vt:lpstr>Functional requirements</vt:lpstr>
      <vt:lpstr>demonstration</vt:lpstr>
      <vt:lpstr>Demonstration</vt:lpstr>
      <vt:lpstr>Demonstration</vt:lpstr>
      <vt:lpstr>Demonstration</vt:lpstr>
      <vt:lpstr>Demonstration</vt:lpstr>
      <vt:lpstr>Demonstration</vt:lpstr>
      <vt:lpstr>Demonstration</vt:lpstr>
      <vt:lpstr>conclusion</vt:lpstr>
      <vt:lpstr>Thank you</vt:lpstr>
    </vt:vector>
  </TitlesOfParts>
  <Company>S&amp;P 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adarsh verma</dc:creator>
  <cp:lastModifiedBy>adarsh verma</cp:lastModifiedBy>
  <cp:revision>14</cp:revision>
  <dcterms:created xsi:type="dcterms:W3CDTF">2023-04-18T13:54:54Z</dcterms:created>
  <dcterms:modified xsi:type="dcterms:W3CDTF">2023-04-20T16:45:21Z</dcterms:modified>
</cp:coreProperties>
</file>