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0" r:id="rId2"/>
    <p:sldId id="311" r:id="rId3"/>
    <p:sldId id="371" r:id="rId4"/>
    <p:sldId id="372" r:id="rId5"/>
    <p:sldId id="312" r:id="rId6"/>
    <p:sldId id="368" r:id="rId7"/>
    <p:sldId id="354" r:id="rId8"/>
    <p:sldId id="355" r:id="rId9"/>
    <p:sldId id="373" r:id="rId10"/>
    <p:sldId id="356" r:id="rId11"/>
    <p:sldId id="328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7" r:id="rId22"/>
    <p:sldId id="347" r:id="rId23"/>
    <p:sldId id="34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27" autoAdjust="0"/>
    <p:restoredTop sz="97994" autoAdjust="0"/>
  </p:normalViewPr>
  <p:slideViewPr>
    <p:cSldViewPr>
      <p:cViewPr varScale="1">
        <p:scale>
          <a:sx n="73" d="100"/>
          <a:sy n="73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Weelink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Story Board - admin</a:t>
            </a:r>
            <a:endParaRPr lang="ko-KR" altLang="en-US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9762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/>
                <a:gridCol w="1114619"/>
                <a:gridCol w="808892"/>
                <a:gridCol w="940777"/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Story Board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기획팀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기획책임자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최초작성일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최종수정일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2322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 상세정보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75468"/>
              </p:ext>
            </p:extLst>
          </p:nvPr>
        </p:nvGraphicFramePr>
        <p:xfrm>
          <a:off x="6758366" y="513587"/>
          <a:ext cx="2376264" cy="62405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62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 smtClean="0"/>
                    </a:p>
                  </a:txBody>
                  <a:tcPr anchor="ctr"/>
                </a:tc>
              </a:tr>
              <a:tr h="573204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등록일자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registered date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show registered date (YYYY.MM.DD)</a:t>
                      </a:r>
                      <a:endParaRPr lang="en-US" altLang="ko-KR" sz="9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파트너스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partners ID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there is no partners user who 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had contract with this project, show blank box.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프로젝트 내용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= project’s contents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endParaRPr lang="en-US" altLang="ko-KR" sz="9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지원자 목록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Applicant’s list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clicked, move to [project_applicant] page.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프로젝트 수정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save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clicked, show alert saying 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수정하시겠습니까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?” 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which means ‘do you want to save?’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(yes) in alert, save and move to [project_list]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(no) in alert, do not save and shut down alert and stay in this page.</a:t>
                      </a:r>
                      <a:endParaRPr lang="en-US" altLang="ko-KR" sz="9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프로젝트 삭제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delete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clicked, show alert saying 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삭제하시겠습니까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?” 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which means ‘do you want to delete?’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(yes) in alert, delete the project.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(no) in alert, do not delete and shut down alert and stay in this page.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프로젝트 목록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project’s list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clicked, move to [project_list].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4644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17401" y="202657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등록일자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17401" y="3182583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 내용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979712" y="3182583"/>
            <a:ext cx="4156553" cy="244827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123728" y="3260251"/>
            <a:ext cx="396044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저희는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중화권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미디어를 전문적으로 취급하는 종합엔터테인먼트 기업입니다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년이 넘는 전문성을 바탕으로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컨텐츠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기획 및 배급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, OST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제작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컨벤션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행사 등의 사업을 벌이고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따라서 홈페이지도 우리 회사의 대표 포트폴리오와 함께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중화권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미디어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전문기업이라는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것을 널리 알리는 것에 초점을 맞추고자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   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프로젝트 진행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방식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초기오프라인 미팅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추후 협의   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프로젝트의 현재 상황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러프한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차 기획서 완료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추후 수정 가능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) 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워드프레스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수행 경험 많은 팀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67544" y="1844824"/>
            <a:ext cx="5904656" cy="4320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Button"/>
          <p:cNvSpPr>
            <a:spLocks/>
          </p:cNvSpPr>
          <p:nvPr/>
        </p:nvSpPr>
        <p:spPr bwMode="auto">
          <a:xfrm>
            <a:off x="1995002" y="5774871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프로젝트 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5" name="Button"/>
          <p:cNvSpPr>
            <a:spLocks/>
          </p:cNvSpPr>
          <p:nvPr/>
        </p:nvSpPr>
        <p:spPr bwMode="auto">
          <a:xfrm>
            <a:off x="3327129" y="579286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프로젝트 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17401" y="2530633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044861" y="2530633"/>
            <a:ext cx="113860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37401" y="20804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1983236" y="56848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Input"/>
          <p:cNvSpPr/>
          <p:nvPr/>
        </p:nvSpPr>
        <p:spPr>
          <a:xfrm>
            <a:off x="1979712" y="2530633"/>
            <a:ext cx="3405013" cy="307726"/>
          </a:xfrm>
          <a:prstGeom prst="roundRect">
            <a:avLst>
              <a:gd name="adj" fmla="val 10785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17401" y="25309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2031083" y="202657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2015.06.25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03510" y="1844824"/>
            <a:ext cx="16869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Button"/>
          <p:cNvSpPr>
            <a:spLocks/>
          </p:cNvSpPr>
          <p:nvPr/>
        </p:nvSpPr>
        <p:spPr bwMode="auto">
          <a:xfrm>
            <a:off x="739540" y="5766737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지원자 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75856" y="56972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4644007" y="5790437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프로젝트 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513866" y="57004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683568" y="56252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80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7045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project_applicant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상세정보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40613"/>
              </p:ext>
            </p:extLst>
          </p:nvPr>
        </p:nvGraphicFramePr>
        <p:xfrm>
          <a:off x="6758366" y="526650"/>
          <a:ext cx="2376264" cy="61516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16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지원자 목록</a:t>
                      </a:r>
                      <a:r>
                        <a:rPr lang="en-US" altLang="ko-KR" sz="800" baseline="0" dirty="0" smtClean="0"/>
                        <a:t>” = applicant’s list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Show applicants who applied for this project.</a:t>
                      </a:r>
                      <a:endParaRPr lang="en-US" altLang="ko-KR" sz="8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- If client request meeting, show the check box which is checked.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Admin can edit it.</a:t>
                      </a:r>
                      <a:endParaRPr lang="en-US" altLang="ko-KR" sz="8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파트너스 아이디</a:t>
                      </a:r>
                      <a:r>
                        <a:rPr lang="en-US" altLang="ko-KR" sz="800" baseline="0" dirty="0" smtClean="0"/>
                        <a:t>” = partners’ ID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지원금액</a:t>
                      </a:r>
                      <a:r>
                        <a:rPr lang="en-US" altLang="ko-KR" sz="800" baseline="0" dirty="0" smtClean="0"/>
                        <a:t>” = apply-price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예상 기간</a:t>
                      </a:r>
                      <a:r>
                        <a:rPr lang="en-US" altLang="ko-KR" sz="800" baseline="0" dirty="0" smtClean="0"/>
                        <a:t>” = apply-expected-period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유사프로젝트 경험</a:t>
                      </a:r>
                      <a:r>
                        <a:rPr lang="en-US" altLang="ko-KR" sz="800" baseline="0" dirty="0" smtClean="0"/>
                        <a:t>” = ‘have similar development experience for this project’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상세 내용</a:t>
                      </a:r>
                      <a:r>
                        <a:rPr lang="en-US" altLang="ko-KR" sz="800" baseline="0" dirty="0" smtClean="0"/>
                        <a:t>” = detail-apply-contents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수정</a:t>
                      </a:r>
                      <a:r>
                        <a:rPr lang="en-US" altLang="ko-KR" sz="800" baseline="0" dirty="0" smtClean="0"/>
                        <a:t>” = save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If clicked, show alert saying “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수정하시겠습니까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?” which means ‘do you want to save?’</a:t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(yes) in alert, save.</a:t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(no) in alert, do not save and shut down alert.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” = delete</a:t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If clicked, show alert saying “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삭제하시겠습니까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?” which means ‘do you want to delete?’</a:t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(yes) in alert, delete the applicant.</a:t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(no) in alert, do not delete and shut down alert.</a:t>
                      </a:r>
                      <a:endParaRPr lang="en-US" altLang="ko-KR" sz="8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If clicked, move to [project_detail]</a:t>
                      </a:r>
                      <a:endParaRPr lang="en-US" altLang="ko-KR" sz="8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비공개</a:t>
                      </a:r>
                      <a:r>
                        <a:rPr lang="en-US" altLang="ko-KR" sz="800" baseline="0" dirty="0" smtClean="0"/>
                        <a:t>” = do not show the applicant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공개</a:t>
                      </a:r>
                      <a:r>
                        <a:rPr lang="en-US" altLang="ko-KR" sz="800" baseline="0" dirty="0" smtClean="0"/>
                        <a:t>” = show the applicant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Radio button.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US" altLang="ko-KR" sz="800" baseline="0" dirty="0" smtClean="0"/>
                        <a:t>If partners user apply for this project, do not show the applicant to client user, because default is “</a:t>
                      </a:r>
                      <a:r>
                        <a:rPr lang="ko-KR" altLang="en-US" sz="800" baseline="0" dirty="0" smtClean="0"/>
                        <a:t>비공개</a:t>
                      </a:r>
                      <a:r>
                        <a:rPr lang="en-US" altLang="ko-KR" sz="800" baseline="0" dirty="0" smtClean="0"/>
                        <a:t>(do not show the applicant)”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If admin click “</a:t>
                      </a:r>
                      <a:r>
                        <a:rPr lang="ko-KR" altLang="en-US" sz="800" baseline="0" dirty="0" smtClean="0"/>
                        <a:t>공개</a:t>
                      </a:r>
                      <a:r>
                        <a:rPr lang="en-US" altLang="ko-KR" sz="800" baseline="0" dirty="0" smtClean="0"/>
                        <a:t>(show the applicant)”, show the applicant to client.</a:t>
                      </a:r>
                      <a:endParaRPr lang="ko-KR" altLang="en-US" sz="8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0640" y="1844824"/>
            <a:ext cx="6255576" cy="47525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67544" y="2335451"/>
            <a:ext cx="5904656" cy="372745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3688" y="4270998"/>
            <a:ext cx="39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저희는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중화권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미디어를 전문적으로 취급하는 종합엔터테인먼트 기업입니다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. 20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년이 넘는 전문성을 바탕으로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기획 및 배급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OST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제작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컨벤션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행사 등의 사업을 벌이고 있습니다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따라서 홈페이지도 우리 회사의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대표 포트폴리오입니다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7544" y="191683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지원자 목록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364834" y="3933056"/>
            <a:ext cx="32152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있음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96135" y="2335452"/>
            <a:ext cx="576065" cy="289374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6339" y="3019184"/>
            <a:ext cx="113860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아이디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64451" y="3019184"/>
            <a:ext cx="113860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kjchae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1455" y="346184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금액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Input"/>
          <p:cNvSpPr/>
          <p:nvPr/>
        </p:nvSpPr>
        <p:spPr>
          <a:xfrm>
            <a:off x="1763688" y="3424109"/>
            <a:ext cx="104141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1000000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94291" y="3435709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Input"/>
          <p:cNvSpPr/>
          <p:nvPr/>
        </p:nvSpPr>
        <p:spPr>
          <a:xfrm>
            <a:off x="4047323" y="3405710"/>
            <a:ext cx="104141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19556" y="343250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8863" y="3917551"/>
            <a:ext cx="113860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유사프로젝트 경험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20831" y="4270998"/>
            <a:ext cx="113860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상세 내용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88770" y="4241184"/>
            <a:ext cx="3863350" cy="84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5832139" y="2477244"/>
            <a:ext cx="468053" cy="22959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40467" y="2449779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40467" y="2798367"/>
            <a:ext cx="885286" cy="284526"/>
            <a:chOff x="5640467" y="4017244"/>
            <a:chExt cx="885286" cy="284526"/>
          </a:xfrm>
        </p:grpSpPr>
        <p:sp>
          <p:nvSpPr>
            <p:cNvPr id="80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288928" y="342405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예상 기간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543" y="2335451"/>
            <a:ext cx="388795" cy="289374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77544" y="20446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1" name="타원 130"/>
          <p:cNvSpPr/>
          <p:nvPr/>
        </p:nvSpPr>
        <p:spPr>
          <a:xfrm>
            <a:off x="1039976" y="29249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557544" y="2581933"/>
            <a:ext cx="198032" cy="203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364834" y="3953328"/>
            <a:ext cx="198032" cy="203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∨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528359" y="24208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2920530" y="6224911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돌아가기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90389" y="61349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1039976" y="2492896"/>
            <a:ext cx="732528" cy="27058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비공개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1" name="Button"/>
          <p:cNvSpPr>
            <a:spLocks/>
          </p:cNvSpPr>
          <p:nvPr/>
        </p:nvSpPr>
        <p:spPr bwMode="auto">
          <a:xfrm>
            <a:off x="1772504" y="2492896"/>
            <a:ext cx="732528" cy="270584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공개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18863" y="24028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856339" y="2335451"/>
            <a:ext cx="4939796" cy="289374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39755" y="5275767"/>
            <a:ext cx="732528" cy="270584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비공개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772283" y="5275767"/>
            <a:ext cx="732528" cy="27058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공개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56337" y="5229200"/>
            <a:ext cx="4939797" cy="83370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61492" y="5664754"/>
            <a:ext cx="113860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아이디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69604" y="5664754"/>
            <a:ext cx="113860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glihj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91263" y="513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568737" y="5458200"/>
            <a:ext cx="198032" cy="20304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/>
                <a:ea typeface="맑은 고딕"/>
              </a:rPr>
              <a:t>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39552" y="52971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3" name="타원 122"/>
          <p:cNvSpPr/>
          <p:nvPr/>
        </p:nvSpPr>
        <p:spPr>
          <a:xfrm>
            <a:off x="5706135" y="2348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26" name="타원 125"/>
          <p:cNvSpPr/>
          <p:nvPr/>
        </p:nvSpPr>
        <p:spPr>
          <a:xfrm>
            <a:off x="5699454" y="27898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pic>
        <p:nvPicPr>
          <p:cNvPr id="72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26" y="2335450"/>
            <a:ext cx="168690" cy="372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Button"/>
          <p:cNvSpPr>
            <a:spLocks/>
          </p:cNvSpPr>
          <p:nvPr/>
        </p:nvSpPr>
        <p:spPr bwMode="auto">
          <a:xfrm>
            <a:off x="5836172" y="5404591"/>
            <a:ext cx="468053" cy="22959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4500" y="537712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644500" y="5725714"/>
            <a:ext cx="885286" cy="284526"/>
            <a:chOff x="5640467" y="4017244"/>
            <a:chExt cx="885286" cy="284526"/>
          </a:xfrm>
        </p:grpSpPr>
        <p:sp>
          <p:nvSpPr>
            <p:cNvPr id="76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2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5018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client_list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클라이언트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9781"/>
              </p:ext>
            </p:extLst>
          </p:nvPr>
        </p:nvGraphicFramePr>
        <p:xfrm>
          <a:off x="6758366" y="513587"/>
          <a:ext cx="2376264" cy="62417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아이디</a:t>
                      </a:r>
                      <a:r>
                        <a:rPr lang="en-US" altLang="ko-KR" sz="1000" baseline="0" dirty="0" smtClean="0"/>
                        <a:t>” = ID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성명</a:t>
                      </a:r>
                      <a:r>
                        <a:rPr lang="en-US" altLang="ko-KR" sz="1000" baseline="0" dirty="0" smtClean="0"/>
                        <a:t>” = client’s name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연락처</a:t>
                      </a:r>
                      <a:r>
                        <a:rPr lang="en-US" altLang="ko-KR" sz="1000" baseline="0" dirty="0" smtClean="0"/>
                        <a:t>” = Phone No.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이메일</a:t>
                      </a:r>
                      <a:r>
                        <a:rPr lang="en-US" altLang="ko-KR" sz="1000" baseline="0" dirty="0" smtClean="0"/>
                        <a:t>” = email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지역</a:t>
                      </a:r>
                      <a:r>
                        <a:rPr lang="en-US" altLang="ko-KR" sz="1000" baseline="0" dirty="0" smtClean="0"/>
                        <a:t>” = city, state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도구</a:t>
                      </a:r>
                      <a:r>
                        <a:rPr lang="en-US" altLang="ko-KR" sz="1000" baseline="0" dirty="0" smtClean="0"/>
                        <a:t>” = tool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show 10 clients in one page.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sort by latest join order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smtClean="0"/>
                        <a:t>If click something, move to [client_detail] page.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” = delete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“</a:t>
                      </a:r>
                      <a:r>
                        <a:rPr lang="ko-KR" altLang="en-US" sz="1000" baseline="0" dirty="0" smtClean="0"/>
                        <a:t>삭제하시겠습니까</a:t>
                      </a:r>
                      <a:r>
                        <a:rPr lang="en-US" altLang="ko-KR" sz="1000" baseline="0" dirty="0" smtClean="0"/>
                        <a:t>?” which means ‘do you want to delete?’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예</a:t>
                      </a:r>
                      <a:r>
                        <a:rPr lang="en-US" altLang="ko-KR" sz="1000" baseline="0" dirty="0" smtClean="0"/>
                        <a:t>(yes) in alert, delete the client.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아니오</a:t>
                      </a:r>
                      <a:r>
                        <a:rPr lang="en-US" altLang="ko-KR" sz="1000" baseline="0" dirty="0" smtClean="0"/>
                        <a:t>(no) in alert, do not delete and shut down alert.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If there are more than 10, show Page buttons.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- Select box for search field.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아이디</a:t>
                      </a:r>
                      <a:r>
                        <a:rPr lang="en-US" altLang="ko-KR" sz="1000" baseline="0" dirty="0" smtClean="0"/>
                        <a:t>(ID : default)/</a:t>
                      </a:r>
                      <a:r>
                        <a:rPr lang="ko-KR" altLang="en-US" sz="1000" baseline="0" dirty="0" smtClean="0"/>
                        <a:t>성명</a:t>
                      </a:r>
                      <a:r>
                        <a:rPr lang="en-US" altLang="ko-KR" sz="1000" baseline="0" dirty="0" smtClean="0"/>
                        <a:t>(client’s Name)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Search box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If clicked, search and show searched result below.</a:t>
                      </a:r>
                      <a:endParaRPr lang="en-US" altLang="ko-KR" sz="10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If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click this filter button, show </a:t>
                      </a:r>
                      <a:r>
                        <a:rPr lang="ko-KR" altLang="en-US" sz="1000" baseline="0" dirty="0" smtClean="0"/>
                        <a:t>전체</a:t>
                      </a:r>
                      <a:r>
                        <a:rPr lang="en-US" altLang="ko-KR" sz="1000" baseline="0" dirty="0" smtClean="0"/>
                        <a:t>(all : default) clients.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If clicked, show the clients who submit certification request.</a:t>
                      </a:r>
                      <a:endParaRPr lang="en-US" altLang="ko-KR" sz="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14754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504" y="1988840"/>
            <a:ext cx="6552728" cy="4320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02408"/>
              </p:ext>
            </p:extLst>
          </p:nvPr>
        </p:nvGraphicFramePr>
        <p:xfrm>
          <a:off x="245198" y="3301938"/>
          <a:ext cx="6343027" cy="1191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67766"/>
                <a:gridCol w="823178"/>
                <a:gridCol w="1284156"/>
                <a:gridCol w="1359503"/>
                <a:gridCol w="866709"/>
                <a:gridCol w="941715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지역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도구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박지성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abcd@abc.com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김연아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abcd@abc.com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강정호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abcd@abc.com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7" name="직선 연결선 76"/>
          <p:cNvCxnSpPr/>
          <p:nvPr/>
        </p:nvCxnSpPr>
        <p:spPr>
          <a:xfrm>
            <a:off x="260640" y="3311980"/>
            <a:ext cx="63275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60640" y="4570475"/>
            <a:ext cx="632758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0640" y="4838963"/>
            <a:ext cx="63275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이등변 삼각형 93"/>
          <p:cNvSpPr/>
          <p:nvPr/>
        </p:nvSpPr>
        <p:spPr>
          <a:xfrm rot="16200000">
            <a:off x="2679175" y="471789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 rot="5400000">
            <a:off x="3327255" y="471789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409143" y="462293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495565" y="46186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05" name="직사각형 104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436096" y="3589970"/>
            <a:ext cx="885286" cy="284526"/>
            <a:chOff x="5640467" y="4017244"/>
            <a:chExt cx="885286" cy="284526"/>
          </a:xfrm>
        </p:grpSpPr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36096" y="3885487"/>
            <a:ext cx="885286" cy="284526"/>
            <a:chOff x="5640467" y="4017244"/>
            <a:chExt cx="885286" cy="284526"/>
          </a:xfrm>
        </p:grpSpPr>
        <p:sp>
          <p:nvSpPr>
            <p:cNvPr id="30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447749" y="4218231"/>
            <a:ext cx="885286" cy="284526"/>
            <a:chOff x="5640467" y="4017244"/>
            <a:chExt cx="885286" cy="284526"/>
          </a:xfrm>
        </p:grpSpPr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170640" y="34999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5537768" y="34999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323528" y="2203396"/>
            <a:ext cx="6192688" cy="937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Input"/>
          <p:cNvSpPr/>
          <p:nvPr/>
        </p:nvSpPr>
        <p:spPr>
          <a:xfrm>
            <a:off x="2401767" y="2302295"/>
            <a:ext cx="192669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4487544" y="2339437"/>
            <a:ext cx="732528" cy="27058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2" name="Input"/>
          <p:cNvSpPr/>
          <p:nvPr/>
        </p:nvSpPr>
        <p:spPr>
          <a:xfrm>
            <a:off x="1139887" y="2320866"/>
            <a:ext cx="111123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96921" y="2343408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2001265" y="2363101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41602" y="2230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2371162" y="2230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4404678" y="2253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1089409" y="278092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24422" y="2781603"/>
            <a:ext cx="113946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신원인증 요청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84061" y="2751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036480" y="27165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2036480" y="2806540"/>
            <a:ext cx="41299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</a:t>
            </a:r>
            <a:r>
              <a:rPr lang="ko-KR" altLang="en-US" sz="9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endParaRPr kumimoji="0" lang="ko-KR" altLang="en-US" sz="900" b="1" i="0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2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79"/>
          <p:cNvSpPr/>
          <p:nvPr/>
        </p:nvSpPr>
        <p:spPr>
          <a:xfrm>
            <a:off x="323528" y="5848031"/>
            <a:ext cx="6039393" cy="677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1884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client_detail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클라이언트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클라이언트 상세정보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40098"/>
              </p:ext>
            </p:extLst>
          </p:nvPr>
        </p:nvGraphicFramePr>
        <p:xfrm>
          <a:off x="6758366" y="513587"/>
          <a:ext cx="2376264" cy="5579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16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16277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Show clients’ information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ID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client’s name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비밀번호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PW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휴대폰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Phone No.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이메일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email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region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상세 지역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detail address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Admin can edit except ID/PW.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임의 비밀번호 발송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send temporary PW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clicked, send temporary PW to client’s email address and show alert saying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임의 비밀번호 이메일 발송 완료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which means ‘temporary PW is sent.’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” = save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</a:t>
                      </a:r>
                      <a:r>
                        <a:rPr lang="ko-KR" altLang="en-US" sz="1000" baseline="0" dirty="0" smtClean="0"/>
                        <a:t>“수정하시겠습니까</a:t>
                      </a:r>
                      <a:r>
                        <a:rPr lang="en-US" altLang="ko-KR" sz="1000" baseline="0" dirty="0" smtClean="0"/>
                        <a:t>?” which means ‘do you want to save?’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(yes) in alert, save.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(no) in alert, do not save and shut down alert.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endParaRPr lang="ko-KR" alt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76256" y="632035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  <p:sp>
        <p:nvSpPr>
          <p:cNvPr id="147" name="직사각형 146"/>
          <p:cNvSpPr/>
          <p:nvPr/>
        </p:nvSpPr>
        <p:spPr>
          <a:xfrm>
            <a:off x="323528" y="2060848"/>
            <a:ext cx="6048672" cy="360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6418" y="213285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회원 정보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19672" y="2276872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아이디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1619672" y="2601127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이</a:t>
            </a:r>
            <a:r>
              <a:rPr lang="ko-KR" altLang="en-US" sz="1050" dirty="0"/>
              <a:t>름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19672" y="2996952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비밀번호</a:t>
            </a:r>
            <a:endParaRPr lang="ko-KR" altLang="en-US" sz="1050" dirty="0"/>
          </a:p>
        </p:txBody>
      </p:sp>
      <p:sp>
        <p:nvSpPr>
          <p:cNvPr id="109" name="Input"/>
          <p:cNvSpPr/>
          <p:nvPr/>
        </p:nvSpPr>
        <p:spPr>
          <a:xfrm>
            <a:off x="3172733" y="3318168"/>
            <a:ext cx="2551396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01012341234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19672" y="3310670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휴대폰</a:t>
            </a:r>
            <a:endParaRPr lang="ko-KR" altLang="en-US" sz="1050" dirty="0"/>
          </a:p>
        </p:txBody>
      </p:sp>
      <p:sp>
        <p:nvSpPr>
          <p:cNvPr id="111" name="Input"/>
          <p:cNvSpPr/>
          <p:nvPr/>
        </p:nvSpPr>
        <p:spPr>
          <a:xfrm>
            <a:off x="3172732" y="3783523"/>
            <a:ext cx="255139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abcd@abcd.com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19672" y="3825759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err="1" smtClean="0"/>
              <a:t>이메일</a:t>
            </a:r>
            <a:endParaRPr lang="ko-KR" alt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3129797" y="2276872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50" dirty="0" smtClean="0"/>
              <a:t>abcd</a:t>
            </a:r>
            <a:endParaRPr lang="ko-KR" altLang="en-US" sz="1050" dirty="0"/>
          </a:p>
        </p:txBody>
      </p:sp>
      <p:sp>
        <p:nvSpPr>
          <p:cNvPr id="156" name="Button"/>
          <p:cNvSpPr>
            <a:spLocks/>
          </p:cNvSpPr>
          <p:nvPr/>
        </p:nvSpPr>
        <p:spPr bwMode="auto">
          <a:xfrm>
            <a:off x="3172733" y="2996952"/>
            <a:ext cx="1231945" cy="288032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임의 비밀번호 </a:t>
            </a:r>
            <a:r>
              <a:rPr lang="ko-KR" altLang="en-US" sz="800" dirty="0" smtClean="0">
                <a:solidFill>
                  <a:srgbClr val="262626"/>
                </a:solidFill>
                <a:latin typeface="Calibri"/>
              </a:rPr>
              <a:t>발</a:t>
            </a:r>
            <a:r>
              <a:rPr lang="ko-KR" altLang="en-US" sz="800" dirty="0">
                <a:solidFill>
                  <a:srgbClr val="262626"/>
                </a:solidFill>
                <a:latin typeface="Calibri"/>
              </a:rPr>
              <a:t>송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57" name="Input"/>
          <p:cNvSpPr/>
          <p:nvPr/>
        </p:nvSpPr>
        <p:spPr>
          <a:xfrm>
            <a:off x="3172734" y="4241359"/>
            <a:ext cx="111123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619673" y="4283595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지역</a:t>
            </a:r>
            <a:endParaRPr lang="ko-KR" altLang="en-US" sz="1050" dirty="0"/>
          </a:p>
        </p:txBody>
      </p:sp>
      <p:sp>
        <p:nvSpPr>
          <p:cNvPr id="159" name="직사각형 158"/>
          <p:cNvSpPr/>
          <p:nvPr/>
        </p:nvSpPr>
        <p:spPr>
          <a:xfrm>
            <a:off x="4029768" y="4263901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4034112" y="4283594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Input"/>
          <p:cNvSpPr/>
          <p:nvPr/>
        </p:nvSpPr>
        <p:spPr>
          <a:xfrm>
            <a:off x="4497029" y="4241359"/>
            <a:ext cx="122709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강남구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469928" y="4263901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이등변 삼각형 162"/>
          <p:cNvSpPr/>
          <p:nvPr/>
        </p:nvSpPr>
        <p:spPr>
          <a:xfrm rot="10800000">
            <a:off x="5474272" y="4283594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619673" y="4671128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상세 지역</a:t>
            </a:r>
            <a:endParaRPr lang="ko-KR" altLang="en-US" sz="1050" dirty="0"/>
          </a:p>
        </p:txBody>
      </p:sp>
      <p:sp>
        <p:nvSpPr>
          <p:cNvPr id="165" name="Input"/>
          <p:cNvSpPr/>
          <p:nvPr/>
        </p:nvSpPr>
        <p:spPr>
          <a:xfrm>
            <a:off x="3172734" y="4655764"/>
            <a:ext cx="2551396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역삼동 강남빌딩 </a:t>
            </a:r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Button"/>
          <p:cNvSpPr>
            <a:spLocks/>
          </p:cNvSpPr>
          <p:nvPr/>
        </p:nvSpPr>
        <p:spPr bwMode="auto">
          <a:xfrm>
            <a:off x="2555775" y="5175184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2348362" y="50851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69" name="타원 168"/>
          <p:cNvSpPr/>
          <p:nvPr/>
        </p:nvSpPr>
        <p:spPr>
          <a:xfrm>
            <a:off x="1722231" y="22688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70" name="Input"/>
          <p:cNvSpPr/>
          <p:nvPr/>
        </p:nvSpPr>
        <p:spPr>
          <a:xfrm>
            <a:off x="3172733" y="2605115"/>
            <a:ext cx="2551396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채기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76417" y="6174326"/>
            <a:ext cx="1807669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프로필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926347" y="30404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pic>
        <p:nvPicPr>
          <p:cNvPr id="42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53" y="1844824"/>
            <a:ext cx="16869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790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client_detail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 상세정보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63524"/>
              </p:ext>
            </p:extLst>
          </p:nvPr>
        </p:nvGraphicFramePr>
        <p:xfrm>
          <a:off x="6771429" y="526650"/>
          <a:ext cx="2376264" cy="54856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09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07575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클라이언트 프로필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= client’s profile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show client’s profile from [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my_profileManage_cl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] page.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Admin can edit.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이미지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등록</a:t>
                      </a:r>
                      <a:r>
                        <a:rPr lang="en-US" altLang="ko-KR" sz="1000" baseline="0" dirty="0" smtClean="0"/>
                        <a:t>” = register image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open window for image uploading.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select new image, edit the registered image to new image.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” = delete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If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clicked, delete registered image.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” = save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</a:t>
                      </a:r>
                      <a:r>
                        <a:rPr lang="ko-KR" altLang="en-US" sz="1000" baseline="0" dirty="0" smtClean="0"/>
                        <a:t>“수정하시겠습니까</a:t>
                      </a:r>
                      <a:r>
                        <a:rPr lang="en-US" altLang="ko-KR" sz="1000" baseline="0" dirty="0" smtClean="0"/>
                        <a:t>?” which means ‘do you want to save?’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(yes) in alert, save.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(no) in alert, do not save and shut down alert.</a:t>
                      </a:r>
                      <a:endParaRPr lang="ko-KR" alt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323528" y="2060848"/>
            <a:ext cx="6048672" cy="4320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Input"/>
          <p:cNvSpPr/>
          <p:nvPr/>
        </p:nvSpPr>
        <p:spPr>
          <a:xfrm>
            <a:off x="2164622" y="4149080"/>
            <a:ext cx="111123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021656" y="4171622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3026000" y="4191315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251520" y="2130845"/>
            <a:ext cx="1807669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프로필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Image"/>
          <p:cNvGrpSpPr>
            <a:grpSpLocks/>
          </p:cNvGrpSpPr>
          <p:nvPr/>
        </p:nvGrpSpPr>
        <p:grpSpPr bwMode="auto">
          <a:xfrm>
            <a:off x="2195736" y="2548160"/>
            <a:ext cx="1333500" cy="1333500"/>
            <a:chOff x="508000" y="1397000"/>
            <a:chExt cx="1008112" cy="1008112"/>
          </a:xfrm>
        </p:grpSpPr>
        <p:sp>
          <p:nvSpPr>
            <p:cNvPr id="5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917397" y="421804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사업장형태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95736" y="5066600"/>
            <a:ext cx="3960440" cy="8309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95736" y="508518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저희는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중화권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미디어를 전문적으로 취급하는 종합엔터테인먼트 기업입니다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. 20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년이 넘는 전문성을 바탕으로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기획 및 배급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OST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제작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컨벤션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행사 등의 사업을 벌이고 있습니다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따라서 홈페이지도 우리 회사의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대표 포트폴리오와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23528" y="21308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3779912" y="3560615"/>
            <a:ext cx="89058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4756312" y="3560615"/>
            <a:ext cx="562260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5576" y="4734158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소개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9592" y="2548160"/>
            <a:ext cx="10406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프로필 이미지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2595431" y="601231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599912" y="33806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75" name="타원 74"/>
          <p:cNvSpPr/>
          <p:nvPr/>
        </p:nvSpPr>
        <p:spPr>
          <a:xfrm>
            <a:off x="4674718" y="33144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76" name="타원 75"/>
          <p:cNvSpPr/>
          <p:nvPr/>
        </p:nvSpPr>
        <p:spPr>
          <a:xfrm>
            <a:off x="2415431" y="6012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pic>
        <p:nvPicPr>
          <p:cNvPr id="36" name="Picture 2" descr="http://www.clker.com/cliparts/r/V/W/S/B/b/scroll-bar-vertical-short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32" y="1844825"/>
            <a:ext cx="1714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28656" y="647275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26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9825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client_detail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 상세정보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08713"/>
              </p:ext>
            </p:extLst>
          </p:nvPr>
        </p:nvGraphicFramePr>
        <p:xfrm>
          <a:off x="6732240" y="474398"/>
          <a:ext cx="2376264" cy="61949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62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 smtClean="0"/>
                    </a:p>
                  </a:txBody>
                  <a:tcPr anchor="ctr"/>
                </a:tc>
              </a:tr>
              <a:tr h="573204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Show client’s project.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프로젝트 명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project’s name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예상금액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expected price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분야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client selection box depth 1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city, state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상태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project progress status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If click something, move to [project_detail] page.</a:t>
                      </a:r>
                      <a:endParaRPr lang="en-US" altLang="ko-KR" sz="9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there are more than 10 projects, show page buttons.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클라이언트 목록</a:t>
                      </a:r>
                      <a:r>
                        <a:rPr lang="en-US" altLang="ko-KR" sz="900" baseline="0" dirty="0" smtClean="0"/>
                        <a:t>” = client list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clicked, move to [client_list].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신원 인증</a:t>
                      </a:r>
                      <a:r>
                        <a:rPr lang="en-US" altLang="ko-KR" sz="900" baseline="0" dirty="0" smtClean="0"/>
                        <a:t>” = certification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Select box(</a:t>
                      </a:r>
                      <a:r>
                        <a:rPr lang="ko-KR" altLang="en-US" sz="900" baseline="0" dirty="0" smtClean="0"/>
                        <a:t>신원 </a:t>
                      </a:r>
                      <a:r>
                        <a:rPr lang="ko-KR" altLang="en-US" sz="900" baseline="0" dirty="0" smtClean="0"/>
                        <a:t>미인증</a:t>
                      </a:r>
                      <a:r>
                        <a:rPr lang="en-US" altLang="ko-KR" sz="900" baseline="0" dirty="0" smtClean="0"/>
                        <a:t>(not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certificated)/</a:t>
                      </a:r>
                      <a:r>
                        <a:rPr lang="ko-KR" altLang="en-US" sz="900" baseline="0" dirty="0" smtClean="0"/>
                        <a:t>신원인증 </a:t>
                      </a:r>
                      <a:r>
                        <a:rPr lang="ko-KR" altLang="en-US" sz="900" baseline="0" dirty="0" smtClean="0"/>
                        <a:t>요청</a:t>
                      </a:r>
                      <a:r>
                        <a:rPr lang="en-US" altLang="ko-KR" sz="900" baseline="0" dirty="0" smtClean="0"/>
                        <a:t>(request certification)/</a:t>
                      </a:r>
                      <a:r>
                        <a:rPr lang="ko-KR" altLang="en-US" sz="900" baseline="0" dirty="0" smtClean="0"/>
                        <a:t>신원인증 </a:t>
                      </a:r>
                      <a:r>
                        <a:rPr lang="ko-KR" altLang="en-US" sz="900" baseline="0" dirty="0" smtClean="0"/>
                        <a:t>완료</a:t>
                      </a:r>
                      <a:r>
                        <a:rPr lang="en-US" altLang="ko-KR" sz="900" baseline="0" dirty="0" smtClean="0"/>
                        <a:t>(certification complete))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신원 미인증</a:t>
                      </a:r>
                      <a:r>
                        <a:rPr lang="en-US" altLang="ko-KR" sz="900" baseline="0" dirty="0" smtClean="0"/>
                        <a:t>(not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certificated)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: </a:t>
                      </a:r>
                      <a:r>
                        <a:rPr lang="en-US" altLang="ko-KR" sz="900" baseline="0" dirty="0" smtClean="0"/>
                        <a:t>the client did not request.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신원인증 </a:t>
                      </a:r>
                      <a:r>
                        <a:rPr lang="ko-KR" altLang="en-US" sz="900" baseline="0" dirty="0" smtClean="0"/>
                        <a:t>요청</a:t>
                      </a:r>
                      <a:r>
                        <a:rPr lang="en-US" altLang="ko-KR" sz="900" baseline="0" dirty="0" smtClean="0"/>
                        <a:t>(request certification)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: </a:t>
                      </a:r>
                      <a:r>
                        <a:rPr lang="en-US" altLang="ko-KR" sz="900" baseline="0" dirty="0" smtClean="0"/>
                        <a:t>the client submit certification request.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신원인증 </a:t>
                      </a:r>
                      <a:r>
                        <a:rPr lang="ko-KR" altLang="en-US" sz="900" baseline="0" dirty="0" smtClean="0"/>
                        <a:t>완료</a:t>
                      </a:r>
                      <a:r>
                        <a:rPr lang="en-US" altLang="ko-KR" sz="900" baseline="0" dirty="0" smtClean="0"/>
                        <a:t>(certification complete)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: </a:t>
                      </a:r>
                      <a:r>
                        <a:rPr lang="en-US" altLang="ko-KR" sz="900" baseline="0" dirty="0" smtClean="0"/>
                        <a:t>certification complete.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수정</a:t>
                      </a:r>
                      <a:r>
                        <a:rPr lang="en-US" altLang="ko-KR" sz="900" baseline="0" dirty="0" smtClean="0"/>
                        <a:t>” = save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clicked, save the status of certification.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Show image file’s name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clicked, download the image.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clicked, delete the image.</a:t>
                      </a: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323528" y="2060848"/>
            <a:ext cx="6048672" cy="21602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51520" y="2130845"/>
            <a:ext cx="203256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 프로젝트 </a:t>
            </a:r>
            <a:r>
              <a:rPr lang="ko-KR" altLang="en-US" sz="105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황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99928"/>
              </p:ext>
            </p:extLst>
          </p:nvPr>
        </p:nvGraphicFramePr>
        <p:xfrm>
          <a:off x="461757" y="2492896"/>
          <a:ext cx="5694419" cy="1191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29136"/>
                <a:gridCol w="888534"/>
                <a:gridCol w="977387"/>
                <a:gridCol w="621974"/>
                <a:gridCol w="977388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프로젝트 명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예상금액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지역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(22p)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6,000,000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검수요청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위치기반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안드로이드</a:t>
                      </a: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앱</a:t>
                      </a: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개발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10,000,000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지원자 접수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홈페이지 디자인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리뉴얼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2,500,000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 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·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미팅 신청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7" name="직선 연결선 36"/>
          <p:cNvCxnSpPr/>
          <p:nvPr/>
        </p:nvCxnSpPr>
        <p:spPr>
          <a:xfrm>
            <a:off x="467544" y="2502938"/>
            <a:ext cx="56166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7544" y="3761433"/>
            <a:ext cx="56886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7544" y="4029921"/>
            <a:ext cx="56886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6200000">
            <a:off x="2679175" y="3908853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5400000">
            <a:off x="3327255" y="3908853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09143" y="3813897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95565" y="38096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323528" y="2619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5" name="Button"/>
          <p:cNvSpPr>
            <a:spLocks/>
          </p:cNvSpPr>
          <p:nvPr/>
        </p:nvSpPr>
        <p:spPr bwMode="auto">
          <a:xfrm>
            <a:off x="2551553" y="6008887"/>
            <a:ext cx="132155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클라이언트 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21412" y="591888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528" y="4359249"/>
            <a:ext cx="6048672" cy="144601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1520" y="4437112"/>
            <a:ext cx="203256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신원 인증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Input"/>
          <p:cNvSpPr/>
          <p:nvPr/>
        </p:nvSpPr>
        <p:spPr>
          <a:xfrm>
            <a:off x="2164622" y="4751686"/>
            <a:ext cx="154328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신원인증 요청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53704" y="4774228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3458048" y="4793921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78465" y="4820646"/>
            <a:ext cx="10406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신원인증 상태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Input"/>
          <p:cNvSpPr/>
          <p:nvPr/>
        </p:nvSpPr>
        <p:spPr>
          <a:xfrm>
            <a:off x="2146345" y="5229200"/>
            <a:ext cx="17593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notBad.gif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251798" y="5236493"/>
            <a:ext cx="89058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다운로드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5228198" y="5236493"/>
            <a:ext cx="562260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8465" y="5256105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서류 이미지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84622" y="45978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1984622" y="51661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4161798" y="5147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53" name="타원 52"/>
          <p:cNvSpPr/>
          <p:nvPr/>
        </p:nvSpPr>
        <p:spPr>
          <a:xfrm>
            <a:off x="5178774" y="5147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pic>
        <p:nvPicPr>
          <p:cNvPr id="54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52353" y="1844824"/>
            <a:ext cx="16869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Button"/>
          <p:cNvSpPr>
            <a:spLocks/>
          </p:cNvSpPr>
          <p:nvPr/>
        </p:nvSpPr>
        <p:spPr bwMode="auto">
          <a:xfrm>
            <a:off x="3995935" y="4725144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수</a:t>
            </a:r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815935" y="4725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66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9533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partners_list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파트너스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87953"/>
              </p:ext>
            </p:extLst>
          </p:nvPr>
        </p:nvGraphicFramePr>
        <p:xfrm>
          <a:off x="6758366" y="513587"/>
          <a:ext cx="2376264" cy="62152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show 10 Partners in one page.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” = Partners’ ID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” = partners’ name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연락처</a:t>
                      </a:r>
                      <a:r>
                        <a:rPr lang="en-US" altLang="ko-KR" sz="900" baseline="0" dirty="0" smtClean="0"/>
                        <a:t>” = Phone No.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이메일</a:t>
                      </a:r>
                      <a:r>
                        <a:rPr lang="en-US" altLang="ko-KR" sz="900" baseline="0" dirty="0" smtClean="0"/>
                        <a:t>” = email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분야</a:t>
                      </a:r>
                      <a:r>
                        <a:rPr lang="en-US" altLang="ko-KR" sz="900" baseline="0" dirty="0" smtClean="0"/>
                        <a:t>” = partners selection box depth 1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지역</a:t>
                      </a:r>
                      <a:r>
                        <a:rPr lang="en-US" altLang="ko-KR" sz="900" baseline="0" dirty="0" smtClean="0"/>
                        <a:t>” = city, state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사업체형태</a:t>
                      </a:r>
                      <a:r>
                        <a:rPr lang="en-US" altLang="ko-KR" sz="900" baseline="0" dirty="0" smtClean="0"/>
                        <a:t>” = business type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도구</a:t>
                      </a:r>
                      <a:r>
                        <a:rPr lang="en-US" altLang="ko-KR" sz="900" baseline="0" dirty="0" smtClean="0"/>
                        <a:t>” = tool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sort by latest join date order.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 smtClean="0"/>
                        <a:t>If click something, move to [partners_detail] page.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” = delete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clicked, show alert saying “</a:t>
                      </a:r>
                      <a:r>
                        <a:rPr lang="ko-KR" altLang="en-US" sz="900" baseline="0" dirty="0" smtClean="0"/>
                        <a:t>삭제하시겠습니까</a:t>
                      </a:r>
                      <a:r>
                        <a:rPr lang="en-US" altLang="ko-KR" sz="900" baseline="0" dirty="0" smtClean="0"/>
                        <a:t>?” which means ‘do you want to delete?’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 </a:t>
                      </a:r>
                      <a:r>
                        <a:rPr lang="ko-KR" altLang="en-US" sz="900" baseline="0" dirty="0" smtClean="0"/>
                        <a:t>예</a:t>
                      </a:r>
                      <a:r>
                        <a:rPr lang="en-US" altLang="ko-KR" sz="900" baseline="0" dirty="0" smtClean="0"/>
                        <a:t>(yes) in alert, delete the partners.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 </a:t>
                      </a:r>
                      <a:r>
                        <a:rPr lang="ko-KR" altLang="en-US" sz="900" baseline="0" dirty="0" smtClean="0"/>
                        <a:t>아니오</a:t>
                      </a:r>
                      <a:r>
                        <a:rPr lang="en-US" altLang="ko-KR" sz="900" baseline="0" dirty="0" smtClean="0"/>
                        <a:t>(no) in alert, do not delete and shut down alert.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If there are more than 10, show page buttons.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Select box Search field.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(ID : default)/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(partners’ name)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Search input box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Search button</a:t>
                      </a:r>
                      <a:endParaRPr lang="en-US" altLang="ko-KR" sz="9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click this filter button, show </a:t>
                      </a:r>
                      <a:r>
                        <a:rPr lang="ko-KR" altLang="en-US" sz="900" baseline="0" dirty="0" smtClean="0"/>
                        <a:t>전체</a:t>
                      </a:r>
                      <a:r>
                        <a:rPr lang="en-US" altLang="ko-KR" sz="900" baseline="0" dirty="0" smtClean="0"/>
                        <a:t>(all : default) partners.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If clicked, show the partners who submit certification request.</a:t>
                      </a: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14754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504" y="1988840"/>
            <a:ext cx="6552728" cy="4320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89896"/>
              </p:ext>
            </p:extLst>
          </p:nvPr>
        </p:nvGraphicFramePr>
        <p:xfrm>
          <a:off x="245198" y="3373946"/>
          <a:ext cx="6343026" cy="1191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410"/>
                <a:gridCol w="615522"/>
                <a:gridCol w="960213"/>
                <a:gridCol w="1016553"/>
                <a:gridCol w="792088"/>
                <a:gridCol w="648072"/>
                <a:gridCol w="808011"/>
                <a:gridCol w="704157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지역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사업자형태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도구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박지성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abcd@abc.com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김연아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abcd@abc.com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강정호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abcd@abc.com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 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·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법인사업자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7" name="직선 연결선 76"/>
          <p:cNvCxnSpPr/>
          <p:nvPr/>
        </p:nvCxnSpPr>
        <p:spPr>
          <a:xfrm>
            <a:off x="260640" y="3383988"/>
            <a:ext cx="63275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60640" y="4642483"/>
            <a:ext cx="632758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0640" y="4910971"/>
            <a:ext cx="63275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이등변 삼각형 93"/>
          <p:cNvSpPr/>
          <p:nvPr/>
        </p:nvSpPr>
        <p:spPr>
          <a:xfrm rot="16200000">
            <a:off x="2679175" y="4789903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 rot="5400000">
            <a:off x="3327255" y="4789903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409143" y="4694947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495565" y="46906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05" name="직사각형 104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640467" y="3661978"/>
            <a:ext cx="885286" cy="284526"/>
            <a:chOff x="5640467" y="4017244"/>
            <a:chExt cx="885286" cy="284526"/>
          </a:xfrm>
        </p:grpSpPr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0467" y="3957495"/>
            <a:ext cx="885286" cy="284526"/>
            <a:chOff x="5640467" y="4017244"/>
            <a:chExt cx="885286" cy="284526"/>
          </a:xfrm>
        </p:grpSpPr>
        <p:sp>
          <p:nvSpPr>
            <p:cNvPr id="30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652120" y="4290239"/>
            <a:ext cx="885286" cy="284526"/>
            <a:chOff x="5640467" y="4017244"/>
            <a:chExt cx="885286" cy="284526"/>
          </a:xfrm>
        </p:grpSpPr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5832139" y="4049773"/>
              <a:ext cx="468053" cy="229596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40467" y="4017244"/>
              <a:ext cx="885286" cy="2845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23528" y="2203396"/>
            <a:ext cx="6192688" cy="1081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Input"/>
          <p:cNvSpPr/>
          <p:nvPr/>
        </p:nvSpPr>
        <p:spPr>
          <a:xfrm>
            <a:off x="2401767" y="2302295"/>
            <a:ext cx="192669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4487544" y="2339437"/>
            <a:ext cx="732528" cy="27058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Input"/>
          <p:cNvSpPr/>
          <p:nvPr/>
        </p:nvSpPr>
        <p:spPr>
          <a:xfrm>
            <a:off x="1139887" y="2320866"/>
            <a:ext cx="111123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96921" y="2343408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2001265" y="2363101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41602" y="2230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2371162" y="2230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4404678" y="22534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213342" y="36296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5742139" y="36242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1089409" y="278092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24422" y="2781603"/>
            <a:ext cx="113946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신원인증 요청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484061" y="2751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55" name="타원 54"/>
          <p:cNvSpPr/>
          <p:nvPr/>
        </p:nvSpPr>
        <p:spPr>
          <a:xfrm>
            <a:off x="2036480" y="27165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036480" y="2806540"/>
            <a:ext cx="41299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</a:t>
            </a:r>
            <a:r>
              <a:rPr lang="ko-KR" altLang="en-US" sz="9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endParaRPr kumimoji="0" lang="ko-KR" altLang="en-US" sz="900" b="1" i="0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9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179"/>
          <p:cNvSpPr/>
          <p:nvPr/>
        </p:nvSpPr>
        <p:spPr>
          <a:xfrm>
            <a:off x="323528" y="5848031"/>
            <a:ext cx="6039393" cy="677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5292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partners_detail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파트너스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상세정보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60137"/>
              </p:ext>
            </p:extLst>
          </p:nvPr>
        </p:nvGraphicFramePr>
        <p:xfrm>
          <a:off x="6751290" y="512498"/>
          <a:ext cx="2376264" cy="5699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259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274006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Show partners’ information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ID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이름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client’s name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비밀번호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PW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휴대폰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Phone No.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이메일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email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region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상세 지역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detail address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Admin can edit except ID/PW.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임의 비밀번호 발송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send temporary PW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clicked, send temporary PW to partners’ email address and show alert saying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임의 비밀번호 이메일 발송 완료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which means ‘temporary PW is sent.’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” = save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</a:t>
                      </a:r>
                      <a:r>
                        <a:rPr lang="ko-KR" altLang="en-US" sz="1000" baseline="0" dirty="0" smtClean="0"/>
                        <a:t>“수정하시겠습니까</a:t>
                      </a:r>
                      <a:r>
                        <a:rPr lang="en-US" altLang="ko-KR" sz="1000" baseline="0" dirty="0" smtClean="0"/>
                        <a:t>?” which means ‘do you want to save?’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(yes) in alert, save.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(no) in alert, do not save and shut down alert.</a:t>
                      </a:r>
                      <a:endParaRPr lang="ko-KR" alt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323528" y="2060848"/>
            <a:ext cx="6048672" cy="360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6418" y="213285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회원 정보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19672" y="2276872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아이디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1619672" y="2601127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이</a:t>
            </a:r>
            <a:r>
              <a:rPr lang="ko-KR" altLang="en-US" sz="1050" dirty="0"/>
              <a:t>름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19672" y="2996952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비밀번호</a:t>
            </a:r>
            <a:endParaRPr lang="ko-KR" altLang="en-US" sz="1050" dirty="0"/>
          </a:p>
        </p:txBody>
      </p:sp>
      <p:sp>
        <p:nvSpPr>
          <p:cNvPr id="109" name="Input"/>
          <p:cNvSpPr/>
          <p:nvPr/>
        </p:nvSpPr>
        <p:spPr>
          <a:xfrm>
            <a:off x="3172733" y="3318168"/>
            <a:ext cx="2551396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01012341234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19672" y="3310670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휴대폰</a:t>
            </a:r>
            <a:endParaRPr lang="ko-KR" altLang="en-US" sz="1050" dirty="0"/>
          </a:p>
        </p:txBody>
      </p:sp>
      <p:sp>
        <p:nvSpPr>
          <p:cNvPr id="111" name="Input"/>
          <p:cNvSpPr/>
          <p:nvPr/>
        </p:nvSpPr>
        <p:spPr>
          <a:xfrm>
            <a:off x="3172732" y="3783523"/>
            <a:ext cx="255139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abcd@abcd.com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19672" y="3825759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err="1" smtClean="0"/>
              <a:t>이메일</a:t>
            </a:r>
            <a:endParaRPr lang="ko-KR" altLang="en-US" sz="1050" dirty="0"/>
          </a:p>
        </p:txBody>
      </p:sp>
      <p:sp>
        <p:nvSpPr>
          <p:cNvPr id="153" name="TextBox 152"/>
          <p:cNvSpPr txBox="1"/>
          <p:nvPr/>
        </p:nvSpPr>
        <p:spPr>
          <a:xfrm>
            <a:off x="3129797" y="2276872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50" dirty="0" smtClean="0"/>
              <a:t>abcd</a:t>
            </a:r>
            <a:endParaRPr lang="ko-KR" altLang="en-US" sz="1050" dirty="0"/>
          </a:p>
        </p:txBody>
      </p:sp>
      <p:sp>
        <p:nvSpPr>
          <p:cNvPr id="157" name="Input"/>
          <p:cNvSpPr/>
          <p:nvPr/>
        </p:nvSpPr>
        <p:spPr>
          <a:xfrm>
            <a:off x="3172734" y="4241359"/>
            <a:ext cx="111123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619673" y="4283595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지역</a:t>
            </a:r>
            <a:endParaRPr lang="ko-KR" altLang="en-US" sz="1050" dirty="0"/>
          </a:p>
        </p:txBody>
      </p:sp>
      <p:sp>
        <p:nvSpPr>
          <p:cNvPr id="159" name="직사각형 158"/>
          <p:cNvSpPr/>
          <p:nvPr/>
        </p:nvSpPr>
        <p:spPr>
          <a:xfrm>
            <a:off x="4029768" y="4263901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4034112" y="4283594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Input"/>
          <p:cNvSpPr/>
          <p:nvPr/>
        </p:nvSpPr>
        <p:spPr>
          <a:xfrm>
            <a:off x="4497029" y="4241359"/>
            <a:ext cx="122709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강남구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469928" y="4263901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이등변 삼각형 162"/>
          <p:cNvSpPr/>
          <p:nvPr/>
        </p:nvSpPr>
        <p:spPr>
          <a:xfrm rot="10800000">
            <a:off x="5474272" y="4283594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619673" y="4671128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상세 지역</a:t>
            </a:r>
            <a:endParaRPr lang="ko-KR" altLang="en-US" sz="1050" dirty="0"/>
          </a:p>
        </p:txBody>
      </p:sp>
      <p:sp>
        <p:nvSpPr>
          <p:cNvPr id="165" name="Input"/>
          <p:cNvSpPr/>
          <p:nvPr/>
        </p:nvSpPr>
        <p:spPr>
          <a:xfrm>
            <a:off x="3172734" y="4655764"/>
            <a:ext cx="2551396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역삼동 강남빌딩 </a:t>
            </a:r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Button"/>
          <p:cNvSpPr>
            <a:spLocks/>
          </p:cNvSpPr>
          <p:nvPr/>
        </p:nvSpPr>
        <p:spPr bwMode="auto">
          <a:xfrm>
            <a:off x="2187125" y="5175184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1979712" y="50851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69" name="타원 168"/>
          <p:cNvSpPr/>
          <p:nvPr/>
        </p:nvSpPr>
        <p:spPr>
          <a:xfrm>
            <a:off x="1619672" y="2272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70" name="Input"/>
          <p:cNvSpPr/>
          <p:nvPr/>
        </p:nvSpPr>
        <p:spPr>
          <a:xfrm>
            <a:off x="3172733" y="2605115"/>
            <a:ext cx="2551396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채기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926347" y="30404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476417" y="6174326"/>
            <a:ext cx="1807669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lang="ko-KR" altLang="en-US" sz="105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프로필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3172733" y="2996952"/>
            <a:ext cx="1231945" cy="288032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임의 비밀번호 발송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6256" y="645333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  <p:pic>
        <p:nvPicPr>
          <p:cNvPr id="43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53" y="1844824"/>
            <a:ext cx="16869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7236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partners_detail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상세정보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50646"/>
              </p:ext>
            </p:extLst>
          </p:nvPr>
        </p:nvGraphicFramePr>
        <p:xfrm>
          <a:off x="6732240" y="474398"/>
          <a:ext cx="2376264" cy="56279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20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20737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파트너스 프로필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= partners’ profile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show partners’ profile from [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my_profileManage_pt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] page.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Admin can edit.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이미지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등록</a:t>
                      </a:r>
                      <a:r>
                        <a:rPr lang="en-US" altLang="ko-KR" sz="1000" baseline="0" dirty="0" smtClean="0"/>
                        <a:t>” = register image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open window for image uploading.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select new image, edit the registered image to new image.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” = delete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If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clicked, delete registered image.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” = save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</a:t>
                      </a:r>
                      <a:r>
                        <a:rPr lang="ko-KR" altLang="en-US" sz="1000" baseline="0" dirty="0" smtClean="0"/>
                        <a:t>“수정하시겠습니까</a:t>
                      </a:r>
                      <a:r>
                        <a:rPr lang="en-US" altLang="ko-KR" sz="1000" baseline="0" dirty="0" smtClean="0"/>
                        <a:t>?” which means ‘do you want to save?’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예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(yes) in alert, save.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click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아니오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(no) in alert, do not save and shut down alert.</a:t>
                      </a:r>
                      <a:endParaRPr lang="ko-KR" alt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323528" y="2060848"/>
            <a:ext cx="6048672" cy="4320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Input"/>
          <p:cNvSpPr/>
          <p:nvPr/>
        </p:nvSpPr>
        <p:spPr>
          <a:xfrm>
            <a:off x="2164622" y="4365106"/>
            <a:ext cx="111123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021656" y="4387648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이등변 삼각형 159"/>
          <p:cNvSpPr/>
          <p:nvPr/>
        </p:nvSpPr>
        <p:spPr>
          <a:xfrm rot="10800000">
            <a:off x="3026000" y="4407341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251520" y="2130845"/>
            <a:ext cx="1807669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lang="ko-KR" altLang="en-US" sz="105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프로필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Image"/>
          <p:cNvGrpSpPr>
            <a:grpSpLocks/>
          </p:cNvGrpSpPr>
          <p:nvPr/>
        </p:nvGrpSpPr>
        <p:grpSpPr bwMode="auto">
          <a:xfrm>
            <a:off x="2195736" y="2548160"/>
            <a:ext cx="1333500" cy="1333500"/>
            <a:chOff x="508000" y="1397000"/>
            <a:chExt cx="1008112" cy="1008112"/>
          </a:xfrm>
        </p:grpSpPr>
        <p:sp>
          <p:nvSpPr>
            <p:cNvPr id="5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-1359983" y="398651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17397" y="443406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사업장형태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95736" y="5066600"/>
            <a:ext cx="3960440" cy="8309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95736" y="508518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저희는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중화권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미디어를 전문적으로 취급하는 종합엔터테인먼트 기업입니다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. 20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년이 넘는 전문성을 바탕으로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기획 및 배급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OST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제작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</a:rPr>
              <a:t>컨벤션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행사 등의 사업을 벌이고 있습니다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따라서 홈페이지도 우리 회사의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대표 포트폴리오와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3779912" y="3560615"/>
            <a:ext cx="89058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4756312" y="3560615"/>
            <a:ext cx="562260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5576" y="4734158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자기 소개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9592" y="2548160"/>
            <a:ext cx="10406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프로필 이미지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2595431" y="601231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6" name="Input"/>
          <p:cNvSpPr/>
          <p:nvPr/>
        </p:nvSpPr>
        <p:spPr>
          <a:xfrm>
            <a:off x="2164622" y="3962177"/>
            <a:ext cx="111123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21656" y="3984719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3026000" y="4004412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17397" y="4031137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직군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99592" y="2458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3779912" y="34706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4710283" y="34706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65" name="타원 64"/>
          <p:cNvSpPr/>
          <p:nvPr/>
        </p:nvSpPr>
        <p:spPr>
          <a:xfrm>
            <a:off x="2505431" y="5922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876256" y="645333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  <p:pic>
        <p:nvPicPr>
          <p:cNvPr id="46" name="Picture 2" descr="http://www.clker.com/cliparts/r/V/W/S/B/b/scroll-bar-vertical-short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32" y="1844825"/>
            <a:ext cx="1714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4183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partners_detail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상세정보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09726"/>
              </p:ext>
            </p:extLst>
          </p:nvPr>
        </p:nvGraphicFramePr>
        <p:xfrm>
          <a:off x="6732240" y="474398"/>
          <a:ext cx="2376264" cy="59069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41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4655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보유기술</a:t>
                      </a:r>
                      <a:r>
                        <a:rPr lang="en-US" altLang="ko-KR" sz="1000" baseline="0" dirty="0" smtClean="0"/>
                        <a:t>” = holding technology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종류</a:t>
                      </a:r>
                      <a:r>
                        <a:rPr lang="en-US" altLang="ko-KR" sz="1000" baseline="0" dirty="0" smtClean="0"/>
                        <a:t>” = kind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숙련도</a:t>
                      </a:r>
                      <a:r>
                        <a:rPr lang="en-US" altLang="ko-KR" sz="1000" baseline="0" dirty="0" smtClean="0"/>
                        <a:t>” = skill level(</a:t>
                      </a:r>
                      <a:r>
                        <a:rPr lang="ko-KR" altLang="en-US" sz="1000" baseline="0" dirty="0" smtClean="0"/>
                        <a:t>초급</a:t>
                      </a:r>
                      <a:r>
                        <a:rPr lang="en-US" altLang="ko-KR" sz="1000" baseline="0" dirty="0" smtClean="0"/>
                        <a:t>(junior)/</a:t>
                      </a:r>
                      <a:r>
                        <a:rPr lang="ko-KR" altLang="en-US" sz="1000" baseline="0" dirty="0" smtClean="0"/>
                        <a:t>중급</a:t>
                      </a:r>
                      <a:r>
                        <a:rPr lang="en-US" altLang="ko-KR" sz="1000" baseline="0" dirty="0" smtClean="0"/>
                        <a:t>(intermediate)/</a:t>
                      </a:r>
                      <a:r>
                        <a:rPr lang="ko-KR" altLang="en-US" sz="1000" baseline="0" dirty="0" smtClean="0"/>
                        <a:t>고급</a:t>
                      </a:r>
                      <a:r>
                        <a:rPr lang="en-US" altLang="ko-KR" sz="1000" baseline="0" dirty="0" smtClean="0"/>
                        <a:t>(senior)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연차</a:t>
                      </a:r>
                      <a:r>
                        <a:rPr lang="en-US" altLang="ko-KR" sz="1000" baseline="0" dirty="0" smtClean="0"/>
                        <a:t>” = years(XX</a:t>
                      </a:r>
                      <a:r>
                        <a:rPr lang="ko-KR" altLang="en-US" sz="1000" baseline="0" dirty="0" smtClean="0"/>
                        <a:t>년</a:t>
                      </a:r>
                      <a:r>
                        <a:rPr lang="en-US" altLang="ko-KR" sz="1000" baseline="0" dirty="0" smtClean="0"/>
                        <a:t>)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there is no holding technology, show “</a:t>
                      </a:r>
                      <a:r>
                        <a:rPr lang="ko-KR" altLang="en-US" sz="1000" baseline="0" dirty="0" smtClean="0"/>
                        <a:t>등록된 보유기술이 없습니다</a:t>
                      </a:r>
                      <a:r>
                        <a:rPr lang="en-US" altLang="ko-KR" sz="1000" baseline="0" dirty="0" smtClean="0"/>
                        <a:t>.” which means ‘there is no holding technology.’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admin can edit.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” = delete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“</a:t>
                      </a:r>
                      <a:r>
                        <a:rPr lang="ko-KR" altLang="en-US" sz="1000" baseline="0" dirty="0" smtClean="0"/>
                        <a:t>삭제하시겠습니까</a:t>
                      </a:r>
                      <a:r>
                        <a:rPr lang="en-US" altLang="ko-KR" sz="1000" baseline="0" dirty="0" smtClean="0"/>
                        <a:t>?” which means ‘do you want to delete?’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예</a:t>
                      </a:r>
                      <a:r>
                        <a:rPr lang="en-US" altLang="ko-KR" sz="1000" baseline="0" dirty="0" smtClean="0"/>
                        <a:t>(yes) in alert, delete the holding technology.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아니오</a:t>
                      </a:r>
                      <a:r>
                        <a:rPr lang="en-US" altLang="ko-KR" sz="1000" baseline="0" dirty="0" smtClean="0"/>
                        <a:t>(no) in alert, do not delete and shut down alert.</a:t>
                      </a:r>
                      <a:endParaRPr lang="en-US" altLang="ko-KR" sz="10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경력</a:t>
                      </a:r>
                      <a:r>
                        <a:rPr lang="en-US" altLang="ko-KR" sz="1000" baseline="0" dirty="0" smtClean="0"/>
                        <a:t>” = career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회사명</a:t>
                      </a:r>
                      <a:r>
                        <a:rPr lang="en-US" altLang="ko-KR" sz="1000" baseline="0" dirty="0" smtClean="0"/>
                        <a:t>” = company’s name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근무부서</a:t>
                      </a:r>
                      <a:r>
                        <a:rPr lang="en-US" altLang="ko-KR" sz="1000" baseline="0" dirty="0" smtClean="0"/>
                        <a:t>” = department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직위</a:t>
                      </a:r>
                      <a:r>
                        <a:rPr lang="en-US" altLang="ko-KR" sz="1000" baseline="0" dirty="0" smtClean="0"/>
                        <a:t>” = position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담당업무</a:t>
                      </a:r>
                      <a:r>
                        <a:rPr lang="en-US" altLang="ko-KR" sz="1000" baseline="0" dirty="0" smtClean="0"/>
                        <a:t>” = roll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기간</a:t>
                      </a:r>
                      <a:r>
                        <a:rPr lang="en-US" altLang="ko-KR" sz="1000" baseline="0" dirty="0" smtClean="0"/>
                        <a:t>” = working period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there is no career, show “</a:t>
                      </a:r>
                      <a:r>
                        <a:rPr lang="ko-KR" altLang="en-US" sz="1000" baseline="0" dirty="0" smtClean="0"/>
                        <a:t>등록된 경력 정보가 없습니다</a:t>
                      </a:r>
                      <a:r>
                        <a:rPr lang="en-US" altLang="ko-KR" sz="1000" baseline="0" dirty="0" smtClean="0"/>
                        <a:t>.”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323528" y="2060848"/>
            <a:ext cx="6048672" cy="4320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51520" y="2130845"/>
            <a:ext cx="1807669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보유기술</a:t>
            </a:r>
            <a:r>
              <a:rPr lang="en-US" altLang="ko-KR" sz="1050" b="1" kern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kern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경력</a:t>
            </a:r>
            <a:r>
              <a:rPr lang="en-US" altLang="ko-KR" sz="1050" b="1" kern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자격</a:t>
            </a:r>
            <a:r>
              <a:rPr lang="ko-KR" alt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증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-1359983" y="398651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7603"/>
              </p:ext>
            </p:extLst>
          </p:nvPr>
        </p:nvGraphicFramePr>
        <p:xfrm>
          <a:off x="824188" y="2839621"/>
          <a:ext cx="5115965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5604"/>
                <a:gridCol w="1152128"/>
                <a:gridCol w="1159631"/>
                <a:gridCol w="928602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종류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숙련도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연차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도구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고급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en-US" altLang="ko-KR" sz="10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Oracle</a:t>
                      </a:r>
                      <a:endParaRPr lang="en-US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중급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en-US" altLang="ko-KR" sz="10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en-US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초급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" name="직선 연결선 41"/>
          <p:cNvCxnSpPr/>
          <p:nvPr/>
        </p:nvCxnSpPr>
        <p:spPr>
          <a:xfrm>
            <a:off x="841863" y="2849663"/>
            <a:ext cx="509828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41863" y="4160622"/>
            <a:ext cx="5098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tton"/>
          <p:cNvSpPr>
            <a:spLocks/>
          </p:cNvSpPr>
          <p:nvPr/>
        </p:nvSpPr>
        <p:spPr bwMode="auto">
          <a:xfrm>
            <a:off x="4894381" y="3177694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894381" y="3519088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4894381" y="3860189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769924" y="31479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55576" y="248903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보유기술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09672"/>
              </p:ext>
            </p:extLst>
          </p:nvPr>
        </p:nvGraphicFramePr>
        <p:xfrm>
          <a:off x="752579" y="4751800"/>
          <a:ext cx="5187573" cy="98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2225"/>
                <a:gridCol w="938117"/>
                <a:gridCol w="469058"/>
                <a:gridCol w="938117"/>
                <a:gridCol w="1105028"/>
                <a:gridCol w="1105028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근무부서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담당업무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도구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Google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개발팀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과장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서버구축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Blizzard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서비스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구축팀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대리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안드로이드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개발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6" name="직선 연결선 65"/>
          <p:cNvCxnSpPr/>
          <p:nvPr/>
        </p:nvCxnSpPr>
        <p:spPr>
          <a:xfrm>
            <a:off x="752579" y="4737184"/>
            <a:ext cx="518757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utton"/>
          <p:cNvSpPr>
            <a:spLocks/>
          </p:cNvSpPr>
          <p:nvPr/>
        </p:nvSpPr>
        <p:spPr bwMode="auto">
          <a:xfrm>
            <a:off x="4993453" y="5083055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93453" y="5415039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46849" y="4362645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경력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9538" y="5157192"/>
            <a:ext cx="1024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20010801</a:t>
            </a:r>
            <a:endParaRPr lang="ko-KR" altLang="en-US"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5129171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66539" y="5157192"/>
            <a:ext cx="1024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20010801</a:t>
            </a:r>
            <a:endParaRPr lang="ko-KR" altLang="en-US" sz="7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699538" y="5502230"/>
            <a:ext cx="1024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20010801</a:t>
            </a:r>
            <a:endParaRPr lang="ko-KR" altLang="en-US" sz="7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39952" y="545031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endParaRPr lang="ko-KR" altLang="en-US" sz="1100" dirty="0"/>
          </a:p>
        </p:txBody>
      </p:sp>
      <p:sp>
        <p:nvSpPr>
          <p:cNvPr id="119" name="타원 118"/>
          <p:cNvSpPr/>
          <p:nvPr/>
        </p:nvSpPr>
        <p:spPr>
          <a:xfrm>
            <a:off x="575576" y="26159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876256" y="645333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  <p:pic>
        <p:nvPicPr>
          <p:cNvPr id="40" name="Picture 2" descr="http://www.clker.com/cliparts/r/V/W/S/B/b/scroll-bar-vertical-short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32" y="1844825"/>
            <a:ext cx="1714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타원 49"/>
          <p:cNvSpPr/>
          <p:nvPr/>
        </p:nvSpPr>
        <p:spPr>
          <a:xfrm>
            <a:off x="593043" y="43996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4861526" y="49771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4822717" y="3429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3" name="타원 52"/>
          <p:cNvSpPr/>
          <p:nvPr/>
        </p:nvSpPr>
        <p:spPr>
          <a:xfrm>
            <a:off x="4842040" y="38304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4908437" y="53603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2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48529"/>
              </p:ext>
            </p:extLst>
          </p:nvPr>
        </p:nvGraphicFramePr>
        <p:xfrm>
          <a:off x="457200" y="871538"/>
          <a:ext cx="8229600" cy="4357688"/>
        </p:xfrm>
        <a:graphic>
          <a:graphicData uri="http://schemas.openxmlformats.org/drawingml/2006/table">
            <a:tbl>
              <a:tblPr/>
              <a:tblGrid>
                <a:gridCol w="1002323"/>
                <a:gridCol w="1024304"/>
                <a:gridCol w="1024304"/>
                <a:gridCol w="3771501"/>
                <a:gridCol w="14071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이후 수정 내용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수정일자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0508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partners_detail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상세정보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40993"/>
              </p:ext>
            </p:extLst>
          </p:nvPr>
        </p:nvGraphicFramePr>
        <p:xfrm>
          <a:off x="6732240" y="474398"/>
          <a:ext cx="2376264" cy="60622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45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51337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“자격증”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= license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자격증명”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= license’s name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발행처”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= agency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취득일”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= date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there is no license, show 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등록된 자격증 정보가 없습니다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.”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” = delete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“</a:t>
                      </a:r>
                      <a:r>
                        <a:rPr lang="ko-KR" altLang="en-US" sz="1000" baseline="0" dirty="0" smtClean="0"/>
                        <a:t>삭제하시겠습니까</a:t>
                      </a:r>
                      <a:r>
                        <a:rPr lang="en-US" altLang="ko-KR" sz="1000" baseline="0" dirty="0" smtClean="0"/>
                        <a:t>?” which means ‘do you want to delete?’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예</a:t>
                      </a:r>
                      <a:r>
                        <a:rPr lang="en-US" altLang="ko-KR" sz="1000" baseline="0" dirty="0" smtClean="0"/>
                        <a:t>(yes) in alert, delete the holding technology.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아니오</a:t>
                      </a:r>
                      <a:r>
                        <a:rPr lang="en-US" altLang="ko-KR" sz="1000" baseline="0" dirty="0" smtClean="0"/>
                        <a:t>(no) in alert, do not delete and shut down alert.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포트폴리오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portfolio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제목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portfolio’s name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분야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Partners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Selection(depth1&gt;depth2)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If click portfolio’s name, move to [portfolio_detail] page.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” = delete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clicked, show alert saying “</a:t>
                      </a:r>
                      <a:r>
                        <a:rPr lang="ko-KR" altLang="en-US" sz="1000" baseline="0" dirty="0" smtClean="0"/>
                        <a:t>삭제하시겠습니까</a:t>
                      </a:r>
                      <a:r>
                        <a:rPr lang="en-US" altLang="ko-KR" sz="1000" baseline="0" dirty="0" smtClean="0"/>
                        <a:t>?” which means ‘do you want to delete?’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예</a:t>
                      </a:r>
                      <a:r>
                        <a:rPr lang="en-US" altLang="ko-KR" sz="1000" baseline="0" dirty="0" smtClean="0"/>
                        <a:t>(yes) in alert, delete the portfolio.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click </a:t>
                      </a:r>
                      <a:r>
                        <a:rPr lang="ko-KR" altLang="en-US" sz="1000" baseline="0" dirty="0" smtClean="0"/>
                        <a:t>아니오</a:t>
                      </a:r>
                      <a:r>
                        <a:rPr lang="en-US" altLang="ko-KR" sz="1000" baseline="0" dirty="0" smtClean="0"/>
                        <a:t>(no) in alert, do not delete and shut down alert.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323528" y="1916832"/>
            <a:ext cx="6048672" cy="26642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55576" y="2345021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자격증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9342"/>
              </p:ext>
            </p:extLst>
          </p:nvPr>
        </p:nvGraphicFramePr>
        <p:xfrm>
          <a:off x="678474" y="2636912"/>
          <a:ext cx="5333687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60213"/>
                <a:gridCol w="1727872"/>
                <a:gridCol w="1122801"/>
                <a:gridCol w="1122801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자격증명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발행처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취득일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도구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컴퓨터활용능력 </a:t>
                      </a:r>
                      <a:r>
                        <a:rPr lang="en-US" altLang="ko-KR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급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미래창조과학부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20100810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정보보안기사</a:t>
                      </a:r>
                      <a:endParaRPr lang="en-US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미래창조과학부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20130911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정보처리 기능사</a:t>
                      </a:r>
                      <a:endParaRPr lang="en-US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미래창조과학부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20140515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8" name="직선 연결선 37"/>
          <p:cNvCxnSpPr/>
          <p:nvPr/>
        </p:nvCxnSpPr>
        <p:spPr>
          <a:xfrm>
            <a:off x="696149" y="2646954"/>
            <a:ext cx="53160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96149" y="3957913"/>
            <a:ext cx="53160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utton"/>
          <p:cNvSpPr>
            <a:spLocks/>
          </p:cNvSpPr>
          <p:nvPr/>
        </p:nvSpPr>
        <p:spPr bwMode="auto">
          <a:xfrm>
            <a:off x="4894381" y="2970212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4894381" y="3291277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4894381" y="3657480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94826" y="2880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646945" y="4725144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포트폴리오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94665" y="48592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22921"/>
              </p:ext>
            </p:extLst>
          </p:nvPr>
        </p:nvGraphicFramePr>
        <p:xfrm>
          <a:off x="678474" y="4986754"/>
          <a:ext cx="5333687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05294"/>
                <a:gridCol w="1282791"/>
                <a:gridCol w="1122801"/>
                <a:gridCol w="1122801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도구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 홈페이지 제작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 </a:t>
                      </a: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웹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</a:t>
                      </a:r>
                      <a:endParaRPr lang="en-US" altLang="ko-KR" sz="105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 </a:t>
                      </a: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웹</a:t>
                      </a:r>
                      <a:endParaRPr lang="en-US" altLang="ko-KR" sz="11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</a:t>
                      </a:r>
                      <a:endParaRPr lang="en-US" altLang="ko-KR" sz="105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 </a:t>
                      </a:r>
                      <a:r>
                        <a:rPr lang="en-US" altLang="ko-KR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 </a:t>
                      </a:r>
                      <a:r>
                        <a:rPr lang="ko-KR" altLang="en-US" sz="11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웹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1" name="직선 연결선 110"/>
          <p:cNvCxnSpPr/>
          <p:nvPr/>
        </p:nvCxnSpPr>
        <p:spPr>
          <a:xfrm>
            <a:off x="696149" y="6310591"/>
            <a:ext cx="53160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96149" y="4986754"/>
            <a:ext cx="531601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tton"/>
          <p:cNvSpPr>
            <a:spLocks/>
          </p:cNvSpPr>
          <p:nvPr/>
        </p:nvSpPr>
        <p:spPr bwMode="auto">
          <a:xfrm>
            <a:off x="4894381" y="5318742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4" name="Button"/>
          <p:cNvSpPr>
            <a:spLocks/>
          </p:cNvSpPr>
          <p:nvPr/>
        </p:nvSpPr>
        <p:spPr bwMode="auto">
          <a:xfrm>
            <a:off x="4894381" y="5639807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5" name="Button"/>
          <p:cNvSpPr>
            <a:spLocks/>
          </p:cNvSpPr>
          <p:nvPr/>
        </p:nvSpPr>
        <p:spPr bwMode="auto">
          <a:xfrm>
            <a:off x="4894381" y="6006010"/>
            <a:ext cx="802683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11208" y="4725144"/>
            <a:ext cx="6048672" cy="17078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513969" y="23450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9" name="타원 118"/>
          <p:cNvSpPr/>
          <p:nvPr/>
        </p:nvSpPr>
        <p:spPr>
          <a:xfrm>
            <a:off x="556945" y="54391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20" name="타원 119"/>
          <p:cNvSpPr/>
          <p:nvPr/>
        </p:nvSpPr>
        <p:spPr>
          <a:xfrm>
            <a:off x="4721076" y="5288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76256" y="65363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  <p:pic>
        <p:nvPicPr>
          <p:cNvPr id="42" name="Picture 2" descr="http://www.clker.com/cliparts/r/V/W/S/B/b/scroll-bar-vertical-short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32" y="1844825"/>
            <a:ext cx="1714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타원 42"/>
          <p:cNvSpPr/>
          <p:nvPr/>
        </p:nvSpPr>
        <p:spPr>
          <a:xfrm>
            <a:off x="4721076" y="56398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4721076" y="59762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4784826" y="32706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4771804" y="36071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30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9106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partners_detail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상세정보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00183"/>
              </p:ext>
            </p:extLst>
          </p:nvPr>
        </p:nvGraphicFramePr>
        <p:xfrm>
          <a:off x="6758366" y="513587"/>
          <a:ext cx="2376264" cy="62405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62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 smtClean="0"/>
                    </a:p>
                  </a:txBody>
                  <a:tcPr anchor="ctr"/>
                </a:tc>
              </a:tr>
              <a:tr h="573204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파트너스 프로젝트 현황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partners’ project board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프로젝트 명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project’s name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client’s ID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연락처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Phone No.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지원금액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apply-price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분야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client selection depth 1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city, state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상태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project progress status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show 10 projects in one page.</a:t>
                      </a:r>
                      <a:endParaRPr lang="en-US" altLang="ko-KR" sz="9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If click project’s name, move to the [project_detail] page.</a:t>
                      </a:r>
                      <a:endParaRPr lang="en-US" altLang="ko-KR" sz="9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there are more than 10, show page buttons.</a:t>
                      </a:r>
                      <a:endParaRPr lang="en-US" altLang="ko-KR" sz="900" baseline="0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clicked, move to [partners_list]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신원 인증</a:t>
                      </a:r>
                      <a:r>
                        <a:rPr lang="en-US" altLang="ko-KR" sz="900" baseline="0" dirty="0" smtClean="0"/>
                        <a:t>” = certification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Select box(</a:t>
                      </a:r>
                      <a:r>
                        <a:rPr lang="ko-KR" altLang="en-US" sz="900" baseline="0" dirty="0" smtClean="0"/>
                        <a:t>신원 미인증</a:t>
                      </a:r>
                      <a:r>
                        <a:rPr lang="en-US" altLang="ko-KR" sz="900" baseline="0" dirty="0" smtClean="0"/>
                        <a:t>(not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certificated)/</a:t>
                      </a:r>
                      <a:r>
                        <a:rPr lang="ko-KR" altLang="en-US" sz="900" baseline="0" dirty="0" smtClean="0"/>
                        <a:t>신원인증 요청</a:t>
                      </a:r>
                      <a:r>
                        <a:rPr lang="en-US" altLang="ko-KR" sz="900" baseline="0" dirty="0" smtClean="0"/>
                        <a:t>(request certification)/</a:t>
                      </a:r>
                      <a:r>
                        <a:rPr lang="ko-KR" altLang="en-US" sz="900" baseline="0" dirty="0" smtClean="0"/>
                        <a:t>신원인증 완료</a:t>
                      </a:r>
                      <a:r>
                        <a:rPr lang="en-US" altLang="ko-KR" sz="900" baseline="0" dirty="0" smtClean="0"/>
                        <a:t>(certification complete))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신원 미인증</a:t>
                      </a:r>
                      <a:r>
                        <a:rPr lang="en-US" altLang="ko-KR" sz="900" baseline="0" dirty="0" smtClean="0"/>
                        <a:t>(not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certificated)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: the client did not request.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신원인증 요청</a:t>
                      </a:r>
                      <a:r>
                        <a:rPr lang="en-US" altLang="ko-KR" sz="900" baseline="0" dirty="0" smtClean="0"/>
                        <a:t>(request certification)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: the client submit certification request.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신원인증 완료</a:t>
                      </a:r>
                      <a:r>
                        <a:rPr lang="en-US" altLang="ko-KR" sz="900" baseline="0" dirty="0" smtClean="0"/>
                        <a:t>(certification complete)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: certification complete.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“</a:t>
                      </a:r>
                      <a:r>
                        <a:rPr lang="ko-KR" altLang="en-US" sz="900" baseline="0" dirty="0" smtClean="0"/>
                        <a:t>수정</a:t>
                      </a:r>
                      <a:r>
                        <a:rPr lang="en-US" altLang="ko-KR" sz="900" baseline="0" dirty="0" smtClean="0"/>
                        <a:t>” = save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If clicked, save the status of certification.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Show image file’s name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clicked, download the image.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clicked, delete the image.</a:t>
                      </a: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6805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323528" y="1916832"/>
            <a:ext cx="6048672" cy="21602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51520" y="1986829"/>
            <a:ext cx="194421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프로젝트 현황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1292"/>
              </p:ext>
            </p:extLst>
          </p:nvPr>
        </p:nvGraphicFramePr>
        <p:xfrm>
          <a:off x="389214" y="2348880"/>
          <a:ext cx="5982985" cy="1191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03512"/>
                <a:gridCol w="811624"/>
                <a:gridCol w="885408"/>
                <a:gridCol w="737840"/>
                <a:gridCol w="737840"/>
                <a:gridCol w="458690"/>
                <a:gridCol w="648071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프로젝트 명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클라이언트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지원금액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지역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(22p)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6,000,000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위치기반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안드로이드</a:t>
                      </a: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앱</a:t>
                      </a: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개발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10,000,000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계약진행중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홈페이지 디자인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리뉴얼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2,500,000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 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·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진행 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8" name="직선 연결선 47"/>
          <p:cNvCxnSpPr/>
          <p:nvPr/>
        </p:nvCxnSpPr>
        <p:spPr>
          <a:xfrm>
            <a:off x="404655" y="2358922"/>
            <a:ext cx="596754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04655" y="3617417"/>
            <a:ext cx="59675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4655" y="3885905"/>
            <a:ext cx="596754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16200000">
            <a:off x="2823190" y="3764837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5400000">
            <a:off x="3471270" y="3764837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3158" y="366988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639580" y="36656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314655" y="2124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339994" y="25751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2685917" y="606826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파트너스</a:t>
            </a:r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 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55776" y="59782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4149080"/>
            <a:ext cx="6048672" cy="144601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1520" y="4226943"/>
            <a:ext cx="203256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신원 인증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Input"/>
          <p:cNvSpPr/>
          <p:nvPr/>
        </p:nvSpPr>
        <p:spPr>
          <a:xfrm>
            <a:off x="2164622" y="4541517"/>
            <a:ext cx="154328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신원인증 요청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53704" y="4564059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3458048" y="4583752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78465" y="4610477"/>
            <a:ext cx="10406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신원인증 상태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Input"/>
          <p:cNvSpPr/>
          <p:nvPr/>
        </p:nvSpPr>
        <p:spPr>
          <a:xfrm>
            <a:off x="2146345" y="5019031"/>
            <a:ext cx="17593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notBad.gif</a:t>
            </a: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4251798" y="5026324"/>
            <a:ext cx="89058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다운로드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5228198" y="5026324"/>
            <a:ext cx="562260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78465" y="5045936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서류 이미지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984622" y="43876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1984622" y="4955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4161798" y="49375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5178774" y="49375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pic>
        <p:nvPicPr>
          <p:cNvPr id="52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52353" y="1844824"/>
            <a:ext cx="16869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80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304256"/>
                <a:gridCol w="1080120"/>
                <a:gridCol w="2987825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portfolio_detail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ko-KR" altLang="en-US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상세정보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 상세정보</a:t>
                      </a:r>
                      <a:endParaRPr lang="ko-KR" altLang="en-US" sz="9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64382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99376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이용안내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7923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Show the portfolio’s information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403648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829369" y="968994"/>
            <a:ext cx="96932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 등록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포트폴리오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560" y="2015084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11559" y="2931263"/>
            <a:ext cx="1234731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smtClean="0"/>
              <a:t>프로젝트 시작일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611560" y="3321075"/>
            <a:ext cx="1234730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프로젝트 종료일</a:t>
            </a:r>
            <a:endParaRPr lang="ko-KR" alt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3957367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참여율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611560" y="4473203"/>
            <a:ext cx="1404176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포트폴리오 소개</a:t>
            </a:r>
            <a:endParaRPr lang="ko-KR" altLang="en-US" sz="1050" dirty="0"/>
          </a:p>
        </p:txBody>
      </p:sp>
      <p:sp>
        <p:nvSpPr>
          <p:cNvPr id="103" name="직사각형 102"/>
          <p:cNvSpPr/>
          <p:nvPr/>
        </p:nvSpPr>
        <p:spPr>
          <a:xfrm>
            <a:off x="251520" y="1844824"/>
            <a:ext cx="6192688" cy="4536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11560" y="2481681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분야</a:t>
            </a:r>
            <a:endParaRPr lang="ko-KR" altLang="en-US" sz="1050" dirty="0"/>
          </a:p>
        </p:txBody>
      </p:sp>
      <p:sp>
        <p:nvSpPr>
          <p:cNvPr id="106" name="타원 105"/>
          <p:cNvSpPr/>
          <p:nvPr/>
        </p:nvSpPr>
        <p:spPr>
          <a:xfrm>
            <a:off x="71520" y="17728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2474952" y="29076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686714" y="29076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474952" y="336293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686714" y="336293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835696" y="392673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%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1543" y="4797152"/>
            <a:ext cx="4644553" cy="125955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879083" y="4887152"/>
            <a:ext cx="40529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안녕하세요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훈이즈히어입니다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퀄리티를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중시하고 디자인 완성도에 욕심이 있는 사람입니다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 :)</a:t>
            </a:r>
          </a:p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모든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포트폴리오는 제가 디자이너로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시작했을때부터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다수의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클라이언트분들과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작업해온 작품들입니다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ㅎㅎ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항상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세련된 디자인과 인터페이스를 제공해드리고 있으며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유저들의 편의를 생각하고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유저들이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앱을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사용할때의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흐름이 어떻게 변하고 어떻게 도와주면 유저들이 원하는 정보들을 편하고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빠르게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64621" y="2015084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/>
              <a:t>워드프레스 홈페이지 제작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64621" y="2481680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개발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3032955" y="2481680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웹</a:t>
            </a:r>
            <a:endParaRPr lang="ko-KR" alt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2123728" y="2931263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50" dirty="0" smtClean="0"/>
              <a:t>2014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3713210" y="2931263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50" dirty="0" smtClean="0"/>
              <a:t>8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123728" y="3362938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50" dirty="0" smtClean="0"/>
              <a:t>2014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713210" y="3362938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50" dirty="0" smtClean="0"/>
              <a:t>11</a:t>
            </a:r>
            <a:endParaRPr lang="ko-KR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164621" y="3926731"/>
            <a:ext cx="19773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50" dirty="0" smtClean="0"/>
              <a:t>100</a:t>
            </a:r>
            <a:endParaRPr lang="ko-KR" altLang="en-US" sz="1050" dirty="0"/>
          </a:p>
        </p:txBody>
      </p:sp>
      <p:pic>
        <p:nvPicPr>
          <p:cNvPr id="38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53" y="1844824"/>
            <a:ext cx="16869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876256" y="65363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11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9914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376264"/>
                <a:gridCol w="1080120"/>
                <a:gridCol w="2915817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portfolio_detail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파트너스</a:t>
                      </a:r>
                      <a:r>
                        <a:rPr lang="ko-KR" altLang="en-US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상세정보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 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64382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99376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이용안내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8786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clicked, download the image.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If clicked, move to [partners_detail]</a:t>
                      </a: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1403648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829369" y="968994"/>
            <a:ext cx="96932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 등록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포트폴리오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404678" y="547095"/>
            <a:ext cx="720080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마이페이지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560" y="1973355"/>
            <a:ext cx="1553062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포트폴리오 이미지</a:t>
            </a:r>
            <a:endParaRPr lang="ko-KR" altLang="en-US" sz="1050" dirty="0"/>
          </a:p>
        </p:txBody>
      </p:sp>
      <p:sp>
        <p:nvSpPr>
          <p:cNvPr id="33" name="Input"/>
          <p:cNvSpPr/>
          <p:nvPr/>
        </p:nvSpPr>
        <p:spPr>
          <a:xfrm>
            <a:off x="2164621" y="2401194"/>
            <a:ext cx="17593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superGreat.jpg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64220" y="1844824"/>
            <a:ext cx="6192688" cy="42768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4270074" y="2408487"/>
            <a:ext cx="89058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다운로드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01772" y="1982901"/>
            <a:ext cx="4110388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(8MB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이하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형태의 파일만 등록 가능합니다</a:t>
            </a:r>
            <a:r>
              <a:rPr lang="en-US" altLang="ko-KR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.(jpg, jpeg, gif, </a:t>
            </a:r>
            <a:r>
              <a:rPr lang="en-US" altLang="ko-KR" sz="9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png</a:t>
            </a:r>
            <a:r>
              <a:rPr lang="en-US" altLang="ko-KR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))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1560" y="2401194"/>
            <a:ext cx="1553062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이미지 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74" name="Input"/>
          <p:cNvSpPr/>
          <p:nvPr/>
        </p:nvSpPr>
        <p:spPr>
          <a:xfrm>
            <a:off x="2164621" y="2996952"/>
            <a:ext cx="17593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superSuperGreat.png</a:t>
            </a: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4270074" y="3004245"/>
            <a:ext cx="89058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다운로드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1560" y="2996952"/>
            <a:ext cx="1553062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이미지 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81" name="Input"/>
          <p:cNvSpPr/>
          <p:nvPr/>
        </p:nvSpPr>
        <p:spPr>
          <a:xfrm>
            <a:off x="2164621" y="3553322"/>
            <a:ext cx="17593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notBad.gif</a:t>
            </a:r>
          </a:p>
        </p:txBody>
      </p:sp>
      <p:sp>
        <p:nvSpPr>
          <p:cNvPr id="84" name="Button"/>
          <p:cNvSpPr>
            <a:spLocks/>
          </p:cNvSpPr>
          <p:nvPr/>
        </p:nvSpPr>
        <p:spPr bwMode="auto">
          <a:xfrm>
            <a:off x="4270074" y="3560615"/>
            <a:ext cx="890587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다운로</a:t>
            </a:r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1560" y="3553322"/>
            <a:ext cx="1553062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dirty="0" smtClean="0"/>
              <a:t>이미지 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7823" y="6334720"/>
            <a:ext cx="939800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1023720" y="6302970"/>
            <a:ext cx="554461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슈퍼세이브</a:t>
            </a:r>
          </a:p>
          <a:p>
            <a:pPr lvl="0">
              <a:spcBef>
                <a:spcPct val="0"/>
              </a:spcBef>
              <a:defRPr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서울시 마포구 마포대로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나길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덕성빌딩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층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B13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호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COPYRIGHT ⓒ 2015 SUPERSAVE CO., LTD. ALL RIGHTS RESERVED.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-19888" y="6121680"/>
            <a:ext cx="6640931" cy="468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16624" y="6309320"/>
            <a:ext cx="6637667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제목 1"/>
          <p:cNvSpPr txBox="1">
            <a:spLocks/>
          </p:cNvSpPr>
          <p:nvPr/>
        </p:nvSpPr>
        <p:spPr>
          <a:xfrm>
            <a:off x="159624" y="6093296"/>
            <a:ext cx="545515" cy="238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이용약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99" name="제목 1"/>
          <p:cNvSpPr txBox="1">
            <a:spLocks/>
          </p:cNvSpPr>
          <p:nvPr/>
        </p:nvSpPr>
        <p:spPr>
          <a:xfrm>
            <a:off x="707123" y="6093296"/>
            <a:ext cx="892661" cy="238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개인정보취급방침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2843808" y="4869160"/>
            <a:ext cx="1030889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뒤로가</a:t>
            </a:r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기</a:t>
            </a:r>
            <a:endParaRPr lang="en-US" altLang="ko-KR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779912" y="47971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pic>
        <p:nvPicPr>
          <p:cNvPr id="37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65053" y="1844824"/>
            <a:ext cx="168690" cy="47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/>
          <p:cNvSpPr/>
          <p:nvPr/>
        </p:nvSpPr>
        <p:spPr>
          <a:xfrm>
            <a:off x="4180074" y="23111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33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78936"/>
              </p:ext>
            </p:extLst>
          </p:nvPr>
        </p:nvGraphicFramePr>
        <p:xfrm>
          <a:off x="2051720" y="1124744"/>
          <a:ext cx="2304256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179"/>
                <a:gridCol w="1409077"/>
              </a:tblGrid>
              <a:tr h="1737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Depth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Depth 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2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개발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(development)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웹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(web)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애플리케이션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(application)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워드프레스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(Wordpress)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퍼블리싱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(publishing)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프로그램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(program)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쇼핑몰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(shopping mall)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게임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(game)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임베디드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(embedded)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기타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(etc.)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디자인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(design)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웹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(web)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애플리케이션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(application)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제품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PPT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템플릿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인쇄물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쇼핑몰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(shopping mall)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로고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(logo)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그래픽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(graphic)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영상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(video)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게임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(game)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일러스트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(illustration)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3D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기타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(etc.)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기획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(planning)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웹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(web)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앱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(app)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총괄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(total)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웹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(web)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앱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(app)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119675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Project Section</a:t>
            </a:r>
          </a:p>
          <a:p>
            <a:endParaRPr lang="en-US" altLang="ko-KR" dirty="0"/>
          </a:p>
          <a:p>
            <a:r>
              <a:rPr lang="en-US" altLang="ko-KR" dirty="0" smtClean="0"/>
              <a:t>Select box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0770"/>
              </p:ext>
            </p:extLst>
          </p:nvPr>
        </p:nvGraphicFramePr>
        <p:xfrm>
          <a:off x="6372200" y="1124744"/>
          <a:ext cx="2304256" cy="4185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179"/>
                <a:gridCol w="1409077"/>
              </a:tblGrid>
              <a:tr h="1737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Depth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Depth 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22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개발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(development)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웹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(web)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애플리케이션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(application)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 smtClean="0">
                          <a:effectLst/>
                        </a:rPr>
                        <a:t>워드프레스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(Wordpress)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퍼블리싱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(publishing)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프로그램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(program)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쇼핑몰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(shopping mall)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게임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(game)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임베디드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(embedded)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기타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(etc.)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디자인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(design)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웹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(web)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애플리케이션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(application)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제품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PPT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템플릿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인쇄물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쇼핑몰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(shopping mall)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로고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(logo)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그래픽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(graphic)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영상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(video)</a:t>
                      </a:r>
                      <a:endParaRPr lang="en-US" altLang="ko-KR" sz="900" u="none" strike="noStrike" dirty="0">
                        <a:effectLst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게임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(game)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 smtClean="0">
                          <a:effectLst/>
                        </a:rPr>
                        <a:t>일러스트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(illustration)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3D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기타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(etc.)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6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기획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(planning)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웹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(web)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3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앱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(app)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56" marR="7556" marT="75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9992" y="119675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Partners Section</a:t>
            </a:r>
          </a:p>
          <a:p>
            <a:endParaRPr lang="en-US" altLang="ko-KR" dirty="0"/>
          </a:p>
          <a:p>
            <a:r>
              <a:rPr lang="en-US" altLang="ko-KR" dirty="0" smtClean="0"/>
              <a:t>Select 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36770"/>
            <a:ext cx="446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Select box Detail Description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07504" y="620688"/>
            <a:ext cx="87849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36770"/>
            <a:ext cx="446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Project Progress Status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07504" y="620688"/>
            <a:ext cx="87849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33489"/>
              </p:ext>
            </p:extLst>
          </p:nvPr>
        </p:nvGraphicFramePr>
        <p:xfrm>
          <a:off x="107504" y="764706"/>
          <a:ext cx="892899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4726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검수요청</a:t>
                      </a:r>
                      <a:r>
                        <a:rPr lang="en-US" altLang="ko-KR" sz="1600" dirty="0" smtClean="0"/>
                        <a:t>(inspection</a:t>
                      </a:r>
                      <a:r>
                        <a:rPr lang="en-US" altLang="ko-KR" sz="1600" baseline="0" dirty="0" smtClean="0"/>
                        <a:t> request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Clients(users) register project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검수요청 취소</a:t>
                      </a:r>
                      <a:r>
                        <a:rPr lang="en-US" altLang="ko-KR" sz="1600" dirty="0" smtClean="0"/>
                        <a:t>(request cancel)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Admin cancels project registration.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지원자 모집 중</a:t>
                      </a:r>
                      <a:r>
                        <a:rPr lang="en-US" altLang="ko-KR" sz="1600" dirty="0" smtClean="0"/>
                        <a:t>(recruiting)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Admin confirm the project registration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지원자 모집 취소</a:t>
                      </a:r>
                      <a:r>
                        <a:rPr lang="en-US" altLang="ko-KR" sz="1600" dirty="0" smtClean="0"/>
                        <a:t>(cancel recruiting)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Admin cancel the project during recruiting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162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모집 마감</a:t>
                      </a:r>
                      <a:r>
                        <a:rPr lang="en-US" altLang="ko-KR" sz="1600" dirty="0" smtClean="0"/>
                        <a:t>(close recruiting)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recruiting</a:t>
                      </a:r>
                      <a:r>
                        <a:rPr lang="en-US" altLang="ko-KR" sz="1600" baseline="0" dirty="0" smtClean="0"/>
                        <a:t> period ends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미팅 및 계약 진행 중</a:t>
                      </a:r>
                      <a:r>
                        <a:rPr lang="en-US" altLang="ko-KR" sz="1600" dirty="0" smtClean="0"/>
                        <a:t>(meeting)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clients(users) ask</a:t>
                      </a:r>
                      <a:r>
                        <a:rPr lang="en-US" altLang="ko-KR" sz="1600" baseline="0" dirty="0" smtClean="0"/>
                        <a:t> for meeting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미팅 취소</a:t>
                      </a:r>
                      <a:r>
                        <a:rPr lang="en-US" altLang="ko-KR" sz="1600" dirty="0" smtClean="0"/>
                        <a:t>(meeting cancel)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admin</a:t>
                      </a:r>
                      <a:r>
                        <a:rPr lang="en-US" altLang="ko-KR" sz="1600" baseline="0" dirty="0" smtClean="0"/>
                        <a:t> cancel the project during meeting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진행 중</a:t>
                      </a:r>
                      <a:r>
                        <a:rPr lang="en-US" altLang="ko-KR" sz="1600" dirty="0" smtClean="0"/>
                        <a:t>(developing)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After contract is done, admin can change the status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진행 중 취소</a:t>
                      </a:r>
                      <a:r>
                        <a:rPr lang="en-US" altLang="ko-KR" sz="1600" dirty="0" smtClean="0"/>
                        <a:t>(developing</a:t>
                      </a:r>
                      <a:r>
                        <a:rPr lang="en-US" altLang="ko-KR" sz="1600" baseline="0" dirty="0" smtClean="0"/>
                        <a:t> cancel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admin cancel the project</a:t>
                      </a:r>
                      <a:r>
                        <a:rPr lang="en-US" altLang="ko-KR" sz="1600" baseline="0" dirty="0" smtClean="0"/>
                        <a:t> during developing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  <a:r>
                        <a:rPr lang="en-US" altLang="ko-KR" sz="1600" dirty="0" smtClean="0"/>
                        <a:t>(complete)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project</a:t>
                      </a:r>
                      <a:r>
                        <a:rPr lang="en-US" altLang="ko-KR" sz="1600" baseline="0" dirty="0" smtClean="0"/>
                        <a:t> is done</a:t>
                      </a:r>
                      <a:r>
                        <a:rPr lang="en-US" altLang="ko-KR" sz="1600" dirty="0" smtClean="0"/>
                        <a:t>, admin can change the status</a:t>
                      </a:r>
                      <a:endParaRPr lang="ko-KR" altLang="en-US" sz="1600" dirty="0"/>
                    </a:p>
                  </a:txBody>
                  <a:tcPr/>
                </a:tc>
              </a:tr>
              <a:tr h="162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(etc.)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If there is some</a:t>
                      </a:r>
                      <a:r>
                        <a:rPr lang="en-US" altLang="ko-KR" sz="1600" baseline="0" dirty="0" smtClean="0"/>
                        <a:t> unexpected situation, admin can change the status and can input reasons.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1257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로그인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6734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패스워드</a:t>
                      </a:r>
                      <a:r>
                        <a:rPr lang="en-US" altLang="ko-KR" sz="1000" baseline="0" dirty="0" smtClean="0"/>
                        <a:t>” = PW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로그인</a:t>
                      </a:r>
                      <a:r>
                        <a:rPr lang="en-US" altLang="ko-KR" sz="1000" baseline="0" dirty="0" smtClean="0"/>
                        <a:t>” = login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ID/PW are not matched, show alert saying “</a:t>
                      </a:r>
                      <a:r>
                        <a:rPr lang="ko-KR" altLang="en-US" sz="1000" baseline="0" dirty="0" smtClean="0"/>
                        <a:t>아이디와 비밀번호를 다시 확인 해주세요</a:t>
                      </a:r>
                      <a:r>
                        <a:rPr lang="en-US" altLang="ko-KR" sz="1000" baseline="0" dirty="0" smtClean="0"/>
                        <a:t>.” which means ‘check ID/PW again.’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If ID/PW are matched, move to [main]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7711" y="6046688"/>
            <a:ext cx="939800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1043608" y="6014938"/>
            <a:ext cx="554461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ko-KR" alt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회사 소개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5833648"/>
            <a:ext cx="6728976" cy="468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64" y="6021288"/>
            <a:ext cx="672897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179512" y="5805264"/>
            <a:ext cx="545515" cy="238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이용약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관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727011" y="5805264"/>
            <a:ext cx="892661" cy="238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개인정보취급방침</a:t>
            </a:r>
            <a:endParaRPr kumimoji="0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3" y="2788455"/>
            <a:ext cx="862344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06593" y="3284983"/>
            <a:ext cx="883534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182657" y="278092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ID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47864" y="327104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패스워드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3059319" y="3789040"/>
            <a:ext cx="732528" cy="27058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262626"/>
                </a:solidFill>
                <a:effectLst/>
                <a:latin typeface="Calibri"/>
              </a:rPr>
              <a:t>로그인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67466" y="2264639"/>
            <a:ext cx="2676542" cy="231768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908306" y="37443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09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493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메인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1001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로그아웃</a:t>
                      </a:r>
                      <a:r>
                        <a:rPr lang="en-US" altLang="ko-KR" sz="1000" baseline="0" dirty="0" smtClean="0"/>
                        <a:t>” = log out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If clicked, move to [login]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If clicked, move to this page.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If clicked, move to [project_list].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If clicked, move to [client_list].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If clicked, move to [partners_list].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신규 요청 목록</a:t>
                      </a:r>
                      <a:r>
                        <a:rPr lang="en-US" altLang="ko-KR" sz="1000" baseline="0" dirty="0" smtClean="0"/>
                        <a:t>” = new project list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상태</a:t>
                      </a:r>
                      <a:r>
                        <a:rPr lang="en-US" altLang="ko-KR" sz="1000" baseline="0" dirty="0" smtClean="0"/>
                        <a:t>” = project progress status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클라이언트</a:t>
                      </a:r>
                      <a:r>
                        <a:rPr lang="en-US" altLang="ko-KR" sz="1000" baseline="0" dirty="0" smtClean="0"/>
                        <a:t>” = client’s ID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연락처</a:t>
                      </a:r>
                      <a:r>
                        <a:rPr lang="en-US" altLang="ko-KR" sz="1000" baseline="0" dirty="0" smtClean="0"/>
                        <a:t>” = phone No.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프로젝트 명</a:t>
                      </a:r>
                      <a:r>
                        <a:rPr lang="en-US" altLang="ko-KR" sz="1000" baseline="0" dirty="0" smtClean="0"/>
                        <a:t>” = project’s name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요청시간</a:t>
                      </a:r>
                      <a:r>
                        <a:rPr lang="en-US" altLang="ko-KR" sz="1000" baseline="0" dirty="0" smtClean="0"/>
                        <a:t>”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request time (YY.MM.DD hh:mm:ss)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If click some information, move to [project_detail] page.</a:t>
                      </a:r>
                      <a:br>
                        <a:rPr lang="en-US" altLang="ko-KR" sz="1000" baseline="0" dirty="0" smtClean="0"/>
                      </a:b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Page button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Show 10 new requested projects in one page.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Sort by latest request time.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If there are more than 10, show page button.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타원 106"/>
          <p:cNvSpPr/>
          <p:nvPr/>
        </p:nvSpPr>
        <p:spPr>
          <a:xfrm>
            <a:off x="80640" y="8546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1" name="타원 130"/>
          <p:cNvSpPr/>
          <p:nvPr/>
        </p:nvSpPr>
        <p:spPr>
          <a:xfrm>
            <a:off x="2443841" y="87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27" name="직사각형 126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751443" y="87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180545" y="87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667" y="1632395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요청 목록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33630"/>
              </p:ext>
            </p:extLst>
          </p:nvPr>
        </p:nvGraphicFramePr>
        <p:xfrm>
          <a:off x="245198" y="1944439"/>
          <a:ext cx="6343026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40008"/>
                <a:gridCol w="1040008"/>
                <a:gridCol w="1039188"/>
                <a:gridCol w="2071694"/>
                <a:gridCol w="1152128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클라이언트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프로젝트 명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요청시간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신규 등록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(22p)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15.06.20 20:17:05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지원자 신청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위치기반 안드로이드 앱 개발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15.06.19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미팅 신청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홈페이지 디자인 </a:t>
                      </a: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리뉴얼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15.06.18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신규 등록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(22p)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15.06.20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지원자 신청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위치기반 안드로이드 앱 개발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15.06.19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미팅 신청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홈페이지 디자인 리뉴얼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15.06.18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신규 등록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(22p)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15.06.20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지원자 신청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위치기반 안드로이드 앱 개발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15.06.19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미팅 신청</a:t>
                      </a: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홈페이지 디자인 리뉴얼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15.06.18 </a:t>
                      </a: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20:17:05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직선 연결선 39"/>
          <p:cNvCxnSpPr/>
          <p:nvPr/>
        </p:nvCxnSpPr>
        <p:spPr>
          <a:xfrm>
            <a:off x="179512" y="1954481"/>
            <a:ext cx="640871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60640" y="5301208"/>
            <a:ext cx="632758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0640" y="5661248"/>
            <a:ext cx="63275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/>
          <p:cNvSpPr/>
          <p:nvPr/>
        </p:nvSpPr>
        <p:spPr>
          <a:xfrm rot="16200000">
            <a:off x="2679175" y="543797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5400000">
            <a:off x="3327255" y="543797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409143" y="534301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495565" y="53387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55" name="타원 54"/>
          <p:cNvSpPr/>
          <p:nvPr/>
        </p:nvSpPr>
        <p:spPr>
          <a:xfrm>
            <a:off x="5459672" y="5139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6" name="타원 55"/>
          <p:cNvSpPr/>
          <p:nvPr/>
        </p:nvSpPr>
        <p:spPr>
          <a:xfrm>
            <a:off x="95568" y="22337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74" name="부제목 2"/>
          <p:cNvSpPr txBox="1">
            <a:spLocks/>
          </p:cNvSpPr>
          <p:nvPr/>
        </p:nvSpPr>
        <p:spPr>
          <a:xfrm>
            <a:off x="550810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3693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161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project_list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25377"/>
              </p:ext>
            </p:extLst>
          </p:nvPr>
        </p:nvGraphicFramePr>
        <p:xfrm>
          <a:off x="6751290" y="524297"/>
          <a:ext cx="2376264" cy="60589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분야</a:t>
                      </a:r>
                      <a:r>
                        <a:rPr lang="en-US" altLang="ko-KR" sz="800" baseline="0" dirty="0" smtClean="0"/>
                        <a:t>” =  Client Section box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depth 1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Radio button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전체목록</a:t>
                      </a:r>
                      <a:r>
                        <a:rPr lang="en-US" altLang="ko-KR" sz="800" baseline="0" dirty="0" smtClean="0"/>
                        <a:t>(all)/</a:t>
                      </a:r>
                      <a:r>
                        <a:rPr lang="ko-KR" altLang="en-US" sz="800" baseline="0" dirty="0" smtClean="0"/>
                        <a:t>개발</a:t>
                      </a:r>
                      <a:r>
                        <a:rPr lang="en-US" altLang="ko-KR" sz="800" baseline="0" dirty="0" smtClean="0"/>
                        <a:t>(development)/</a:t>
                      </a:r>
                      <a:r>
                        <a:rPr lang="ko-KR" altLang="en-US" sz="800" baseline="0" dirty="0" smtClean="0"/>
                        <a:t>디자인</a:t>
                      </a:r>
                      <a:r>
                        <a:rPr lang="en-US" altLang="ko-KR" sz="800" baseline="0" dirty="0" smtClean="0"/>
                        <a:t>(design)/</a:t>
                      </a:r>
                      <a:r>
                        <a:rPr lang="ko-KR" altLang="en-US" sz="800" baseline="0" dirty="0" smtClean="0"/>
                        <a:t>기획</a:t>
                      </a:r>
                      <a:r>
                        <a:rPr lang="en-US" altLang="ko-KR" sz="800" baseline="0" dirty="0" smtClean="0"/>
                        <a:t>(planning)/</a:t>
                      </a:r>
                      <a:r>
                        <a:rPr lang="ko-KR" altLang="en-US" sz="800" baseline="0" dirty="0" smtClean="0"/>
                        <a:t>총괄</a:t>
                      </a:r>
                      <a:r>
                        <a:rPr lang="en-US" altLang="ko-KR" sz="800" baseline="0" dirty="0" smtClean="0"/>
                        <a:t>(total)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Default is </a:t>
                      </a:r>
                      <a:r>
                        <a:rPr lang="ko-KR" altLang="en-US" sz="800" baseline="0" dirty="0" smtClean="0"/>
                        <a:t>전체목록</a:t>
                      </a:r>
                      <a:r>
                        <a:rPr lang="en-US" altLang="ko-KR" sz="800" baseline="0" dirty="0" smtClean="0"/>
                        <a:t>(all)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If clicked, show the projects which is included in clicked depth.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시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도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= city, state</a:t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select box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default is “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시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+mn-lt"/>
                          <a:ea typeface="+mn-ea"/>
                        </a:rPr>
                        <a:t>도</a:t>
                      </a: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”</a:t>
                      </a:r>
                      <a:br>
                        <a:rPr lang="en-US" altLang="ko-KR" sz="8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800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800" baseline="0" dirty="0" smtClean="0"/>
                        <a:t>If selected, show the projects which is included in city, state.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If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click this filter button, show </a:t>
                      </a:r>
                      <a:r>
                        <a:rPr lang="ko-KR" altLang="en-US" sz="800" baseline="0" dirty="0" smtClean="0"/>
                        <a:t>전체</a:t>
                      </a:r>
                      <a:r>
                        <a:rPr lang="en-US" altLang="ko-KR" sz="800" baseline="0" dirty="0" smtClean="0"/>
                        <a:t>(all) projects.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/>
                        <a:t>If clicked, show the projects whose status is “</a:t>
                      </a:r>
                      <a:r>
                        <a:rPr lang="ko-KR" altLang="en-US" sz="800" baseline="0" dirty="0" smtClean="0"/>
                        <a:t>검수요청</a:t>
                      </a:r>
                      <a:r>
                        <a:rPr lang="en-US" altLang="ko-KR" sz="800" baseline="0" dirty="0" smtClean="0"/>
                        <a:t>(inspection request)”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If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clicked, show the projects whose status is “</a:t>
                      </a:r>
                      <a:r>
                        <a:rPr lang="ko-KR" altLang="en-US" sz="800" baseline="0" dirty="0" smtClean="0"/>
                        <a:t>지원자 모집 중</a:t>
                      </a:r>
                      <a:r>
                        <a:rPr lang="en-US" altLang="ko-KR" sz="800" baseline="0" dirty="0" smtClean="0"/>
                        <a:t>(recruiting)”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If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clicked, show the projects whose status is “</a:t>
                      </a:r>
                      <a:r>
                        <a:rPr lang="ko-KR" altLang="en-US" sz="800" baseline="0" dirty="0" smtClean="0"/>
                        <a:t>미팅 및 계약 진행 중</a:t>
                      </a:r>
                      <a:r>
                        <a:rPr lang="en-US" altLang="ko-KR" sz="800" baseline="0" dirty="0" smtClean="0"/>
                        <a:t>(meeting)”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If clicked, show the projects whose status is “</a:t>
                      </a:r>
                      <a:r>
                        <a:rPr lang="ko-KR" altLang="en-US" sz="800" baseline="0" dirty="0" smtClean="0"/>
                        <a:t>진행 중</a:t>
                      </a:r>
                      <a:r>
                        <a:rPr lang="en-US" altLang="ko-KR" sz="800" baseline="0" dirty="0" smtClean="0"/>
                        <a:t>(developing)”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If clicked, show the projects whose status is “</a:t>
                      </a:r>
                      <a:r>
                        <a:rPr lang="ko-KR" altLang="en-US" sz="800" baseline="0" dirty="0" smtClean="0"/>
                        <a:t>완료</a:t>
                      </a:r>
                      <a:r>
                        <a:rPr lang="en-US" altLang="ko-KR" sz="800" baseline="0" dirty="0" smtClean="0"/>
                        <a:t>(complete)”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프로젝트 명 </a:t>
                      </a:r>
                      <a:r>
                        <a:rPr lang="en-US" altLang="ko-KR" sz="800" baseline="0" dirty="0" smtClean="0"/>
                        <a:t>= project’s name / </a:t>
                      </a:r>
                      <a:r>
                        <a:rPr lang="ko-KR" altLang="en-US" sz="800" baseline="0" dirty="0" smtClean="0"/>
                        <a:t>클라이언트 </a:t>
                      </a:r>
                      <a:r>
                        <a:rPr lang="en-US" altLang="ko-KR" sz="800" baseline="0" dirty="0" smtClean="0"/>
                        <a:t>= client’s ID / </a:t>
                      </a:r>
                      <a:r>
                        <a:rPr lang="ko-KR" altLang="en-US" sz="800" baseline="0" dirty="0" smtClean="0"/>
                        <a:t>연락처 </a:t>
                      </a:r>
                      <a:r>
                        <a:rPr lang="en-US" altLang="ko-KR" sz="800" baseline="0" dirty="0" smtClean="0"/>
                        <a:t>= phone No. / </a:t>
                      </a:r>
                      <a:r>
                        <a:rPr lang="ko-KR" altLang="en-US" sz="800" baseline="0" dirty="0" smtClean="0"/>
                        <a:t>예상금액 </a:t>
                      </a:r>
                      <a:r>
                        <a:rPr lang="en-US" altLang="ko-KR" sz="800" baseline="0" dirty="0" smtClean="0"/>
                        <a:t>= expected price / </a:t>
                      </a:r>
                      <a:r>
                        <a:rPr lang="ko-KR" altLang="en-US" sz="800" baseline="0" dirty="0" smtClean="0"/>
                        <a:t>분야 </a:t>
                      </a:r>
                      <a:r>
                        <a:rPr lang="en-US" altLang="ko-KR" sz="800" baseline="0" dirty="0" smtClean="0"/>
                        <a:t>= Client Section box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depth 1 / </a:t>
                      </a:r>
                      <a:r>
                        <a:rPr lang="ko-KR" altLang="en-US" sz="800" baseline="0" dirty="0" smtClean="0"/>
                        <a:t>지역 </a:t>
                      </a:r>
                      <a:r>
                        <a:rPr lang="en-US" altLang="ko-KR" sz="800" baseline="0" dirty="0" smtClean="0"/>
                        <a:t>= city, state / </a:t>
                      </a:r>
                      <a:r>
                        <a:rPr lang="ko-KR" altLang="en-US" sz="800" baseline="0" dirty="0" smtClean="0"/>
                        <a:t>상태 </a:t>
                      </a:r>
                      <a:r>
                        <a:rPr lang="en-US" altLang="ko-KR" sz="800" baseline="0" dirty="0" smtClean="0"/>
                        <a:t>= project progress status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If click some information, move to [project_detail] page.</a:t>
                      </a:r>
                      <a:endParaRPr lang="en-US" altLang="ko-KR" sz="8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smtClean="0"/>
                        <a:t>Show 10 new requested projects in one page.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If there are more than 10, show page button.</a:t>
                      </a:r>
                      <a:endParaRPr lang="en-US" altLang="ko-KR" sz="8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14754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504" y="1988840"/>
            <a:ext cx="6552728" cy="43204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23528" y="2132857"/>
            <a:ext cx="6192688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89409" y="2732120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지역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Input"/>
          <p:cNvSpPr/>
          <p:nvPr/>
        </p:nvSpPr>
        <p:spPr>
          <a:xfrm>
            <a:off x="2096285" y="2708920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</a:t>
            </a:r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241352" y="2731462"/>
            <a:ext cx="254200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10800000">
            <a:off x="3245696" y="2751155"/>
            <a:ext cx="249856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89409" y="227687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분야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89409" y="321297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031083" y="2367092"/>
            <a:ext cx="144016" cy="13849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951974" y="2297841"/>
            <a:ext cx="110785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050" smtClean="0"/>
              <a:t>전체목록</a:t>
            </a:r>
            <a:endParaRPr lang="ko-KR" altLang="en-US" sz="1050" dirty="0"/>
          </a:p>
        </p:txBody>
      </p:sp>
      <p:sp>
        <p:nvSpPr>
          <p:cNvPr id="82" name="타원 81"/>
          <p:cNvSpPr/>
          <p:nvPr/>
        </p:nvSpPr>
        <p:spPr>
          <a:xfrm>
            <a:off x="2843808" y="2367092"/>
            <a:ext cx="144016" cy="13849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971200" y="2297841"/>
            <a:ext cx="59268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smtClean="0"/>
              <a:t>개발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3421939" y="2367092"/>
            <a:ext cx="144016" cy="13849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549331" y="2297841"/>
            <a:ext cx="59268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디자인</a:t>
            </a:r>
            <a:endParaRPr lang="ko-KR" altLang="en-US" sz="1050" dirty="0"/>
          </a:p>
        </p:txBody>
      </p:sp>
      <p:sp>
        <p:nvSpPr>
          <p:cNvPr id="88" name="타원 87"/>
          <p:cNvSpPr/>
          <p:nvPr/>
        </p:nvSpPr>
        <p:spPr>
          <a:xfrm>
            <a:off x="4175577" y="2367092"/>
            <a:ext cx="144016" cy="13849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302968" y="2297841"/>
            <a:ext cx="113312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기획</a:t>
            </a:r>
            <a:endParaRPr lang="ko-KR" altLang="en-US" sz="1050" dirty="0"/>
          </a:p>
        </p:txBody>
      </p:sp>
      <p:sp>
        <p:nvSpPr>
          <p:cNvPr id="55" name="타원 54"/>
          <p:cNvSpPr/>
          <p:nvPr/>
        </p:nvSpPr>
        <p:spPr>
          <a:xfrm>
            <a:off x="1863846" y="22391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6" name="타원 55"/>
          <p:cNvSpPr/>
          <p:nvPr/>
        </p:nvSpPr>
        <p:spPr>
          <a:xfrm>
            <a:off x="1923091" y="25785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8" name="타원 57"/>
          <p:cNvSpPr/>
          <p:nvPr/>
        </p:nvSpPr>
        <p:spPr>
          <a:xfrm>
            <a:off x="1907704" y="3122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2411816" y="31236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62" name="타원 61"/>
          <p:cNvSpPr/>
          <p:nvPr/>
        </p:nvSpPr>
        <p:spPr>
          <a:xfrm>
            <a:off x="3059832" y="31049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3995936" y="29969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136446" y="321365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검수요청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88949" y="3216482"/>
            <a:ext cx="973815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지원자 모집 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30712" y="321648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미팅 및 계약 진행 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17389" y="321648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진행 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26874" y="321648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완료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04502"/>
              </p:ext>
            </p:extLst>
          </p:nvPr>
        </p:nvGraphicFramePr>
        <p:xfrm>
          <a:off x="245198" y="3980207"/>
          <a:ext cx="6343027" cy="11917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06522"/>
                <a:gridCol w="864096"/>
                <a:gridCol w="864096"/>
                <a:gridCol w="720080"/>
                <a:gridCol w="792088"/>
                <a:gridCol w="504056"/>
                <a:gridCol w="792089"/>
              </a:tblGrid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프로젝트 명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클라이언트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예상금액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지역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워드프레스 홈페이지 제작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(22p)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6,000,000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검수요청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위치기반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안드로이드</a:t>
                      </a: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앱</a:t>
                      </a:r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개발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10,000,000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지원자 접수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홈페이지 디자인 </a:t>
                      </a:r>
                      <a:r>
                        <a:rPr lang="ko-KR" altLang="en-US" sz="9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리뉴얼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01012341234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2,500,000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개발 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·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디자인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부산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미팅 신청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7" name="직선 연결선 76"/>
          <p:cNvCxnSpPr/>
          <p:nvPr/>
        </p:nvCxnSpPr>
        <p:spPr>
          <a:xfrm>
            <a:off x="260640" y="3990249"/>
            <a:ext cx="63275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60640" y="5248744"/>
            <a:ext cx="632758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0640" y="5517232"/>
            <a:ext cx="63275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이등변 삼각형 93"/>
          <p:cNvSpPr/>
          <p:nvPr/>
        </p:nvSpPr>
        <p:spPr>
          <a:xfrm rot="16200000">
            <a:off x="2679175" y="539616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 rot="5400000">
            <a:off x="3327255" y="539616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409143" y="5301208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00193" y="41741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/>
          </a:p>
        </p:txBody>
      </p:sp>
      <p:sp>
        <p:nvSpPr>
          <p:cNvPr id="105" name="직사각형 104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644008" y="306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5373932" y="3032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2073700" y="2404036"/>
            <a:ext cx="61077" cy="646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751641" y="2359186"/>
            <a:ext cx="144016" cy="13849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879032" y="2289935"/>
            <a:ext cx="113312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smtClean="0"/>
              <a:t>총괄</a:t>
            </a:r>
            <a:endParaRPr lang="ko-KR" altLang="en-US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1907704" y="3212976"/>
            <a:ext cx="412993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u="sng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</a:t>
            </a:r>
            <a:r>
              <a:rPr lang="ko-KR" altLang="en-US" sz="900" b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endParaRPr kumimoji="0" lang="ko-KR" altLang="en-US" sz="900" b="1" i="0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186231" y="5309988"/>
            <a:ext cx="513561" cy="135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5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250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 상세정보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34426"/>
              </p:ext>
            </p:extLst>
          </p:nvPr>
        </p:nvGraphicFramePr>
        <p:xfrm>
          <a:off x="6760815" y="512498"/>
          <a:ext cx="2376264" cy="56253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046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01084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프로젝트 명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project’s name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show project’s name registered by client user.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Admin can edit project’s name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= client’s ID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상태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project progress status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Select box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검수요청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(inspection request)/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검수요청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(request cancel)/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지원자 모집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중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(recruiting)/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지원자 모집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(cancel recruiting)/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모집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마감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(close recruiting)/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미팅 및 계약 진행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중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(meeting)/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미팅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(meeting cancel)/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진행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중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(developing)/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진행 중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(developing cancel)/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완료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(complete)/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기타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(etc.))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If select 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기타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(etc.), this input box should be activated.</a:t>
                      </a:r>
                      <a:br>
                        <a:rPr lang="en-US" altLang="ko-KR" sz="10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- show input text in project progress status in [project_list] admin page.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Client Section box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depth 1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Client Section box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depth 2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1000" baseline="0" dirty="0" smtClean="0">
                          <a:latin typeface="+mn-lt"/>
                          <a:ea typeface="+mn-ea"/>
                        </a:rPr>
                        <a:t>예상금액</a:t>
                      </a:r>
                      <a:r>
                        <a:rPr lang="en-US" altLang="ko-KR" sz="1000" baseline="0" dirty="0" smtClean="0">
                          <a:latin typeface="+mn-lt"/>
                          <a:ea typeface="+mn-ea"/>
                        </a:rPr>
                        <a:t>” = expected price</a:t>
                      </a:r>
                      <a:endParaRPr lang="en-US" altLang="ko-KR" sz="1000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8965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76256" y="632035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017401" y="209858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 명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Input"/>
          <p:cNvSpPr/>
          <p:nvPr/>
        </p:nvSpPr>
        <p:spPr>
          <a:xfrm>
            <a:off x="2031083" y="2060848"/>
            <a:ext cx="34050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워드프레스 홈페이지 제작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17401" y="249289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7401" y="353878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분야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733589" y="3556154"/>
            <a:ext cx="926184" cy="307726"/>
            <a:chOff x="2043933" y="2047573"/>
            <a:chExt cx="926184" cy="307726"/>
          </a:xfrm>
        </p:grpSpPr>
        <p:sp>
          <p:nvSpPr>
            <p:cNvPr id="46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064382" y="3554691"/>
            <a:ext cx="926184" cy="307726"/>
            <a:chOff x="2043933" y="2047573"/>
            <a:chExt cx="926184" cy="307726"/>
          </a:xfrm>
        </p:grpSpPr>
        <p:sp>
          <p:nvSpPr>
            <p:cNvPr id="51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64382" y="3598389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개</a:t>
            </a:r>
            <a:r>
              <a:rPr lang="ko-KR" altLang="en-US" sz="900"/>
              <a:t>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98695" y="3592479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웹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1017401" y="393656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예상금액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Input"/>
          <p:cNvSpPr/>
          <p:nvPr/>
        </p:nvSpPr>
        <p:spPr>
          <a:xfrm>
            <a:off x="2031083" y="3898825"/>
            <a:ext cx="104141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1000000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31840" y="390135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17401" y="4358763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예상기간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Input"/>
          <p:cNvSpPr/>
          <p:nvPr/>
        </p:nvSpPr>
        <p:spPr>
          <a:xfrm>
            <a:off x="2031083" y="4321026"/>
            <a:ext cx="104141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31840" y="432355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17401" y="4690913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모집마감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347864" y="4708282"/>
            <a:ext cx="926184" cy="307726"/>
            <a:chOff x="2043933" y="2047573"/>
            <a:chExt cx="926184" cy="307726"/>
          </a:xfrm>
        </p:grpSpPr>
        <p:sp>
          <p:nvSpPr>
            <p:cNvPr id="67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064382" y="4706819"/>
            <a:ext cx="926184" cy="307726"/>
            <a:chOff x="2043933" y="2047573"/>
            <a:chExt cx="926184" cy="307726"/>
          </a:xfrm>
        </p:grpSpPr>
        <p:sp>
          <p:nvSpPr>
            <p:cNvPr id="71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64382" y="475051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2015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3412970" y="474460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78" name="직사각형 77"/>
          <p:cNvSpPr/>
          <p:nvPr/>
        </p:nvSpPr>
        <p:spPr>
          <a:xfrm>
            <a:off x="3031740" y="474460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1268" y="474905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98483" y="4708282"/>
            <a:ext cx="926184" cy="307726"/>
            <a:chOff x="2043933" y="2047573"/>
            <a:chExt cx="926184" cy="307726"/>
          </a:xfrm>
        </p:grpSpPr>
        <p:sp>
          <p:nvSpPr>
            <p:cNvPr id="81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663589" y="474460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87" name="직사각형 86"/>
          <p:cNvSpPr/>
          <p:nvPr/>
        </p:nvSpPr>
        <p:spPr>
          <a:xfrm>
            <a:off x="5569517" y="505537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17401" y="512296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예상시작일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347864" y="5140330"/>
            <a:ext cx="926184" cy="307726"/>
            <a:chOff x="2043933" y="2047573"/>
            <a:chExt cx="926184" cy="307726"/>
          </a:xfrm>
        </p:grpSpPr>
        <p:sp>
          <p:nvSpPr>
            <p:cNvPr id="96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이등변 삼각형 97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064382" y="5138867"/>
            <a:ext cx="926184" cy="307726"/>
            <a:chOff x="2043933" y="2047573"/>
            <a:chExt cx="926184" cy="307726"/>
          </a:xfrm>
        </p:grpSpPr>
        <p:sp>
          <p:nvSpPr>
            <p:cNvPr id="100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064382" y="518256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2015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12970" y="517665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3031740" y="517665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81268" y="518110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4598483" y="5140330"/>
            <a:ext cx="926184" cy="307726"/>
            <a:chOff x="2043933" y="2047573"/>
            <a:chExt cx="926184" cy="307726"/>
          </a:xfrm>
        </p:grpSpPr>
        <p:sp>
          <p:nvSpPr>
            <p:cNvPr id="115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663589" y="517665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119" name="직사각형 118"/>
          <p:cNvSpPr/>
          <p:nvPr/>
        </p:nvSpPr>
        <p:spPr>
          <a:xfrm>
            <a:off x="5558922" y="4752560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17401" y="562701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기획상태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Input"/>
          <p:cNvSpPr/>
          <p:nvPr/>
        </p:nvSpPr>
        <p:spPr>
          <a:xfrm>
            <a:off x="2064381" y="5642923"/>
            <a:ext cx="1852645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658368" y="5665465"/>
            <a:ext cx="258658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/>
          <p:cNvSpPr/>
          <p:nvPr/>
        </p:nvSpPr>
        <p:spPr>
          <a:xfrm rot="10800000">
            <a:off x="3662787" y="5685158"/>
            <a:ext cx="254238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064382" y="5686621"/>
            <a:ext cx="1249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아이디어만 존재</a:t>
            </a:r>
            <a:endParaRPr lang="ko-KR" altLang="en-US" sz="900" dirty="0"/>
          </a:p>
        </p:txBody>
      </p:sp>
      <p:sp>
        <p:nvSpPr>
          <p:cNvPr id="126" name="직사각형 125"/>
          <p:cNvSpPr/>
          <p:nvPr/>
        </p:nvSpPr>
        <p:spPr>
          <a:xfrm>
            <a:off x="1017401" y="600537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지역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733589" y="6022740"/>
            <a:ext cx="926184" cy="307726"/>
            <a:chOff x="2043933" y="2047573"/>
            <a:chExt cx="926184" cy="307726"/>
          </a:xfrm>
        </p:grpSpPr>
        <p:sp>
          <p:nvSpPr>
            <p:cNvPr id="129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064382" y="6021277"/>
            <a:ext cx="926184" cy="307726"/>
            <a:chOff x="2043933" y="2047573"/>
            <a:chExt cx="926184" cy="307726"/>
          </a:xfrm>
        </p:grpSpPr>
        <p:sp>
          <p:nvSpPr>
            <p:cNvPr id="134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064382" y="60649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서울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798695" y="605906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강남</a:t>
            </a:r>
            <a:endParaRPr lang="ko-KR" altLang="en-US" sz="900" dirty="0"/>
          </a:p>
        </p:txBody>
      </p:sp>
      <p:sp>
        <p:nvSpPr>
          <p:cNvPr id="139" name="직사각형 138"/>
          <p:cNvSpPr/>
          <p:nvPr/>
        </p:nvSpPr>
        <p:spPr>
          <a:xfrm>
            <a:off x="1017401" y="645684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관련기술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Input"/>
          <p:cNvSpPr/>
          <p:nvPr/>
        </p:nvSpPr>
        <p:spPr>
          <a:xfrm>
            <a:off x="2031083" y="6419105"/>
            <a:ext cx="34050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java, oracle, html5, android, </a:t>
            </a:r>
            <a:r>
              <a:rPr lang="en-US" altLang="ko-KR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017401" y="278092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Input"/>
          <p:cNvSpPr/>
          <p:nvPr/>
        </p:nvSpPr>
        <p:spPr>
          <a:xfrm>
            <a:off x="2064381" y="2790924"/>
            <a:ext cx="1852645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658368" y="2813466"/>
            <a:ext cx="258658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이등변 삼각형 144"/>
          <p:cNvSpPr/>
          <p:nvPr/>
        </p:nvSpPr>
        <p:spPr>
          <a:xfrm rot="10800000">
            <a:off x="3662787" y="2833159"/>
            <a:ext cx="254238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064382" y="2834622"/>
            <a:ext cx="1249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지원자 접수</a:t>
            </a:r>
            <a:endParaRPr lang="ko-KR" altLang="en-US" sz="900" dirty="0"/>
          </a:p>
        </p:txBody>
      </p:sp>
      <p:sp>
        <p:nvSpPr>
          <p:cNvPr id="147" name="직사각형 146"/>
          <p:cNvSpPr/>
          <p:nvPr/>
        </p:nvSpPr>
        <p:spPr>
          <a:xfrm>
            <a:off x="467544" y="1916832"/>
            <a:ext cx="5904656" cy="48245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37401" y="20804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2031083" y="249289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05280" y="3136387"/>
            <a:ext cx="1098568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기타 내용 입력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Input"/>
          <p:cNvSpPr/>
          <p:nvPr/>
        </p:nvSpPr>
        <p:spPr>
          <a:xfrm>
            <a:off x="3104301" y="3154470"/>
            <a:ext cx="2331796" cy="307726"/>
          </a:xfrm>
          <a:prstGeom prst="roundRect">
            <a:avLst>
              <a:gd name="adj" fmla="val 10785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812687" y="27532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11" name="타원 110"/>
          <p:cNvSpPr/>
          <p:nvPr/>
        </p:nvSpPr>
        <p:spPr>
          <a:xfrm>
            <a:off x="2071120" y="3154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05" name="타원 104"/>
          <p:cNvSpPr/>
          <p:nvPr/>
        </p:nvSpPr>
        <p:spPr>
          <a:xfrm>
            <a:off x="1851083" y="34621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21" name="타원 120"/>
          <p:cNvSpPr/>
          <p:nvPr/>
        </p:nvSpPr>
        <p:spPr>
          <a:xfrm>
            <a:off x="3556822" y="35193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27" name="타원 126"/>
          <p:cNvSpPr/>
          <p:nvPr/>
        </p:nvSpPr>
        <p:spPr>
          <a:xfrm>
            <a:off x="1128059" y="38495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pic>
        <p:nvPicPr>
          <p:cNvPr id="132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0" y="1916832"/>
            <a:ext cx="16869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25461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Weelink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 상세정보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-3265" y="507579"/>
            <a:ext cx="6732240" cy="2834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65" y="790992"/>
            <a:ext cx="1372616" cy="4777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5325"/>
              </p:ext>
            </p:extLst>
          </p:nvPr>
        </p:nvGraphicFramePr>
        <p:xfrm>
          <a:off x="6760815" y="512498"/>
          <a:ext cx="2376264" cy="54155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046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 smtClean="0"/>
                    </a:p>
                  </a:txBody>
                  <a:tcPr anchor="ctr"/>
                </a:tc>
              </a:tr>
              <a:tr h="5010844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예상기간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Expected period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input box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minimum 1 maximum 999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모집마감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recruiting deadline date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show the recruiting deadline date </a:t>
                      </a:r>
                      <a:r>
                        <a:rPr lang="en-US" altLang="ko-KR" sz="900" baseline="0" dirty="0" smtClean="0"/>
                        <a:t>which client user input in [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project_create</a:t>
                      </a:r>
                      <a:r>
                        <a:rPr lang="en-US" altLang="ko-KR" sz="900" baseline="0" dirty="0" smtClean="0"/>
                        <a:t>]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select box(YYYY/MM/DD)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예상시작일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expected start date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show the expected start date </a:t>
                      </a:r>
                      <a:r>
                        <a:rPr lang="en-US" altLang="ko-KR" sz="900" baseline="0" dirty="0" smtClean="0"/>
                        <a:t>which client user input in [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project_create</a:t>
                      </a:r>
                      <a:r>
                        <a:rPr lang="en-US" altLang="ko-KR" sz="900" baseline="0" dirty="0" smtClean="0"/>
                        <a:t>]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select box(YYYY/MM/DD)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- “</a:t>
                      </a:r>
                      <a:r>
                        <a:rPr lang="ko-KR" altLang="en-US" sz="900" baseline="0" dirty="0" smtClean="0"/>
                        <a:t>기획상태</a:t>
                      </a:r>
                      <a:r>
                        <a:rPr lang="en-US" altLang="ko-KR" sz="900" baseline="0" dirty="0" smtClean="0"/>
                        <a:t>” = planning level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show the planning level which client user input in [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project_create</a:t>
                      </a:r>
                      <a:r>
                        <a:rPr lang="en-US" altLang="ko-KR" sz="900" baseline="0" dirty="0" smtClean="0"/>
                        <a:t>]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select box(</a:t>
                      </a:r>
                      <a:r>
                        <a:rPr lang="ko-KR" altLang="en-US" sz="900" baseline="0" dirty="0" smtClean="0"/>
                        <a:t>아이디어 단계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필요사항 정리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상세 기획문서 보유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region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show selected region info.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city, state select box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district select box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“</a:t>
                      </a:r>
                      <a:r>
                        <a:rPr lang="ko-KR" altLang="en-US" sz="900" baseline="0" dirty="0" smtClean="0">
                          <a:latin typeface="+mn-lt"/>
                          <a:ea typeface="+mn-ea"/>
                        </a:rPr>
                        <a:t>관련기술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” = </a:t>
                      </a:r>
                      <a:r>
                        <a:rPr lang="en-US" altLang="ko-KR" sz="900" baseline="0" dirty="0" smtClean="0"/>
                        <a:t>Related technology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show the Related technology which client user input in [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project_create</a:t>
                      </a:r>
                      <a:r>
                        <a:rPr lang="en-US" altLang="ko-KR" sz="900" baseline="0" dirty="0" smtClean="0"/>
                        <a:t>]</a:t>
                      </a: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input box.</a:t>
                      </a:r>
                      <a:br>
                        <a:rPr lang="en-US" altLang="ko-KR" sz="900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aseline="0" dirty="0" smtClean="0">
                          <a:latin typeface="+mn-lt"/>
                          <a:ea typeface="+mn-ea"/>
                        </a:rPr>
                        <a:t>- admin can edit it.</a:t>
                      </a: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>
          <a:xfrm>
            <a:off x="-3265" y="784578"/>
            <a:ext cx="6732240" cy="59626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147549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1844824"/>
            <a:ext cx="6192688" cy="48965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5268774" y="535617"/>
            <a:ext cx="743386" cy="24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76256" y="653637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Continue to next page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017401" y="209858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 명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Input"/>
          <p:cNvSpPr/>
          <p:nvPr/>
        </p:nvSpPr>
        <p:spPr>
          <a:xfrm>
            <a:off x="2031083" y="2060848"/>
            <a:ext cx="34050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워드프레스 홈페이지 제작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17401" y="249289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17401" y="353878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분야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733589" y="3556154"/>
            <a:ext cx="926184" cy="307726"/>
            <a:chOff x="2043933" y="2047573"/>
            <a:chExt cx="926184" cy="307726"/>
          </a:xfrm>
        </p:grpSpPr>
        <p:sp>
          <p:nvSpPr>
            <p:cNvPr id="46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064382" y="3554691"/>
            <a:ext cx="926184" cy="307726"/>
            <a:chOff x="2043933" y="2047573"/>
            <a:chExt cx="926184" cy="307726"/>
          </a:xfrm>
        </p:grpSpPr>
        <p:sp>
          <p:nvSpPr>
            <p:cNvPr id="51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64382" y="3598389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개</a:t>
            </a:r>
            <a:r>
              <a:rPr lang="ko-KR" altLang="en-US" sz="900"/>
              <a:t>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98695" y="3592479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웹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1017401" y="393656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예상금액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Input"/>
          <p:cNvSpPr/>
          <p:nvPr/>
        </p:nvSpPr>
        <p:spPr>
          <a:xfrm>
            <a:off x="2031083" y="3898825"/>
            <a:ext cx="104141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1000000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31840" y="390135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17401" y="4358763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예상기간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Input"/>
          <p:cNvSpPr/>
          <p:nvPr/>
        </p:nvSpPr>
        <p:spPr>
          <a:xfrm>
            <a:off x="2031083" y="4321026"/>
            <a:ext cx="104141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31840" y="432355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17401" y="4690913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모집마감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347864" y="4708282"/>
            <a:ext cx="926184" cy="307726"/>
            <a:chOff x="2043933" y="2047573"/>
            <a:chExt cx="926184" cy="307726"/>
          </a:xfrm>
        </p:grpSpPr>
        <p:sp>
          <p:nvSpPr>
            <p:cNvPr id="67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064382" y="4706819"/>
            <a:ext cx="926184" cy="307726"/>
            <a:chOff x="2043933" y="2047573"/>
            <a:chExt cx="926184" cy="307726"/>
          </a:xfrm>
        </p:grpSpPr>
        <p:sp>
          <p:nvSpPr>
            <p:cNvPr id="71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64382" y="475051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2015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3412970" y="474460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78" name="직사각형 77"/>
          <p:cNvSpPr/>
          <p:nvPr/>
        </p:nvSpPr>
        <p:spPr>
          <a:xfrm>
            <a:off x="3031740" y="474460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1268" y="474905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98483" y="4708282"/>
            <a:ext cx="926184" cy="307726"/>
            <a:chOff x="2043933" y="2047573"/>
            <a:chExt cx="926184" cy="307726"/>
          </a:xfrm>
        </p:grpSpPr>
        <p:sp>
          <p:nvSpPr>
            <p:cNvPr id="81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663589" y="474460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87" name="직사각형 86"/>
          <p:cNvSpPr/>
          <p:nvPr/>
        </p:nvSpPr>
        <p:spPr>
          <a:xfrm>
            <a:off x="5569517" y="505537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17401" y="512296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예상시작일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347864" y="5140330"/>
            <a:ext cx="926184" cy="307726"/>
            <a:chOff x="2043933" y="2047573"/>
            <a:chExt cx="926184" cy="307726"/>
          </a:xfrm>
        </p:grpSpPr>
        <p:sp>
          <p:nvSpPr>
            <p:cNvPr id="96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이등변 삼각형 97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064382" y="5138867"/>
            <a:ext cx="926184" cy="307726"/>
            <a:chOff x="2043933" y="2047573"/>
            <a:chExt cx="926184" cy="307726"/>
          </a:xfrm>
        </p:grpSpPr>
        <p:sp>
          <p:nvSpPr>
            <p:cNvPr id="100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064382" y="518256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2015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12970" y="517665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3031740" y="5176655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81268" y="518110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월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4598483" y="5140330"/>
            <a:ext cx="926184" cy="307726"/>
            <a:chOff x="2043933" y="2047573"/>
            <a:chExt cx="926184" cy="307726"/>
          </a:xfrm>
        </p:grpSpPr>
        <p:sp>
          <p:nvSpPr>
            <p:cNvPr id="115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663589" y="517665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119" name="직사각형 118"/>
          <p:cNvSpPr/>
          <p:nvPr/>
        </p:nvSpPr>
        <p:spPr>
          <a:xfrm>
            <a:off x="5558922" y="4752560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17401" y="562701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기획상태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Input"/>
          <p:cNvSpPr/>
          <p:nvPr/>
        </p:nvSpPr>
        <p:spPr>
          <a:xfrm>
            <a:off x="2064381" y="5642923"/>
            <a:ext cx="1852645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658368" y="5665465"/>
            <a:ext cx="258658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/>
          <p:cNvSpPr/>
          <p:nvPr/>
        </p:nvSpPr>
        <p:spPr>
          <a:xfrm rot="10800000">
            <a:off x="3662787" y="5685158"/>
            <a:ext cx="254238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064382" y="5686621"/>
            <a:ext cx="1249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아이디어만 존재</a:t>
            </a:r>
            <a:endParaRPr lang="ko-KR" altLang="en-US" sz="900" dirty="0"/>
          </a:p>
        </p:txBody>
      </p:sp>
      <p:sp>
        <p:nvSpPr>
          <p:cNvPr id="126" name="직사각형 125"/>
          <p:cNvSpPr/>
          <p:nvPr/>
        </p:nvSpPr>
        <p:spPr>
          <a:xfrm>
            <a:off x="1017401" y="6005371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지역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733589" y="6022740"/>
            <a:ext cx="926184" cy="307726"/>
            <a:chOff x="2043933" y="2047573"/>
            <a:chExt cx="926184" cy="307726"/>
          </a:xfrm>
        </p:grpSpPr>
        <p:sp>
          <p:nvSpPr>
            <p:cNvPr id="129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064382" y="6021277"/>
            <a:ext cx="926184" cy="307726"/>
            <a:chOff x="2043933" y="2047573"/>
            <a:chExt cx="926184" cy="307726"/>
          </a:xfrm>
        </p:grpSpPr>
        <p:sp>
          <p:nvSpPr>
            <p:cNvPr id="134" name="Input"/>
            <p:cNvSpPr/>
            <p:nvPr/>
          </p:nvSpPr>
          <p:spPr>
            <a:xfrm>
              <a:off x="2043933" y="2047573"/>
              <a:ext cx="926184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715917" y="2070115"/>
              <a:ext cx="254200" cy="2654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rot="10800000">
              <a:off x="2720261" y="2089808"/>
              <a:ext cx="249856" cy="2047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064382" y="60649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서울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798695" y="605906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강남</a:t>
            </a:r>
            <a:endParaRPr lang="ko-KR" altLang="en-US" sz="900" dirty="0"/>
          </a:p>
        </p:txBody>
      </p:sp>
      <p:sp>
        <p:nvSpPr>
          <p:cNvPr id="139" name="직사각형 138"/>
          <p:cNvSpPr/>
          <p:nvPr/>
        </p:nvSpPr>
        <p:spPr>
          <a:xfrm>
            <a:off x="1017401" y="6456842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관련기술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Input"/>
          <p:cNvSpPr/>
          <p:nvPr/>
        </p:nvSpPr>
        <p:spPr>
          <a:xfrm>
            <a:off x="2031083" y="6419105"/>
            <a:ext cx="34050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java, oracle, html5, android, </a:t>
            </a:r>
            <a:r>
              <a:rPr lang="en-US" altLang="ko-KR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endParaRPr lang="en-US" altLang="ko-KR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017401" y="2780928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상태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Input"/>
          <p:cNvSpPr/>
          <p:nvPr/>
        </p:nvSpPr>
        <p:spPr>
          <a:xfrm>
            <a:off x="2064381" y="2790924"/>
            <a:ext cx="1852645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658368" y="2813466"/>
            <a:ext cx="258658" cy="26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이등변 삼각형 144"/>
          <p:cNvSpPr/>
          <p:nvPr/>
        </p:nvSpPr>
        <p:spPr>
          <a:xfrm rot="10800000">
            <a:off x="3662787" y="2833159"/>
            <a:ext cx="254238" cy="2047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064382" y="2834622"/>
            <a:ext cx="1249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지원자 접수</a:t>
            </a:r>
            <a:endParaRPr lang="ko-KR" altLang="en-US" sz="900" dirty="0"/>
          </a:p>
        </p:txBody>
      </p:sp>
      <p:sp>
        <p:nvSpPr>
          <p:cNvPr id="147" name="직사각형 146"/>
          <p:cNvSpPr/>
          <p:nvPr/>
        </p:nvSpPr>
        <p:spPr>
          <a:xfrm>
            <a:off x="467544" y="1916832"/>
            <a:ext cx="5904656" cy="48245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398800" y="968994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51120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클라이언트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987824" y="975767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파트너스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948059" y="43587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2031083" y="2492896"/>
            <a:ext cx="885286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05280" y="3136387"/>
            <a:ext cx="1098568" cy="2845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기타 내용 입력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Input"/>
          <p:cNvSpPr/>
          <p:nvPr/>
        </p:nvSpPr>
        <p:spPr>
          <a:xfrm>
            <a:off x="3104301" y="3154470"/>
            <a:ext cx="2331796" cy="307726"/>
          </a:xfrm>
          <a:prstGeom prst="roundRect">
            <a:avLst>
              <a:gd name="adj" fmla="val 10785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948059" y="47628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11" name="타원 110"/>
          <p:cNvSpPr/>
          <p:nvPr/>
        </p:nvSpPr>
        <p:spPr>
          <a:xfrm>
            <a:off x="948059" y="51549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05" name="타원 104"/>
          <p:cNvSpPr/>
          <p:nvPr/>
        </p:nvSpPr>
        <p:spPr>
          <a:xfrm>
            <a:off x="1017401" y="56220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21" name="타원 120"/>
          <p:cNvSpPr/>
          <p:nvPr/>
        </p:nvSpPr>
        <p:spPr>
          <a:xfrm>
            <a:off x="1017401" y="60438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27" name="타원 126"/>
          <p:cNvSpPr/>
          <p:nvPr/>
        </p:nvSpPr>
        <p:spPr>
          <a:xfrm>
            <a:off x="1011985" y="64588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pic>
        <p:nvPicPr>
          <p:cNvPr id="132" name="Picture 2" descr="http://www.clker.com/cliparts/Y/Y/R/W/8/u/scrollbar-vertical-long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0" y="1916832"/>
            <a:ext cx="16869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2106</Words>
  <Application>Microsoft Office PowerPoint</Application>
  <PresentationFormat>화면 슬라이드 쇼(4:3)</PresentationFormat>
  <Paragraphs>1207</Paragraphs>
  <Slides>23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Registered User</cp:lastModifiedBy>
  <cp:revision>751</cp:revision>
  <dcterms:created xsi:type="dcterms:W3CDTF">2014-07-17T01:13:30Z</dcterms:created>
  <dcterms:modified xsi:type="dcterms:W3CDTF">2015-07-20T08:14:25Z</dcterms:modified>
</cp:coreProperties>
</file>