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0693400" cy="7556500"/>
  <p:notesSz cx="6858000" cy="9144000"/>
  <p:embeddedFontLst>
    <p:embeddedFont>
      <p:font typeface="Calibri (MS) Bold" charset="1" panose="020F0702030404030204"/>
      <p:regular r:id="rId21"/>
    </p:embeddedFont>
    <p:embeddedFont>
      <p:font typeface="Calibri (MS)" charset="1" panose="020F0502020204030204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1.png" Type="http://schemas.openxmlformats.org/officeDocument/2006/relationships/image"/><Relationship Id="rId12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1.png" Type="http://schemas.openxmlformats.org/officeDocument/2006/relationships/image"/><Relationship Id="rId12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1.png" Type="http://schemas.openxmlformats.org/officeDocument/2006/relationships/image"/><Relationship Id="rId12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1.png" Type="http://schemas.openxmlformats.org/officeDocument/2006/relationships/image"/><Relationship Id="rId12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1.png" Type="http://schemas.openxmlformats.org/officeDocument/2006/relationships/image"/><Relationship Id="rId12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1.png" Type="http://schemas.openxmlformats.org/officeDocument/2006/relationships/image"/><Relationship Id="rId12" Target="../media/image12.svg" Type="http://schemas.openxmlformats.org/officeDocument/2006/relationships/image"/><Relationship Id="rId13" Target="../media/image13.png" Type="http://schemas.openxmlformats.org/officeDocument/2006/relationships/image"/><Relationship Id="rId14" Target="../media/image14.svg" Type="http://schemas.openxmlformats.org/officeDocument/2006/relationships/image"/><Relationship Id="rId15" Target="../media/image15.png" Type="http://schemas.openxmlformats.org/officeDocument/2006/relationships/image"/><Relationship Id="rId16" Target="../media/image16.svg" Type="http://schemas.openxmlformats.org/officeDocument/2006/relationships/image"/><Relationship Id="rId17" Target="../media/image17.png" Type="http://schemas.openxmlformats.org/officeDocument/2006/relationships/image"/><Relationship Id="rId18" Target="../media/image18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1.png" Type="http://schemas.openxmlformats.org/officeDocument/2006/relationships/image"/><Relationship Id="rId12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1.png" Type="http://schemas.openxmlformats.org/officeDocument/2006/relationships/image"/><Relationship Id="rId12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1.png" Type="http://schemas.openxmlformats.org/officeDocument/2006/relationships/image"/><Relationship Id="rId12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1.png" Type="http://schemas.openxmlformats.org/officeDocument/2006/relationships/image"/><Relationship Id="rId12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1.png" Type="http://schemas.openxmlformats.org/officeDocument/2006/relationships/image"/><Relationship Id="rId12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1.png" Type="http://schemas.openxmlformats.org/officeDocument/2006/relationships/image"/><Relationship Id="rId12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1.png" Type="http://schemas.openxmlformats.org/officeDocument/2006/relationships/image"/><Relationship Id="rId12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1.png" Type="http://schemas.openxmlformats.org/officeDocument/2006/relationships/image"/><Relationship Id="rId12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9428" y="165430"/>
            <a:ext cx="3473101" cy="620817"/>
            <a:chOff x="0" y="0"/>
            <a:chExt cx="4630801" cy="82775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30801" cy="827786"/>
            </a:xfrm>
            <a:custGeom>
              <a:avLst/>
              <a:gdLst/>
              <a:ahLst/>
              <a:cxnLst/>
              <a:rect r="r" b="b" t="t" l="l"/>
              <a:pathLst>
                <a:path h="827786" w="4630801">
                  <a:moveTo>
                    <a:pt x="0" y="0"/>
                  </a:moveTo>
                  <a:lnTo>
                    <a:pt x="4630801" y="0"/>
                  </a:lnTo>
                  <a:lnTo>
                    <a:pt x="4630801" y="827786"/>
                  </a:lnTo>
                  <a:lnTo>
                    <a:pt x="0" y="8277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23" r="0" b="-119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3807762" y="173633"/>
            <a:ext cx="6881064" cy="388868"/>
          </a:xfrm>
          <a:custGeom>
            <a:avLst/>
            <a:gdLst/>
            <a:ahLst/>
            <a:cxnLst/>
            <a:rect r="r" b="b" t="t" l="l"/>
            <a:pathLst>
              <a:path h="388868" w="6881064">
                <a:moveTo>
                  <a:pt x="0" y="0"/>
                </a:moveTo>
                <a:lnTo>
                  <a:pt x="6881064" y="0"/>
                </a:lnTo>
                <a:lnTo>
                  <a:pt x="6881064" y="388868"/>
                </a:lnTo>
                <a:lnTo>
                  <a:pt x="0" y="3888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47906" y="173633"/>
            <a:ext cx="212101" cy="388868"/>
          </a:xfrm>
          <a:custGeom>
            <a:avLst/>
            <a:gdLst/>
            <a:ahLst/>
            <a:cxnLst/>
            <a:rect r="r" b="b" t="t" l="l"/>
            <a:pathLst>
              <a:path h="388868" w="212101">
                <a:moveTo>
                  <a:pt x="0" y="0"/>
                </a:moveTo>
                <a:lnTo>
                  <a:pt x="212101" y="0"/>
                </a:lnTo>
                <a:lnTo>
                  <a:pt x="212101" y="388868"/>
                </a:lnTo>
                <a:lnTo>
                  <a:pt x="0" y="3888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676692"/>
            <a:ext cx="243906" cy="6881064"/>
          </a:xfrm>
          <a:custGeom>
            <a:avLst/>
            <a:gdLst/>
            <a:ahLst/>
            <a:cxnLst/>
            <a:rect r="r" b="b" t="t" l="l"/>
            <a:pathLst>
              <a:path h="6881064" w="243906">
                <a:moveTo>
                  <a:pt x="0" y="0"/>
                </a:moveTo>
                <a:lnTo>
                  <a:pt x="243907" y="0"/>
                </a:lnTo>
                <a:lnTo>
                  <a:pt x="243907" y="6881064"/>
                </a:lnTo>
                <a:lnTo>
                  <a:pt x="0" y="688106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47906" y="-48078"/>
            <a:ext cx="291812" cy="213508"/>
          </a:xfrm>
          <a:custGeom>
            <a:avLst/>
            <a:gdLst/>
            <a:ahLst/>
            <a:cxnLst/>
            <a:rect r="r" b="b" t="t" l="l"/>
            <a:pathLst>
              <a:path h="213508" w="291812">
                <a:moveTo>
                  <a:pt x="0" y="0"/>
                </a:moveTo>
                <a:lnTo>
                  <a:pt x="291811" y="0"/>
                </a:lnTo>
                <a:lnTo>
                  <a:pt x="291811" y="213507"/>
                </a:lnTo>
                <a:lnTo>
                  <a:pt x="0" y="21350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7438384" y="4232740"/>
            <a:ext cx="2967254" cy="3103011"/>
            <a:chOff x="0" y="0"/>
            <a:chExt cx="3956339" cy="413734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956304" cy="4137406"/>
            </a:xfrm>
            <a:custGeom>
              <a:avLst/>
              <a:gdLst/>
              <a:ahLst/>
              <a:cxnLst/>
              <a:rect r="r" b="b" t="t" l="l"/>
              <a:pathLst>
                <a:path h="4137406" w="3956304">
                  <a:moveTo>
                    <a:pt x="0" y="0"/>
                  </a:moveTo>
                  <a:lnTo>
                    <a:pt x="3956304" y="0"/>
                  </a:lnTo>
                  <a:lnTo>
                    <a:pt x="3956304" y="4137406"/>
                  </a:lnTo>
                  <a:lnTo>
                    <a:pt x="0" y="41374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-16" t="0" r="-17" b="1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501948" y="2583316"/>
            <a:ext cx="9159373" cy="1276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46"/>
              </a:lnSpc>
            </a:pPr>
            <a:r>
              <a:rPr lang="en-US" sz="4496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Lab. de Programação Orientada a Objetos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01948" y="3889931"/>
            <a:ext cx="5863917" cy="342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58"/>
              </a:lnSpc>
            </a:pPr>
            <a:r>
              <a:rPr lang="en-US" sz="1798" spc="-8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Prof. Tiago Ruiz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01948" y="1941660"/>
            <a:ext cx="8636874" cy="771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46"/>
              </a:lnSpc>
            </a:pPr>
            <a:r>
              <a:rPr lang="en-US" sz="2998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Engenharia de Software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01948" y="4225315"/>
            <a:ext cx="5863917" cy="304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58"/>
              </a:lnSpc>
            </a:pPr>
            <a:r>
              <a:rPr lang="en-US" sz="1798" spc="-8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PROVA P1 </a:t>
            </a:r>
            <a:r>
              <a:rPr lang="en-US" sz="1798" spc="-8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- 03/10/2025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01948" y="1742095"/>
            <a:ext cx="8636874" cy="578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6"/>
              </a:lnSpc>
            </a:pPr>
            <a:r>
              <a:rPr lang="en-US" sz="2198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Curso Bacharelado em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9428" y="165430"/>
            <a:ext cx="3473101" cy="620817"/>
            <a:chOff x="0" y="0"/>
            <a:chExt cx="4630801" cy="82775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30801" cy="827786"/>
            </a:xfrm>
            <a:custGeom>
              <a:avLst/>
              <a:gdLst/>
              <a:ahLst/>
              <a:cxnLst/>
              <a:rect r="r" b="b" t="t" l="l"/>
              <a:pathLst>
                <a:path h="827786" w="4630801">
                  <a:moveTo>
                    <a:pt x="0" y="0"/>
                  </a:moveTo>
                  <a:lnTo>
                    <a:pt x="4630801" y="0"/>
                  </a:lnTo>
                  <a:lnTo>
                    <a:pt x="4630801" y="827786"/>
                  </a:lnTo>
                  <a:lnTo>
                    <a:pt x="0" y="8277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23" r="0" b="-119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3807762" y="173633"/>
            <a:ext cx="6881064" cy="388868"/>
          </a:xfrm>
          <a:custGeom>
            <a:avLst/>
            <a:gdLst/>
            <a:ahLst/>
            <a:cxnLst/>
            <a:rect r="r" b="b" t="t" l="l"/>
            <a:pathLst>
              <a:path h="388868" w="6881064">
                <a:moveTo>
                  <a:pt x="0" y="0"/>
                </a:moveTo>
                <a:lnTo>
                  <a:pt x="6881064" y="0"/>
                </a:lnTo>
                <a:lnTo>
                  <a:pt x="6881064" y="388868"/>
                </a:lnTo>
                <a:lnTo>
                  <a:pt x="0" y="3888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47906" y="173633"/>
            <a:ext cx="212101" cy="388868"/>
          </a:xfrm>
          <a:custGeom>
            <a:avLst/>
            <a:gdLst/>
            <a:ahLst/>
            <a:cxnLst/>
            <a:rect r="r" b="b" t="t" l="l"/>
            <a:pathLst>
              <a:path h="388868" w="212101">
                <a:moveTo>
                  <a:pt x="0" y="0"/>
                </a:moveTo>
                <a:lnTo>
                  <a:pt x="212101" y="0"/>
                </a:lnTo>
                <a:lnTo>
                  <a:pt x="212101" y="388868"/>
                </a:lnTo>
                <a:lnTo>
                  <a:pt x="0" y="3888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676692"/>
            <a:ext cx="243906" cy="6881064"/>
          </a:xfrm>
          <a:custGeom>
            <a:avLst/>
            <a:gdLst/>
            <a:ahLst/>
            <a:cxnLst/>
            <a:rect r="r" b="b" t="t" l="l"/>
            <a:pathLst>
              <a:path h="6881064" w="243906">
                <a:moveTo>
                  <a:pt x="0" y="0"/>
                </a:moveTo>
                <a:lnTo>
                  <a:pt x="243907" y="0"/>
                </a:lnTo>
                <a:lnTo>
                  <a:pt x="243907" y="6881064"/>
                </a:lnTo>
                <a:lnTo>
                  <a:pt x="0" y="688106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47906" y="-48078"/>
            <a:ext cx="291812" cy="213508"/>
          </a:xfrm>
          <a:custGeom>
            <a:avLst/>
            <a:gdLst/>
            <a:ahLst/>
            <a:cxnLst/>
            <a:rect r="r" b="b" t="t" l="l"/>
            <a:pathLst>
              <a:path h="213508" w="291812">
                <a:moveTo>
                  <a:pt x="0" y="0"/>
                </a:moveTo>
                <a:lnTo>
                  <a:pt x="291811" y="0"/>
                </a:lnTo>
                <a:lnTo>
                  <a:pt x="291811" y="213507"/>
                </a:lnTo>
                <a:lnTo>
                  <a:pt x="0" y="21350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96110" y="961696"/>
            <a:ext cx="2537498" cy="451118"/>
          </a:xfrm>
          <a:custGeom>
            <a:avLst/>
            <a:gdLst/>
            <a:ahLst/>
            <a:cxnLst/>
            <a:rect r="r" b="b" t="t" l="l"/>
            <a:pathLst>
              <a:path h="451118" w="2537498">
                <a:moveTo>
                  <a:pt x="0" y="0"/>
                </a:moveTo>
                <a:lnTo>
                  <a:pt x="2537497" y="0"/>
                </a:lnTo>
                <a:lnTo>
                  <a:pt x="2537497" y="451118"/>
                </a:lnTo>
                <a:lnTo>
                  <a:pt x="0" y="45111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49428" y="1498539"/>
            <a:ext cx="10334572" cy="2854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99"/>
              </a:lnSpc>
            </a:pP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TODO 13: Método obter_informacoes_tecnica()</a:t>
            </a:r>
          </a:p>
          <a:p>
            <a:pPr algn="just">
              <a:lnSpc>
                <a:spcPts val="2799"/>
              </a:lnSpc>
            </a:pP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Dica:</a:t>
            </a:r>
          </a:p>
          <a:p>
            <a:pPr algn="just" marL="431673" indent="-215836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Use `self.cilindrada` e `self.tipo` (de getters)</a:t>
            </a:r>
          </a:p>
          <a:p>
            <a:pPr algn="just" marL="431673" indent="-215836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Use `self.quilometragem` para acessar a quilometragem da classe pai</a:t>
            </a:r>
          </a:p>
          <a:p>
            <a:pPr algn="just" marL="431673" indent="-215836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Retorne uma string formatada com f-strings</a:t>
            </a:r>
          </a:p>
          <a:p>
            <a:pPr algn="just">
              <a:lnSpc>
                <a:spcPts val="2799"/>
              </a:lnSpc>
            </a:pPr>
          </a:p>
          <a:p>
            <a:pPr algn="just">
              <a:lnSpc>
                <a:spcPts val="2799"/>
              </a:lnSpc>
            </a:pPr>
          </a:p>
          <a:p>
            <a:pPr algn="just">
              <a:lnSpc>
                <a:spcPts val="279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3505514" y="942454"/>
            <a:ext cx="5172448" cy="394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19"/>
              </a:lnSpc>
            </a:pP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Prova P1 - Orientação a Objetos em Python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-244318" y="985745"/>
            <a:ext cx="3418353" cy="383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2"/>
              </a:lnSpc>
            </a:pPr>
            <a:r>
              <a:rPr lang="en-US" sz="1872" b="true">
                <a:solidFill>
                  <a:srgbClr val="FFFFF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Prova P1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9428" y="165430"/>
            <a:ext cx="3473101" cy="620817"/>
            <a:chOff x="0" y="0"/>
            <a:chExt cx="4630801" cy="82775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30801" cy="827786"/>
            </a:xfrm>
            <a:custGeom>
              <a:avLst/>
              <a:gdLst/>
              <a:ahLst/>
              <a:cxnLst/>
              <a:rect r="r" b="b" t="t" l="l"/>
              <a:pathLst>
                <a:path h="827786" w="4630801">
                  <a:moveTo>
                    <a:pt x="0" y="0"/>
                  </a:moveTo>
                  <a:lnTo>
                    <a:pt x="4630801" y="0"/>
                  </a:lnTo>
                  <a:lnTo>
                    <a:pt x="4630801" y="827786"/>
                  </a:lnTo>
                  <a:lnTo>
                    <a:pt x="0" y="8277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23" r="0" b="-119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3807762" y="173633"/>
            <a:ext cx="6881064" cy="388868"/>
          </a:xfrm>
          <a:custGeom>
            <a:avLst/>
            <a:gdLst/>
            <a:ahLst/>
            <a:cxnLst/>
            <a:rect r="r" b="b" t="t" l="l"/>
            <a:pathLst>
              <a:path h="388868" w="6881064">
                <a:moveTo>
                  <a:pt x="0" y="0"/>
                </a:moveTo>
                <a:lnTo>
                  <a:pt x="6881064" y="0"/>
                </a:lnTo>
                <a:lnTo>
                  <a:pt x="6881064" y="388868"/>
                </a:lnTo>
                <a:lnTo>
                  <a:pt x="0" y="3888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47906" y="173633"/>
            <a:ext cx="212101" cy="388868"/>
          </a:xfrm>
          <a:custGeom>
            <a:avLst/>
            <a:gdLst/>
            <a:ahLst/>
            <a:cxnLst/>
            <a:rect r="r" b="b" t="t" l="l"/>
            <a:pathLst>
              <a:path h="388868" w="212101">
                <a:moveTo>
                  <a:pt x="0" y="0"/>
                </a:moveTo>
                <a:lnTo>
                  <a:pt x="212101" y="0"/>
                </a:lnTo>
                <a:lnTo>
                  <a:pt x="212101" y="388868"/>
                </a:lnTo>
                <a:lnTo>
                  <a:pt x="0" y="3888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676692"/>
            <a:ext cx="243906" cy="6881064"/>
          </a:xfrm>
          <a:custGeom>
            <a:avLst/>
            <a:gdLst/>
            <a:ahLst/>
            <a:cxnLst/>
            <a:rect r="r" b="b" t="t" l="l"/>
            <a:pathLst>
              <a:path h="6881064" w="243906">
                <a:moveTo>
                  <a:pt x="0" y="0"/>
                </a:moveTo>
                <a:lnTo>
                  <a:pt x="243907" y="0"/>
                </a:lnTo>
                <a:lnTo>
                  <a:pt x="243907" y="6881064"/>
                </a:lnTo>
                <a:lnTo>
                  <a:pt x="0" y="688106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47906" y="-48078"/>
            <a:ext cx="291812" cy="213508"/>
          </a:xfrm>
          <a:custGeom>
            <a:avLst/>
            <a:gdLst/>
            <a:ahLst/>
            <a:cxnLst/>
            <a:rect r="r" b="b" t="t" l="l"/>
            <a:pathLst>
              <a:path h="213508" w="291812">
                <a:moveTo>
                  <a:pt x="0" y="0"/>
                </a:moveTo>
                <a:lnTo>
                  <a:pt x="291811" y="0"/>
                </a:lnTo>
                <a:lnTo>
                  <a:pt x="291811" y="213507"/>
                </a:lnTo>
                <a:lnTo>
                  <a:pt x="0" y="21350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96110" y="961696"/>
            <a:ext cx="2537498" cy="451118"/>
          </a:xfrm>
          <a:custGeom>
            <a:avLst/>
            <a:gdLst/>
            <a:ahLst/>
            <a:cxnLst/>
            <a:rect r="r" b="b" t="t" l="l"/>
            <a:pathLst>
              <a:path h="451118" w="2537498">
                <a:moveTo>
                  <a:pt x="0" y="0"/>
                </a:moveTo>
                <a:lnTo>
                  <a:pt x="2537497" y="0"/>
                </a:lnTo>
                <a:lnTo>
                  <a:pt x="2537497" y="451118"/>
                </a:lnTo>
                <a:lnTo>
                  <a:pt x="0" y="45111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49428" y="1498539"/>
            <a:ext cx="10334572" cy="5673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99"/>
              </a:lnSpc>
            </a:pP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QUESTÃO 4: CLASSE GARAGEM</a:t>
            </a:r>
          </a:p>
          <a:p>
            <a:pPr algn="just">
              <a:lnSpc>
                <a:spcPts val="2799"/>
              </a:lnSpc>
            </a:pP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TODO 14: Construtor</a:t>
            </a:r>
          </a:p>
          <a:p>
            <a:pPr algn="just">
              <a:lnSpc>
                <a:spcPts val="2799"/>
              </a:lnSpc>
            </a:pP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Dica:</a:t>
            </a:r>
          </a:p>
          <a:p>
            <a:pPr algn="just" marL="431673" indent="-215836" lvl="1">
              <a:lnSpc>
                <a:spcPts val="2799"/>
              </a:lnSpc>
              <a:buFont typeface="Arial"/>
              <a:buChar char="•"/>
            </a:pPr>
            <a:r>
              <a:rPr lang="en-US" b="true" sz="1999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estruture:</a:t>
            </a: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`self.nome` `self.veiculos = []` (lista vazia)</a:t>
            </a:r>
          </a:p>
          <a:p>
            <a:pPr algn="just">
              <a:lnSpc>
                <a:spcPts val="2799"/>
              </a:lnSpc>
            </a:pPr>
          </a:p>
          <a:p>
            <a:pPr algn="just">
              <a:lnSpc>
                <a:spcPts val="2799"/>
              </a:lnSpc>
            </a:pP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TODO 15: Método adicionar_veiculo()</a:t>
            </a:r>
          </a:p>
          <a:p>
            <a:pPr algn="just">
              <a:lnSpc>
                <a:spcPts val="2799"/>
              </a:lnSpc>
            </a:pP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Dica:</a:t>
            </a:r>
          </a:p>
          <a:p>
            <a:pPr algn="just" marL="431673" indent="-215836" lvl="1">
              <a:lnSpc>
                <a:spcPts val="2799"/>
              </a:lnSpc>
              <a:buFont typeface="Arial"/>
              <a:buChar char="•"/>
            </a:pPr>
            <a:r>
              <a:rPr lang="en-US" b="true" sz="1999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estruture </a:t>
            </a: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um append para`self.veiculos`</a:t>
            </a:r>
          </a:p>
          <a:p>
            <a:pPr algn="just">
              <a:lnSpc>
                <a:spcPts val="2799"/>
              </a:lnSpc>
            </a:pPr>
          </a:p>
          <a:p>
            <a:pPr algn="just">
              <a:lnSpc>
                <a:spcPts val="2799"/>
              </a:lnSpc>
            </a:pP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TODO 16: Método listar_veiculos()</a:t>
            </a:r>
          </a:p>
          <a:p>
            <a:pPr algn="just">
              <a:lnSpc>
                <a:spcPts val="2799"/>
              </a:lnSpc>
            </a:pP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Dica:</a:t>
            </a:r>
          </a:p>
          <a:p>
            <a:pPr algn="just" marL="431673" indent="-215836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Use `print()` para imprimir o nome da garagem</a:t>
            </a:r>
          </a:p>
          <a:p>
            <a:pPr algn="just" marL="431673" indent="-215836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Use um `for` loop: `for veiculo in self.veiculos:`</a:t>
            </a:r>
          </a:p>
          <a:p>
            <a:pPr algn="just" marL="431673" indent="-215836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Dentro do loop: `print(veiculo)`  &lt;&lt;&lt; (polimorfismo)</a:t>
            </a:r>
          </a:p>
          <a:p>
            <a:pPr algn="just">
              <a:lnSpc>
                <a:spcPts val="2799"/>
              </a:lnSpc>
            </a:pPr>
          </a:p>
          <a:p>
            <a:pPr algn="just">
              <a:lnSpc>
                <a:spcPts val="279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3505514" y="942454"/>
            <a:ext cx="5172448" cy="394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19"/>
              </a:lnSpc>
            </a:pP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Prova P1 - Orientação a Objetos em Python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-244318" y="985745"/>
            <a:ext cx="3418353" cy="383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2"/>
              </a:lnSpc>
            </a:pPr>
            <a:r>
              <a:rPr lang="en-US" sz="1872" b="true">
                <a:solidFill>
                  <a:srgbClr val="FFFFF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Prova P1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9428" y="165430"/>
            <a:ext cx="3473101" cy="620817"/>
            <a:chOff x="0" y="0"/>
            <a:chExt cx="4630801" cy="82775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30801" cy="827786"/>
            </a:xfrm>
            <a:custGeom>
              <a:avLst/>
              <a:gdLst/>
              <a:ahLst/>
              <a:cxnLst/>
              <a:rect r="r" b="b" t="t" l="l"/>
              <a:pathLst>
                <a:path h="827786" w="4630801">
                  <a:moveTo>
                    <a:pt x="0" y="0"/>
                  </a:moveTo>
                  <a:lnTo>
                    <a:pt x="4630801" y="0"/>
                  </a:lnTo>
                  <a:lnTo>
                    <a:pt x="4630801" y="827786"/>
                  </a:lnTo>
                  <a:lnTo>
                    <a:pt x="0" y="8277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23" r="0" b="-119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3807762" y="173633"/>
            <a:ext cx="6881064" cy="388868"/>
          </a:xfrm>
          <a:custGeom>
            <a:avLst/>
            <a:gdLst/>
            <a:ahLst/>
            <a:cxnLst/>
            <a:rect r="r" b="b" t="t" l="l"/>
            <a:pathLst>
              <a:path h="388868" w="6881064">
                <a:moveTo>
                  <a:pt x="0" y="0"/>
                </a:moveTo>
                <a:lnTo>
                  <a:pt x="6881064" y="0"/>
                </a:lnTo>
                <a:lnTo>
                  <a:pt x="6881064" y="388868"/>
                </a:lnTo>
                <a:lnTo>
                  <a:pt x="0" y="3888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47906" y="173633"/>
            <a:ext cx="212101" cy="388868"/>
          </a:xfrm>
          <a:custGeom>
            <a:avLst/>
            <a:gdLst/>
            <a:ahLst/>
            <a:cxnLst/>
            <a:rect r="r" b="b" t="t" l="l"/>
            <a:pathLst>
              <a:path h="388868" w="212101">
                <a:moveTo>
                  <a:pt x="0" y="0"/>
                </a:moveTo>
                <a:lnTo>
                  <a:pt x="212101" y="0"/>
                </a:lnTo>
                <a:lnTo>
                  <a:pt x="212101" y="388868"/>
                </a:lnTo>
                <a:lnTo>
                  <a:pt x="0" y="3888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676692"/>
            <a:ext cx="243906" cy="6881064"/>
          </a:xfrm>
          <a:custGeom>
            <a:avLst/>
            <a:gdLst/>
            <a:ahLst/>
            <a:cxnLst/>
            <a:rect r="r" b="b" t="t" l="l"/>
            <a:pathLst>
              <a:path h="6881064" w="243906">
                <a:moveTo>
                  <a:pt x="0" y="0"/>
                </a:moveTo>
                <a:lnTo>
                  <a:pt x="243907" y="0"/>
                </a:lnTo>
                <a:lnTo>
                  <a:pt x="243907" y="6881064"/>
                </a:lnTo>
                <a:lnTo>
                  <a:pt x="0" y="688106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47906" y="-48078"/>
            <a:ext cx="291812" cy="213508"/>
          </a:xfrm>
          <a:custGeom>
            <a:avLst/>
            <a:gdLst/>
            <a:ahLst/>
            <a:cxnLst/>
            <a:rect r="r" b="b" t="t" l="l"/>
            <a:pathLst>
              <a:path h="213508" w="291812">
                <a:moveTo>
                  <a:pt x="0" y="0"/>
                </a:moveTo>
                <a:lnTo>
                  <a:pt x="291811" y="0"/>
                </a:lnTo>
                <a:lnTo>
                  <a:pt x="291811" y="213507"/>
                </a:lnTo>
                <a:lnTo>
                  <a:pt x="0" y="21350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96110" y="961696"/>
            <a:ext cx="2537498" cy="451118"/>
          </a:xfrm>
          <a:custGeom>
            <a:avLst/>
            <a:gdLst/>
            <a:ahLst/>
            <a:cxnLst/>
            <a:rect r="r" b="b" t="t" l="l"/>
            <a:pathLst>
              <a:path h="451118" w="2537498">
                <a:moveTo>
                  <a:pt x="0" y="0"/>
                </a:moveTo>
                <a:lnTo>
                  <a:pt x="2537497" y="0"/>
                </a:lnTo>
                <a:lnTo>
                  <a:pt x="2537497" y="451118"/>
                </a:lnTo>
                <a:lnTo>
                  <a:pt x="0" y="45111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49428" y="1498539"/>
            <a:ext cx="10334572" cy="4968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99"/>
              </a:lnSpc>
            </a:pP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TODO 17: Método buscar_veiculo_</a:t>
            </a: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por_marca()</a:t>
            </a:r>
          </a:p>
          <a:p>
            <a:pPr algn="just">
              <a:lnSpc>
                <a:spcPts val="2799"/>
              </a:lnSpc>
            </a:pP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Dica:</a:t>
            </a:r>
          </a:p>
          <a:p>
            <a:pPr algn="just" marL="431673" indent="-215836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Use um `for` loop: `for veiculo in self.veiculo` ou forEach </a:t>
            </a:r>
          </a:p>
          <a:p>
            <a:pPr algn="just" marL="431673" indent="-215836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Compare: `veiculo.marca.lower() == marca.lower()`</a:t>
            </a:r>
          </a:p>
          <a:p>
            <a:pPr algn="just" marL="431673" indent="-215836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Se encontrar: `return veiculo`</a:t>
            </a:r>
          </a:p>
          <a:p>
            <a:pPr algn="just" marL="431673" indent="-215836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Se não encontrar: `return None` ou uma mensagem especifica.</a:t>
            </a:r>
          </a:p>
          <a:p>
            <a:pPr algn="just">
              <a:lnSpc>
                <a:spcPts val="2799"/>
              </a:lnSpc>
            </a:pPr>
          </a:p>
          <a:p>
            <a:pPr algn="just">
              <a:lnSpc>
                <a:spcPts val="2799"/>
              </a:lnSpc>
            </a:pP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TODO 18: Método ligar_veiculo()</a:t>
            </a:r>
          </a:p>
          <a:p>
            <a:pPr algn="just">
              <a:lnSpc>
                <a:spcPts val="2799"/>
              </a:lnSpc>
            </a:pP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Dica:</a:t>
            </a:r>
          </a:p>
          <a:p>
            <a:pPr algn="just" marL="431673" indent="-215836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Use `self.buscar_veiculo_por_marca(marca)` para encontrar o veículo</a:t>
            </a:r>
          </a:p>
          <a:p>
            <a:pPr algn="just" marL="431673" indent="-215836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Se encontrado: chame `veiculo.ligar()` e retorne mensagem apropriada</a:t>
            </a:r>
          </a:p>
          <a:p>
            <a:pPr algn="just" marL="431673" indent="-215836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Se não encontrado: retorne mensagem de erro</a:t>
            </a:r>
          </a:p>
          <a:p>
            <a:pPr algn="just">
              <a:lnSpc>
                <a:spcPts val="2799"/>
              </a:lnSpc>
            </a:pPr>
          </a:p>
          <a:p>
            <a:pPr algn="just">
              <a:lnSpc>
                <a:spcPts val="279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3505514" y="942454"/>
            <a:ext cx="5172448" cy="394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19"/>
              </a:lnSpc>
            </a:pP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Prova P1 - Orientação a Objetos em Python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-244318" y="985745"/>
            <a:ext cx="3418353" cy="383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2"/>
              </a:lnSpc>
            </a:pPr>
            <a:r>
              <a:rPr lang="en-US" sz="1872" b="true">
                <a:solidFill>
                  <a:srgbClr val="FFFFF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Prova P1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9428" y="165430"/>
            <a:ext cx="3473101" cy="620817"/>
            <a:chOff x="0" y="0"/>
            <a:chExt cx="4630801" cy="82775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30801" cy="827786"/>
            </a:xfrm>
            <a:custGeom>
              <a:avLst/>
              <a:gdLst/>
              <a:ahLst/>
              <a:cxnLst/>
              <a:rect r="r" b="b" t="t" l="l"/>
              <a:pathLst>
                <a:path h="827786" w="4630801">
                  <a:moveTo>
                    <a:pt x="0" y="0"/>
                  </a:moveTo>
                  <a:lnTo>
                    <a:pt x="4630801" y="0"/>
                  </a:lnTo>
                  <a:lnTo>
                    <a:pt x="4630801" y="827786"/>
                  </a:lnTo>
                  <a:lnTo>
                    <a:pt x="0" y="8277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23" r="0" b="-119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3807762" y="173633"/>
            <a:ext cx="6881064" cy="388868"/>
          </a:xfrm>
          <a:custGeom>
            <a:avLst/>
            <a:gdLst/>
            <a:ahLst/>
            <a:cxnLst/>
            <a:rect r="r" b="b" t="t" l="l"/>
            <a:pathLst>
              <a:path h="388868" w="6881064">
                <a:moveTo>
                  <a:pt x="0" y="0"/>
                </a:moveTo>
                <a:lnTo>
                  <a:pt x="6881064" y="0"/>
                </a:lnTo>
                <a:lnTo>
                  <a:pt x="6881064" y="388868"/>
                </a:lnTo>
                <a:lnTo>
                  <a:pt x="0" y="3888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47906" y="173633"/>
            <a:ext cx="212101" cy="388868"/>
          </a:xfrm>
          <a:custGeom>
            <a:avLst/>
            <a:gdLst/>
            <a:ahLst/>
            <a:cxnLst/>
            <a:rect r="r" b="b" t="t" l="l"/>
            <a:pathLst>
              <a:path h="388868" w="212101">
                <a:moveTo>
                  <a:pt x="0" y="0"/>
                </a:moveTo>
                <a:lnTo>
                  <a:pt x="212101" y="0"/>
                </a:lnTo>
                <a:lnTo>
                  <a:pt x="212101" y="388868"/>
                </a:lnTo>
                <a:lnTo>
                  <a:pt x="0" y="3888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676692"/>
            <a:ext cx="243906" cy="6881064"/>
          </a:xfrm>
          <a:custGeom>
            <a:avLst/>
            <a:gdLst/>
            <a:ahLst/>
            <a:cxnLst/>
            <a:rect r="r" b="b" t="t" l="l"/>
            <a:pathLst>
              <a:path h="6881064" w="243906">
                <a:moveTo>
                  <a:pt x="0" y="0"/>
                </a:moveTo>
                <a:lnTo>
                  <a:pt x="243907" y="0"/>
                </a:lnTo>
                <a:lnTo>
                  <a:pt x="243907" y="6881064"/>
                </a:lnTo>
                <a:lnTo>
                  <a:pt x="0" y="688106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47906" y="-48078"/>
            <a:ext cx="291812" cy="213508"/>
          </a:xfrm>
          <a:custGeom>
            <a:avLst/>
            <a:gdLst/>
            <a:ahLst/>
            <a:cxnLst/>
            <a:rect r="r" b="b" t="t" l="l"/>
            <a:pathLst>
              <a:path h="213508" w="291812">
                <a:moveTo>
                  <a:pt x="0" y="0"/>
                </a:moveTo>
                <a:lnTo>
                  <a:pt x="291811" y="0"/>
                </a:lnTo>
                <a:lnTo>
                  <a:pt x="291811" y="213507"/>
                </a:lnTo>
                <a:lnTo>
                  <a:pt x="0" y="21350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96110" y="961696"/>
            <a:ext cx="2537498" cy="451118"/>
          </a:xfrm>
          <a:custGeom>
            <a:avLst/>
            <a:gdLst/>
            <a:ahLst/>
            <a:cxnLst/>
            <a:rect r="r" b="b" t="t" l="l"/>
            <a:pathLst>
              <a:path h="451118" w="2537498">
                <a:moveTo>
                  <a:pt x="0" y="0"/>
                </a:moveTo>
                <a:lnTo>
                  <a:pt x="2537497" y="0"/>
                </a:lnTo>
                <a:lnTo>
                  <a:pt x="2537497" y="451118"/>
                </a:lnTo>
                <a:lnTo>
                  <a:pt x="0" y="45111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49428" y="1498539"/>
            <a:ext cx="10334572" cy="4968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99"/>
              </a:lnSpc>
            </a:pP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TODO 19: Método de</a:t>
            </a: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s</a:t>
            </a: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ligar_veiculo()</a:t>
            </a:r>
          </a:p>
          <a:p>
            <a:pPr algn="just">
              <a:lnSpc>
                <a:spcPts val="2799"/>
              </a:lnSpc>
            </a:pP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Dica:</a:t>
            </a:r>
          </a:p>
          <a:p>
            <a:pPr algn="just" marL="431673" indent="-215836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Use `self.buscar_veiculo_por_marca(marca)` para encontrar o veículo</a:t>
            </a:r>
          </a:p>
          <a:p>
            <a:pPr algn="just" marL="431673" indent="-215836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Se encontrado: chame `veiculo.desligar()` e retorne mensagem apropriada</a:t>
            </a:r>
          </a:p>
          <a:p>
            <a:pPr algn="just" marL="431673" indent="-215836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Se não encontrado: retorne mensagem de erro</a:t>
            </a:r>
          </a:p>
          <a:p>
            <a:pPr algn="just">
              <a:lnSpc>
                <a:spcPts val="2799"/>
              </a:lnSpc>
            </a:pPr>
          </a:p>
          <a:p>
            <a:pPr algn="just">
              <a:lnSpc>
                <a:spcPts val="2799"/>
              </a:lnSpc>
            </a:pPr>
          </a:p>
          <a:p>
            <a:pPr algn="just">
              <a:lnSpc>
                <a:spcPts val="2799"/>
              </a:lnSpc>
            </a:pP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TODO 20: Método estático validar_nome_garagem()</a:t>
            </a:r>
          </a:p>
          <a:p>
            <a:pPr algn="just">
              <a:lnSpc>
                <a:spcPts val="2799"/>
              </a:lnSpc>
            </a:pP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Dica:</a:t>
            </a:r>
          </a:p>
          <a:p>
            <a:pPr algn="just" marL="431673" indent="-215836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Verifique se é string: `isinstance(nome, str)`</a:t>
            </a:r>
          </a:p>
          <a:p>
            <a:pPr algn="just" marL="431673" indent="-215836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Verifique se não está vazio: `len(nome.strip()) &gt; 0`</a:t>
            </a:r>
          </a:p>
          <a:p>
            <a:pPr algn="just" marL="431673" indent="-215836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Verifique se só tem letras: `nome.replace(" ", "").isalpha()`</a:t>
            </a:r>
          </a:p>
          <a:p>
            <a:pPr algn="just" marL="431673" indent="-215836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Retorne `True` se todas as condições forem verdadeiras</a:t>
            </a:r>
          </a:p>
          <a:p>
            <a:pPr algn="just">
              <a:lnSpc>
                <a:spcPts val="279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3505514" y="942454"/>
            <a:ext cx="5172448" cy="394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19"/>
              </a:lnSpc>
            </a:pP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Prova P1 - Orientação a Objetos em Python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-244318" y="985745"/>
            <a:ext cx="3418353" cy="383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2"/>
              </a:lnSpc>
            </a:pPr>
            <a:r>
              <a:rPr lang="en-US" sz="1872" b="true">
                <a:solidFill>
                  <a:srgbClr val="FFFFF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Prova P1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9428" y="165430"/>
            <a:ext cx="3473101" cy="620817"/>
            <a:chOff x="0" y="0"/>
            <a:chExt cx="4630801" cy="82775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30801" cy="827786"/>
            </a:xfrm>
            <a:custGeom>
              <a:avLst/>
              <a:gdLst/>
              <a:ahLst/>
              <a:cxnLst/>
              <a:rect r="r" b="b" t="t" l="l"/>
              <a:pathLst>
                <a:path h="827786" w="4630801">
                  <a:moveTo>
                    <a:pt x="0" y="0"/>
                  </a:moveTo>
                  <a:lnTo>
                    <a:pt x="4630801" y="0"/>
                  </a:lnTo>
                  <a:lnTo>
                    <a:pt x="4630801" y="827786"/>
                  </a:lnTo>
                  <a:lnTo>
                    <a:pt x="0" y="8277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23" r="0" b="-119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3807762" y="173633"/>
            <a:ext cx="6881064" cy="388868"/>
          </a:xfrm>
          <a:custGeom>
            <a:avLst/>
            <a:gdLst/>
            <a:ahLst/>
            <a:cxnLst/>
            <a:rect r="r" b="b" t="t" l="l"/>
            <a:pathLst>
              <a:path h="388868" w="6881064">
                <a:moveTo>
                  <a:pt x="0" y="0"/>
                </a:moveTo>
                <a:lnTo>
                  <a:pt x="6881064" y="0"/>
                </a:lnTo>
                <a:lnTo>
                  <a:pt x="6881064" y="388868"/>
                </a:lnTo>
                <a:lnTo>
                  <a:pt x="0" y="3888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47906" y="173633"/>
            <a:ext cx="212101" cy="388868"/>
          </a:xfrm>
          <a:custGeom>
            <a:avLst/>
            <a:gdLst/>
            <a:ahLst/>
            <a:cxnLst/>
            <a:rect r="r" b="b" t="t" l="l"/>
            <a:pathLst>
              <a:path h="388868" w="212101">
                <a:moveTo>
                  <a:pt x="0" y="0"/>
                </a:moveTo>
                <a:lnTo>
                  <a:pt x="212101" y="0"/>
                </a:lnTo>
                <a:lnTo>
                  <a:pt x="212101" y="388868"/>
                </a:lnTo>
                <a:lnTo>
                  <a:pt x="0" y="3888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676692"/>
            <a:ext cx="243906" cy="6881064"/>
          </a:xfrm>
          <a:custGeom>
            <a:avLst/>
            <a:gdLst/>
            <a:ahLst/>
            <a:cxnLst/>
            <a:rect r="r" b="b" t="t" l="l"/>
            <a:pathLst>
              <a:path h="6881064" w="243906">
                <a:moveTo>
                  <a:pt x="0" y="0"/>
                </a:moveTo>
                <a:lnTo>
                  <a:pt x="243907" y="0"/>
                </a:lnTo>
                <a:lnTo>
                  <a:pt x="243907" y="6881064"/>
                </a:lnTo>
                <a:lnTo>
                  <a:pt x="0" y="688106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47906" y="-48078"/>
            <a:ext cx="291812" cy="213508"/>
          </a:xfrm>
          <a:custGeom>
            <a:avLst/>
            <a:gdLst/>
            <a:ahLst/>
            <a:cxnLst/>
            <a:rect r="r" b="b" t="t" l="l"/>
            <a:pathLst>
              <a:path h="213508" w="291812">
                <a:moveTo>
                  <a:pt x="0" y="0"/>
                </a:moveTo>
                <a:lnTo>
                  <a:pt x="291811" y="0"/>
                </a:lnTo>
                <a:lnTo>
                  <a:pt x="291811" y="213507"/>
                </a:lnTo>
                <a:lnTo>
                  <a:pt x="0" y="21350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96110" y="961696"/>
            <a:ext cx="2537498" cy="451118"/>
          </a:xfrm>
          <a:custGeom>
            <a:avLst/>
            <a:gdLst/>
            <a:ahLst/>
            <a:cxnLst/>
            <a:rect r="r" b="b" t="t" l="l"/>
            <a:pathLst>
              <a:path h="451118" w="2537498">
                <a:moveTo>
                  <a:pt x="0" y="0"/>
                </a:moveTo>
                <a:lnTo>
                  <a:pt x="2537497" y="0"/>
                </a:lnTo>
                <a:lnTo>
                  <a:pt x="2537497" y="451118"/>
                </a:lnTo>
                <a:lnTo>
                  <a:pt x="0" y="45111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98022" y="2010295"/>
            <a:ext cx="6414984" cy="1797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99"/>
              </a:lnSpc>
            </a:pP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Ao terminar o preenchimentos dos TODOS e sobrar tempo, podem criar os testes do algoritmo (NÃO OBRIGATÓRIO), caso não possua tempo suficiente, entregue a prova e a mesma será corrigida na próxima aula junto ao professor (Aula de Visto de Prova).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505514" y="942454"/>
            <a:ext cx="5172448" cy="394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19"/>
              </a:lnSpc>
            </a:pP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Prova P1 - Orientação a Objetos em Python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-244318" y="985745"/>
            <a:ext cx="3418353" cy="383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2"/>
              </a:lnSpc>
            </a:pPr>
            <a:r>
              <a:rPr lang="en-US" sz="1872" b="true">
                <a:solidFill>
                  <a:srgbClr val="FFFFF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Prova P1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9428" y="165430"/>
            <a:ext cx="3473101" cy="620817"/>
            <a:chOff x="0" y="0"/>
            <a:chExt cx="4630801" cy="82775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30801" cy="827786"/>
            </a:xfrm>
            <a:custGeom>
              <a:avLst/>
              <a:gdLst/>
              <a:ahLst/>
              <a:cxnLst/>
              <a:rect r="r" b="b" t="t" l="l"/>
              <a:pathLst>
                <a:path h="827786" w="4630801">
                  <a:moveTo>
                    <a:pt x="0" y="0"/>
                  </a:moveTo>
                  <a:lnTo>
                    <a:pt x="4630801" y="0"/>
                  </a:lnTo>
                  <a:lnTo>
                    <a:pt x="4630801" y="827786"/>
                  </a:lnTo>
                  <a:lnTo>
                    <a:pt x="0" y="8277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23" r="0" b="-119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3807762" y="173633"/>
            <a:ext cx="6881064" cy="388868"/>
          </a:xfrm>
          <a:custGeom>
            <a:avLst/>
            <a:gdLst/>
            <a:ahLst/>
            <a:cxnLst/>
            <a:rect r="r" b="b" t="t" l="l"/>
            <a:pathLst>
              <a:path h="388868" w="6881064">
                <a:moveTo>
                  <a:pt x="0" y="0"/>
                </a:moveTo>
                <a:lnTo>
                  <a:pt x="6881064" y="0"/>
                </a:lnTo>
                <a:lnTo>
                  <a:pt x="6881064" y="388868"/>
                </a:lnTo>
                <a:lnTo>
                  <a:pt x="0" y="3888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47906" y="173633"/>
            <a:ext cx="212101" cy="388868"/>
          </a:xfrm>
          <a:custGeom>
            <a:avLst/>
            <a:gdLst/>
            <a:ahLst/>
            <a:cxnLst/>
            <a:rect r="r" b="b" t="t" l="l"/>
            <a:pathLst>
              <a:path h="388868" w="212101">
                <a:moveTo>
                  <a:pt x="0" y="0"/>
                </a:moveTo>
                <a:lnTo>
                  <a:pt x="212101" y="0"/>
                </a:lnTo>
                <a:lnTo>
                  <a:pt x="212101" y="388868"/>
                </a:lnTo>
                <a:lnTo>
                  <a:pt x="0" y="3888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676692"/>
            <a:ext cx="243906" cy="6881064"/>
          </a:xfrm>
          <a:custGeom>
            <a:avLst/>
            <a:gdLst/>
            <a:ahLst/>
            <a:cxnLst/>
            <a:rect r="r" b="b" t="t" l="l"/>
            <a:pathLst>
              <a:path h="6881064" w="243906">
                <a:moveTo>
                  <a:pt x="0" y="0"/>
                </a:moveTo>
                <a:lnTo>
                  <a:pt x="243907" y="0"/>
                </a:lnTo>
                <a:lnTo>
                  <a:pt x="243907" y="6881064"/>
                </a:lnTo>
                <a:lnTo>
                  <a:pt x="0" y="688106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47906" y="-48078"/>
            <a:ext cx="291812" cy="213508"/>
          </a:xfrm>
          <a:custGeom>
            <a:avLst/>
            <a:gdLst/>
            <a:ahLst/>
            <a:cxnLst/>
            <a:rect r="r" b="b" t="t" l="l"/>
            <a:pathLst>
              <a:path h="213508" w="291812">
                <a:moveTo>
                  <a:pt x="0" y="0"/>
                </a:moveTo>
                <a:lnTo>
                  <a:pt x="291811" y="0"/>
                </a:lnTo>
                <a:lnTo>
                  <a:pt x="291811" y="213507"/>
                </a:lnTo>
                <a:lnTo>
                  <a:pt x="0" y="21350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96110" y="961696"/>
            <a:ext cx="2537498" cy="451118"/>
          </a:xfrm>
          <a:custGeom>
            <a:avLst/>
            <a:gdLst/>
            <a:ahLst/>
            <a:cxnLst/>
            <a:rect r="r" b="b" t="t" l="l"/>
            <a:pathLst>
              <a:path h="451118" w="2537498">
                <a:moveTo>
                  <a:pt x="0" y="0"/>
                </a:moveTo>
                <a:lnTo>
                  <a:pt x="2537497" y="0"/>
                </a:lnTo>
                <a:lnTo>
                  <a:pt x="2537497" y="451118"/>
                </a:lnTo>
                <a:lnTo>
                  <a:pt x="0" y="45111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96110" y="961696"/>
            <a:ext cx="2977373" cy="451118"/>
          </a:xfrm>
          <a:custGeom>
            <a:avLst/>
            <a:gdLst/>
            <a:ahLst/>
            <a:cxnLst/>
            <a:rect r="r" b="b" t="t" l="l"/>
            <a:pathLst>
              <a:path h="451118" w="2977373">
                <a:moveTo>
                  <a:pt x="0" y="0"/>
                </a:moveTo>
                <a:lnTo>
                  <a:pt x="2977373" y="0"/>
                </a:lnTo>
                <a:lnTo>
                  <a:pt x="2977373" y="451118"/>
                </a:lnTo>
                <a:lnTo>
                  <a:pt x="0" y="45111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42141" y="5784670"/>
            <a:ext cx="6205270" cy="18727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Contatos:</a:t>
            </a:r>
          </a:p>
          <a:p>
            <a:pPr algn="just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@TiagoBombista</a:t>
            </a:r>
          </a:p>
          <a:p>
            <a:pPr algn="just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(21)96696-2564 </a:t>
            </a:r>
          </a:p>
          <a:p>
            <a:pPr algn="just">
              <a:lnSpc>
                <a:spcPts val="2799"/>
              </a:lnSpc>
            </a:pPr>
          </a:p>
          <a:p>
            <a:pPr algn="just">
              <a:lnSpc>
                <a:spcPts val="2799"/>
              </a:lnSpc>
            </a:pP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2185788" y="6252490"/>
            <a:ext cx="320871" cy="320871"/>
          </a:xfrm>
          <a:custGeom>
            <a:avLst/>
            <a:gdLst/>
            <a:ahLst/>
            <a:cxnLst/>
            <a:rect r="r" b="b" t="t" l="l"/>
            <a:pathLst>
              <a:path h="320871" w="320871">
                <a:moveTo>
                  <a:pt x="0" y="0"/>
                </a:moveTo>
                <a:lnTo>
                  <a:pt x="320871" y="0"/>
                </a:lnTo>
                <a:lnTo>
                  <a:pt x="320871" y="320870"/>
                </a:lnTo>
                <a:lnTo>
                  <a:pt x="0" y="32087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185788" y="6609351"/>
            <a:ext cx="320871" cy="329098"/>
          </a:xfrm>
          <a:custGeom>
            <a:avLst/>
            <a:gdLst/>
            <a:ahLst/>
            <a:cxnLst/>
            <a:rect r="r" b="b" t="t" l="l"/>
            <a:pathLst>
              <a:path h="329098" w="320871">
                <a:moveTo>
                  <a:pt x="0" y="0"/>
                </a:moveTo>
                <a:lnTo>
                  <a:pt x="320871" y="0"/>
                </a:lnTo>
                <a:lnTo>
                  <a:pt x="320871" y="329098"/>
                </a:lnTo>
                <a:lnTo>
                  <a:pt x="0" y="329098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-183" r="0" b="-183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27127" y="952685"/>
            <a:ext cx="2675463" cy="5415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1"/>
              </a:lnSpc>
            </a:pPr>
            <a:r>
              <a:rPr lang="en-US" sz="2091" b="true">
                <a:solidFill>
                  <a:srgbClr val="FFFFF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Muito Obrigado!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185788" y="3317070"/>
            <a:ext cx="6205270" cy="46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Boa Prova!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065887" y="2294618"/>
            <a:ext cx="6205270" cy="882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Ao término chame o professor para reativação da rede, e envie o arquivo pelo LINK no AVA.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9428" y="165430"/>
            <a:ext cx="3473101" cy="620817"/>
            <a:chOff x="0" y="0"/>
            <a:chExt cx="4630801" cy="82775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30801" cy="827786"/>
            </a:xfrm>
            <a:custGeom>
              <a:avLst/>
              <a:gdLst/>
              <a:ahLst/>
              <a:cxnLst/>
              <a:rect r="r" b="b" t="t" l="l"/>
              <a:pathLst>
                <a:path h="827786" w="4630801">
                  <a:moveTo>
                    <a:pt x="0" y="0"/>
                  </a:moveTo>
                  <a:lnTo>
                    <a:pt x="4630801" y="0"/>
                  </a:lnTo>
                  <a:lnTo>
                    <a:pt x="4630801" y="827786"/>
                  </a:lnTo>
                  <a:lnTo>
                    <a:pt x="0" y="8277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23" r="0" b="-119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3807762" y="173633"/>
            <a:ext cx="6881064" cy="388868"/>
          </a:xfrm>
          <a:custGeom>
            <a:avLst/>
            <a:gdLst/>
            <a:ahLst/>
            <a:cxnLst/>
            <a:rect r="r" b="b" t="t" l="l"/>
            <a:pathLst>
              <a:path h="388868" w="6881064">
                <a:moveTo>
                  <a:pt x="0" y="0"/>
                </a:moveTo>
                <a:lnTo>
                  <a:pt x="6881064" y="0"/>
                </a:lnTo>
                <a:lnTo>
                  <a:pt x="6881064" y="388868"/>
                </a:lnTo>
                <a:lnTo>
                  <a:pt x="0" y="3888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47906" y="173633"/>
            <a:ext cx="212101" cy="388868"/>
          </a:xfrm>
          <a:custGeom>
            <a:avLst/>
            <a:gdLst/>
            <a:ahLst/>
            <a:cxnLst/>
            <a:rect r="r" b="b" t="t" l="l"/>
            <a:pathLst>
              <a:path h="388868" w="212101">
                <a:moveTo>
                  <a:pt x="0" y="0"/>
                </a:moveTo>
                <a:lnTo>
                  <a:pt x="212101" y="0"/>
                </a:lnTo>
                <a:lnTo>
                  <a:pt x="212101" y="388868"/>
                </a:lnTo>
                <a:lnTo>
                  <a:pt x="0" y="3888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676692"/>
            <a:ext cx="243906" cy="6881064"/>
          </a:xfrm>
          <a:custGeom>
            <a:avLst/>
            <a:gdLst/>
            <a:ahLst/>
            <a:cxnLst/>
            <a:rect r="r" b="b" t="t" l="l"/>
            <a:pathLst>
              <a:path h="6881064" w="243906">
                <a:moveTo>
                  <a:pt x="0" y="0"/>
                </a:moveTo>
                <a:lnTo>
                  <a:pt x="243907" y="0"/>
                </a:lnTo>
                <a:lnTo>
                  <a:pt x="243907" y="6881064"/>
                </a:lnTo>
                <a:lnTo>
                  <a:pt x="0" y="688106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47906" y="-48078"/>
            <a:ext cx="291812" cy="213508"/>
          </a:xfrm>
          <a:custGeom>
            <a:avLst/>
            <a:gdLst/>
            <a:ahLst/>
            <a:cxnLst/>
            <a:rect r="r" b="b" t="t" l="l"/>
            <a:pathLst>
              <a:path h="213508" w="291812">
                <a:moveTo>
                  <a:pt x="0" y="0"/>
                </a:moveTo>
                <a:lnTo>
                  <a:pt x="291811" y="0"/>
                </a:lnTo>
                <a:lnTo>
                  <a:pt x="291811" y="213507"/>
                </a:lnTo>
                <a:lnTo>
                  <a:pt x="0" y="21350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96110" y="961696"/>
            <a:ext cx="2537498" cy="451118"/>
          </a:xfrm>
          <a:custGeom>
            <a:avLst/>
            <a:gdLst/>
            <a:ahLst/>
            <a:cxnLst/>
            <a:rect r="r" b="b" t="t" l="l"/>
            <a:pathLst>
              <a:path h="451118" w="2537498">
                <a:moveTo>
                  <a:pt x="0" y="0"/>
                </a:moveTo>
                <a:lnTo>
                  <a:pt x="2537497" y="0"/>
                </a:lnTo>
                <a:lnTo>
                  <a:pt x="2537497" y="451118"/>
                </a:lnTo>
                <a:lnTo>
                  <a:pt x="0" y="45111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66769" y="1526849"/>
            <a:ext cx="6277488" cy="5680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19"/>
              </a:lnSpc>
            </a:pP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Objetivo da Prova:</a:t>
            </a:r>
          </a:p>
          <a:p>
            <a:pPr algn="just" marL="431673" indent="-215836" lvl="1">
              <a:lnSpc>
                <a:spcPts val="281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Esta prova tem como objetivo avaliar os conhe</a:t>
            </a: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cimentos dos alunos em Programação Orientada a Objetos em Python,</a:t>
            </a: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aplicando os conceitos fundamentais aprendidos em sala de aula.</a:t>
            </a:r>
          </a:p>
          <a:p>
            <a:pPr algn="just">
              <a:lnSpc>
                <a:spcPts val="2819"/>
              </a:lnSpc>
            </a:pPr>
          </a:p>
          <a:p>
            <a:pPr algn="just">
              <a:lnSpc>
                <a:spcPts val="2819"/>
              </a:lnSpc>
            </a:pP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Conceitos que serão Avaliados:</a:t>
            </a:r>
          </a:p>
          <a:p>
            <a:pPr algn="just" marL="431673" indent="-215836" lvl="1">
              <a:lnSpc>
                <a:spcPts val="281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Atributos (públicos e privados)</a:t>
            </a:r>
          </a:p>
          <a:p>
            <a:pPr algn="just" marL="431673" indent="-215836" lvl="1">
              <a:lnSpc>
                <a:spcPts val="281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Métodos (instância, estáticos e de classe)</a:t>
            </a:r>
          </a:p>
          <a:p>
            <a:pPr algn="just" marL="431673" indent="-215836" lvl="1">
              <a:lnSpc>
                <a:spcPts val="281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Herança (classe pai e filhas)</a:t>
            </a:r>
          </a:p>
          <a:p>
            <a:pPr algn="just" marL="431673" indent="-215836" lvl="1">
              <a:lnSpc>
                <a:spcPts val="281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Polimorfismo (sobrescrita de métodos)</a:t>
            </a:r>
          </a:p>
          <a:p>
            <a:pPr algn="just" marL="431673" indent="-215836" lvl="1">
              <a:lnSpc>
                <a:spcPts val="281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Encapsulamento (getters e setters)</a:t>
            </a:r>
          </a:p>
          <a:p>
            <a:pPr algn="just" marL="431673" indent="-215836" lvl="1">
              <a:lnSpc>
                <a:spcPts val="281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Métodos Estáticos (@staticmethod)</a:t>
            </a:r>
          </a:p>
          <a:p>
            <a:pPr algn="just" marL="431673" indent="-215836" lvl="1">
              <a:lnSpc>
                <a:spcPts val="281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Métodos de Classes (@classmethod)</a:t>
            </a:r>
          </a:p>
          <a:p>
            <a:pPr algn="just">
              <a:lnSpc>
                <a:spcPts val="2819"/>
              </a:lnSpc>
            </a:pPr>
          </a:p>
          <a:p>
            <a:pPr algn="just">
              <a:lnSpc>
                <a:spcPts val="281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3505514" y="942454"/>
            <a:ext cx="5172448" cy="394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19"/>
              </a:lnSpc>
            </a:pP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Prova P1 - Orientação a Objetos em Python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-244318" y="985745"/>
            <a:ext cx="3418353" cy="383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2"/>
              </a:lnSpc>
            </a:pPr>
            <a:r>
              <a:rPr lang="en-US" sz="1872" b="true">
                <a:solidFill>
                  <a:srgbClr val="FFFFF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Prova P1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133246" y="3569399"/>
            <a:ext cx="5265607" cy="3566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19"/>
              </a:lnSpc>
            </a:pP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Dicas Gerais</a:t>
            </a:r>
          </a:p>
          <a:p>
            <a:pPr algn="just" marL="431673" indent="-215836" lvl="1">
              <a:lnSpc>
                <a:spcPts val="281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Leia atentamente cada TODO antes de implementar</a:t>
            </a:r>
          </a:p>
          <a:p>
            <a:pPr algn="just" marL="431673" indent="-215836" lvl="1">
              <a:lnSpc>
                <a:spcPts val="281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Implemente um conceito por vez e teste antes de prosseguir</a:t>
            </a:r>
          </a:p>
          <a:p>
            <a:pPr algn="just" marL="431673" indent="-215836" lvl="1">
              <a:lnSpc>
                <a:spcPts val="281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Use exatamente a nomenclatura solicitada nos comentários</a:t>
            </a:r>
          </a:p>
          <a:p>
            <a:pPr algn="just" marL="431673" indent="-215836" lvl="1">
              <a:lnSpc>
                <a:spcPts val="281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NÃO altere a estrutura básica do código</a:t>
            </a:r>
          </a:p>
          <a:p>
            <a:pPr algn="just" marL="431673" indent="-215836" lvl="1">
              <a:lnSpc>
                <a:spcPts val="281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</a:t>
            </a: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este cada implementação antes de continuar</a:t>
            </a:r>
          </a:p>
          <a:p>
            <a:pPr algn="just">
              <a:lnSpc>
                <a:spcPts val="2819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9428" y="165430"/>
            <a:ext cx="3473101" cy="620817"/>
            <a:chOff x="0" y="0"/>
            <a:chExt cx="4630801" cy="82775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30801" cy="827786"/>
            </a:xfrm>
            <a:custGeom>
              <a:avLst/>
              <a:gdLst/>
              <a:ahLst/>
              <a:cxnLst/>
              <a:rect r="r" b="b" t="t" l="l"/>
              <a:pathLst>
                <a:path h="827786" w="4630801">
                  <a:moveTo>
                    <a:pt x="0" y="0"/>
                  </a:moveTo>
                  <a:lnTo>
                    <a:pt x="4630801" y="0"/>
                  </a:lnTo>
                  <a:lnTo>
                    <a:pt x="4630801" y="827786"/>
                  </a:lnTo>
                  <a:lnTo>
                    <a:pt x="0" y="8277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23" r="0" b="-119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3807762" y="173633"/>
            <a:ext cx="6881064" cy="388868"/>
          </a:xfrm>
          <a:custGeom>
            <a:avLst/>
            <a:gdLst/>
            <a:ahLst/>
            <a:cxnLst/>
            <a:rect r="r" b="b" t="t" l="l"/>
            <a:pathLst>
              <a:path h="388868" w="6881064">
                <a:moveTo>
                  <a:pt x="0" y="0"/>
                </a:moveTo>
                <a:lnTo>
                  <a:pt x="6881064" y="0"/>
                </a:lnTo>
                <a:lnTo>
                  <a:pt x="6881064" y="388868"/>
                </a:lnTo>
                <a:lnTo>
                  <a:pt x="0" y="3888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47906" y="173633"/>
            <a:ext cx="212101" cy="388868"/>
          </a:xfrm>
          <a:custGeom>
            <a:avLst/>
            <a:gdLst/>
            <a:ahLst/>
            <a:cxnLst/>
            <a:rect r="r" b="b" t="t" l="l"/>
            <a:pathLst>
              <a:path h="388868" w="212101">
                <a:moveTo>
                  <a:pt x="0" y="0"/>
                </a:moveTo>
                <a:lnTo>
                  <a:pt x="212101" y="0"/>
                </a:lnTo>
                <a:lnTo>
                  <a:pt x="212101" y="388868"/>
                </a:lnTo>
                <a:lnTo>
                  <a:pt x="0" y="3888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676692"/>
            <a:ext cx="243906" cy="6881064"/>
          </a:xfrm>
          <a:custGeom>
            <a:avLst/>
            <a:gdLst/>
            <a:ahLst/>
            <a:cxnLst/>
            <a:rect r="r" b="b" t="t" l="l"/>
            <a:pathLst>
              <a:path h="6881064" w="243906">
                <a:moveTo>
                  <a:pt x="0" y="0"/>
                </a:moveTo>
                <a:lnTo>
                  <a:pt x="243907" y="0"/>
                </a:lnTo>
                <a:lnTo>
                  <a:pt x="243907" y="6881064"/>
                </a:lnTo>
                <a:lnTo>
                  <a:pt x="0" y="688106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47906" y="-48078"/>
            <a:ext cx="291812" cy="213508"/>
          </a:xfrm>
          <a:custGeom>
            <a:avLst/>
            <a:gdLst/>
            <a:ahLst/>
            <a:cxnLst/>
            <a:rect r="r" b="b" t="t" l="l"/>
            <a:pathLst>
              <a:path h="213508" w="291812">
                <a:moveTo>
                  <a:pt x="0" y="0"/>
                </a:moveTo>
                <a:lnTo>
                  <a:pt x="291811" y="0"/>
                </a:lnTo>
                <a:lnTo>
                  <a:pt x="291811" y="213507"/>
                </a:lnTo>
                <a:lnTo>
                  <a:pt x="0" y="21350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96110" y="961696"/>
            <a:ext cx="2537498" cy="451118"/>
          </a:xfrm>
          <a:custGeom>
            <a:avLst/>
            <a:gdLst/>
            <a:ahLst/>
            <a:cxnLst/>
            <a:rect r="r" b="b" t="t" l="l"/>
            <a:pathLst>
              <a:path h="451118" w="2537498">
                <a:moveTo>
                  <a:pt x="0" y="0"/>
                </a:moveTo>
                <a:lnTo>
                  <a:pt x="2537497" y="0"/>
                </a:lnTo>
                <a:lnTo>
                  <a:pt x="2537497" y="451118"/>
                </a:lnTo>
                <a:lnTo>
                  <a:pt x="0" y="45111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55139" y="1793814"/>
            <a:ext cx="7638295" cy="2156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19"/>
              </a:lnSpc>
            </a:pP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Tema da Prova: Sis</a:t>
            </a: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tema de Ge</a:t>
            </a: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ren</a:t>
            </a: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ciam</a:t>
            </a: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ento de Veículos</a:t>
            </a:r>
          </a:p>
          <a:p>
            <a:pPr algn="just">
              <a:lnSpc>
                <a:spcPts val="2819"/>
              </a:lnSpc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 prova consiste na implementação de um sistema para gerenciar diferentes tipos de veículos em uma garagem, aplicando todos os conceitos de POO</a:t>
            </a:r>
          </a:p>
          <a:p>
            <a:pPr algn="just">
              <a:lnSpc>
                <a:spcPts val="2819"/>
              </a:lnSpc>
            </a:pPr>
          </a:p>
          <a:p>
            <a:pPr algn="just">
              <a:lnSpc>
                <a:spcPts val="281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3505514" y="942454"/>
            <a:ext cx="5172448" cy="394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19"/>
              </a:lnSpc>
            </a:pP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Prova P1 - Orientação a Objetos em Python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-244318" y="985745"/>
            <a:ext cx="3418353" cy="383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2"/>
              </a:lnSpc>
            </a:pPr>
            <a:r>
              <a:rPr lang="en-US" sz="1872" b="true">
                <a:solidFill>
                  <a:srgbClr val="FFFFF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Prova P1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9428" y="165430"/>
            <a:ext cx="3473101" cy="620817"/>
            <a:chOff x="0" y="0"/>
            <a:chExt cx="4630801" cy="82775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30801" cy="827786"/>
            </a:xfrm>
            <a:custGeom>
              <a:avLst/>
              <a:gdLst/>
              <a:ahLst/>
              <a:cxnLst/>
              <a:rect r="r" b="b" t="t" l="l"/>
              <a:pathLst>
                <a:path h="827786" w="4630801">
                  <a:moveTo>
                    <a:pt x="0" y="0"/>
                  </a:moveTo>
                  <a:lnTo>
                    <a:pt x="4630801" y="0"/>
                  </a:lnTo>
                  <a:lnTo>
                    <a:pt x="4630801" y="827786"/>
                  </a:lnTo>
                  <a:lnTo>
                    <a:pt x="0" y="8277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23" r="0" b="-119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3807762" y="173633"/>
            <a:ext cx="6881064" cy="388868"/>
          </a:xfrm>
          <a:custGeom>
            <a:avLst/>
            <a:gdLst/>
            <a:ahLst/>
            <a:cxnLst/>
            <a:rect r="r" b="b" t="t" l="l"/>
            <a:pathLst>
              <a:path h="388868" w="6881064">
                <a:moveTo>
                  <a:pt x="0" y="0"/>
                </a:moveTo>
                <a:lnTo>
                  <a:pt x="6881064" y="0"/>
                </a:lnTo>
                <a:lnTo>
                  <a:pt x="6881064" y="388868"/>
                </a:lnTo>
                <a:lnTo>
                  <a:pt x="0" y="3888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47906" y="173633"/>
            <a:ext cx="212101" cy="388868"/>
          </a:xfrm>
          <a:custGeom>
            <a:avLst/>
            <a:gdLst/>
            <a:ahLst/>
            <a:cxnLst/>
            <a:rect r="r" b="b" t="t" l="l"/>
            <a:pathLst>
              <a:path h="388868" w="212101">
                <a:moveTo>
                  <a:pt x="0" y="0"/>
                </a:moveTo>
                <a:lnTo>
                  <a:pt x="212101" y="0"/>
                </a:lnTo>
                <a:lnTo>
                  <a:pt x="212101" y="388868"/>
                </a:lnTo>
                <a:lnTo>
                  <a:pt x="0" y="3888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676692"/>
            <a:ext cx="243906" cy="6881064"/>
          </a:xfrm>
          <a:custGeom>
            <a:avLst/>
            <a:gdLst/>
            <a:ahLst/>
            <a:cxnLst/>
            <a:rect r="r" b="b" t="t" l="l"/>
            <a:pathLst>
              <a:path h="6881064" w="243906">
                <a:moveTo>
                  <a:pt x="0" y="0"/>
                </a:moveTo>
                <a:lnTo>
                  <a:pt x="243907" y="0"/>
                </a:lnTo>
                <a:lnTo>
                  <a:pt x="243907" y="6881064"/>
                </a:lnTo>
                <a:lnTo>
                  <a:pt x="0" y="688106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47906" y="-48078"/>
            <a:ext cx="291812" cy="213508"/>
          </a:xfrm>
          <a:custGeom>
            <a:avLst/>
            <a:gdLst/>
            <a:ahLst/>
            <a:cxnLst/>
            <a:rect r="r" b="b" t="t" l="l"/>
            <a:pathLst>
              <a:path h="213508" w="291812">
                <a:moveTo>
                  <a:pt x="0" y="0"/>
                </a:moveTo>
                <a:lnTo>
                  <a:pt x="291811" y="0"/>
                </a:lnTo>
                <a:lnTo>
                  <a:pt x="291811" y="213507"/>
                </a:lnTo>
                <a:lnTo>
                  <a:pt x="0" y="21350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96110" y="961696"/>
            <a:ext cx="2537498" cy="451118"/>
          </a:xfrm>
          <a:custGeom>
            <a:avLst/>
            <a:gdLst/>
            <a:ahLst/>
            <a:cxnLst/>
            <a:rect r="r" b="b" t="t" l="l"/>
            <a:pathLst>
              <a:path h="451118" w="2537498">
                <a:moveTo>
                  <a:pt x="0" y="0"/>
                </a:moveTo>
                <a:lnTo>
                  <a:pt x="2537497" y="0"/>
                </a:lnTo>
                <a:lnTo>
                  <a:pt x="2537497" y="451118"/>
                </a:lnTo>
                <a:lnTo>
                  <a:pt x="0" y="45111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43508" y="1517589"/>
            <a:ext cx="8824639" cy="4904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59"/>
              </a:lnSpc>
            </a:pP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Estrutura da Prova</a:t>
            </a:r>
          </a:p>
          <a:p>
            <a:pPr algn="just">
              <a:lnSpc>
                <a:spcPts val="2559"/>
              </a:lnSpc>
            </a:pP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Ques</a:t>
            </a: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tão 1: Cl</a:t>
            </a: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ass</a:t>
            </a: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e Veiculo (2.0 pontos)</a:t>
            </a:r>
          </a:p>
          <a:p>
            <a:pPr algn="just" marL="431673" indent="-215836" lvl="1">
              <a:lnSpc>
                <a:spcPts val="255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Classe base para representar um veículo</a:t>
            </a:r>
          </a:p>
          <a:p>
            <a:pPr algn="just" marL="431673" indent="-215836" lvl="1">
              <a:lnSpc>
                <a:spcPts val="255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Atributos públicos e privados</a:t>
            </a:r>
          </a:p>
          <a:p>
            <a:pPr algn="just" marL="431673" indent="-215836" lvl="1">
              <a:lnSpc>
                <a:spcPts val="255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Getters e setters com validação</a:t>
            </a:r>
          </a:p>
          <a:p>
            <a:pPr algn="just" marL="431673" indent="-215836" lvl="1">
              <a:lnSpc>
                <a:spcPts val="255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Métodos de ligar/desligar</a:t>
            </a:r>
          </a:p>
          <a:p>
            <a:pPr algn="just" marL="431673" indent="-215836" lvl="1">
              <a:lnSpc>
                <a:spcPts val="255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Método estático para validar ano</a:t>
            </a:r>
          </a:p>
          <a:p>
            <a:pPr algn="just" marL="431673" indent="-215836" lvl="1">
              <a:lnSpc>
                <a:spcPts val="255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Método de classe para criar exemplo (ESTE JA ESTA IMPLEMENTADO)</a:t>
            </a:r>
          </a:p>
          <a:p>
            <a:pPr algn="just">
              <a:lnSpc>
                <a:spcPts val="2559"/>
              </a:lnSpc>
            </a:pP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TODO 1 e 2: Atributos da Class</a:t>
            </a:r>
          </a:p>
          <a:p>
            <a:pPr algn="just">
              <a:lnSpc>
                <a:spcPts val="2559"/>
              </a:lnSpc>
            </a:pP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Dica</a:t>
            </a: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:</a:t>
            </a:r>
          </a:p>
          <a:p>
            <a:pPr algn="just" marL="431673" indent="-215836" lvl="1">
              <a:lnSpc>
                <a:spcPts val="255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Atributos públicos: `marca`, `modelo` (sem underscore)</a:t>
            </a:r>
          </a:p>
          <a:p>
            <a:pPr algn="just" marL="431673" indent="-215836" lvl="1">
              <a:lnSpc>
                <a:spcPts val="255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Atributos privados: `_ano`, `_quilometragem`, `_ligado` (com underscore)</a:t>
            </a:r>
          </a:p>
          <a:p>
            <a:pPr algn="just" marL="431673" indent="-215836" lvl="1">
              <a:lnSpc>
                <a:spcPts val="255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`_quilometragem` deve começar com `0`</a:t>
            </a:r>
          </a:p>
          <a:p>
            <a:pPr algn="just" marL="431673" indent="-215836" lvl="1">
              <a:lnSpc>
                <a:spcPts val="255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`_ligado` deve começar com `False`</a:t>
            </a:r>
          </a:p>
          <a:p>
            <a:pPr algn="just" marL="431673" indent="-215836" lvl="1">
              <a:lnSpc>
                <a:spcPts val="255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Os parâmetros vêm do `__init__(self, marca, modelo, ano)`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505514" y="942454"/>
            <a:ext cx="5172448" cy="394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19"/>
              </a:lnSpc>
            </a:pP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Prova P1 - Orientação a Objetos em Python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-244318" y="985745"/>
            <a:ext cx="3418353" cy="383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2"/>
              </a:lnSpc>
            </a:pPr>
            <a:r>
              <a:rPr lang="en-US" sz="1872" b="true">
                <a:solidFill>
                  <a:srgbClr val="FFFFF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Prova P1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9428" y="165430"/>
            <a:ext cx="3473101" cy="620817"/>
            <a:chOff x="0" y="0"/>
            <a:chExt cx="4630801" cy="82775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30801" cy="827786"/>
            </a:xfrm>
            <a:custGeom>
              <a:avLst/>
              <a:gdLst/>
              <a:ahLst/>
              <a:cxnLst/>
              <a:rect r="r" b="b" t="t" l="l"/>
              <a:pathLst>
                <a:path h="827786" w="4630801">
                  <a:moveTo>
                    <a:pt x="0" y="0"/>
                  </a:moveTo>
                  <a:lnTo>
                    <a:pt x="4630801" y="0"/>
                  </a:lnTo>
                  <a:lnTo>
                    <a:pt x="4630801" y="827786"/>
                  </a:lnTo>
                  <a:lnTo>
                    <a:pt x="0" y="8277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23" r="0" b="-119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3807762" y="173633"/>
            <a:ext cx="6881064" cy="388868"/>
          </a:xfrm>
          <a:custGeom>
            <a:avLst/>
            <a:gdLst/>
            <a:ahLst/>
            <a:cxnLst/>
            <a:rect r="r" b="b" t="t" l="l"/>
            <a:pathLst>
              <a:path h="388868" w="6881064">
                <a:moveTo>
                  <a:pt x="0" y="0"/>
                </a:moveTo>
                <a:lnTo>
                  <a:pt x="6881064" y="0"/>
                </a:lnTo>
                <a:lnTo>
                  <a:pt x="6881064" y="388868"/>
                </a:lnTo>
                <a:lnTo>
                  <a:pt x="0" y="3888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47906" y="173633"/>
            <a:ext cx="212101" cy="388868"/>
          </a:xfrm>
          <a:custGeom>
            <a:avLst/>
            <a:gdLst/>
            <a:ahLst/>
            <a:cxnLst/>
            <a:rect r="r" b="b" t="t" l="l"/>
            <a:pathLst>
              <a:path h="388868" w="212101">
                <a:moveTo>
                  <a:pt x="0" y="0"/>
                </a:moveTo>
                <a:lnTo>
                  <a:pt x="212101" y="0"/>
                </a:lnTo>
                <a:lnTo>
                  <a:pt x="212101" y="388868"/>
                </a:lnTo>
                <a:lnTo>
                  <a:pt x="0" y="3888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676692"/>
            <a:ext cx="243906" cy="6881064"/>
          </a:xfrm>
          <a:custGeom>
            <a:avLst/>
            <a:gdLst/>
            <a:ahLst/>
            <a:cxnLst/>
            <a:rect r="r" b="b" t="t" l="l"/>
            <a:pathLst>
              <a:path h="6881064" w="243906">
                <a:moveTo>
                  <a:pt x="0" y="0"/>
                </a:moveTo>
                <a:lnTo>
                  <a:pt x="243907" y="0"/>
                </a:lnTo>
                <a:lnTo>
                  <a:pt x="243907" y="6881064"/>
                </a:lnTo>
                <a:lnTo>
                  <a:pt x="0" y="688106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47906" y="-48078"/>
            <a:ext cx="291812" cy="213508"/>
          </a:xfrm>
          <a:custGeom>
            <a:avLst/>
            <a:gdLst/>
            <a:ahLst/>
            <a:cxnLst/>
            <a:rect r="r" b="b" t="t" l="l"/>
            <a:pathLst>
              <a:path h="213508" w="291812">
                <a:moveTo>
                  <a:pt x="0" y="0"/>
                </a:moveTo>
                <a:lnTo>
                  <a:pt x="291811" y="0"/>
                </a:lnTo>
                <a:lnTo>
                  <a:pt x="291811" y="213507"/>
                </a:lnTo>
                <a:lnTo>
                  <a:pt x="0" y="21350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96110" y="961696"/>
            <a:ext cx="2537498" cy="451118"/>
          </a:xfrm>
          <a:custGeom>
            <a:avLst/>
            <a:gdLst/>
            <a:ahLst/>
            <a:cxnLst/>
            <a:rect r="r" b="b" t="t" l="l"/>
            <a:pathLst>
              <a:path h="451118" w="2537498">
                <a:moveTo>
                  <a:pt x="0" y="0"/>
                </a:moveTo>
                <a:lnTo>
                  <a:pt x="2537497" y="0"/>
                </a:lnTo>
                <a:lnTo>
                  <a:pt x="2537497" y="451118"/>
                </a:lnTo>
                <a:lnTo>
                  <a:pt x="0" y="45111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49428" y="1498539"/>
            <a:ext cx="10334572" cy="5321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99"/>
              </a:lnSpc>
            </a:pP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TODO</a:t>
            </a: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3: </a:t>
            </a: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Getters e S</a:t>
            </a: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etters</a:t>
            </a:r>
          </a:p>
          <a:p>
            <a:pPr algn="just">
              <a:lnSpc>
                <a:spcPts val="2799"/>
              </a:lnSpc>
            </a:pP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Dica:</a:t>
            </a:r>
          </a:p>
          <a:p>
            <a:pPr algn="just" marL="431673" indent="-215836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Use `@property` para getters</a:t>
            </a:r>
          </a:p>
          <a:p>
            <a:pPr algn="just" marL="431673" indent="-215836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Use `@atributo.setter` para setters</a:t>
            </a:r>
          </a:p>
          <a:p>
            <a:pPr algn="just" marL="431673" indent="-215836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No setter do `_ano`: verifique se `valor &gt; 1900`, senão `raise ValueError("mensagem")`</a:t>
            </a:r>
          </a:p>
          <a:p>
            <a:pPr algn="just" marL="431673" indent="-215836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No setter do `_quilometragem`: verifique se `valor &gt;= 0`, senão `raise ValueError("mensagem")`</a:t>
            </a:r>
          </a:p>
          <a:p>
            <a:pPr algn="just" marL="431673" indent="-215836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Para `_ligado`: apenas getter (sem setter), este metodo é apenas para conferir se esta ligado.</a:t>
            </a:r>
          </a:p>
          <a:p>
            <a:pPr algn="just">
              <a:lnSpc>
                <a:spcPts val="2799"/>
              </a:lnSpc>
            </a:pPr>
          </a:p>
          <a:p>
            <a:pPr algn="just">
              <a:lnSpc>
                <a:spcPts val="2799"/>
              </a:lnSpc>
            </a:pP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TODO 4: Método ligar()</a:t>
            </a:r>
          </a:p>
          <a:p>
            <a:pPr algn="just">
              <a:lnSpc>
                <a:spcPts val="2799"/>
              </a:lnSpc>
            </a:pP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Dica:</a:t>
            </a:r>
          </a:p>
          <a:p>
            <a:pPr algn="just" marL="431673" indent="-215836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Verifique se `self._ligado` é `False`</a:t>
            </a:r>
          </a:p>
          <a:p>
            <a:pPr algn="just" marL="431673" indent="-215836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Se for, mude para `True` e retorne `True`</a:t>
            </a:r>
          </a:p>
          <a:p>
            <a:pPr algn="just" marL="431673" indent="-215836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Se já estiver ligado, retorne `False`</a:t>
            </a:r>
          </a:p>
          <a:p>
            <a:pPr algn="just">
              <a:lnSpc>
                <a:spcPts val="2799"/>
              </a:lnSpc>
            </a:pPr>
          </a:p>
          <a:p>
            <a:pPr algn="just">
              <a:lnSpc>
                <a:spcPts val="279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3505514" y="942454"/>
            <a:ext cx="5172448" cy="394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19"/>
              </a:lnSpc>
            </a:pP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Prova P1 - Orientação a Objetos em Python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-244318" y="985745"/>
            <a:ext cx="3418353" cy="383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2"/>
              </a:lnSpc>
            </a:pPr>
            <a:r>
              <a:rPr lang="en-US" sz="1872" b="true">
                <a:solidFill>
                  <a:srgbClr val="FFFFF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Prova P1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9428" y="165430"/>
            <a:ext cx="3473101" cy="620817"/>
            <a:chOff x="0" y="0"/>
            <a:chExt cx="4630801" cy="82775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30801" cy="827786"/>
            </a:xfrm>
            <a:custGeom>
              <a:avLst/>
              <a:gdLst/>
              <a:ahLst/>
              <a:cxnLst/>
              <a:rect r="r" b="b" t="t" l="l"/>
              <a:pathLst>
                <a:path h="827786" w="4630801">
                  <a:moveTo>
                    <a:pt x="0" y="0"/>
                  </a:moveTo>
                  <a:lnTo>
                    <a:pt x="4630801" y="0"/>
                  </a:lnTo>
                  <a:lnTo>
                    <a:pt x="4630801" y="827786"/>
                  </a:lnTo>
                  <a:lnTo>
                    <a:pt x="0" y="8277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23" r="0" b="-119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3807762" y="173633"/>
            <a:ext cx="6881064" cy="388868"/>
          </a:xfrm>
          <a:custGeom>
            <a:avLst/>
            <a:gdLst/>
            <a:ahLst/>
            <a:cxnLst/>
            <a:rect r="r" b="b" t="t" l="l"/>
            <a:pathLst>
              <a:path h="388868" w="6881064">
                <a:moveTo>
                  <a:pt x="0" y="0"/>
                </a:moveTo>
                <a:lnTo>
                  <a:pt x="6881064" y="0"/>
                </a:lnTo>
                <a:lnTo>
                  <a:pt x="6881064" y="388868"/>
                </a:lnTo>
                <a:lnTo>
                  <a:pt x="0" y="3888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47906" y="173633"/>
            <a:ext cx="212101" cy="388868"/>
          </a:xfrm>
          <a:custGeom>
            <a:avLst/>
            <a:gdLst/>
            <a:ahLst/>
            <a:cxnLst/>
            <a:rect r="r" b="b" t="t" l="l"/>
            <a:pathLst>
              <a:path h="388868" w="212101">
                <a:moveTo>
                  <a:pt x="0" y="0"/>
                </a:moveTo>
                <a:lnTo>
                  <a:pt x="212101" y="0"/>
                </a:lnTo>
                <a:lnTo>
                  <a:pt x="212101" y="388868"/>
                </a:lnTo>
                <a:lnTo>
                  <a:pt x="0" y="3888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676692"/>
            <a:ext cx="243906" cy="6881064"/>
          </a:xfrm>
          <a:custGeom>
            <a:avLst/>
            <a:gdLst/>
            <a:ahLst/>
            <a:cxnLst/>
            <a:rect r="r" b="b" t="t" l="l"/>
            <a:pathLst>
              <a:path h="6881064" w="243906">
                <a:moveTo>
                  <a:pt x="0" y="0"/>
                </a:moveTo>
                <a:lnTo>
                  <a:pt x="243907" y="0"/>
                </a:lnTo>
                <a:lnTo>
                  <a:pt x="243907" y="6881064"/>
                </a:lnTo>
                <a:lnTo>
                  <a:pt x="0" y="688106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47906" y="-48078"/>
            <a:ext cx="291812" cy="213508"/>
          </a:xfrm>
          <a:custGeom>
            <a:avLst/>
            <a:gdLst/>
            <a:ahLst/>
            <a:cxnLst/>
            <a:rect r="r" b="b" t="t" l="l"/>
            <a:pathLst>
              <a:path h="213508" w="291812">
                <a:moveTo>
                  <a:pt x="0" y="0"/>
                </a:moveTo>
                <a:lnTo>
                  <a:pt x="291811" y="0"/>
                </a:lnTo>
                <a:lnTo>
                  <a:pt x="291811" y="213507"/>
                </a:lnTo>
                <a:lnTo>
                  <a:pt x="0" y="21350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96110" y="961696"/>
            <a:ext cx="2537498" cy="451118"/>
          </a:xfrm>
          <a:custGeom>
            <a:avLst/>
            <a:gdLst/>
            <a:ahLst/>
            <a:cxnLst/>
            <a:rect r="r" b="b" t="t" l="l"/>
            <a:pathLst>
              <a:path h="451118" w="2537498">
                <a:moveTo>
                  <a:pt x="0" y="0"/>
                </a:moveTo>
                <a:lnTo>
                  <a:pt x="2537497" y="0"/>
                </a:lnTo>
                <a:lnTo>
                  <a:pt x="2537497" y="451118"/>
                </a:lnTo>
                <a:lnTo>
                  <a:pt x="0" y="45111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49428" y="1498539"/>
            <a:ext cx="10334572" cy="5673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99"/>
              </a:lnSpc>
            </a:pP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TODO 5</a:t>
            </a: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: Mé</a:t>
            </a: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todo desliga</a:t>
            </a: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r()</a:t>
            </a:r>
          </a:p>
          <a:p>
            <a:pPr algn="just">
              <a:lnSpc>
                <a:spcPts val="2799"/>
              </a:lnSpc>
            </a:pP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Dica:</a:t>
            </a:r>
          </a:p>
          <a:p>
            <a:pPr algn="just" marL="431673" indent="-215836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Verifique se `self._ligado` é `True`</a:t>
            </a:r>
          </a:p>
          <a:p>
            <a:pPr algn="just" marL="431673" indent="-215836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Se for, mude para `False` e retorne `True`</a:t>
            </a:r>
          </a:p>
          <a:p>
            <a:pPr algn="just" marL="431673" indent="-215836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Se já estiver desligado, retorne `False`</a:t>
            </a:r>
          </a:p>
          <a:p>
            <a:pPr algn="just">
              <a:lnSpc>
                <a:spcPts val="2799"/>
              </a:lnSpc>
            </a:pPr>
          </a:p>
          <a:p>
            <a:pPr algn="just">
              <a:lnSpc>
                <a:spcPts val="2799"/>
              </a:lnSpc>
            </a:pP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TODO 6: Método estático validar_ano()</a:t>
            </a:r>
          </a:p>
          <a:p>
            <a:pPr algn="just">
              <a:lnSpc>
                <a:spcPts val="2799"/>
              </a:lnSpc>
            </a:pP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Dica:</a:t>
            </a:r>
          </a:p>
          <a:p>
            <a:pPr algn="just" marL="431673" indent="-215836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Verifique se `ano` é um inteiro: `isinstance(ano, int)`</a:t>
            </a:r>
          </a:p>
          <a:p>
            <a:pPr algn="just" marL="431673" indent="-215836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Verifique se está entre 1900 e 2025: `1900 &lt;= ano &lt;= 2025`</a:t>
            </a:r>
          </a:p>
          <a:p>
            <a:pPr algn="just" marL="431673" indent="-215836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Retorne `True` se válido, `False` caso contrário</a:t>
            </a:r>
          </a:p>
          <a:p>
            <a:pPr algn="just">
              <a:lnSpc>
                <a:spcPts val="2799"/>
              </a:lnSpc>
            </a:pPr>
          </a:p>
          <a:p>
            <a:pPr algn="just">
              <a:lnSpc>
                <a:spcPts val="2799"/>
              </a:lnSpc>
            </a:pP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TODO 7: Método de classe criar_veiculo_exemplo()</a:t>
            </a:r>
          </a:p>
          <a:p>
            <a:pPr algn="just">
              <a:lnSpc>
                <a:spcPts val="2799"/>
              </a:lnSpc>
            </a:pP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Dica:</a:t>
            </a:r>
          </a:p>
          <a:p>
            <a:pPr algn="just" marL="431673" indent="-215836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Use `cls()` para criar uma instância</a:t>
            </a:r>
          </a:p>
          <a:p>
            <a:pPr algn="just" marL="431673" indent="-215836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Retorne: `cls("Toyota", "Corolla", 2020)`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505514" y="942454"/>
            <a:ext cx="5172448" cy="394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19"/>
              </a:lnSpc>
            </a:pP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Prova P1 - Orientação a Objetos em Python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-244318" y="985745"/>
            <a:ext cx="3418353" cy="383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2"/>
              </a:lnSpc>
            </a:pPr>
            <a:r>
              <a:rPr lang="en-US" sz="1872" b="true">
                <a:solidFill>
                  <a:srgbClr val="FFFFF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Prova P1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9428" y="165430"/>
            <a:ext cx="3473101" cy="620817"/>
            <a:chOff x="0" y="0"/>
            <a:chExt cx="4630801" cy="82775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30801" cy="827786"/>
            </a:xfrm>
            <a:custGeom>
              <a:avLst/>
              <a:gdLst/>
              <a:ahLst/>
              <a:cxnLst/>
              <a:rect r="r" b="b" t="t" l="l"/>
              <a:pathLst>
                <a:path h="827786" w="4630801">
                  <a:moveTo>
                    <a:pt x="0" y="0"/>
                  </a:moveTo>
                  <a:lnTo>
                    <a:pt x="4630801" y="0"/>
                  </a:lnTo>
                  <a:lnTo>
                    <a:pt x="4630801" y="827786"/>
                  </a:lnTo>
                  <a:lnTo>
                    <a:pt x="0" y="8277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23" r="0" b="-119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3807762" y="173633"/>
            <a:ext cx="6881064" cy="388868"/>
          </a:xfrm>
          <a:custGeom>
            <a:avLst/>
            <a:gdLst/>
            <a:ahLst/>
            <a:cxnLst/>
            <a:rect r="r" b="b" t="t" l="l"/>
            <a:pathLst>
              <a:path h="388868" w="6881064">
                <a:moveTo>
                  <a:pt x="0" y="0"/>
                </a:moveTo>
                <a:lnTo>
                  <a:pt x="6881064" y="0"/>
                </a:lnTo>
                <a:lnTo>
                  <a:pt x="6881064" y="388868"/>
                </a:lnTo>
                <a:lnTo>
                  <a:pt x="0" y="3888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47906" y="173633"/>
            <a:ext cx="212101" cy="388868"/>
          </a:xfrm>
          <a:custGeom>
            <a:avLst/>
            <a:gdLst/>
            <a:ahLst/>
            <a:cxnLst/>
            <a:rect r="r" b="b" t="t" l="l"/>
            <a:pathLst>
              <a:path h="388868" w="212101">
                <a:moveTo>
                  <a:pt x="0" y="0"/>
                </a:moveTo>
                <a:lnTo>
                  <a:pt x="212101" y="0"/>
                </a:lnTo>
                <a:lnTo>
                  <a:pt x="212101" y="388868"/>
                </a:lnTo>
                <a:lnTo>
                  <a:pt x="0" y="3888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676692"/>
            <a:ext cx="243906" cy="6881064"/>
          </a:xfrm>
          <a:custGeom>
            <a:avLst/>
            <a:gdLst/>
            <a:ahLst/>
            <a:cxnLst/>
            <a:rect r="r" b="b" t="t" l="l"/>
            <a:pathLst>
              <a:path h="6881064" w="243906">
                <a:moveTo>
                  <a:pt x="0" y="0"/>
                </a:moveTo>
                <a:lnTo>
                  <a:pt x="243907" y="0"/>
                </a:lnTo>
                <a:lnTo>
                  <a:pt x="243907" y="6881064"/>
                </a:lnTo>
                <a:lnTo>
                  <a:pt x="0" y="688106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47906" y="-48078"/>
            <a:ext cx="291812" cy="213508"/>
          </a:xfrm>
          <a:custGeom>
            <a:avLst/>
            <a:gdLst/>
            <a:ahLst/>
            <a:cxnLst/>
            <a:rect r="r" b="b" t="t" l="l"/>
            <a:pathLst>
              <a:path h="213508" w="291812">
                <a:moveTo>
                  <a:pt x="0" y="0"/>
                </a:moveTo>
                <a:lnTo>
                  <a:pt x="291811" y="0"/>
                </a:lnTo>
                <a:lnTo>
                  <a:pt x="291811" y="213507"/>
                </a:lnTo>
                <a:lnTo>
                  <a:pt x="0" y="21350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96110" y="961696"/>
            <a:ext cx="2537498" cy="451118"/>
          </a:xfrm>
          <a:custGeom>
            <a:avLst/>
            <a:gdLst/>
            <a:ahLst/>
            <a:cxnLst/>
            <a:rect r="r" b="b" t="t" l="l"/>
            <a:pathLst>
              <a:path h="451118" w="2537498">
                <a:moveTo>
                  <a:pt x="0" y="0"/>
                </a:moveTo>
                <a:lnTo>
                  <a:pt x="2537497" y="0"/>
                </a:lnTo>
                <a:lnTo>
                  <a:pt x="2537497" y="451118"/>
                </a:lnTo>
                <a:lnTo>
                  <a:pt x="0" y="45111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49428" y="1498539"/>
            <a:ext cx="10334572" cy="6731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99"/>
              </a:lnSpc>
            </a:pP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QUES</a:t>
            </a: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TÃO 2: CLASSE CARRO</a:t>
            </a:r>
          </a:p>
          <a:p>
            <a:pPr algn="just">
              <a:lnSpc>
                <a:spcPts val="2799"/>
              </a:lnSpc>
            </a:pP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TODO 8: Construtor</a:t>
            </a:r>
          </a:p>
          <a:p>
            <a:pPr algn="just">
              <a:lnSpc>
                <a:spcPts val="2799"/>
              </a:lnSpc>
            </a:pP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Dica:</a:t>
            </a:r>
          </a:p>
          <a:p>
            <a:pPr algn="just" marL="431673" indent="-215836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Chame o construtor da classe pai: `super().__init__(marca, modelo, ano)`</a:t>
            </a:r>
          </a:p>
          <a:p>
            <a:pPr algn="just" marL="431673" indent="-215836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Adicione os atributos: `self._numero_portas` e `self._combustivel`</a:t>
            </a:r>
          </a:p>
          <a:p>
            <a:pPr algn="just">
              <a:lnSpc>
                <a:spcPts val="2799"/>
              </a:lnSpc>
            </a:pPr>
          </a:p>
          <a:p>
            <a:pPr algn="just">
              <a:lnSpc>
                <a:spcPts val="2799"/>
              </a:lnSpc>
            </a:pP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TODO 9: Getters e Setters específicos</a:t>
            </a:r>
          </a:p>
          <a:p>
            <a:pPr algn="just">
              <a:lnSpc>
                <a:spcPts val="2799"/>
              </a:lnSpc>
            </a:pP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Dica:</a:t>
            </a:r>
          </a:p>
          <a:p>
            <a:pPr algn="just" marL="431673" indent="-215836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Para `numero_portas`: getter retorna `self._numero_portas`</a:t>
            </a:r>
          </a:p>
          <a:p>
            <a:pPr algn="just" marL="431673" indent="-215836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Setter verifica se `2 &lt;= valor &lt;= 5`, senão `raise ValueError("suamensagem")`</a:t>
            </a:r>
          </a:p>
          <a:p>
            <a:pPr algn="just">
              <a:lnSpc>
                <a:spcPts val="2799"/>
              </a:lnSpc>
            </a:pPr>
          </a:p>
          <a:p>
            <a:pPr algn="just" marL="431673" indent="-215836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Para `combustivel`: getter retorna `self._combustivel`</a:t>
            </a:r>
          </a:p>
          <a:p>
            <a:pPr algn="just" marL="431673" indent="-215836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Setter verifica se é string não vazia: `isinstance(valor, str) and valor.strip()`</a:t>
            </a:r>
          </a:p>
          <a:p>
            <a:pPr algn="just">
              <a:lnSpc>
                <a:spcPts val="2799"/>
              </a:lnSpc>
            </a:pPr>
          </a:p>
          <a:p>
            <a:pPr algn="just">
              <a:lnSpc>
                <a:spcPts val="2799"/>
              </a:lnSpc>
            </a:pPr>
          </a:p>
          <a:p>
            <a:pPr algn="just">
              <a:lnSpc>
                <a:spcPts val="2799"/>
              </a:lnSpc>
            </a:pPr>
          </a:p>
          <a:p>
            <a:pPr algn="just">
              <a:lnSpc>
                <a:spcPts val="2799"/>
              </a:lnSpc>
            </a:pPr>
          </a:p>
          <a:p>
            <a:pPr algn="just">
              <a:lnSpc>
                <a:spcPts val="2799"/>
              </a:lnSpc>
            </a:pPr>
          </a:p>
          <a:p>
            <a:pPr algn="just">
              <a:lnSpc>
                <a:spcPts val="279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3505514" y="942454"/>
            <a:ext cx="5172448" cy="394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19"/>
              </a:lnSpc>
            </a:pP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Prova P1 - Orientação a Objetos em Python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-244318" y="985745"/>
            <a:ext cx="3418353" cy="383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2"/>
              </a:lnSpc>
            </a:pPr>
            <a:r>
              <a:rPr lang="en-US" sz="1872" b="true">
                <a:solidFill>
                  <a:srgbClr val="FFFFF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Prova P1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9428" y="165430"/>
            <a:ext cx="3473101" cy="620817"/>
            <a:chOff x="0" y="0"/>
            <a:chExt cx="4630801" cy="82775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30801" cy="827786"/>
            </a:xfrm>
            <a:custGeom>
              <a:avLst/>
              <a:gdLst/>
              <a:ahLst/>
              <a:cxnLst/>
              <a:rect r="r" b="b" t="t" l="l"/>
              <a:pathLst>
                <a:path h="827786" w="4630801">
                  <a:moveTo>
                    <a:pt x="0" y="0"/>
                  </a:moveTo>
                  <a:lnTo>
                    <a:pt x="4630801" y="0"/>
                  </a:lnTo>
                  <a:lnTo>
                    <a:pt x="4630801" y="827786"/>
                  </a:lnTo>
                  <a:lnTo>
                    <a:pt x="0" y="8277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23" r="0" b="-119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3807762" y="173633"/>
            <a:ext cx="6881064" cy="388868"/>
          </a:xfrm>
          <a:custGeom>
            <a:avLst/>
            <a:gdLst/>
            <a:ahLst/>
            <a:cxnLst/>
            <a:rect r="r" b="b" t="t" l="l"/>
            <a:pathLst>
              <a:path h="388868" w="6881064">
                <a:moveTo>
                  <a:pt x="0" y="0"/>
                </a:moveTo>
                <a:lnTo>
                  <a:pt x="6881064" y="0"/>
                </a:lnTo>
                <a:lnTo>
                  <a:pt x="6881064" y="388868"/>
                </a:lnTo>
                <a:lnTo>
                  <a:pt x="0" y="3888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47906" y="173633"/>
            <a:ext cx="212101" cy="388868"/>
          </a:xfrm>
          <a:custGeom>
            <a:avLst/>
            <a:gdLst/>
            <a:ahLst/>
            <a:cxnLst/>
            <a:rect r="r" b="b" t="t" l="l"/>
            <a:pathLst>
              <a:path h="388868" w="212101">
                <a:moveTo>
                  <a:pt x="0" y="0"/>
                </a:moveTo>
                <a:lnTo>
                  <a:pt x="212101" y="0"/>
                </a:lnTo>
                <a:lnTo>
                  <a:pt x="212101" y="388868"/>
                </a:lnTo>
                <a:lnTo>
                  <a:pt x="0" y="3888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676692"/>
            <a:ext cx="243906" cy="6881064"/>
          </a:xfrm>
          <a:custGeom>
            <a:avLst/>
            <a:gdLst/>
            <a:ahLst/>
            <a:cxnLst/>
            <a:rect r="r" b="b" t="t" l="l"/>
            <a:pathLst>
              <a:path h="6881064" w="243906">
                <a:moveTo>
                  <a:pt x="0" y="0"/>
                </a:moveTo>
                <a:lnTo>
                  <a:pt x="243907" y="0"/>
                </a:lnTo>
                <a:lnTo>
                  <a:pt x="243907" y="6881064"/>
                </a:lnTo>
                <a:lnTo>
                  <a:pt x="0" y="688106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47906" y="-48078"/>
            <a:ext cx="291812" cy="213508"/>
          </a:xfrm>
          <a:custGeom>
            <a:avLst/>
            <a:gdLst/>
            <a:ahLst/>
            <a:cxnLst/>
            <a:rect r="r" b="b" t="t" l="l"/>
            <a:pathLst>
              <a:path h="213508" w="291812">
                <a:moveTo>
                  <a:pt x="0" y="0"/>
                </a:moveTo>
                <a:lnTo>
                  <a:pt x="291811" y="0"/>
                </a:lnTo>
                <a:lnTo>
                  <a:pt x="291811" y="213507"/>
                </a:lnTo>
                <a:lnTo>
                  <a:pt x="0" y="21350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96110" y="961696"/>
            <a:ext cx="2537498" cy="451118"/>
          </a:xfrm>
          <a:custGeom>
            <a:avLst/>
            <a:gdLst/>
            <a:ahLst/>
            <a:cxnLst/>
            <a:rect r="r" b="b" t="t" l="l"/>
            <a:pathLst>
              <a:path h="451118" w="2537498">
                <a:moveTo>
                  <a:pt x="0" y="0"/>
                </a:moveTo>
                <a:lnTo>
                  <a:pt x="2537497" y="0"/>
                </a:lnTo>
                <a:lnTo>
                  <a:pt x="2537497" y="451118"/>
                </a:lnTo>
                <a:lnTo>
                  <a:pt x="0" y="45111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49428" y="1498539"/>
            <a:ext cx="10334572" cy="3206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99"/>
              </a:lnSpc>
            </a:pP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QUES</a:t>
            </a: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TÃO 2: CLASSE CARRO</a:t>
            </a:r>
          </a:p>
          <a:p>
            <a:pPr algn="just">
              <a:lnSpc>
                <a:spcPts val="2799"/>
              </a:lnSpc>
            </a:pP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TODO 10: Método obter_informacoes_detalhadas()</a:t>
            </a:r>
          </a:p>
          <a:p>
            <a:pPr algn="just">
              <a:lnSpc>
                <a:spcPts val="2799"/>
              </a:lnSpc>
            </a:pP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Dica:</a:t>
            </a:r>
          </a:p>
          <a:p>
            <a:pPr algn="just" marL="431673" indent="-215836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Us</a:t>
            </a: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e `self.numero_portas` e `self.combustivel` (de getters)</a:t>
            </a:r>
          </a:p>
          <a:p>
            <a:pPr algn="just" marL="431673" indent="-215836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Use `self.quilometragem` para acessar a quilometragem da classe pai</a:t>
            </a:r>
          </a:p>
          <a:p>
            <a:pPr algn="just" marL="431673" indent="-215836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Retorne uma string formatada com f-strings</a:t>
            </a:r>
          </a:p>
          <a:p>
            <a:pPr algn="just" marL="431673" indent="-215836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"Portas: [numero_portas] - Combustível: [combustivel] - Quilometragem: [quilometragem] km</a:t>
            </a:r>
          </a:p>
          <a:p>
            <a:pPr algn="just">
              <a:lnSpc>
                <a:spcPts val="2799"/>
              </a:lnSpc>
            </a:pPr>
          </a:p>
          <a:p>
            <a:pPr algn="just">
              <a:lnSpc>
                <a:spcPts val="279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3505514" y="942454"/>
            <a:ext cx="5172448" cy="394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19"/>
              </a:lnSpc>
            </a:pP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Prova P1 - Orientação a Objetos em Python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-244318" y="985745"/>
            <a:ext cx="3418353" cy="383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2"/>
              </a:lnSpc>
            </a:pPr>
            <a:r>
              <a:rPr lang="en-US" sz="1872" b="true">
                <a:solidFill>
                  <a:srgbClr val="FFFFF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Prova P1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9428" y="165430"/>
            <a:ext cx="3473101" cy="620817"/>
            <a:chOff x="0" y="0"/>
            <a:chExt cx="4630801" cy="82775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30801" cy="827786"/>
            </a:xfrm>
            <a:custGeom>
              <a:avLst/>
              <a:gdLst/>
              <a:ahLst/>
              <a:cxnLst/>
              <a:rect r="r" b="b" t="t" l="l"/>
              <a:pathLst>
                <a:path h="827786" w="4630801">
                  <a:moveTo>
                    <a:pt x="0" y="0"/>
                  </a:moveTo>
                  <a:lnTo>
                    <a:pt x="4630801" y="0"/>
                  </a:lnTo>
                  <a:lnTo>
                    <a:pt x="4630801" y="827786"/>
                  </a:lnTo>
                  <a:lnTo>
                    <a:pt x="0" y="8277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23" r="0" b="-119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3807762" y="173633"/>
            <a:ext cx="6881064" cy="388868"/>
          </a:xfrm>
          <a:custGeom>
            <a:avLst/>
            <a:gdLst/>
            <a:ahLst/>
            <a:cxnLst/>
            <a:rect r="r" b="b" t="t" l="l"/>
            <a:pathLst>
              <a:path h="388868" w="6881064">
                <a:moveTo>
                  <a:pt x="0" y="0"/>
                </a:moveTo>
                <a:lnTo>
                  <a:pt x="6881064" y="0"/>
                </a:lnTo>
                <a:lnTo>
                  <a:pt x="6881064" y="388868"/>
                </a:lnTo>
                <a:lnTo>
                  <a:pt x="0" y="3888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47906" y="173633"/>
            <a:ext cx="212101" cy="388868"/>
          </a:xfrm>
          <a:custGeom>
            <a:avLst/>
            <a:gdLst/>
            <a:ahLst/>
            <a:cxnLst/>
            <a:rect r="r" b="b" t="t" l="l"/>
            <a:pathLst>
              <a:path h="388868" w="212101">
                <a:moveTo>
                  <a:pt x="0" y="0"/>
                </a:moveTo>
                <a:lnTo>
                  <a:pt x="212101" y="0"/>
                </a:lnTo>
                <a:lnTo>
                  <a:pt x="212101" y="388868"/>
                </a:lnTo>
                <a:lnTo>
                  <a:pt x="0" y="3888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676692"/>
            <a:ext cx="243906" cy="6881064"/>
          </a:xfrm>
          <a:custGeom>
            <a:avLst/>
            <a:gdLst/>
            <a:ahLst/>
            <a:cxnLst/>
            <a:rect r="r" b="b" t="t" l="l"/>
            <a:pathLst>
              <a:path h="6881064" w="243906">
                <a:moveTo>
                  <a:pt x="0" y="0"/>
                </a:moveTo>
                <a:lnTo>
                  <a:pt x="243907" y="0"/>
                </a:lnTo>
                <a:lnTo>
                  <a:pt x="243907" y="6881064"/>
                </a:lnTo>
                <a:lnTo>
                  <a:pt x="0" y="688106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47906" y="-48078"/>
            <a:ext cx="291812" cy="213508"/>
          </a:xfrm>
          <a:custGeom>
            <a:avLst/>
            <a:gdLst/>
            <a:ahLst/>
            <a:cxnLst/>
            <a:rect r="r" b="b" t="t" l="l"/>
            <a:pathLst>
              <a:path h="213508" w="291812">
                <a:moveTo>
                  <a:pt x="0" y="0"/>
                </a:moveTo>
                <a:lnTo>
                  <a:pt x="291811" y="0"/>
                </a:lnTo>
                <a:lnTo>
                  <a:pt x="291811" y="213507"/>
                </a:lnTo>
                <a:lnTo>
                  <a:pt x="0" y="21350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96110" y="961696"/>
            <a:ext cx="2537498" cy="451118"/>
          </a:xfrm>
          <a:custGeom>
            <a:avLst/>
            <a:gdLst/>
            <a:ahLst/>
            <a:cxnLst/>
            <a:rect r="r" b="b" t="t" l="l"/>
            <a:pathLst>
              <a:path h="451118" w="2537498">
                <a:moveTo>
                  <a:pt x="0" y="0"/>
                </a:moveTo>
                <a:lnTo>
                  <a:pt x="2537497" y="0"/>
                </a:lnTo>
                <a:lnTo>
                  <a:pt x="2537497" y="451118"/>
                </a:lnTo>
                <a:lnTo>
                  <a:pt x="0" y="45111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49428" y="1498539"/>
            <a:ext cx="10334572" cy="4968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99"/>
              </a:lnSpc>
            </a:pP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QUES</a:t>
            </a: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TÃO 3: CLASSE MOTO</a:t>
            </a:r>
          </a:p>
          <a:p>
            <a:pPr algn="just">
              <a:lnSpc>
                <a:spcPts val="2799"/>
              </a:lnSpc>
            </a:pP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TODO 11: Construto</a:t>
            </a:r>
          </a:p>
          <a:p>
            <a:pPr algn="just">
              <a:lnSpc>
                <a:spcPts val="2799"/>
              </a:lnSpc>
            </a:pP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Dica:</a:t>
            </a:r>
          </a:p>
          <a:p>
            <a:pPr algn="just" marL="431673" indent="-215836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Cha</a:t>
            </a: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me o construtor da classe pai: `super().__init__(marca, modelo, ano)`</a:t>
            </a:r>
          </a:p>
          <a:p>
            <a:pPr algn="just" marL="431673" indent="-215836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Adicione os atributos: `self._cilindrada` e `self._tipo`</a:t>
            </a:r>
          </a:p>
          <a:p>
            <a:pPr algn="just">
              <a:lnSpc>
                <a:spcPts val="2799"/>
              </a:lnSpc>
            </a:pP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TODO 12: Getters e Setters específicos</a:t>
            </a:r>
          </a:p>
          <a:p>
            <a:pPr algn="just">
              <a:lnSpc>
                <a:spcPts val="2799"/>
              </a:lnSpc>
            </a:pP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Dica:</a:t>
            </a:r>
          </a:p>
          <a:p>
            <a:pPr algn="just" marL="431673" indent="-215836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Para `cilindrada`: getter retorna `self._cilindrada`</a:t>
            </a:r>
          </a:p>
          <a:p>
            <a:pPr algn="just" marL="431673" indent="-215836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Setter verifica se `valor &gt; 0`, senão `raise ValueError("mensagem")`</a:t>
            </a:r>
          </a:p>
          <a:p>
            <a:pPr algn="just">
              <a:lnSpc>
                <a:spcPts val="2799"/>
              </a:lnSpc>
            </a:pPr>
          </a:p>
          <a:p>
            <a:pPr algn="just" marL="431673" indent="-215836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Para `tipo`: getter retorna `self._tipo`</a:t>
            </a:r>
          </a:p>
          <a:p>
            <a:pPr algn="just" marL="431673" indent="-215836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Setter verifica se é string não vazia: `isinstance(valor, str) and valor.strip()`</a:t>
            </a:r>
          </a:p>
          <a:p>
            <a:pPr algn="just">
              <a:lnSpc>
                <a:spcPts val="2799"/>
              </a:lnSpc>
            </a:pPr>
          </a:p>
          <a:p>
            <a:pPr algn="just">
              <a:lnSpc>
                <a:spcPts val="279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3505514" y="942454"/>
            <a:ext cx="5172448" cy="394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19"/>
              </a:lnSpc>
            </a:pP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Prova P1 - Orientação a Objetos em Python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-244318" y="985745"/>
            <a:ext cx="3418353" cy="383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2"/>
              </a:lnSpc>
            </a:pPr>
            <a:r>
              <a:rPr lang="en-US" sz="1872" b="true">
                <a:solidFill>
                  <a:srgbClr val="FFFFF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Prova P1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DAG0xGxaLzo</dc:identifier>
  <dcterms:modified xsi:type="dcterms:W3CDTF">2011-08-01T06:04:30Z</dcterms:modified>
  <cp:revision>1</cp:revision>
  <dc:title>PROVA P1 03-10-25 - Laboratório de programação orientada a objetos</dc:title>
</cp:coreProperties>
</file>