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ussar Bold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apidapi.com/apidojo/api/transfermarket" TargetMode="External" Type="http://schemas.openxmlformats.org/officeDocument/2006/relationships/hyperlink"/><Relationship Id="rId3" Target="https://understat.readthedocs.io/en/latest/classes/understat.html#the-functions" TargetMode="External" Type="http://schemas.openxmlformats.org/officeDocument/2006/relationships/hyperlink"/><Relationship Id="rId4" Target="https://www.sofascore.com/player" TargetMode="External" Type="http://schemas.openxmlformats.org/officeDocument/2006/relationships/hyperlink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chelseafc.com/en/teams/profile/djordje-petrovic" TargetMode="External" Type="http://schemas.openxmlformats.org/officeDocument/2006/relationships/hyperlink"/><Relationship Id="rId4" Target="https://www.chelseafc.com/en/teams/profile/djordje-petrovic" TargetMode="External" Type="http://schemas.openxmlformats.org/officeDocument/2006/relationships/hyperlink"/><Relationship Id="rId5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30953" y="5575215"/>
            <a:ext cx="6582804" cy="1816592"/>
          </a:xfrm>
          <a:custGeom>
            <a:avLst/>
            <a:gdLst/>
            <a:ahLst/>
            <a:cxnLst/>
            <a:rect r="r" b="b" t="t" l="l"/>
            <a:pathLst>
              <a:path h="1816592" w="6582804">
                <a:moveTo>
                  <a:pt x="0" y="0"/>
                </a:moveTo>
                <a:lnTo>
                  <a:pt x="6582804" y="0"/>
                </a:lnTo>
                <a:lnTo>
                  <a:pt x="6582804" y="1816592"/>
                </a:lnTo>
                <a:lnTo>
                  <a:pt x="0" y="181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7386" y="5575215"/>
            <a:ext cx="1722164" cy="1816592"/>
          </a:xfrm>
          <a:custGeom>
            <a:avLst/>
            <a:gdLst/>
            <a:ahLst/>
            <a:cxnLst/>
            <a:rect r="r" b="b" t="t" l="l"/>
            <a:pathLst>
              <a:path h="1816592" w="1722164">
                <a:moveTo>
                  <a:pt x="0" y="0"/>
                </a:moveTo>
                <a:lnTo>
                  <a:pt x="1722163" y="0"/>
                </a:lnTo>
                <a:lnTo>
                  <a:pt x="1722163" y="1816592"/>
                </a:lnTo>
                <a:lnTo>
                  <a:pt x="0" y="1816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677" r="-1019" b="-120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6795" y="7567079"/>
            <a:ext cx="4115149" cy="1957921"/>
          </a:xfrm>
          <a:custGeom>
            <a:avLst/>
            <a:gdLst/>
            <a:ahLst/>
            <a:cxnLst/>
            <a:rect r="r" b="b" t="t" l="l"/>
            <a:pathLst>
              <a:path h="1957921" w="4115149">
                <a:moveTo>
                  <a:pt x="0" y="0"/>
                </a:moveTo>
                <a:lnTo>
                  <a:pt x="4115150" y="0"/>
                </a:lnTo>
                <a:lnTo>
                  <a:pt x="4115150" y="1957921"/>
                </a:lnTo>
                <a:lnTo>
                  <a:pt x="0" y="1957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34" t="0" r="-993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38978" y="7567079"/>
            <a:ext cx="9653909" cy="1957921"/>
          </a:xfrm>
          <a:custGeom>
            <a:avLst/>
            <a:gdLst/>
            <a:ahLst/>
            <a:cxnLst/>
            <a:rect r="r" b="b" t="t" l="l"/>
            <a:pathLst>
              <a:path h="1957921" w="9653909">
                <a:moveTo>
                  <a:pt x="0" y="0"/>
                </a:moveTo>
                <a:lnTo>
                  <a:pt x="9653909" y="0"/>
                </a:lnTo>
                <a:lnTo>
                  <a:pt x="9653909" y="1957921"/>
                </a:lnTo>
                <a:lnTo>
                  <a:pt x="0" y="1957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65252" y="340836"/>
            <a:ext cx="535749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Hussar Bold"/>
              </a:rPr>
              <a:t>DATATHON  24</a:t>
            </a:r>
          </a:p>
        </p:txBody>
      </p:sp>
      <p:sp>
        <p:nvSpPr>
          <p:cNvPr name="AutoShape 7" id="7"/>
          <p:cNvSpPr/>
          <p:nvPr/>
        </p:nvSpPr>
        <p:spPr>
          <a:xfrm>
            <a:off x="6373523" y="1223486"/>
            <a:ext cx="554095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86733" y="0"/>
            <a:ext cx="409532" cy="10287000"/>
            <a:chOff x="0" y="0"/>
            <a:chExt cx="107860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8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7860">
                  <a:moveTo>
                    <a:pt x="0" y="0"/>
                  </a:moveTo>
                  <a:lnTo>
                    <a:pt x="107860" y="0"/>
                  </a:lnTo>
                  <a:lnTo>
                    <a:pt x="1078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ECA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0786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20699" y="5339698"/>
            <a:ext cx="14860092" cy="4454761"/>
            <a:chOff x="0" y="0"/>
            <a:chExt cx="3913769" cy="1173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13769" cy="1173270"/>
            </a:xfrm>
            <a:custGeom>
              <a:avLst/>
              <a:gdLst/>
              <a:ahLst/>
              <a:cxnLst/>
              <a:rect r="r" b="b" t="t" l="l"/>
              <a:pathLst>
                <a:path h="1173270" w="3913769">
                  <a:moveTo>
                    <a:pt x="8857" y="0"/>
                  </a:moveTo>
                  <a:lnTo>
                    <a:pt x="3904912" y="0"/>
                  </a:lnTo>
                  <a:cubicBezTo>
                    <a:pt x="3909804" y="0"/>
                    <a:pt x="3913769" y="3965"/>
                    <a:pt x="3913769" y="8857"/>
                  </a:cubicBezTo>
                  <a:lnTo>
                    <a:pt x="3913769" y="1164414"/>
                  </a:lnTo>
                  <a:cubicBezTo>
                    <a:pt x="3913769" y="1166763"/>
                    <a:pt x="3912836" y="1169015"/>
                    <a:pt x="3911175" y="1170676"/>
                  </a:cubicBezTo>
                  <a:cubicBezTo>
                    <a:pt x="3909514" y="1172337"/>
                    <a:pt x="3907262" y="1173270"/>
                    <a:pt x="3904912" y="1173270"/>
                  </a:cubicBezTo>
                  <a:lnTo>
                    <a:pt x="8857" y="1173270"/>
                  </a:lnTo>
                  <a:cubicBezTo>
                    <a:pt x="6508" y="1173270"/>
                    <a:pt x="4255" y="1172337"/>
                    <a:pt x="2594" y="1170676"/>
                  </a:cubicBezTo>
                  <a:cubicBezTo>
                    <a:pt x="933" y="1169015"/>
                    <a:pt x="0" y="1166763"/>
                    <a:pt x="0" y="1164414"/>
                  </a:cubicBezTo>
                  <a:lnTo>
                    <a:pt x="0" y="8857"/>
                  </a:lnTo>
                  <a:cubicBezTo>
                    <a:pt x="0" y="6508"/>
                    <a:pt x="933" y="4255"/>
                    <a:pt x="2594" y="2594"/>
                  </a:cubicBezTo>
                  <a:cubicBezTo>
                    <a:pt x="4255" y="933"/>
                    <a:pt x="6508" y="0"/>
                    <a:pt x="88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913769" cy="1230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774851" y="5858590"/>
            <a:ext cx="5132923" cy="112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1"/>
              </a:lnSpc>
              <a:spcBef>
                <a:spcPct val="0"/>
              </a:spcBef>
            </a:pPr>
            <a:r>
              <a:rPr lang="en-US" sz="6615">
                <a:solidFill>
                  <a:srgbClr val="FFFFFF"/>
                </a:solidFill>
                <a:latin typeface="Hussar Bold"/>
              </a:rPr>
              <a:t>Chelsea FC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39975" y="2470380"/>
            <a:ext cx="894794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Hussar Bold"/>
              </a:rPr>
              <a:t>Team : GFC  [Glitch Free Coders]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20699" y="3492730"/>
            <a:ext cx="9070005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Hussar Bold"/>
              </a:rPr>
              <a:t>Members:</a:t>
            </a: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Hussar Bold"/>
              </a:rPr>
              <a:t>Vedant Pawar  |  Nikhil Singh  |  Soham Tawade [VESIT]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39975" y="1507208"/>
            <a:ext cx="1355217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Hussar Bold"/>
              </a:rPr>
              <a:t>Problem Statement:  The football data dilemma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52561"/>
            <a:chOff x="0" y="0"/>
            <a:chExt cx="4473467" cy="837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7510"/>
            </a:xfrm>
            <a:custGeom>
              <a:avLst/>
              <a:gdLst/>
              <a:ahLst/>
              <a:cxnLst/>
              <a:rect r="r" b="b" t="t" l="l"/>
              <a:pathLst>
                <a:path h="837510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20475"/>
                  </a:lnTo>
                  <a:cubicBezTo>
                    <a:pt x="4473467" y="824993"/>
                    <a:pt x="4471672" y="829326"/>
                    <a:pt x="4468478" y="832521"/>
                  </a:cubicBezTo>
                  <a:cubicBezTo>
                    <a:pt x="4465283" y="835715"/>
                    <a:pt x="4460950" y="837510"/>
                    <a:pt x="4456432" y="837510"/>
                  </a:cubicBezTo>
                  <a:lnTo>
                    <a:pt x="17035" y="837510"/>
                  </a:lnTo>
                  <a:cubicBezTo>
                    <a:pt x="12517" y="837510"/>
                    <a:pt x="8184" y="835715"/>
                    <a:pt x="4989" y="832521"/>
                  </a:cubicBezTo>
                  <a:cubicBezTo>
                    <a:pt x="1795" y="829326"/>
                    <a:pt x="0" y="824993"/>
                    <a:pt x="0" y="820475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9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77683"/>
            <a:ext cx="13522949" cy="1099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6"/>
              </a:lnSpc>
              <a:spcBef>
                <a:spcPct val="0"/>
              </a:spcBef>
            </a:pPr>
            <a:r>
              <a:rPr lang="en-US" sz="3204">
                <a:solidFill>
                  <a:srgbClr val="041689"/>
                </a:solidFill>
                <a:latin typeface="Hussar Bold"/>
              </a:rPr>
              <a:t> Bonus Suggestion [Case study] : Manchester United's Cristiano Ronaldo Transfer (2021)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6343" y="2949577"/>
            <a:ext cx="16172601" cy="358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Hussar Bold"/>
              </a:rPr>
              <a:t>Sales of Chelsea shirts have </a:t>
            </a:r>
            <a:r>
              <a:rPr lang="en-US" sz="3400">
                <a:solidFill>
                  <a:srgbClr val="FFB703"/>
                </a:solidFill>
                <a:latin typeface="Hussar Bold"/>
              </a:rPr>
              <a:t>improved by 22%</a:t>
            </a:r>
            <a:r>
              <a:rPr lang="en-US" sz="3400">
                <a:solidFill>
                  <a:srgbClr val="FFFFFF"/>
                </a:solidFill>
                <a:latin typeface="Hussar Bold"/>
              </a:rPr>
              <a:t> after winning the UEFA Champions League and FIFA Club World Cup in 2021, in comparison to the season before. The</a:t>
            </a:r>
            <a:r>
              <a:rPr lang="en-US" sz="3400">
                <a:solidFill>
                  <a:srgbClr val="FFB703"/>
                </a:solidFill>
                <a:latin typeface="Hussar Bold"/>
              </a:rPr>
              <a:t> third-best-selling</a:t>
            </a:r>
            <a:r>
              <a:rPr lang="en-US" sz="3400">
                <a:solidFill>
                  <a:srgbClr val="FFFFFF"/>
                </a:solidFill>
                <a:latin typeface="Hussar Bold"/>
              </a:rPr>
              <a:t> home kits in the premier league. Chelsea sold 1.85 million units of shirts this season so far and generated a total of </a:t>
            </a:r>
            <a:r>
              <a:rPr lang="en-US" sz="3400">
                <a:solidFill>
                  <a:srgbClr val="FFB703"/>
                </a:solidFill>
                <a:latin typeface="Hussar Bold"/>
              </a:rPr>
              <a:t>£92.8m million in sales</a:t>
            </a:r>
            <a:r>
              <a:rPr lang="en-US" sz="3400">
                <a:solidFill>
                  <a:srgbClr val="FFFFFF"/>
                </a:solidFill>
                <a:latin typeface="Hussar Bold"/>
              </a:rPr>
              <a:t> from their Retail, Merchandise, Apparel &amp; Product Licensing Revenue.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5399" y="1280270"/>
            <a:ext cx="14266746" cy="533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00"/>
              </a:lnSpc>
            </a:pPr>
            <a:r>
              <a:rPr lang="en-US" sz="4699">
                <a:solidFill>
                  <a:srgbClr val="FFFFFF"/>
                </a:solidFill>
                <a:latin typeface="Hussar Bold"/>
              </a:rPr>
              <a:t>Data sets used:</a:t>
            </a:r>
          </a:p>
          <a:p>
            <a:pPr marL="1014724" indent="-507362" lvl="1">
              <a:lnSpc>
                <a:spcPts val="8600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Hussar Bold"/>
              </a:rPr>
              <a:t>Transfer market API: </a:t>
            </a:r>
            <a:r>
              <a:rPr lang="en-US" sz="4699" u="sng">
                <a:solidFill>
                  <a:srgbClr val="FFFFFF"/>
                </a:solidFill>
                <a:latin typeface="Hussar Bold"/>
                <a:hlinkClick r:id="rId2" tooltip="https://rapidapi.com/apidojo/api/transfermarket"/>
              </a:rPr>
              <a:t>Link</a:t>
            </a:r>
          </a:p>
          <a:p>
            <a:pPr marL="1014724" indent="-507362" lvl="1">
              <a:lnSpc>
                <a:spcPts val="8600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Hussar Bold"/>
              </a:rPr>
              <a:t>Understat functions: </a:t>
            </a:r>
            <a:r>
              <a:rPr lang="en-US" sz="4699" u="sng">
                <a:solidFill>
                  <a:srgbClr val="FFFFFF"/>
                </a:solidFill>
                <a:latin typeface="Hussar Bold"/>
                <a:hlinkClick r:id="rId3" tooltip="https://understat.readthedocs.io/en/latest/classes/understat.html#the-functions"/>
              </a:rPr>
              <a:t>Link</a:t>
            </a:r>
          </a:p>
          <a:p>
            <a:pPr marL="1014724" indent="-507362" lvl="1">
              <a:lnSpc>
                <a:spcPts val="8600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Hussar Bold"/>
              </a:rPr>
              <a:t>Sofascore: </a:t>
            </a:r>
            <a:r>
              <a:rPr lang="en-US" sz="4699" u="sng">
                <a:solidFill>
                  <a:srgbClr val="FFFFFF"/>
                </a:solidFill>
                <a:latin typeface="Hussar Bold"/>
                <a:hlinkClick r:id="rId4" tooltip="https://www.sofascore.com/player"/>
              </a:rPr>
              <a:t>Link</a:t>
            </a:r>
          </a:p>
          <a:p>
            <a:pPr>
              <a:lnSpc>
                <a:spcPts val="86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5875" y="3508965"/>
            <a:ext cx="9356249" cy="254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57"/>
              </a:lnSpc>
            </a:pPr>
            <a:r>
              <a:rPr lang="en-US" sz="11998">
                <a:solidFill>
                  <a:srgbClr val="FFFFFF"/>
                </a:solidFill>
                <a:latin typeface="Hussar Bold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31161"/>
            <a:chOff x="0" y="0"/>
            <a:chExt cx="4473467" cy="830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0489"/>
            </a:xfrm>
            <a:custGeom>
              <a:avLst/>
              <a:gdLst/>
              <a:ahLst/>
              <a:cxnLst/>
              <a:rect r="r" b="b" t="t" l="l"/>
              <a:pathLst>
                <a:path h="830489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13454"/>
                  </a:lnTo>
                  <a:cubicBezTo>
                    <a:pt x="4473467" y="817972"/>
                    <a:pt x="4471672" y="822305"/>
                    <a:pt x="4468478" y="825499"/>
                  </a:cubicBezTo>
                  <a:cubicBezTo>
                    <a:pt x="4465283" y="828694"/>
                    <a:pt x="4460950" y="830489"/>
                    <a:pt x="4456432" y="830489"/>
                  </a:cubicBezTo>
                  <a:lnTo>
                    <a:pt x="17035" y="830489"/>
                  </a:lnTo>
                  <a:cubicBezTo>
                    <a:pt x="12517" y="830489"/>
                    <a:pt x="8184" y="828694"/>
                    <a:pt x="4989" y="825499"/>
                  </a:cubicBezTo>
                  <a:cubicBezTo>
                    <a:pt x="1795" y="822305"/>
                    <a:pt x="0" y="817972"/>
                    <a:pt x="0" y="813454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87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55146" y="2708616"/>
            <a:ext cx="5472634" cy="6913666"/>
            <a:chOff x="0" y="0"/>
            <a:chExt cx="7296845" cy="921822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296845" cy="9218221"/>
              <a:chOff x="0" y="0"/>
              <a:chExt cx="1942126" cy="245351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42126" cy="2453519"/>
              </a:xfrm>
              <a:custGeom>
                <a:avLst/>
                <a:gdLst/>
                <a:ahLst/>
                <a:cxnLst/>
                <a:rect r="r" b="b" t="t" l="l"/>
                <a:pathLst>
                  <a:path h="2453519" w="1942126">
                    <a:moveTo>
                      <a:pt x="45269" y="0"/>
                    </a:moveTo>
                    <a:lnTo>
                      <a:pt x="1896857" y="0"/>
                    </a:lnTo>
                    <a:cubicBezTo>
                      <a:pt x="1921858" y="0"/>
                      <a:pt x="1942126" y="20268"/>
                      <a:pt x="1942126" y="45269"/>
                    </a:cubicBezTo>
                    <a:lnTo>
                      <a:pt x="1942126" y="2408250"/>
                    </a:lnTo>
                    <a:cubicBezTo>
                      <a:pt x="1942126" y="2433251"/>
                      <a:pt x="1921858" y="2453519"/>
                      <a:pt x="1896857" y="2453519"/>
                    </a:cubicBezTo>
                    <a:lnTo>
                      <a:pt x="45269" y="2453519"/>
                    </a:lnTo>
                    <a:cubicBezTo>
                      <a:pt x="20268" y="2453519"/>
                      <a:pt x="0" y="2433251"/>
                      <a:pt x="0" y="2408250"/>
                    </a:cubicBezTo>
                    <a:lnTo>
                      <a:pt x="0" y="45269"/>
                    </a:lnTo>
                    <a:cubicBezTo>
                      <a:pt x="0" y="20268"/>
                      <a:pt x="20268" y="0"/>
                      <a:pt x="45269" y="0"/>
                    </a:cubicBezTo>
                    <a:close/>
                  </a:path>
                </a:pathLst>
              </a:custGeom>
              <a:solidFill>
                <a:srgbClr val="8ECAE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1942126" cy="25106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708672" y="537369"/>
              <a:ext cx="5879502" cy="8106929"/>
            </a:xfrm>
            <a:custGeom>
              <a:avLst/>
              <a:gdLst/>
              <a:ahLst/>
              <a:cxnLst/>
              <a:rect r="r" b="b" t="t" l="l"/>
              <a:pathLst>
                <a:path h="8106929" w="5879502">
                  <a:moveTo>
                    <a:pt x="0" y="0"/>
                  </a:moveTo>
                  <a:lnTo>
                    <a:pt x="5879501" y="0"/>
                  </a:lnTo>
                  <a:lnTo>
                    <a:pt x="5879501" y="8106929"/>
                  </a:lnTo>
                  <a:lnTo>
                    <a:pt x="0" y="8106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75" t="-889" r="0" b="-690"/>
              </a:stretch>
            </a:blipFill>
          </p:spPr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699184" y="3439247"/>
          <a:ext cx="5650777" cy="4668799"/>
        </p:xfrm>
        <a:graphic>
          <a:graphicData uri="http://schemas.openxmlformats.org/drawingml/2006/table">
            <a:tbl>
              <a:tblPr/>
              <a:tblGrid>
                <a:gridCol w="2825388"/>
                <a:gridCol w="2825388"/>
              </a:tblGrid>
              <a:tr h="4024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58"/>
                        </a:lnSpc>
                        <a:defRPr/>
                      </a:pPr>
                      <a:r>
                        <a:rPr lang="en-US" sz="1113">
                          <a:solidFill>
                            <a:srgbClr val="FFFFFF"/>
                          </a:solidFill>
                          <a:latin typeface="Hussar Bold"/>
                        </a:rPr>
                        <a:t>NAME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58"/>
                        </a:lnSpc>
                        <a:defRPr/>
                      </a:pPr>
                      <a:r>
                        <a:rPr lang="en-US" sz="1113">
                          <a:solidFill>
                            <a:srgbClr val="FFFFFF"/>
                          </a:solidFill>
                          <a:latin typeface="Hussar Bold"/>
                        </a:rPr>
                        <a:t>POSITION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Đ. Petrović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GK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A. Disasi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Thiago Silva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DCR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B. Badiashile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DCL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B. Chilwell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DL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M. Caicedo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DMCR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E. Fernández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DMCL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N. Madueke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AMR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C. Gallagher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AMC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R. Sterling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AML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C. Palmer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38"/>
                        </a:lnSpc>
                        <a:defRPr/>
                      </a:pPr>
                      <a:r>
                        <a:rPr lang="en-US" sz="1027">
                          <a:solidFill>
                            <a:srgbClr val="FFFFFF"/>
                          </a:solidFill>
                          <a:latin typeface="Hussar Bold"/>
                        </a:rPr>
                        <a:t>S</a:t>
                      </a:r>
                      <a:endParaRPr lang="en-US" sz="1100"/>
                    </a:p>
                  </a:txBody>
                  <a:tcPr marL="89717" marR="89717" marT="89717" marB="89717" anchor="ctr">
                    <a:lnL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39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1028700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677" r="-1019" b="-1202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84547" y="3733022"/>
            <a:ext cx="4504269" cy="4340808"/>
          </a:xfrm>
          <a:custGeom>
            <a:avLst/>
            <a:gdLst/>
            <a:ahLst/>
            <a:cxnLst/>
            <a:rect r="r" b="b" t="t" l="l"/>
            <a:pathLst>
              <a:path h="4340808" w="4504269">
                <a:moveTo>
                  <a:pt x="0" y="0"/>
                </a:moveTo>
                <a:lnTo>
                  <a:pt x="4504269" y="0"/>
                </a:lnTo>
                <a:lnTo>
                  <a:pt x="4504269" y="4340808"/>
                </a:lnTo>
                <a:lnTo>
                  <a:pt x="0" y="4340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402" t="-25620" r="-12589" b="-827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09968" y="1132203"/>
            <a:ext cx="6519982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5400">
                <a:solidFill>
                  <a:srgbClr val="041689"/>
                </a:solidFill>
                <a:latin typeface="Hussar Bold"/>
              </a:rPr>
              <a:t>Team Formation: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4970" y="2660991"/>
            <a:ext cx="308816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[frequently  used]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02120" y="8161619"/>
            <a:ext cx="186912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Radar plot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84547" y="3232555"/>
            <a:ext cx="4618038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Hussar Bold"/>
              </a:rPr>
              <a:t>npxG, npg, xA, Key_passes, xG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89578" y="9671545"/>
            <a:ext cx="277796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Team formation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31161"/>
            <a:chOff x="0" y="0"/>
            <a:chExt cx="4473467" cy="830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0489"/>
            </a:xfrm>
            <a:custGeom>
              <a:avLst/>
              <a:gdLst/>
              <a:ahLst/>
              <a:cxnLst/>
              <a:rect r="r" b="b" t="t" l="l"/>
              <a:pathLst>
                <a:path h="830489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13454"/>
                  </a:lnTo>
                  <a:cubicBezTo>
                    <a:pt x="4473467" y="817972"/>
                    <a:pt x="4471672" y="822305"/>
                    <a:pt x="4468478" y="825499"/>
                  </a:cubicBezTo>
                  <a:cubicBezTo>
                    <a:pt x="4465283" y="828694"/>
                    <a:pt x="4460950" y="830489"/>
                    <a:pt x="4456432" y="830489"/>
                  </a:cubicBezTo>
                  <a:lnTo>
                    <a:pt x="17035" y="830489"/>
                  </a:lnTo>
                  <a:cubicBezTo>
                    <a:pt x="12517" y="830489"/>
                    <a:pt x="8184" y="828694"/>
                    <a:pt x="4989" y="825499"/>
                  </a:cubicBezTo>
                  <a:cubicBezTo>
                    <a:pt x="1795" y="822305"/>
                    <a:pt x="0" y="817972"/>
                    <a:pt x="0" y="813454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87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7771" y="5002329"/>
            <a:ext cx="9922416" cy="4012571"/>
          </a:xfrm>
          <a:custGeom>
            <a:avLst/>
            <a:gdLst/>
            <a:ahLst/>
            <a:cxnLst/>
            <a:rect r="r" b="b" t="t" l="l"/>
            <a:pathLst>
              <a:path h="4012571" w="9922416">
                <a:moveTo>
                  <a:pt x="0" y="0"/>
                </a:moveTo>
                <a:lnTo>
                  <a:pt x="9922416" y="0"/>
                </a:lnTo>
                <a:lnTo>
                  <a:pt x="9922416" y="4012571"/>
                </a:lnTo>
                <a:lnTo>
                  <a:pt x="0" y="4012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9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98476" y="5002329"/>
            <a:ext cx="5431754" cy="4012571"/>
          </a:xfrm>
          <a:custGeom>
            <a:avLst/>
            <a:gdLst/>
            <a:ahLst/>
            <a:cxnLst/>
            <a:rect r="r" b="b" t="t" l="l"/>
            <a:pathLst>
              <a:path h="4012571" w="5431754">
                <a:moveTo>
                  <a:pt x="0" y="0"/>
                </a:moveTo>
                <a:lnTo>
                  <a:pt x="5431753" y="0"/>
                </a:lnTo>
                <a:lnTo>
                  <a:pt x="5431753" y="4012571"/>
                </a:lnTo>
                <a:lnTo>
                  <a:pt x="0" y="4012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5" t="0" r="-37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201" y="1403144"/>
            <a:ext cx="12315349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"/>
              </a:rPr>
              <a:t>Players Available for Transfer Listing: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771" y="2827456"/>
            <a:ext cx="14764797" cy="174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Midfielders: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Strategy based on age, market value, key passes, and time spent on the field.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Players Sold: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30255" y="9210675"/>
            <a:ext cx="497744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Name vs Age &amp; market value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65650" y="9210675"/>
            <a:ext cx="5897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Name vs Keypasses &amp; time on field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31161"/>
            <a:chOff x="0" y="0"/>
            <a:chExt cx="4473467" cy="830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0489"/>
            </a:xfrm>
            <a:custGeom>
              <a:avLst/>
              <a:gdLst/>
              <a:ahLst/>
              <a:cxnLst/>
              <a:rect r="r" b="b" t="t" l="l"/>
              <a:pathLst>
                <a:path h="830489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13454"/>
                  </a:lnTo>
                  <a:cubicBezTo>
                    <a:pt x="4473467" y="817972"/>
                    <a:pt x="4471672" y="822305"/>
                    <a:pt x="4468478" y="825499"/>
                  </a:cubicBezTo>
                  <a:cubicBezTo>
                    <a:pt x="4465283" y="828694"/>
                    <a:pt x="4460950" y="830489"/>
                    <a:pt x="4456432" y="830489"/>
                  </a:cubicBezTo>
                  <a:lnTo>
                    <a:pt x="17035" y="830489"/>
                  </a:lnTo>
                  <a:cubicBezTo>
                    <a:pt x="12517" y="830489"/>
                    <a:pt x="8184" y="828694"/>
                    <a:pt x="4989" y="825499"/>
                  </a:cubicBezTo>
                  <a:cubicBezTo>
                    <a:pt x="1795" y="822305"/>
                    <a:pt x="0" y="817972"/>
                    <a:pt x="0" y="813454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87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7771" y="5269029"/>
            <a:ext cx="8825451" cy="4012571"/>
          </a:xfrm>
          <a:custGeom>
            <a:avLst/>
            <a:gdLst/>
            <a:ahLst/>
            <a:cxnLst/>
            <a:rect r="r" b="b" t="t" l="l"/>
            <a:pathLst>
              <a:path h="4012571" w="8825451">
                <a:moveTo>
                  <a:pt x="0" y="0"/>
                </a:moveTo>
                <a:lnTo>
                  <a:pt x="8825450" y="0"/>
                </a:lnTo>
                <a:lnTo>
                  <a:pt x="8825450" y="4012571"/>
                </a:lnTo>
                <a:lnTo>
                  <a:pt x="0" y="4012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" t="0" r="-10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1948" y="5269029"/>
            <a:ext cx="5749527" cy="4012571"/>
          </a:xfrm>
          <a:custGeom>
            <a:avLst/>
            <a:gdLst/>
            <a:ahLst/>
            <a:cxnLst/>
            <a:rect r="r" b="b" t="t" l="l"/>
            <a:pathLst>
              <a:path h="4012571" w="5749527">
                <a:moveTo>
                  <a:pt x="0" y="0"/>
                </a:moveTo>
                <a:lnTo>
                  <a:pt x="5749527" y="0"/>
                </a:lnTo>
                <a:lnTo>
                  <a:pt x="5749527" y="4012571"/>
                </a:lnTo>
                <a:lnTo>
                  <a:pt x="0" y="4012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" t="0" r="-10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201" y="1403144"/>
            <a:ext cx="12315349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 Semi-Bold"/>
              </a:rPr>
              <a:t>Players Available for Transfer Listing: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771" y="2827456"/>
            <a:ext cx="14764797" cy="218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Defenders: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Strategy based on age, market value, shots to save goals, and time spent on the field.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Players Sold: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81772" y="9410422"/>
            <a:ext cx="497744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Name vs Age &amp; market value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17293" y="9410422"/>
            <a:ext cx="541131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Name vs  Shots and time on field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31161"/>
            <a:chOff x="0" y="0"/>
            <a:chExt cx="4473467" cy="830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0489"/>
            </a:xfrm>
            <a:custGeom>
              <a:avLst/>
              <a:gdLst/>
              <a:ahLst/>
              <a:cxnLst/>
              <a:rect r="r" b="b" t="t" l="l"/>
              <a:pathLst>
                <a:path h="830489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13454"/>
                  </a:lnTo>
                  <a:cubicBezTo>
                    <a:pt x="4473467" y="817972"/>
                    <a:pt x="4471672" y="822305"/>
                    <a:pt x="4468478" y="825499"/>
                  </a:cubicBezTo>
                  <a:cubicBezTo>
                    <a:pt x="4465283" y="828694"/>
                    <a:pt x="4460950" y="830489"/>
                    <a:pt x="4456432" y="830489"/>
                  </a:cubicBezTo>
                  <a:lnTo>
                    <a:pt x="17035" y="830489"/>
                  </a:lnTo>
                  <a:cubicBezTo>
                    <a:pt x="12517" y="830489"/>
                    <a:pt x="8184" y="828694"/>
                    <a:pt x="4989" y="825499"/>
                  </a:cubicBezTo>
                  <a:cubicBezTo>
                    <a:pt x="1795" y="822305"/>
                    <a:pt x="0" y="817972"/>
                    <a:pt x="0" y="813454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87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7771" y="5143500"/>
            <a:ext cx="9241699" cy="4030954"/>
          </a:xfrm>
          <a:custGeom>
            <a:avLst/>
            <a:gdLst/>
            <a:ahLst/>
            <a:cxnLst/>
            <a:rect r="r" b="b" t="t" l="l"/>
            <a:pathLst>
              <a:path h="4030954" w="9241699">
                <a:moveTo>
                  <a:pt x="0" y="0"/>
                </a:moveTo>
                <a:lnTo>
                  <a:pt x="9241699" y="0"/>
                </a:lnTo>
                <a:lnTo>
                  <a:pt x="9241699" y="4030954"/>
                </a:lnTo>
                <a:lnTo>
                  <a:pt x="0" y="4030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201" y="1403144"/>
            <a:ext cx="12449296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 Semi-Bold"/>
              </a:rPr>
              <a:t>Players Available for Transfer Listing: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7771" y="2827456"/>
            <a:ext cx="14764797" cy="174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Strikers: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Strategy based on age, market value,  and time spent on the field.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Players Sold: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81772" y="9389241"/>
            <a:ext cx="497744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ussar Bold"/>
              </a:rPr>
              <a:t>Name vs Age &amp; market value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531161"/>
            <a:chOff x="0" y="0"/>
            <a:chExt cx="4473467" cy="830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830489"/>
            </a:xfrm>
            <a:custGeom>
              <a:avLst/>
              <a:gdLst/>
              <a:ahLst/>
              <a:cxnLst/>
              <a:rect r="r" b="b" t="t" l="l"/>
              <a:pathLst>
                <a:path h="830489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813454"/>
                  </a:lnTo>
                  <a:cubicBezTo>
                    <a:pt x="4473467" y="817972"/>
                    <a:pt x="4471672" y="822305"/>
                    <a:pt x="4468478" y="825499"/>
                  </a:cubicBezTo>
                  <a:cubicBezTo>
                    <a:pt x="4465283" y="828694"/>
                    <a:pt x="4460950" y="830489"/>
                    <a:pt x="4456432" y="830489"/>
                  </a:cubicBezTo>
                  <a:lnTo>
                    <a:pt x="17035" y="830489"/>
                  </a:lnTo>
                  <a:cubicBezTo>
                    <a:pt x="12517" y="830489"/>
                    <a:pt x="8184" y="828694"/>
                    <a:pt x="4989" y="825499"/>
                  </a:cubicBezTo>
                  <a:cubicBezTo>
                    <a:pt x="1795" y="822305"/>
                    <a:pt x="0" y="817972"/>
                    <a:pt x="0" y="813454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87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2042" y="165162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1428" y="2713156"/>
            <a:ext cx="4635845" cy="3320460"/>
          </a:xfrm>
          <a:custGeom>
            <a:avLst/>
            <a:gdLst/>
            <a:ahLst/>
            <a:cxnLst/>
            <a:rect r="r" b="b" t="t" l="l"/>
            <a:pathLst>
              <a:path h="3320460" w="4635845">
                <a:moveTo>
                  <a:pt x="0" y="0"/>
                </a:moveTo>
                <a:lnTo>
                  <a:pt x="4635846" y="0"/>
                </a:lnTo>
                <a:lnTo>
                  <a:pt x="4635846" y="3320460"/>
                </a:lnTo>
                <a:lnTo>
                  <a:pt x="0" y="3320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43024" y="2713156"/>
            <a:ext cx="4689421" cy="3320460"/>
          </a:xfrm>
          <a:custGeom>
            <a:avLst/>
            <a:gdLst/>
            <a:ahLst/>
            <a:cxnLst/>
            <a:rect r="r" b="b" t="t" l="l"/>
            <a:pathLst>
              <a:path h="3320460" w="4689421">
                <a:moveTo>
                  <a:pt x="0" y="0"/>
                </a:moveTo>
                <a:lnTo>
                  <a:pt x="4689422" y="0"/>
                </a:lnTo>
                <a:lnTo>
                  <a:pt x="4689422" y="3320460"/>
                </a:lnTo>
                <a:lnTo>
                  <a:pt x="0" y="3320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67797" y="2713156"/>
            <a:ext cx="4638774" cy="3320460"/>
          </a:xfrm>
          <a:custGeom>
            <a:avLst/>
            <a:gdLst/>
            <a:ahLst/>
            <a:cxnLst/>
            <a:rect r="r" b="b" t="t" l="l"/>
            <a:pathLst>
              <a:path h="3320460" w="4638774">
                <a:moveTo>
                  <a:pt x="0" y="0"/>
                </a:moveTo>
                <a:lnTo>
                  <a:pt x="4638775" y="0"/>
                </a:lnTo>
                <a:lnTo>
                  <a:pt x="4638775" y="3320460"/>
                </a:lnTo>
                <a:lnTo>
                  <a:pt x="0" y="3320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1428" y="6241701"/>
            <a:ext cx="4635845" cy="3380601"/>
          </a:xfrm>
          <a:custGeom>
            <a:avLst/>
            <a:gdLst/>
            <a:ahLst/>
            <a:cxnLst/>
            <a:rect r="r" b="b" t="t" l="l"/>
            <a:pathLst>
              <a:path h="3380601" w="4635845">
                <a:moveTo>
                  <a:pt x="0" y="0"/>
                </a:moveTo>
                <a:lnTo>
                  <a:pt x="4635846" y="0"/>
                </a:lnTo>
                <a:lnTo>
                  <a:pt x="4635846" y="3380601"/>
                </a:lnTo>
                <a:lnTo>
                  <a:pt x="0" y="33806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43024" y="6306101"/>
            <a:ext cx="4689421" cy="3431284"/>
          </a:xfrm>
          <a:custGeom>
            <a:avLst/>
            <a:gdLst/>
            <a:ahLst/>
            <a:cxnLst/>
            <a:rect r="r" b="b" t="t" l="l"/>
            <a:pathLst>
              <a:path h="3431284" w="4689421">
                <a:moveTo>
                  <a:pt x="0" y="0"/>
                </a:moveTo>
                <a:lnTo>
                  <a:pt x="4689422" y="0"/>
                </a:lnTo>
                <a:lnTo>
                  <a:pt x="4689422" y="3431284"/>
                </a:lnTo>
                <a:lnTo>
                  <a:pt x="0" y="34312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67797" y="6306101"/>
            <a:ext cx="4638774" cy="3336787"/>
          </a:xfrm>
          <a:custGeom>
            <a:avLst/>
            <a:gdLst/>
            <a:ahLst/>
            <a:cxnLst/>
            <a:rect r="r" b="b" t="t" l="l"/>
            <a:pathLst>
              <a:path h="3336787" w="4638774">
                <a:moveTo>
                  <a:pt x="0" y="0"/>
                </a:moveTo>
                <a:lnTo>
                  <a:pt x="4638775" y="0"/>
                </a:lnTo>
                <a:lnTo>
                  <a:pt x="4638775" y="3336787"/>
                </a:lnTo>
                <a:lnTo>
                  <a:pt x="0" y="333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81428" y="364146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54358" y="1094396"/>
            <a:ext cx="13650009" cy="140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1"/>
              </a:lnSpc>
              <a:spcBef>
                <a:spcPct val="0"/>
              </a:spcBef>
            </a:pPr>
            <a:r>
              <a:rPr lang="en-US" sz="4037">
                <a:solidFill>
                  <a:srgbClr val="041689"/>
                </a:solidFill>
                <a:latin typeface="Hussar Bold Semi-Bold"/>
              </a:rPr>
              <a:t>Targeted Players for Acquisition in the Transfer Market: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80364" y="3231975"/>
            <a:ext cx="1110189" cy="43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41689"/>
                </a:solidFill>
                <a:latin typeface="Hussar Bold"/>
              </a:rPr>
              <a:t>£1.36</a:t>
            </a:r>
          </a:p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041689"/>
                </a:solidFill>
                <a:latin typeface="Hussar Bold"/>
              </a:rPr>
              <a:t>m. pounds: Market Fee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00794" y="2981189"/>
            <a:ext cx="958215" cy="65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41689"/>
                </a:solidFill>
                <a:latin typeface="Hussar Bold"/>
              </a:rPr>
              <a:t>£1.29</a:t>
            </a:r>
          </a:p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41689"/>
                </a:solidFill>
                <a:latin typeface="Hussar Bold"/>
              </a:rPr>
              <a:t>m. pounds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78862" y="2981189"/>
            <a:ext cx="1055053" cy="65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41689"/>
                </a:solidFill>
                <a:latin typeface="Hussar Bold"/>
              </a:rPr>
              <a:t>£86.0</a:t>
            </a:r>
          </a:p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41689"/>
                </a:solidFill>
                <a:latin typeface="Hussar Bold"/>
              </a:rPr>
              <a:t>m. pounds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69020" y="6605974"/>
            <a:ext cx="1074738" cy="52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41689"/>
                </a:solidFill>
                <a:latin typeface="Hussar Bold"/>
              </a:rPr>
              <a:t>£30.1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41689"/>
                </a:solidFill>
                <a:latin typeface="Hussar Bold"/>
              </a:rPr>
              <a:t>m. pounds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0794" y="6538441"/>
            <a:ext cx="753817" cy="62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3"/>
              </a:lnSpc>
            </a:pPr>
            <a:r>
              <a:rPr lang="en-US" sz="1845">
                <a:solidFill>
                  <a:srgbClr val="041689"/>
                </a:solidFill>
                <a:latin typeface="Hussar Bold"/>
              </a:rPr>
              <a:t>Free </a:t>
            </a:r>
          </a:p>
          <a:p>
            <a:pPr algn="ctr">
              <a:lnSpc>
                <a:spcPts val="2583"/>
              </a:lnSpc>
              <a:spcBef>
                <a:spcPct val="0"/>
              </a:spcBef>
            </a:pPr>
            <a:r>
              <a:rPr lang="en-US" sz="1845">
                <a:solidFill>
                  <a:srgbClr val="041689"/>
                </a:solidFill>
                <a:latin typeface="Hussar Bold"/>
              </a:rPr>
              <a:t>trade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28252" y="6577399"/>
            <a:ext cx="1014413" cy="65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41689"/>
                </a:solidFill>
                <a:latin typeface="Hussar Bold"/>
              </a:rPr>
              <a:t>£ 17.2</a:t>
            </a:r>
          </a:p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41689"/>
                </a:solidFill>
                <a:latin typeface="Hussar Bold"/>
              </a:rPr>
              <a:t>m. pounds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24697" y="7148674"/>
            <a:ext cx="1106011" cy="15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"/>
              </a:lnSpc>
              <a:spcBef>
                <a:spcPct val="0"/>
              </a:spcBef>
            </a:pPr>
            <a:r>
              <a:rPr lang="en-US" sz="945">
                <a:solidFill>
                  <a:srgbClr val="041689"/>
                </a:solidFill>
                <a:latin typeface="Hussar Bold"/>
              </a:rPr>
              <a:t>m. fee:   £10.3 mil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865082" y="3009764"/>
            <a:ext cx="977583" cy="22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41689"/>
                </a:solidFill>
                <a:latin typeface="Hussar Bold"/>
              </a:rPr>
              <a:t>Free trade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382668"/>
            <a:chOff x="0" y="0"/>
            <a:chExt cx="4473467" cy="78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781767"/>
            </a:xfrm>
            <a:custGeom>
              <a:avLst/>
              <a:gdLst/>
              <a:ahLst/>
              <a:cxnLst/>
              <a:rect r="r" b="b" t="t" l="l"/>
              <a:pathLst>
                <a:path h="781767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764732"/>
                  </a:lnTo>
                  <a:cubicBezTo>
                    <a:pt x="4473467" y="769250"/>
                    <a:pt x="4471672" y="773583"/>
                    <a:pt x="4468478" y="776778"/>
                  </a:cubicBezTo>
                  <a:cubicBezTo>
                    <a:pt x="4465283" y="779972"/>
                    <a:pt x="4460950" y="781767"/>
                    <a:pt x="4456432" y="781767"/>
                  </a:cubicBezTo>
                  <a:lnTo>
                    <a:pt x="17035" y="781767"/>
                  </a:lnTo>
                  <a:cubicBezTo>
                    <a:pt x="12517" y="781767"/>
                    <a:pt x="8184" y="779972"/>
                    <a:pt x="4989" y="776778"/>
                  </a:cubicBezTo>
                  <a:cubicBezTo>
                    <a:pt x="1795" y="773583"/>
                    <a:pt x="0" y="769250"/>
                    <a:pt x="0" y="764732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38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8944" y="1325275"/>
            <a:ext cx="2467808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"/>
              </a:rPr>
              <a:t>Budget: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1472" y="2836981"/>
            <a:ext cx="15511096" cy="744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Strikers:</a:t>
            </a:r>
          </a:p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Strategy based on age, market value,  and time spent on the field.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 £150m+ £25m (Transfer fee of Nicholas J.)</a:t>
            </a: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Selling Players with Less ROI: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Players sold:  Alfie G(CB),Lucas B(GK), Djeordjep(GK), Cesare C(CMF)   =  £16.89m</a:t>
            </a: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Capital before making purchases:   £175m+  £16.89m = £ 191.89m.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Players Bought: 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Tammy Abraham (S), Franck Kessie (CM), Hakim Ziyeh (RW), 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Florian Wirtz (Star Mid Fielder bought for  £85.23m,), </a:t>
            </a:r>
          </a:p>
          <a:p>
            <a:pPr algn="just" marL="567052" indent="-283526" lvl="1">
              <a:lnSpc>
                <a:spcPts val="3677"/>
              </a:lnSpc>
              <a:buFont typeface="Arial"/>
              <a:buChar char="•"/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Diego Costa (CF), Diego Lopes (AMF).</a:t>
            </a: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EFEFE"/>
                </a:solidFill>
                <a:latin typeface="Hussar Bold"/>
              </a:rPr>
              <a:t>Following the transactions in the transfer market, </a:t>
            </a:r>
          </a:p>
          <a:p>
            <a:pPr algn="just">
              <a:lnSpc>
                <a:spcPts val="3677"/>
              </a:lnSpc>
            </a:pPr>
            <a:r>
              <a:rPr lang="en-US" sz="2626">
                <a:solidFill>
                  <a:srgbClr val="FFB703"/>
                </a:solidFill>
                <a:latin typeface="Hussar Bold"/>
              </a:rPr>
              <a:t>our available funds amount to £72 million.</a:t>
            </a:r>
          </a:p>
          <a:p>
            <a:pPr algn="just">
              <a:lnSpc>
                <a:spcPts val="36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382668"/>
            <a:chOff x="0" y="0"/>
            <a:chExt cx="4473467" cy="78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781767"/>
            </a:xfrm>
            <a:custGeom>
              <a:avLst/>
              <a:gdLst/>
              <a:ahLst/>
              <a:cxnLst/>
              <a:rect r="r" b="b" t="t" l="l"/>
              <a:pathLst>
                <a:path h="781767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764732"/>
                  </a:lnTo>
                  <a:cubicBezTo>
                    <a:pt x="4473467" y="769250"/>
                    <a:pt x="4471672" y="773583"/>
                    <a:pt x="4468478" y="776778"/>
                  </a:cubicBezTo>
                  <a:cubicBezTo>
                    <a:pt x="4465283" y="779972"/>
                    <a:pt x="4460950" y="781767"/>
                    <a:pt x="4456432" y="781767"/>
                  </a:cubicBezTo>
                  <a:lnTo>
                    <a:pt x="17035" y="781767"/>
                  </a:lnTo>
                  <a:cubicBezTo>
                    <a:pt x="12517" y="781767"/>
                    <a:pt x="8184" y="779972"/>
                    <a:pt x="4989" y="776778"/>
                  </a:cubicBezTo>
                  <a:cubicBezTo>
                    <a:pt x="1795" y="773583"/>
                    <a:pt x="0" y="769250"/>
                    <a:pt x="0" y="764732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38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0686" y="294769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2858" y="2577363"/>
            <a:ext cx="9006275" cy="349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Strategy based on age, market value,  and time spent on the field.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Players Sold: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</a:rPr>
              <a:t>Alfie G. (CB)               |                     Lucas Burk (GK)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EFEFE"/>
                </a:solidFill>
                <a:latin typeface="Hussar Bold"/>
                <a:hlinkClick r:id="rId3" tooltip="https://www.chelseafc.com/en/teams/profile/djordje-petrovic"/>
              </a:rPr>
              <a:t>Djordje</a:t>
            </a:r>
            <a:r>
              <a:rPr lang="en-US" sz="2500">
                <a:solidFill>
                  <a:srgbClr val="FEFEFE"/>
                </a:solidFill>
                <a:latin typeface="Hussar Bold"/>
              </a:rPr>
              <a:t>  </a:t>
            </a:r>
            <a:r>
              <a:rPr lang="en-US" sz="2500">
                <a:solidFill>
                  <a:srgbClr val="FEFEFE"/>
                </a:solidFill>
                <a:latin typeface="Hussar Bold"/>
                <a:hlinkClick r:id="rId4" tooltip="https://www.chelseafc.com/en/teams/profile/djordje-petrovic"/>
              </a:rPr>
              <a:t>P</a:t>
            </a:r>
            <a:r>
              <a:rPr lang="en-US" sz="2500">
                <a:solidFill>
                  <a:srgbClr val="FEFEFE"/>
                </a:solidFill>
                <a:latin typeface="Hussar Bold"/>
              </a:rPr>
              <a:t>. (Gk)      |                     Cesare C. (CMF)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118865" y="294769"/>
            <a:ext cx="7676197" cy="9697462"/>
            <a:chOff x="0" y="0"/>
            <a:chExt cx="10234929" cy="1292995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234929" cy="12929950"/>
              <a:chOff x="0" y="0"/>
              <a:chExt cx="1942126" cy="245351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42126" cy="2453519"/>
              </a:xfrm>
              <a:custGeom>
                <a:avLst/>
                <a:gdLst/>
                <a:ahLst/>
                <a:cxnLst/>
                <a:rect r="r" b="b" t="t" l="l"/>
                <a:pathLst>
                  <a:path h="2453519" w="1942126">
                    <a:moveTo>
                      <a:pt x="45269" y="0"/>
                    </a:moveTo>
                    <a:lnTo>
                      <a:pt x="1896857" y="0"/>
                    </a:lnTo>
                    <a:cubicBezTo>
                      <a:pt x="1921858" y="0"/>
                      <a:pt x="1942126" y="20268"/>
                      <a:pt x="1942126" y="45269"/>
                    </a:cubicBezTo>
                    <a:lnTo>
                      <a:pt x="1942126" y="2408250"/>
                    </a:lnTo>
                    <a:cubicBezTo>
                      <a:pt x="1942126" y="2433251"/>
                      <a:pt x="1921858" y="2453519"/>
                      <a:pt x="1896857" y="2453519"/>
                    </a:cubicBezTo>
                    <a:lnTo>
                      <a:pt x="45269" y="2453519"/>
                    </a:lnTo>
                    <a:cubicBezTo>
                      <a:pt x="20268" y="2453519"/>
                      <a:pt x="0" y="2433251"/>
                      <a:pt x="0" y="2408250"/>
                    </a:cubicBezTo>
                    <a:lnTo>
                      <a:pt x="0" y="45269"/>
                    </a:lnTo>
                    <a:cubicBezTo>
                      <a:pt x="0" y="20268"/>
                      <a:pt x="20268" y="0"/>
                      <a:pt x="45269" y="0"/>
                    </a:cubicBezTo>
                    <a:close/>
                  </a:path>
                </a:pathLst>
              </a:custGeom>
              <a:solidFill>
                <a:srgbClr val="8ECAE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1942126" cy="25106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994019" y="753741"/>
              <a:ext cx="8246890" cy="11371193"/>
            </a:xfrm>
            <a:custGeom>
              <a:avLst/>
              <a:gdLst/>
              <a:ahLst/>
              <a:cxnLst/>
              <a:rect r="r" b="b" t="t" l="l"/>
              <a:pathLst>
                <a:path h="11371193" w="8246890">
                  <a:moveTo>
                    <a:pt x="0" y="0"/>
                  </a:moveTo>
                  <a:lnTo>
                    <a:pt x="8246891" y="0"/>
                  </a:lnTo>
                  <a:lnTo>
                    <a:pt x="8246891" y="11371194"/>
                  </a:lnTo>
                  <a:lnTo>
                    <a:pt x="0" y="11371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75" t="-889" r="0" b="-69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877671" y="5283570"/>
            <a:ext cx="484847" cy="48484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862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45110" y="5321719"/>
            <a:ext cx="484847" cy="48484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862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668482" y="5806566"/>
            <a:ext cx="903225" cy="384825"/>
            <a:chOff x="0" y="0"/>
            <a:chExt cx="237886" cy="1013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7886" cy="101353"/>
            </a:xfrm>
            <a:custGeom>
              <a:avLst/>
              <a:gdLst/>
              <a:ahLst/>
              <a:cxnLst/>
              <a:rect r="r" b="b" t="t" l="l"/>
              <a:pathLst>
                <a:path h="101353" w="237886">
                  <a:moveTo>
                    <a:pt x="0" y="0"/>
                  </a:moveTo>
                  <a:lnTo>
                    <a:pt x="237886" y="0"/>
                  </a:lnTo>
                  <a:lnTo>
                    <a:pt x="237886" y="101353"/>
                  </a:lnTo>
                  <a:lnTo>
                    <a:pt x="0" y="101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37886" cy="129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Hussar Bold"/>
                </a:rPr>
                <a:t>Romeo L.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4048" y="1325275"/>
            <a:ext cx="3657600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"/>
              </a:rPr>
              <a:t>Conclusion: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255370" y="5821866"/>
            <a:ext cx="1064327" cy="369525"/>
            <a:chOff x="0" y="0"/>
            <a:chExt cx="280316" cy="973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0316" cy="97323"/>
            </a:xfrm>
            <a:custGeom>
              <a:avLst/>
              <a:gdLst/>
              <a:ahLst/>
              <a:cxnLst/>
              <a:rect r="r" b="b" t="t" l="l"/>
              <a:pathLst>
                <a:path h="97323" w="280316">
                  <a:moveTo>
                    <a:pt x="0" y="0"/>
                  </a:moveTo>
                  <a:lnTo>
                    <a:pt x="280316" y="0"/>
                  </a:lnTo>
                  <a:lnTo>
                    <a:pt x="280316" y="97323"/>
                  </a:lnTo>
                  <a:lnTo>
                    <a:pt x="0" y="973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280316" cy="125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Hussar Bold"/>
                </a:rPr>
                <a:t>Florian W.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465384" y="8766167"/>
            <a:ext cx="983159" cy="384825"/>
            <a:chOff x="0" y="0"/>
            <a:chExt cx="258939" cy="1013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8939" cy="101353"/>
            </a:xfrm>
            <a:custGeom>
              <a:avLst/>
              <a:gdLst/>
              <a:ahLst/>
              <a:cxnLst/>
              <a:rect r="r" b="b" t="t" l="l"/>
              <a:pathLst>
                <a:path h="101353" w="258939">
                  <a:moveTo>
                    <a:pt x="0" y="0"/>
                  </a:moveTo>
                  <a:lnTo>
                    <a:pt x="258939" y="0"/>
                  </a:lnTo>
                  <a:lnTo>
                    <a:pt x="258939" y="101353"/>
                  </a:lnTo>
                  <a:lnTo>
                    <a:pt x="0" y="101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58939" cy="129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000000"/>
                  </a:solidFill>
                  <a:latin typeface="Hussar Bold"/>
                </a:rPr>
                <a:t>Robert  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2858" y="6282586"/>
            <a:ext cx="3335774" cy="3295469"/>
            <a:chOff x="0" y="0"/>
            <a:chExt cx="4447699" cy="4393958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57150"/>
              <a:ext cx="4447699" cy="556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Hussar Bold"/>
                </a:rPr>
                <a:t>Players Bought:         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645935"/>
              <a:ext cx="3608705" cy="374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Tammy A (S)</a:t>
              </a:r>
            </a:p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Franck K (CM)</a:t>
              </a:r>
            </a:p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 Florian W (CM)</a:t>
              </a:r>
            </a:p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Hakim Z (RW)</a:t>
              </a:r>
            </a:p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Diego C (CF)</a:t>
              </a:r>
            </a:p>
            <a:p>
              <a:pPr>
                <a:lnSpc>
                  <a:spcPts val="3779"/>
                </a:lnSpc>
              </a:pPr>
              <a:r>
                <a:rPr lang="en-US" sz="2422" spc="60">
                  <a:solidFill>
                    <a:srgbClr val="FFFFFF"/>
                  </a:solidFill>
                  <a:latin typeface="Hussar Bold"/>
                </a:rPr>
                <a:t>Diego L (AM)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714053" y="6266711"/>
            <a:ext cx="3921284" cy="2926816"/>
            <a:chOff x="0" y="0"/>
            <a:chExt cx="5228379" cy="3902422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57150"/>
              <a:ext cx="2840196" cy="556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Hussar Bold"/>
                </a:rPr>
                <a:t>Substitutes: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657576"/>
              <a:ext cx="5228379" cy="3244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500" spc="62">
                  <a:solidFill>
                    <a:srgbClr val="FFFFFF"/>
                  </a:solidFill>
                  <a:latin typeface="Hussar Bold"/>
                </a:rPr>
                <a:t>Markus B. (GK)</a:t>
              </a:r>
            </a:p>
            <a:p>
              <a:pPr>
                <a:lnSpc>
                  <a:spcPts val="3900"/>
                </a:lnSpc>
              </a:pPr>
              <a:r>
                <a:rPr lang="en-US" sz="2500" spc="62">
                  <a:solidFill>
                    <a:srgbClr val="FFFFFF"/>
                  </a:solidFill>
                  <a:latin typeface="Hussar Bold"/>
                </a:rPr>
                <a:t>Levi C.  (CB)</a:t>
              </a:r>
            </a:p>
            <a:p>
              <a:pPr>
                <a:lnSpc>
                  <a:spcPts val="3900"/>
                </a:lnSpc>
              </a:pPr>
              <a:r>
                <a:rPr lang="en-US" sz="2500" spc="62">
                  <a:solidFill>
                    <a:srgbClr val="FFFFFF"/>
                  </a:solidFill>
                  <a:latin typeface="Hussar Bold"/>
                </a:rPr>
                <a:t>Christopher M. (AMF)</a:t>
              </a:r>
            </a:p>
            <a:p>
              <a:pPr>
                <a:lnSpc>
                  <a:spcPts val="3900"/>
                </a:lnSpc>
              </a:pPr>
              <a:r>
                <a:rPr lang="en-US" sz="2500" spc="62">
                  <a:solidFill>
                    <a:srgbClr val="FFFFFF"/>
                  </a:solidFill>
                  <a:latin typeface="Hussar Bold"/>
                </a:rPr>
                <a:t>Tammy A. (S) </a:t>
              </a:r>
            </a:p>
            <a:p>
              <a:pPr>
                <a:lnSpc>
                  <a:spcPts val="3900"/>
                </a:lnSpc>
              </a:pPr>
              <a:r>
                <a:rPr lang="en-US" sz="2500" spc="62">
                  <a:solidFill>
                    <a:srgbClr val="FFFFFF"/>
                  </a:solidFill>
                  <a:latin typeface="Hussar Bold"/>
                </a:rPr>
                <a:t>Hakim Z (S)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V="true">
            <a:off x="4412186" y="6396866"/>
            <a:ext cx="0" cy="306690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1274" y="-75180"/>
            <a:ext cx="13634223" cy="2382668"/>
            <a:chOff x="0" y="0"/>
            <a:chExt cx="4473467" cy="78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3467" cy="781767"/>
            </a:xfrm>
            <a:custGeom>
              <a:avLst/>
              <a:gdLst/>
              <a:ahLst/>
              <a:cxnLst/>
              <a:rect r="r" b="b" t="t" l="l"/>
              <a:pathLst>
                <a:path h="781767" w="4473467">
                  <a:moveTo>
                    <a:pt x="17035" y="0"/>
                  </a:moveTo>
                  <a:lnTo>
                    <a:pt x="4456432" y="0"/>
                  </a:lnTo>
                  <a:cubicBezTo>
                    <a:pt x="4465841" y="0"/>
                    <a:pt x="4473467" y="7627"/>
                    <a:pt x="4473467" y="17035"/>
                  </a:cubicBezTo>
                  <a:lnTo>
                    <a:pt x="4473467" y="764732"/>
                  </a:lnTo>
                  <a:cubicBezTo>
                    <a:pt x="4473467" y="769250"/>
                    <a:pt x="4471672" y="773583"/>
                    <a:pt x="4468478" y="776778"/>
                  </a:cubicBezTo>
                  <a:cubicBezTo>
                    <a:pt x="4465283" y="779972"/>
                    <a:pt x="4460950" y="781767"/>
                    <a:pt x="4456432" y="781767"/>
                  </a:cubicBezTo>
                  <a:lnTo>
                    <a:pt x="17035" y="781767"/>
                  </a:lnTo>
                  <a:cubicBezTo>
                    <a:pt x="12517" y="781767"/>
                    <a:pt x="8184" y="779972"/>
                    <a:pt x="4989" y="776778"/>
                  </a:cubicBezTo>
                  <a:cubicBezTo>
                    <a:pt x="1795" y="773583"/>
                    <a:pt x="0" y="769250"/>
                    <a:pt x="0" y="764732"/>
                  </a:cubicBezTo>
                  <a:lnTo>
                    <a:pt x="0" y="17035"/>
                  </a:lnTo>
                  <a:cubicBezTo>
                    <a:pt x="0" y="12517"/>
                    <a:pt x="1795" y="8184"/>
                    <a:pt x="4989" y="4989"/>
                  </a:cubicBezTo>
                  <a:cubicBezTo>
                    <a:pt x="8184" y="1795"/>
                    <a:pt x="12517" y="0"/>
                    <a:pt x="17035" y="0"/>
                  </a:cubicBezTo>
                  <a:close/>
                </a:path>
              </a:pathLst>
            </a:custGeom>
            <a:solidFill>
              <a:srgbClr val="A9CF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73467" cy="838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94927" y="473421"/>
            <a:ext cx="2715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41689"/>
                </a:solidFill>
                <a:latin typeface="Hussar Bold"/>
              </a:rPr>
              <a:t>Chelsea FC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2737" y="1306719"/>
            <a:ext cx="5729288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41689"/>
                </a:solidFill>
                <a:latin typeface="Hussar Bold"/>
              </a:rPr>
              <a:t>Bonus Suggestion: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6343" y="373440"/>
            <a:ext cx="818651" cy="863538"/>
          </a:xfrm>
          <a:custGeom>
            <a:avLst/>
            <a:gdLst/>
            <a:ahLst/>
            <a:cxnLst/>
            <a:rect r="r" b="b" t="t" l="l"/>
            <a:pathLst>
              <a:path h="863538" w="818651">
                <a:moveTo>
                  <a:pt x="0" y="0"/>
                </a:moveTo>
                <a:lnTo>
                  <a:pt x="818651" y="0"/>
                </a:lnTo>
                <a:lnTo>
                  <a:pt x="818651" y="863538"/>
                </a:lnTo>
                <a:lnTo>
                  <a:pt x="0" y="86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77" r="-1019" b="-120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6343" y="2593238"/>
            <a:ext cx="16262957" cy="646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ussar Bold"/>
              </a:rPr>
              <a:t>Investing in Merchandise During Transfer Market Trades:</a:t>
            </a:r>
          </a:p>
          <a:p>
            <a:pPr algn="just">
              <a:lnSpc>
                <a:spcPts val="4900"/>
              </a:lnSpc>
            </a:pPr>
          </a:p>
          <a:p>
            <a:pPr algn="just" marL="640721" indent="-320361" lvl="1">
              <a:lnSpc>
                <a:spcPts val="4154"/>
              </a:lnSpc>
              <a:buFont typeface="Arial"/>
              <a:buChar char="•"/>
            </a:pPr>
            <a:r>
              <a:rPr lang="en-US" sz="2967">
                <a:solidFill>
                  <a:srgbClr val="FFB703"/>
                </a:solidFill>
                <a:latin typeface="Hussar Bold"/>
              </a:rPr>
              <a:t>Increased Fan Engagement:</a:t>
            </a:r>
            <a:r>
              <a:rPr lang="en-US" sz="2967">
                <a:solidFill>
                  <a:srgbClr val="FFFFFF"/>
                </a:solidFill>
                <a:latin typeface="Hussar Bold"/>
              </a:rPr>
              <a:t> High-profile transfers generate excitement and buzz, potentially driving fans to purchase merchandise featuring the new players.</a:t>
            </a:r>
          </a:p>
          <a:p>
            <a:pPr algn="just">
              <a:lnSpc>
                <a:spcPts val="4154"/>
              </a:lnSpc>
            </a:pPr>
          </a:p>
          <a:p>
            <a:pPr algn="just" marL="640721" indent="-320361" lvl="1">
              <a:lnSpc>
                <a:spcPts val="4154"/>
              </a:lnSpc>
              <a:buFont typeface="Arial"/>
              <a:buChar char="•"/>
            </a:pPr>
            <a:r>
              <a:rPr lang="en-US" sz="2967">
                <a:solidFill>
                  <a:srgbClr val="FFB703"/>
                </a:solidFill>
                <a:latin typeface="Hussar Bold"/>
              </a:rPr>
              <a:t>Limited Edition Opportunities:</a:t>
            </a:r>
            <a:r>
              <a:rPr lang="en-US" sz="2967">
                <a:solidFill>
                  <a:srgbClr val="FFFFFF"/>
                </a:solidFill>
                <a:latin typeface="Hussar Bold"/>
              </a:rPr>
              <a:t> Capitalize on the short-lived hype by offering limited-edition items.</a:t>
            </a:r>
          </a:p>
          <a:p>
            <a:pPr algn="just">
              <a:lnSpc>
                <a:spcPts val="4154"/>
              </a:lnSpc>
            </a:pPr>
          </a:p>
          <a:p>
            <a:pPr algn="just" marL="640721" indent="-320361" lvl="1">
              <a:lnSpc>
                <a:spcPts val="4154"/>
              </a:lnSpc>
              <a:buFont typeface="Arial"/>
              <a:buChar char="•"/>
            </a:pPr>
            <a:r>
              <a:rPr lang="en-US" sz="2967">
                <a:solidFill>
                  <a:srgbClr val="FFB703"/>
                </a:solidFill>
                <a:latin typeface="Hussar Bold"/>
              </a:rPr>
              <a:t>Brand Building:</a:t>
            </a:r>
            <a:r>
              <a:rPr lang="en-US" sz="2967">
                <a:solidFill>
                  <a:srgbClr val="FFFFFF"/>
                </a:solidFill>
                <a:latin typeface="Hussar Bold"/>
              </a:rPr>
              <a:t> Fueling our club's ambition, we seek to acquire top-performing players while maintaining a balanced financial approach for sustained success.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DAF7ydrCJAM</dc:identifier>
  <dcterms:modified xsi:type="dcterms:W3CDTF">2011-08-01T06:04:30Z</dcterms:modified>
  <cp:revision>1</cp:revision>
  <dc:title>Champions League (2x) Fifa WC (1x) English Champ (6x) UEFA Supercup (2x) Europa league (2x) Premier league Table position: 09</dc:title>
</cp:coreProperties>
</file>