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03" r:id="rId1"/>
  </p:sldMasterIdLst>
  <p:notesMasterIdLst>
    <p:notesMasterId r:id="rId59"/>
  </p:notesMasterIdLst>
  <p:handoutMasterIdLst>
    <p:handoutMasterId r:id="rId60"/>
  </p:handoutMasterIdLst>
  <p:sldIdLst>
    <p:sldId id="1819" r:id="rId2"/>
    <p:sldId id="1820" r:id="rId3"/>
    <p:sldId id="1824" r:id="rId4"/>
    <p:sldId id="1825" r:id="rId5"/>
    <p:sldId id="1826" r:id="rId6"/>
    <p:sldId id="1827" r:id="rId7"/>
    <p:sldId id="1821" r:id="rId8"/>
    <p:sldId id="1822" r:id="rId9"/>
    <p:sldId id="1830" r:id="rId10"/>
    <p:sldId id="1831" r:id="rId11"/>
    <p:sldId id="1832" r:id="rId12"/>
    <p:sldId id="1833" r:id="rId13"/>
    <p:sldId id="1834" r:id="rId14"/>
    <p:sldId id="1828" r:id="rId15"/>
    <p:sldId id="1829" r:id="rId16"/>
    <p:sldId id="1843" r:id="rId17"/>
    <p:sldId id="1835" r:id="rId18"/>
    <p:sldId id="1839" r:id="rId19"/>
    <p:sldId id="1873" r:id="rId20"/>
    <p:sldId id="1874" r:id="rId21"/>
    <p:sldId id="1840" r:id="rId22"/>
    <p:sldId id="1841" r:id="rId23"/>
    <p:sldId id="1842" r:id="rId24"/>
    <p:sldId id="1875" r:id="rId25"/>
    <p:sldId id="1836" r:id="rId26"/>
    <p:sldId id="1860" r:id="rId27"/>
    <p:sldId id="1838" r:id="rId28"/>
    <p:sldId id="1844" r:id="rId29"/>
    <p:sldId id="1846" r:id="rId30"/>
    <p:sldId id="1847" r:id="rId31"/>
    <p:sldId id="1848" r:id="rId32"/>
    <p:sldId id="1849" r:id="rId33"/>
    <p:sldId id="1854" r:id="rId34"/>
    <p:sldId id="1855" r:id="rId35"/>
    <p:sldId id="1856" r:id="rId36"/>
    <p:sldId id="1857" r:id="rId37"/>
    <p:sldId id="1858" r:id="rId38"/>
    <p:sldId id="1859" r:id="rId39"/>
    <p:sldId id="1861" r:id="rId40"/>
    <p:sldId id="1862" r:id="rId41"/>
    <p:sldId id="1863" r:id="rId42"/>
    <p:sldId id="1864" r:id="rId43"/>
    <p:sldId id="1865" r:id="rId44"/>
    <p:sldId id="1881" r:id="rId45"/>
    <p:sldId id="1866" r:id="rId46"/>
    <p:sldId id="1867" r:id="rId47"/>
    <p:sldId id="1868" r:id="rId48"/>
    <p:sldId id="1869" r:id="rId49"/>
    <p:sldId id="1870" r:id="rId50"/>
    <p:sldId id="1871" r:id="rId51"/>
    <p:sldId id="1872" r:id="rId52"/>
    <p:sldId id="1876" r:id="rId53"/>
    <p:sldId id="1877" r:id="rId54"/>
    <p:sldId id="1878" r:id="rId55"/>
    <p:sldId id="1879" r:id="rId56"/>
    <p:sldId id="1880" r:id="rId57"/>
    <p:sldId id="1805" r:id="rId58"/>
  </p:sldIdLst>
  <p:sldSz cx="9550400" cy="7162800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>
          <p15:clr>
            <a:srgbClr val="A4A3A4"/>
          </p15:clr>
        </p15:guide>
        <p15:guide id="2" pos="30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111"/>
    <a:srgbClr val="FFFFFF"/>
    <a:srgbClr val="0F45DF"/>
    <a:srgbClr val="C5EAF7"/>
    <a:srgbClr val="E2E2E2"/>
    <a:srgbClr val="FFD1D1"/>
    <a:srgbClr val="FCDCDC"/>
    <a:srgbClr val="C2DEF6"/>
    <a:srgbClr val="BACDF4"/>
    <a:srgbClr val="D5D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90000" autoAdjust="0"/>
  </p:normalViewPr>
  <p:slideViewPr>
    <p:cSldViewPr snapToGrid="0">
      <p:cViewPr>
        <p:scale>
          <a:sx n="66" d="100"/>
          <a:sy n="66" d="100"/>
        </p:scale>
        <p:origin x="1506" y="-150"/>
      </p:cViewPr>
      <p:guideLst>
        <p:guide orient="horz" pos="2273"/>
        <p:guide pos="3017"/>
      </p:guideLst>
    </p:cSldViewPr>
  </p:slideViewPr>
  <p:outlineViewPr>
    <p:cViewPr>
      <p:scale>
        <a:sx n="33" d="100"/>
        <a:sy n="33" d="100"/>
      </p:scale>
      <p:origin x="0" y="69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notesViewPr>
    <p:cSldViewPr snapToGrid="0">
      <p:cViewPr varScale="1">
        <p:scale>
          <a:sx n="50" d="100"/>
          <a:sy n="50" d="100"/>
        </p:scale>
        <p:origin x="-30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67D0D-BF4E-436F-99EA-9BAE6F751F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1EC75E6-CC58-4457-8DC7-0FED2CD6D5AA}">
      <dgm:prSet custT="1"/>
      <dgm:spPr>
        <a:solidFill>
          <a:schemeClr val="tx2"/>
        </a:solidFill>
        <a:effectLst/>
      </dgm:spPr>
      <dgm:t>
        <a:bodyPr/>
        <a:lstStyle/>
        <a:p>
          <a:pPr algn="l" rtl="0"/>
          <a:r>
            <a:rPr kumimoji="1" lang="zh-CN" altLang="en-US" sz="4000" dirty="0" smtClean="0"/>
            <a:t>一、依存句法简介</a:t>
          </a:r>
          <a:endParaRPr lang="zh-CN" altLang="en-US" sz="4000" dirty="0"/>
        </a:p>
      </dgm:t>
    </dgm:pt>
    <dgm:pt modelId="{CC26F169-4193-4A16-B923-BC60A15D47FB}" type="parTrans" cxnId="{0FF58284-AF4D-467C-9A08-F6CA4B94A69F}">
      <dgm:prSet/>
      <dgm:spPr/>
      <dgm:t>
        <a:bodyPr/>
        <a:lstStyle/>
        <a:p>
          <a:endParaRPr lang="zh-CN" altLang="en-US"/>
        </a:p>
      </dgm:t>
    </dgm:pt>
    <dgm:pt modelId="{5D08E659-E58C-43A6-A192-2A057740D52D}" type="sibTrans" cxnId="{0FF58284-AF4D-467C-9A08-F6CA4B94A69F}">
      <dgm:prSet/>
      <dgm:spPr/>
      <dgm:t>
        <a:bodyPr/>
        <a:lstStyle/>
        <a:p>
          <a:endParaRPr lang="zh-CN" altLang="en-US"/>
        </a:p>
      </dgm:t>
    </dgm:pt>
    <dgm:pt modelId="{AE695C4C-0B26-4B2F-AC58-01BC685673D1}">
      <dgm:prSet custT="1"/>
      <dgm:spPr>
        <a:solidFill>
          <a:schemeClr val="tx2"/>
        </a:solidFill>
        <a:effectLst/>
      </dgm:spPr>
      <dgm:t>
        <a:bodyPr/>
        <a:lstStyle/>
        <a:p>
          <a:pPr algn="l" rtl="0"/>
          <a:r>
            <a:rPr kumimoji="1" lang="zh-CN" altLang="en-US" sz="4000" dirty="0" smtClean="0"/>
            <a:t>二、依存句法及主要方法</a:t>
          </a:r>
          <a:endParaRPr lang="zh-CN" altLang="en-US" sz="4000" dirty="0"/>
        </a:p>
      </dgm:t>
    </dgm:pt>
    <dgm:pt modelId="{CFC70D0F-4179-413C-B497-C454FE436B83}" type="parTrans" cxnId="{42A08310-E584-4A0E-BBE8-1158D9B0B97C}">
      <dgm:prSet/>
      <dgm:spPr/>
      <dgm:t>
        <a:bodyPr/>
        <a:lstStyle/>
        <a:p>
          <a:endParaRPr lang="zh-CN" altLang="en-US"/>
        </a:p>
      </dgm:t>
    </dgm:pt>
    <dgm:pt modelId="{C59BD542-7CD7-400C-B38E-D6D29A25AD93}" type="sibTrans" cxnId="{42A08310-E584-4A0E-BBE8-1158D9B0B97C}">
      <dgm:prSet/>
      <dgm:spPr/>
      <dgm:t>
        <a:bodyPr/>
        <a:lstStyle/>
        <a:p>
          <a:endParaRPr lang="zh-CN" altLang="en-US"/>
        </a:p>
      </dgm:t>
    </dgm:pt>
    <dgm:pt modelId="{8DF48A06-D309-4B8D-8853-BE2FD9CB83F1}" type="pres">
      <dgm:prSet presAssocID="{51067D0D-BF4E-436F-99EA-9BAE6F751F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6DE86A-6579-4EC3-8EB1-37BB73BBACEC}" type="pres">
      <dgm:prSet presAssocID="{B1EC75E6-CC58-4457-8DC7-0FED2CD6D5AA}" presName="parentText" presStyleLbl="node1" presStyleIdx="0" presStyleCnt="2" custScaleY="83397" custLinFactY="-49117" custLinFactNeighborX="7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AF175E-8D52-47A2-A423-346EBA7B5214}" type="pres">
      <dgm:prSet presAssocID="{5D08E659-E58C-43A6-A192-2A057740D52D}" presName="spacer" presStyleCnt="0"/>
      <dgm:spPr/>
    </dgm:pt>
    <dgm:pt modelId="{F26D9FEF-3D5A-4153-83F1-F545200A9BFC}" type="pres">
      <dgm:prSet presAssocID="{AE695C4C-0B26-4B2F-AC58-01BC685673D1}" presName="parentText" presStyleLbl="node1" presStyleIdx="1" presStyleCnt="2" custScaleY="83397" custLinFactNeighborY="-45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DDF4EA-F0A0-4741-8D4C-8D215A6F5D65}" type="presOf" srcId="{AE695C4C-0B26-4B2F-AC58-01BC685673D1}" destId="{F26D9FEF-3D5A-4153-83F1-F545200A9BFC}" srcOrd="0" destOrd="0" presId="urn:microsoft.com/office/officeart/2005/8/layout/vList2"/>
    <dgm:cxn modelId="{42A08310-E584-4A0E-BBE8-1158D9B0B97C}" srcId="{51067D0D-BF4E-436F-99EA-9BAE6F751FFC}" destId="{AE695C4C-0B26-4B2F-AC58-01BC685673D1}" srcOrd="1" destOrd="0" parTransId="{CFC70D0F-4179-413C-B497-C454FE436B83}" sibTransId="{C59BD542-7CD7-400C-B38E-D6D29A25AD93}"/>
    <dgm:cxn modelId="{0FF58284-AF4D-467C-9A08-F6CA4B94A69F}" srcId="{51067D0D-BF4E-436F-99EA-9BAE6F751FFC}" destId="{B1EC75E6-CC58-4457-8DC7-0FED2CD6D5AA}" srcOrd="0" destOrd="0" parTransId="{CC26F169-4193-4A16-B923-BC60A15D47FB}" sibTransId="{5D08E659-E58C-43A6-A192-2A057740D52D}"/>
    <dgm:cxn modelId="{B7370360-5D63-4CCD-9070-35DBAEFB5FA9}" type="presOf" srcId="{B1EC75E6-CC58-4457-8DC7-0FED2CD6D5AA}" destId="{636DE86A-6579-4EC3-8EB1-37BB73BBACEC}" srcOrd="0" destOrd="0" presId="urn:microsoft.com/office/officeart/2005/8/layout/vList2"/>
    <dgm:cxn modelId="{AC0E4A8A-86CF-4C43-9457-5EA0401A8AA6}" type="presOf" srcId="{51067D0D-BF4E-436F-99EA-9BAE6F751FFC}" destId="{8DF48A06-D309-4B8D-8853-BE2FD9CB83F1}" srcOrd="0" destOrd="0" presId="urn:microsoft.com/office/officeart/2005/8/layout/vList2"/>
    <dgm:cxn modelId="{DA3DF6A4-25EC-403B-8AD5-6646DCA35D55}" type="presParOf" srcId="{8DF48A06-D309-4B8D-8853-BE2FD9CB83F1}" destId="{636DE86A-6579-4EC3-8EB1-37BB73BBACEC}" srcOrd="0" destOrd="0" presId="urn:microsoft.com/office/officeart/2005/8/layout/vList2"/>
    <dgm:cxn modelId="{16B70327-741B-477B-875A-B4F42D813A06}" type="presParOf" srcId="{8DF48A06-D309-4B8D-8853-BE2FD9CB83F1}" destId="{FEAF175E-8D52-47A2-A423-346EBA7B5214}" srcOrd="1" destOrd="0" presId="urn:microsoft.com/office/officeart/2005/8/layout/vList2"/>
    <dgm:cxn modelId="{EC25D570-9A0E-4C85-8085-A705B8BAD045}" type="presParOf" srcId="{8DF48A06-D309-4B8D-8853-BE2FD9CB83F1}" destId="{F26D9FEF-3D5A-4153-83F1-F545200A9BF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067D0D-BF4E-436F-99EA-9BAE6F751F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1EC75E6-CC58-4457-8DC7-0FED2CD6D5AA}">
      <dgm:prSet custT="1"/>
      <dgm:spPr>
        <a:solidFill>
          <a:schemeClr val="tx2"/>
        </a:solidFill>
        <a:effectLst/>
      </dgm:spPr>
      <dgm:t>
        <a:bodyPr/>
        <a:lstStyle/>
        <a:p>
          <a:pPr algn="l" rtl="0"/>
          <a:r>
            <a:rPr kumimoji="1" lang="zh-CN" altLang="en-US" sz="4000" dirty="0" smtClean="0"/>
            <a:t>一、依存句法简介</a:t>
          </a:r>
          <a:endParaRPr lang="zh-CN" altLang="en-US" sz="4000" dirty="0"/>
        </a:p>
      </dgm:t>
    </dgm:pt>
    <dgm:pt modelId="{CC26F169-4193-4A16-B923-BC60A15D47FB}" type="parTrans" cxnId="{0FF58284-AF4D-467C-9A08-F6CA4B94A69F}">
      <dgm:prSet/>
      <dgm:spPr/>
      <dgm:t>
        <a:bodyPr/>
        <a:lstStyle/>
        <a:p>
          <a:endParaRPr lang="zh-CN" altLang="en-US"/>
        </a:p>
      </dgm:t>
    </dgm:pt>
    <dgm:pt modelId="{5D08E659-E58C-43A6-A192-2A057740D52D}" type="sibTrans" cxnId="{0FF58284-AF4D-467C-9A08-F6CA4B94A69F}">
      <dgm:prSet/>
      <dgm:spPr/>
      <dgm:t>
        <a:bodyPr/>
        <a:lstStyle/>
        <a:p>
          <a:endParaRPr lang="zh-CN" altLang="en-US"/>
        </a:p>
      </dgm:t>
    </dgm:pt>
    <dgm:pt modelId="{AE695C4C-0B26-4B2F-AC58-01BC685673D1}">
      <dgm:prSet custT="1"/>
      <dgm:spPr>
        <a:solidFill>
          <a:schemeClr val="tx2"/>
        </a:solidFill>
        <a:effectLst/>
      </dgm:spPr>
      <dgm:t>
        <a:bodyPr/>
        <a:lstStyle/>
        <a:p>
          <a:pPr algn="l" rtl="0"/>
          <a:r>
            <a:rPr kumimoji="1" lang="zh-CN" altLang="en-US" sz="4000" dirty="0" smtClean="0"/>
            <a:t>二、依存句法分析的主要方法</a:t>
          </a:r>
          <a:endParaRPr lang="zh-CN" altLang="en-US" sz="4000" dirty="0"/>
        </a:p>
      </dgm:t>
    </dgm:pt>
    <dgm:pt modelId="{CFC70D0F-4179-413C-B497-C454FE436B83}" type="parTrans" cxnId="{42A08310-E584-4A0E-BBE8-1158D9B0B97C}">
      <dgm:prSet/>
      <dgm:spPr/>
      <dgm:t>
        <a:bodyPr/>
        <a:lstStyle/>
        <a:p>
          <a:endParaRPr lang="zh-CN" altLang="en-US"/>
        </a:p>
      </dgm:t>
    </dgm:pt>
    <dgm:pt modelId="{C59BD542-7CD7-400C-B38E-D6D29A25AD93}" type="sibTrans" cxnId="{42A08310-E584-4A0E-BBE8-1158D9B0B97C}">
      <dgm:prSet/>
      <dgm:spPr/>
      <dgm:t>
        <a:bodyPr/>
        <a:lstStyle/>
        <a:p>
          <a:endParaRPr lang="zh-CN" altLang="en-US"/>
        </a:p>
      </dgm:t>
    </dgm:pt>
    <dgm:pt modelId="{8DF48A06-D309-4B8D-8853-BE2FD9CB83F1}" type="pres">
      <dgm:prSet presAssocID="{51067D0D-BF4E-436F-99EA-9BAE6F751F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6DE86A-6579-4EC3-8EB1-37BB73BBACEC}" type="pres">
      <dgm:prSet presAssocID="{B1EC75E6-CC58-4457-8DC7-0FED2CD6D5AA}" presName="parentText" presStyleLbl="node1" presStyleIdx="0" presStyleCnt="2" custScaleY="83397" custLinFactY="-49117" custLinFactNeighborX="7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AF175E-8D52-47A2-A423-346EBA7B5214}" type="pres">
      <dgm:prSet presAssocID="{5D08E659-E58C-43A6-A192-2A057740D52D}" presName="spacer" presStyleCnt="0"/>
      <dgm:spPr/>
    </dgm:pt>
    <dgm:pt modelId="{F26D9FEF-3D5A-4153-83F1-F545200A9BFC}" type="pres">
      <dgm:prSet presAssocID="{AE695C4C-0B26-4B2F-AC58-01BC685673D1}" presName="parentText" presStyleLbl="node1" presStyleIdx="1" presStyleCnt="2" custScaleY="83397" custLinFactNeighborY="-45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BDCE3C-36C3-4A61-B93F-D0E4C78F2533}" type="presOf" srcId="{B1EC75E6-CC58-4457-8DC7-0FED2CD6D5AA}" destId="{636DE86A-6579-4EC3-8EB1-37BB73BBACEC}" srcOrd="0" destOrd="0" presId="urn:microsoft.com/office/officeart/2005/8/layout/vList2"/>
    <dgm:cxn modelId="{42A08310-E584-4A0E-BBE8-1158D9B0B97C}" srcId="{51067D0D-BF4E-436F-99EA-9BAE6F751FFC}" destId="{AE695C4C-0B26-4B2F-AC58-01BC685673D1}" srcOrd="1" destOrd="0" parTransId="{CFC70D0F-4179-413C-B497-C454FE436B83}" sibTransId="{C59BD542-7CD7-400C-B38E-D6D29A25AD93}"/>
    <dgm:cxn modelId="{0FF58284-AF4D-467C-9A08-F6CA4B94A69F}" srcId="{51067D0D-BF4E-436F-99EA-9BAE6F751FFC}" destId="{B1EC75E6-CC58-4457-8DC7-0FED2CD6D5AA}" srcOrd="0" destOrd="0" parTransId="{CC26F169-4193-4A16-B923-BC60A15D47FB}" sibTransId="{5D08E659-E58C-43A6-A192-2A057740D52D}"/>
    <dgm:cxn modelId="{41294418-8637-4F45-A3AE-1F93BF0B76E2}" type="presOf" srcId="{AE695C4C-0B26-4B2F-AC58-01BC685673D1}" destId="{F26D9FEF-3D5A-4153-83F1-F545200A9BFC}" srcOrd="0" destOrd="0" presId="urn:microsoft.com/office/officeart/2005/8/layout/vList2"/>
    <dgm:cxn modelId="{5230184F-4FC1-4EFD-A36C-590D8686C630}" type="presOf" srcId="{51067D0D-BF4E-436F-99EA-9BAE6F751FFC}" destId="{8DF48A06-D309-4B8D-8853-BE2FD9CB83F1}" srcOrd="0" destOrd="0" presId="urn:microsoft.com/office/officeart/2005/8/layout/vList2"/>
    <dgm:cxn modelId="{C119EFE5-C7CF-489A-BB03-A47893E5BD4B}" type="presParOf" srcId="{8DF48A06-D309-4B8D-8853-BE2FD9CB83F1}" destId="{636DE86A-6579-4EC3-8EB1-37BB73BBACEC}" srcOrd="0" destOrd="0" presId="urn:microsoft.com/office/officeart/2005/8/layout/vList2"/>
    <dgm:cxn modelId="{48D842F5-E5EC-4965-8B60-98FFF6F9EEEF}" type="presParOf" srcId="{8DF48A06-D309-4B8D-8853-BE2FD9CB83F1}" destId="{FEAF175E-8D52-47A2-A423-346EBA7B5214}" srcOrd="1" destOrd="0" presId="urn:microsoft.com/office/officeart/2005/8/layout/vList2"/>
    <dgm:cxn modelId="{70670402-B131-4BDD-A233-EC62EFC2EDFB}" type="presParOf" srcId="{8DF48A06-D309-4B8D-8853-BE2FD9CB83F1}" destId="{F26D9FEF-3D5A-4153-83F1-F545200A9BF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DE86A-6579-4EC3-8EB1-37BB73BBACEC}">
      <dsp:nvSpPr>
        <dsp:cNvPr id="0" name=""/>
        <dsp:cNvSpPr/>
      </dsp:nvSpPr>
      <dsp:spPr>
        <a:xfrm>
          <a:off x="0" y="498407"/>
          <a:ext cx="8118475" cy="1030386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4000" kern="1200" dirty="0" smtClean="0"/>
            <a:t>一、依存句法简介</a:t>
          </a:r>
          <a:endParaRPr lang="zh-CN" altLang="en-US" sz="4000" kern="1200" dirty="0"/>
        </a:p>
      </dsp:txBody>
      <dsp:txXfrm>
        <a:off x="50299" y="548706"/>
        <a:ext cx="8017877" cy="929788"/>
      </dsp:txXfrm>
    </dsp:sp>
    <dsp:sp modelId="{F26D9FEF-3D5A-4153-83F1-F545200A9BFC}">
      <dsp:nvSpPr>
        <dsp:cNvPr id="0" name=""/>
        <dsp:cNvSpPr/>
      </dsp:nvSpPr>
      <dsp:spPr>
        <a:xfrm>
          <a:off x="0" y="2495892"/>
          <a:ext cx="8118475" cy="1030386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4000" kern="1200" dirty="0" smtClean="0"/>
            <a:t>二、依存句法及主要方法</a:t>
          </a:r>
          <a:endParaRPr lang="zh-CN" altLang="en-US" sz="4000" kern="1200" dirty="0"/>
        </a:p>
      </dsp:txBody>
      <dsp:txXfrm>
        <a:off x="50299" y="2546191"/>
        <a:ext cx="8017877" cy="929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DE86A-6579-4EC3-8EB1-37BB73BBACEC}">
      <dsp:nvSpPr>
        <dsp:cNvPr id="0" name=""/>
        <dsp:cNvSpPr/>
      </dsp:nvSpPr>
      <dsp:spPr>
        <a:xfrm>
          <a:off x="0" y="498407"/>
          <a:ext cx="8118475" cy="1030386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4000" kern="1200" dirty="0" smtClean="0"/>
            <a:t>一、依存句法简介</a:t>
          </a:r>
          <a:endParaRPr lang="zh-CN" altLang="en-US" sz="4000" kern="1200" dirty="0"/>
        </a:p>
      </dsp:txBody>
      <dsp:txXfrm>
        <a:off x="50299" y="548706"/>
        <a:ext cx="8017877" cy="929788"/>
      </dsp:txXfrm>
    </dsp:sp>
    <dsp:sp modelId="{F26D9FEF-3D5A-4153-83F1-F545200A9BFC}">
      <dsp:nvSpPr>
        <dsp:cNvPr id="0" name=""/>
        <dsp:cNvSpPr/>
      </dsp:nvSpPr>
      <dsp:spPr>
        <a:xfrm>
          <a:off x="0" y="2495892"/>
          <a:ext cx="8118475" cy="1030386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4000" kern="1200" dirty="0" smtClean="0"/>
            <a:t>二、依存句法分析的主要方法</a:t>
          </a:r>
          <a:endParaRPr lang="zh-CN" altLang="en-US" sz="4000" kern="1200" dirty="0"/>
        </a:p>
      </dsp:txBody>
      <dsp:txXfrm>
        <a:off x="50299" y="2546191"/>
        <a:ext cx="8017877" cy="929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67CD4DD8-8282-41CD-9768-C036A780A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58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65241CD7-19AB-4D93-85A8-0EEEF776E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170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02679-61FA-492F-84AF-1AC3C838420F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246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02679-61FA-492F-84AF-1AC3C838420F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938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1CD7-19AB-4D93-85A8-0EEEF776EB2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58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第二页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504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28850" y="2466975"/>
            <a:ext cx="7321550" cy="1193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51013" y="4537075"/>
            <a:ext cx="6605587" cy="954088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73A0E-719B-4741-A246-0E5D7304E3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9A3A-4369-42B0-886E-51A76F95FE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2188" y="1371599"/>
            <a:ext cx="2208212" cy="49958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5963" y="1343891"/>
            <a:ext cx="6473825" cy="502357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02CD-18F8-410C-A221-660668613D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925" y="381000"/>
            <a:ext cx="8118475" cy="119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5963" y="2068513"/>
            <a:ext cx="3983037" cy="4298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1400" y="2068513"/>
            <a:ext cx="3983038" cy="2073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1400" y="4294188"/>
            <a:ext cx="3983038" cy="2073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8F60-222A-46E4-8C9C-B6ACF85C9AE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925" y="381000"/>
            <a:ext cx="8118475" cy="119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15963" y="2068513"/>
            <a:ext cx="8118475" cy="42989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ED9B-06EC-4D13-9C95-B15C4AC960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925" y="381000"/>
            <a:ext cx="8118475" cy="119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5963" y="2068513"/>
            <a:ext cx="3983037" cy="4298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1400" y="2068513"/>
            <a:ext cx="3983038" cy="4298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6561E-0E50-4802-B868-FCA36D2AE7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93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1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1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10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lIns="72000" tIns="0" rIns="0" bIns="0" anchor="ctr" anchorCtr="0"/>
          <a:lstStyle>
            <a:lvl1pPr algn="l">
              <a:defRPr b="1"/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63" y="1496291"/>
            <a:ext cx="8118475" cy="48711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099E-6C53-42C0-A386-A975F0D5F0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3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68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1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28E6-266C-4620-851F-B8449E760CB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4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4602163"/>
            <a:ext cx="8118475" cy="14239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4063" y="3035300"/>
            <a:ext cx="8118475" cy="15668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9C00D-74E7-4761-A6BC-BF05846F14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5963" y="2068513"/>
            <a:ext cx="3983037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1400" y="2068513"/>
            <a:ext cx="3983038" cy="4298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FE038-5A26-4DE8-AAD0-4A03C345B1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7838" y="374074"/>
            <a:ext cx="4468235" cy="6511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838" y="1603375"/>
            <a:ext cx="4219575" cy="668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838" y="2271713"/>
            <a:ext cx="4219575" cy="4127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51400" y="1603375"/>
            <a:ext cx="4221163" cy="668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51400" y="2271713"/>
            <a:ext cx="4221163" cy="4127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E4B8-AE0D-4A39-97C1-C7CCA4950E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B6790-BFF9-47FB-AE45-1868BC9EB2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7DFFA-3229-4777-867B-CCF95B025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285750"/>
            <a:ext cx="3141662" cy="1212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3800" y="285750"/>
            <a:ext cx="5338763" cy="6113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838" y="1498600"/>
            <a:ext cx="3141662" cy="4900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86E9-3557-4BC5-9453-1F3A2C5B660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663" y="5013325"/>
            <a:ext cx="5730875" cy="592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71663" y="639763"/>
            <a:ext cx="5730875" cy="42973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71663" y="5605463"/>
            <a:ext cx="5730875" cy="841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5A8C-5035-40B4-A896-00D358633A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5963" y="2068513"/>
            <a:ext cx="8118475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963" y="6526213"/>
            <a:ext cx="19907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>
              <a:defRPr sz="15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2313" y="6526213"/>
            <a:ext cx="30257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ctr">
              <a:defRPr sz="15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713" y="6526213"/>
            <a:ext cx="19907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>
              <a:defRPr sz="1500" b="0">
                <a:ea typeface="宋体" pitchFamily="2" charset="-122"/>
              </a:defRPr>
            </a:lvl1pPr>
          </a:lstStyle>
          <a:p>
            <a:pPr>
              <a:defRPr/>
            </a:pPr>
            <a:fld id="{320128E6-266C-4620-851F-B8449E760C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Picture 4" descr="ppt封面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064"/>
          <a:stretch/>
        </p:blipFill>
        <p:spPr bwMode="auto">
          <a:xfrm>
            <a:off x="0" y="396240"/>
            <a:ext cx="955039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17526" y="396240"/>
            <a:ext cx="4470110" cy="640080"/>
          </a:xfrm>
          <a:prstGeom prst="rect">
            <a:avLst/>
          </a:prstGeom>
          <a:solidFill>
            <a:schemeClr val="bg1"/>
          </a:solidFill>
        </p:spPr>
        <p:txBody>
          <a:bodyPr lIns="72000" rIns="72000" anchor="ctr" anchorCtr="0"/>
          <a:lstStyle/>
          <a:p>
            <a:pPr lvl="0" algn="l"/>
            <a:r>
              <a:rPr lang="zh-CN" altLang="en-US" dirty="0" smtClean="0"/>
              <a:t>编辑母版标题样式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" y="6693272"/>
            <a:ext cx="95504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3" descr="D:\Pictures\公司logo\iflytek_white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65" y="6757228"/>
            <a:ext cx="121252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Desktop\波形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1" y="6756623"/>
            <a:ext cx="1508590" cy="3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  <p:sldLayoutId id="2147484515" r:id="rId12"/>
    <p:sldLayoutId id="2147484516" r:id="rId13"/>
    <p:sldLayoutId id="2147484517" r:id="rId14"/>
    <p:sldLayoutId id="2147484518" r:id="rId15"/>
    <p:sldLayoutId id="2147484519" r:id="rId16"/>
    <p:sldLayoutId id="2147484520" r:id="rId17"/>
    <p:sldLayoutId id="2147484521" r:id="rId18"/>
    <p:sldLayoutId id="2147484522" r:id="rId19"/>
    <p:sldLayoutId id="2147484523" r:id="rId20"/>
    <p:sldLayoutId id="2147484524" r:id="rId21"/>
    <p:sldLayoutId id="2147484525" r:id="rId22"/>
    <p:sldLayoutId id="2147484526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5675" rtl="0" eaLnBrk="0" fontAlgn="base" hangingPunct="0">
        <a:spcBef>
          <a:spcPct val="0"/>
        </a:spcBef>
        <a:spcAft>
          <a:spcPct val="0"/>
        </a:spcAft>
        <a:defRPr kumimoji="1" lang="zh-CN" altLang="en-US" sz="4200" b="1" kern="1200" smtClean="0">
          <a:solidFill>
            <a:schemeClr val="tx1"/>
          </a:solidFill>
          <a:latin typeface="+mj-ea"/>
          <a:ea typeface="+mj-ea"/>
          <a:cs typeface="+mj-cs"/>
        </a:defRPr>
      </a:lvl1pPr>
      <a:lvl2pPr algn="ctr" defTabSz="95567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Times New Roman" pitchFamily="18" charset="0"/>
          <a:ea typeface="方正大黑简体" pitchFamily="2" charset="-122"/>
        </a:defRPr>
      </a:lvl2pPr>
      <a:lvl3pPr algn="ctr" defTabSz="95567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Times New Roman" pitchFamily="18" charset="0"/>
          <a:ea typeface="方正大黑简体" pitchFamily="2" charset="-122"/>
        </a:defRPr>
      </a:lvl3pPr>
      <a:lvl4pPr algn="ctr" defTabSz="95567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Times New Roman" pitchFamily="18" charset="0"/>
          <a:ea typeface="方正大黑简体" pitchFamily="2" charset="-122"/>
        </a:defRPr>
      </a:lvl4pPr>
      <a:lvl5pPr algn="ctr" defTabSz="955675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Times New Roman" pitchFamily="18" charset="0"/>
          <a:ea typeface="方正大黑简体" pitchFamily="2" charset="-122"/>
        </a:defRPr>
      </a:lvl5pPr>
      <a:lvl6pPr marL="457200" algn="ctr" defTabSz="955675" rtl="0" fontAlgn="base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Times New Roman" pitchFamily="18" charset="0"/>
          <a:ea typeface="方正大黑简体" pitchFamily="2" charset="-122"/>
        </a:defRPr>
      </a:lvl6pPr>
      <a:lvl7pPr marL="914400" algn="ctr" defTabSz="955675" rtl="0" fontAlgn="base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Times New Roman" pitchFamily="18" charset="0"/>
          <a:ea typeface="方正大黑简体" pitchFamily="2" charset="-122"/>
        </a:defRPr>
      </a:lvl7pPr>
      <a:lvl8pPr marL="1371600" algn="ctr" defTabSz="955675" rtl="0" fontAlgn="base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Times New Roman" pitchFamily="18" charset="0"/>
          <a:ea typeface="方正大黑简体" pitchFamily="2" charset="-122"/>
        </a:defRPr>
      </a:lvl8pPr>
      <a:lvl9pPr marL="1828800" algn="ctr" defTabSz="955675" rtl="0" fontAlgn="base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Times New Roman" pitchFamily="18" charset="0"/>
          <a:ea typeface="方正大黑简体" pitchFamily="2" charset="-122"/>
        </a:defRPr>
      </a:lvl9pPr>
    </p:titleStyle>
    <p:bodyStyle>
      <a:lvl1pPr marL="358775" indent="-358775" algn="l" defTabSz="955675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5675" rtl="0" eaLnBrk="0" fontAlgn="base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193800" indent="-238125" algn="l" defTabSz="955675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71638" indent="-239713" algn="l" defTabSz="955675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49475" indent="-239713" algn="l" defTabSz="955675" rtl="0" eaLnBrk="0" fontAlgn="base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06675" indent="-239713" algn="l" defTabSz="955675" rtl="0" fontAlgn="base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3875" indent="-239713" algn="l" defTabSz="955675" rtl="0" fontAlgn="base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1075" indent="-239713" algn="l" defTabSz="955675" rtl="0" fontAlgn="base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78275" indent="-239713" algn="l" defTabSz="955675" rtl="0" fontAlgn="base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893" y="2677403"/>
            <a:ext cx="6735507" cy="1193800"/>
          </a:xfrm>
        </p:spPr>
        <p:txBody>
          <a:bodyPr/>
          <a:lstStyle/>
          <a:p>
            <a:pPr algn="ctr"/>
            <a:r>
              <a:rPr lang="zh-CN" altLang="en-US" sz="4400" dirty="0" smtClean="0"/>
              <a:t>依存句法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7893" y="4537075"/>
            <a:ext cx="6605587" cy="954088"/>
          </a:xfrm>
        </p:spPr>
        <p:txBody>
          <a:bodyPr/>
          <a:lstStyle/>
          <a:p>
            <a:r>
              <a:rPr lang="zh-CN" altLang="en-US" sz="3200" dirty="0"/>
              <a:t>盛志超</a:t>
            </a:r>
            <a:endParaRPr lang="en-US" altLang="zh-CN" sz="3200" dirty="0" smtClean="0"/>
          </a:p>
          <a:p>
            <a:r>
              <a:rPr lang="en-US" altLang="zh-CN" sz="3200" dirty="0" smtClean="0"/>
              <a:t>2017/1</a:t>
            </a:r>
          </a:p>
        </p:txBody>
      </p:sp>
    </p:spTree>
    <p:extLst>
      <p:ext uri="{BB962C8B-B14F-4D97-AF65-F5344CB8AC3E}">
        <p14:creationId xmlns:p14="http://schemas.microsoft.com/office/powerpoint/2010/main" val="1228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依存图和依存树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324" y="1475566"/>
            <a:ext cx="8595360" cy="39407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/>
              <a:t>依存图</a:t>
            </a:r>
            <a:r>
              <a:rPr lang="zh-CN" altLang="en-US" sz="2400" dirty="0"/>
              <a:t>：一个句子，如果其任意两个词之间都允许存在依存关系，则一句话中所有的词</a:t>
            </a:r>
            <a:r>
              <a:rPr lang="en-US" altLang="zh-CN" sz="2400" dirty="0"/>
              <a:t>V</a:t>
            </a:r>
            <a:r>
              <a:rPr lang="zh-CN" altLang="en-US" sz="2400" dirty="0"/>
              <a:t>和依存关系</a:t>
            </a:r>
            <a:r>
              <a:rPr lang="en-US" altLang="zh-CN" sz="2400" dirty="0"/>
              <a:t>A</a:t>
            </a:r>
            <a:r>
              <a:rPr lang="zh-CN" altLang="en-US" sz="2400" dirty="0"/>
              <a:t>可以构成一个依存图</a:t>
            </a:r>
            <a:r>
              <a:rPr lang="en-US" altLang="zh-CN" sz="2400" dirty="0"/>
              <a:t>G=(V,A)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一个依存图如果</a:t>
            </a:r>
            <a:r>
              <a:rPr lang="zh-CN" altLang="zh-CN" sz="2400" dirty="0"/>
              <a:t>满足</a:t>
            </a:r>
            <a:r>
              <a:rPr lang="zh-CN" altLang="en-US" sz="2400" dirty="0"/>
              <a:t>以下</a:t>
            </a:r>
            <a:r>
              <a:rPr lang="zh-CN" altLang="zh-CN" sz="2400" dirty="0"/>
              <a:t>条件</a:t>
            </a:r>
            <a:r>
              <a:rPr lang="zh-CN" altLang="zh-CN" sz="2400" dirty="0"/>
              <a:t>，则是一棵依存</a:t>
            </a:r>
            <a:r>
              <a:rPr lang="zh-CN" altLang="zh-CN" sz="2400" dirty="0"/>
              <a:t>树</a:t>
            </a:r>
            <a:r>
              <a:rPr lang="en-US" altLang="zh-CN" sz="2400" dirty="0"/>
              <a:t>Robinson (1970)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lvl="1"/>
            <a:r>
              <a:rPr lang="zh-CN" altLang="en-US" sz="2400" dirty="0">
                <a:cs typeface="+mn-cs"/>
              </a:rPr>
              <a:t>（</a:t>
            </a:r>
            <a:r>
              <a:rPr lang="en-US" altLang="zh-CN" sz="2400" dirty="0">
                <a:cs typeface="+mn-cs"/>
              </a:rPr>
              <a:t>a</a:t>
            </a:r>
            <a:r>
              <a:rPr lang="zh-CN" altLang="en-US" sz="2400" dirty="0">
                <a:cs typeface="+mn-cs"/>
              </a:rPr>
              <a:t>）</a:t>
            </a:r>
            <a:r>
              <a:rPr lang="zh-CN" altLang="zh-CN" sz="2400" dirty="0">
                <a:cs typeface="+mn-cs"/>
              </a:rPr>
              <a:t>除</a:t>
            </a:r>
            <a:r>
              <a:rPr lang="zh-CN" altLang="en-US" sz="2400" dirty="0">
                <a:cs typeface="+mn-cs"/>
              </a:rPr>
              <a:t>根</a:t>
            </a:r>
            <a:r>
              <a:rPr lang="zh-CN" altLang="zh-CN" sz="2400" dirty="0">
                <a:cs typeface="+mn-cs"/>
              </a:rPr>
              <a:t>节点外，每个词有且只有一个核心词。</a:t>
            </a:r>
          </a:p>
          <a:p>
            <a:pPr lvl="1"/>
            <a:r>
              <a:rPr lang="zh-CN" altLang="en-US" sz="2400" dirty="0">
                <a:cs typeface="+mn-cs"/>
              </a:rPr>
              <a:t>（</a:t>
            </a:r>
            <a:r>
              <a:rPr lang="en-US" altLang="zh-CN" sz="2400" dirty="0">
                <a:cs typeface="+mn-cs"/>
              </a:rPr>
              <a:t>b</a:t>
            </a:r>
            <a:r>
              <a:rPr lang="zh-CN" altLang="en-US" sz="2400" dirty="0">
                <a:cs typeface="+mn-cs"/>
              </a:rPr>
              <a:t>）</a:t>
            </a:r>
            <a:r>
              <a:rPr lang="zh-CN" altLang="zh-CN" sz="2400" dirty="0">
                <a:cs typeface="+mn-cs"/>
              </a:rPr>
              <a:t>从</a:t>
            </a:r>
            <a:r>
              <a:rPr lang="zh-CN" altLang="en-US" sz="2400" dirty="0">
                <a:cs typeface="+mn-cs"/>
              </a:rPr>
              <a:t>根</a:t>
            </a:r>
            <a:r>
              <a:rPr lang="zh-CN" altLang="zh-CN" sz="2400" dirty="0">
                <a:cs typeface="+mn-cs"/>
              </a:rPr>
              <a:t>节点出发，可以到达其他任意节点。</a:t>
            </a:r>
          </a:p>
          <a:p>
            <a:pPr lvl="1"/>
            <a:r>
              <a:rPr lang="zh-CN" altLang="en-US" sz="2400" dirty="0">
                <a:cs typeface="+mn-cs"/>
              </a:rPr>
              <a:t>（</a:t>
            </a:r>
            <a:r>
              <a:rPr lang="en-US" altLang="zh-CN" sz="2400" dirty="0">
                <a:cs typeface="+mn-cs"/>
              </a:rPr>
              <a:t>c</a:t>
            </a:r>
            <a:r>
              <a:rPr lang="zh-CN" altLang="en-US" sz="2400" dirty="0">
                <a:cs typeface="+mn-cs"/>
              </a:rPr>
              <a:t>）</a:t>
            </a:r>
            <a:r>
              <a:rPr lang="zh-CN" altLang="zh-CN" sz="2400" dirty="0">
                <a:cs typeface="+mn-cs"/>
              </a:rPr>
              <a:t>不存在环。</a:t>
            </a:r>
            <a:endParaRPr lang="en-US" altLang="zh-CN" sz="2400" dirty="0">
              <a:cs typeface="+mn-cs"/>
            </a:endParaRP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74" y="4798168"/>
            <a:ext cx="6091877" cy="16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投影依存树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7520" y="1671320"/>
                <a:ext cx="8595360" cy="5144039"/>
              </a:xfr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5492" tIns="47746" rIns="95492" bIns="47746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zh-CN" sz="2400" b="1" dirty="0"/>
                  <a:t>投影依存弧</a:t>
                </a:r>
                <a:r>
                  <a:rPr lang="zh-CN" altLang="en-US" sz="2400" dirty="0"/>
                  <a:t>：</a:t>
                </a:r>
                <a:r>
                  <a:rPr lang="zh-CN" altLang="zh-CN" sz="2400" dirty="0"/>
                  <a:t>用</a:t>
                </a:r>
                <a14:m>
                  <m:oMath xmlns:m="http://schemas.openxmlformats.org/officeDocument/2006/math">
                    <m:r>
                      <a:rPr lang="zh-CN" altLang="zh-CN" sz="2400"/>
                      <m:t>（</m:t>
                    </m:r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  <m:r>
                      <a:rPr lang="en-US" altLang="zh-CN" sz="2400"/>
                      <m:t>,</m:t>
                    </m:r>
                    <m:r>
                      <m:rPr>
                        <m:sty m:val="p"/>
                      </m:rPr>
                      <a:rPr lang="en-US" altLang="zh-CN" sz="2400"/>
                      <m:t>j</m:t>
                    </m:r>
                    <m:r>
                      <a:rPr lang="zh-CN" altLang="zh-CN" sz="2400"/>
                      <m:t>）</m:t>
                    </m:r>
                  </m:oMath>
                </a14:m>
                <a:r>
                  <a:rPr lang="zh-CN" altLang="zh-CN" sz="2400" dirty="0"/>
                  <a:t>表示一条依存弧，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</m:oMath>
                </a14:m>
                <a:r>
                  <a:rPr lang="zh-CN" altLang="zh-CN" sz="2400" dirty="0"/>
                  <a:t>表示核心词，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j</m:t>
                    </m:r>
                  </m:oMath>
                </a14:m>
                <a:r>
                  <a:rPr lang="zh-CN" altLang="zh-CN" sz="2400" dirty="0"/>
                  <a:t>表示修饰词。用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  <m:r>
                      <a:rPr lang="en-US" altLang="zh-CN" sz="2400"/>
                      <m:t>→</m:t>
                    </m:r>
                    <m:r>
                      <m:rPr>
                        <m:sty m:val="p"/>
                      </m:rPr>
                      <a:rPr lang="en-US" altLang="zh-CN" sz="2400"/>
                      <m:t>j</m:t>
                    </m:r>
                  </m:oMath>
                </a14:m>
                <a:r>
                  <a:rPr lang="zh-CN" altLang="zh-CN" sz="2400" dirty="0"/>
                  <a:t>表示从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</m:oMath>
                </a14:m>
                <a:r>
                  <a:rPr lang="zh-CN" altLang="zh-CN" sz="2400" dirty="0"/>
                  <a:t>可以到达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j</m:t>
                    </m:r>
                  </m:oMath>
                </a14:m>
                <a:r>
                  <a:rPr lang="zh-CN" altLang="zh-CN" sz="2400" dirty="0"/>
                  <a:t>。一条依存弧</a:t>
                </a:r>
                <a14:m>
                  <m:oMath xmlns:m="http://schemas.openxmlformats.org/officeDocument/2006/math">
                    <m:r>
                      <a:rPr lang="zh-CN" altLang="zh-CN" sz="2400"/>
                      <m:t>（</m:t>
                    </m:r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  <m:r>
                      <a:rPr lang="en-US" altLang="zh-CN" sz="2400"/>
                      <m:t>,</m:t>
                    </m:r>
                    <m:r>
                      <m:rPr>
                        <m:sty m:val="p"/>
                      </m:rPr>
                      <a:rPr lang="en-US" altLang="zh-CN" sz="2400"/>
                      <m:t>j</m:t>
                    </m:r>
                    <m:r>
                      <a:rPr lang="zh-CN" altLang="zh-CN" sz="2400"/>
                      <m:t>）</m:t>
                    </m:r>
                  </m:oMath>
                </a14:m>
                <a:r>
                  <a:rPr lang="zh-CN" altLang="zh-CN" sz="2400" dirty="0"/>
                  <a:t>，如果对于所有满足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/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sz="2400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/>
                              <m:t>i</m:t>
                            </m:r>
                            <m:r>
                              <a:rPr lang="en-US" altLang="zh-CN" sz="2400"/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/>
                              <m:t>j</m:t>
                            </m:r>
                          </m:e>
                        </m:d>
                      </m:e>
                    </m:func>
                    <m:r>
                      <a:rPr lang="en-US" altLang="zh-CN" sz="2400"/>
                      <m:t>&lt;</m:t>
                    </m:r>
                    <m:r>
                      <m:rPr>
                        <m:sty m:val="p"/>
                      </m:rPr>
                      <a:rPr lang="en-US" altLang="zh-CN" sz="2400"/>
                      <m:t>k</m:t>
                    </m:r>
                    <m:r>
                      <a:rPr lang="en-US" altLang="zh-CN" sz="2400"/>
                      <m:t>&lt;</m:t>
                    </m:r>
                    <m:r>
                      <m:rPr>
                        <m:sty m:val="p"/>
                      </m:rPr>
                      <a:rPr lang="en-US" altLang="zh-CN" sz="2400"/>
                      <m:t>max</m:t>
                    </m:r>
                    <m:r>
                      <a:rPr lang="en-US" altLang="zh-CN" sz="2400"/>
                      <m:t>(</m:t>
                    </m:r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  <m:r>
                      <a:rPr lang="en-US" altLang="zh-CN" sz="2400"/>
                      <m:t>,</m:t>
                    </m:r>
                    <m:r>
                      <m:rPr>
                        <m:sty m:val="p"/>
                      </m:rPr>
                      <a:rPr lang="en-US" altLang="zh-CN" sz="2400"/>
                      <m:t>j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zh-CN" altLang="zh-CN" sz="2400" dirty="0"/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k</m:t>
                    </m:r>
                  </m:oMath>
                </a14:m>
                <a:r>
                  <a:rPr lang="zh-CN" altLang="zh-CN" sz="2400" dirty="0"/>
                  <a:t>，都有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i</m:t>
                    </m:r>
                    <m:r>
                      <a:rPr lang="en-US" altLang="zh-CN" sz="2400"/>
                      <m:t>→</m:t>
                    </m:r>
                    <m:r>
                      <m:rPr>
                        <m:sty m:val="p"/>
                      </m:rPr>
                      <a:rPr lang="en-US" altLang="zh-CN" sz="2400"/>
                      <m:t>k</m:t>
                    </m:r>
                  </m:oMath>
                </a14:m>
                <a:r>
                  <a:rPr lang="zh-CN" altLang="zh-CN" sz="2400" dirty="0"/>
                  <a:t>，则称之为投影依存弧。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520" y="1671320"/>
                <a:ext cx="8595360" cy="5144039"/>
              </a:xfrm>
              <a:blipFill rotWithShape="0">
                <a:blip r:embed="rId2"/>
                <a:stretch>
                  <a:fillRect l="-1277" t="-1659" r="-10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7" y="4107858"/>
            <a:ext cx="7821669" cy="22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投影依存树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2400" b="1" dirty="0"/>
              <a:t>投影依存树</a:t>
            </a:r>
            <a:r>
              <a:rPr lang="zh-CN" altLang="en-US" sz="2400" dirty="0"/>
              <a:t>：</a:t>
            </a:r>
            <a:r>
              <a:rPr lang="zh-CN" altLang="zh-CN" sz="2400" dirty="0"/>
              <a:t>如果一棵依存树中所有的依存弧都是投影依存弧，则称为投影依存树。</a:t>
            </a:r>
            <a:r>
              <a:rPr lang="zh-CN" altLang="en-US" sz="2400" dirty="0"/>
              <a:t>直观的看，投影依存树就是不存在交叉弧的依存树。</a:t>
            </a:r>
            <a:endParaRPr lang="en-US" altLang="zh-CN" sz="2400" dirty="0"/>
          </a:p>
          <a:p>
            <a:r>
              <a:rPr lang="zh-CN" altLang="en-US" sz="2400" dirty="0"/>
              <a:t>中、英文都满足这个约束。</a:t>
            </a:r>
            <a:endParaRPr lang="en-US" altLang="zh-CN" sz="2400" dirty="0"/>
          </a:p>
          <a:p>
            <a:r>
              <a:rPr lang="zh-CN" altLang="zh-CN" sz="2400" dirty="0"/>
              <a:t>投影依存树约束</a:t>
            </a:r>
            <a:r>
              <a:rPr lang="zh-CN" altLang="en-US" sz="2400" dirty="0"/>
              <a:t>可以简化</a:t>
            </a:r>
            <a:r>
              <a:rPr lang="zh-CN" altLang="zh-CN" sz="2400" dirty="0"/>
              <a:t>计算模型。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86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5492" tIns="47746" rIns="95492" bIns="47746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2400" dirty="0"/>
                  <a:t>Unlabeled Attachment Score</a:t>
                </a:r>
                <a:r>
                  <a:rPr lang="zh-CN" altLang="en-US" sz="2400" dirty="0"/>
                  <a:t>，</a:t>
                </a:r>
                <a:r>
                  <a:rPr lang="zh-CN" altLang="zh-CN" sz="2400" dirty="0"/>
                  <a:t>简称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UAS</a:t>
                </a:r>
                <a:r>
                  <a:rPr lang="zh-CN" altLang="zh-CN" sz="2400" dirty="0"/>
                  <a:t>，只考虑依存树框架，不考虑每一条弧具体是什么依存关系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/>
                        <m:t>UAS</m:t>
                      </m:r>
                      <m:r>
                        <a:rPr lang="en-US" altLang="zh-CN" sz="2400"/>
                        <m:t>=</m:t>
                      </m:r>
                      <m:r>
                        <a:rPr lang="zh-CN" altLang="zh-CN" sz="2400"/>
                        <m:t>核心词正确的词数</m:t>
                      </m:r>
                      <m:r>
                        <a:rPr lang="en-US" altLang="zh-CN" sz="2400"/>
                        <m:t>/</m:t>
                      </m:r>
                      <m:r>
                        <a:rPr lang="zh-CN" altLang="zh-CN" sz="2400"/>
                        <m:t>总词数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Labeled Attachment Score</a:t>
                </a:r>
                <a:r>
                  <a:rPr lang="zh-CN" altLang="zh-CN" sz="2400" dirty="0"/>
                  <a:t>，简称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LAS</a:t>
                </a:r>
                <a:r>
                  <a:rPr lang="zh-CN" altLang="zh-CN" sz="2400" dirty="0"/>
                  <a:t>，同时考虑依存树框架和具体依存关系的正确性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/>
                        <m:t>LAS</m:t>
                      </m:r>
                      <m:r>
                        <a:rPr lang="en-US" altLang="zh-CN" sz="2400"/>
                        <m:t>=</m:t>
                      </m:r>
                      <m:r>
                        <a:rPr lang="zh-CN" altLang="zh-CN" sz="2400"/>
                        <m:t>核心词与依存关系类型均正确的词数</m:t>
                      </m:r>
                      <m:r>
                        <a:rPr lang="en-US" altLang="zh-CN" sz="2400"/>
                        <m:t>/</m:t>
                      </m:r>
                      <m:r>
                        <a:rPr lang="zh-CN" altLang="zh-CN" sz="2400"/>
                        <m:t>总词数</m:t>
                      </m:r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（在</a:t>
                </a:r>
                <a:r>
                  <a:rPr lang="en-US" altLang="zh-CN" sz="2400" dirty="0"/>
                  <a:t>Stanford parser </a:t>
                </a:r>
                <a:r>
                  <a:rPr lang="zh-CN" altLang="en-US" sz="2400" dirty="0"/>
                  <a:t>中存在</a:t>
                </a:r>
                <a:r>
                  <a:rPr lang="en-US" altLang="zh-CN" sz="2400" dirty="0"/>
                  <a:t>40</a:t>
                </a:r>
                <a:r>
                  <a:rPr lang="zh-CN" altLang="en-US" sz="2400" dirty="0"/>
                  <a:t>多种不同的关系，主要分为</a:t>
                </a:r>
                <a:r>
                  <a:rPr lang="en-US" altLang="zh-CN" sz="2400" dirty="0"/>
                  <a:t>mod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subj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obj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comp</a:t>
                </a:r>
                <a:r>
                  <a:rPr lang="zh-CN" altLang="en-US" sz="2400" dirty="0"/>
                  <a:t>）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6" t="-1750" r="-6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396240"/>
            <a:ext cx="2402137" cy="640080"/>
          </a:xfrm>
        </p:spPr>
        <p:txBody>
          <a:bodyPr/>
          <a:lstStyle/>
          <a:p>
            <a:r>
              <a:rPr lang="zh-CN" altLang="en-US" sz="4400" dirty="0" smtClean="0"/>
              <a:t>内容提要</a:t>
            </a:r>
            <a:endParaRPr lang="zh-CN" altLang="en-US" sz="4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81658174"/>
              </p:ext>
            </p:extLst>
          </p:nvPr>
        </p:nvGraphicFramePr>
        <p:xfrm>
          <a:off x="715963" y="1686910"/>
          <a:ext cx="8118475" cy="482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5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525" y="396240"/>
            <a:ext cx="6167053" cy="640080"/>
          </a:xfrm>
        </p:spPr>
        <p:txBody>
          <a:bodyPr/>
          <a:lstStyle/>
          <a:p>
            <a:r>
              <a:rPr lang="zh-CN" altLang="en-US" dirty="0" smtClean="0"/>
              <a:t>依存句法分析的主要方法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问题定义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输入：句子（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输出：依存关系树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主要方法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动态规划算法（</a:t>
                </a:r>
                <a:r>
                  <a:rPr lang="en-US" altLang="zh-CN" dirty="0" smtClean="0"/>
                  <a:t>Graph-based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MSTParser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确定性算法（</a:t>
                </a:r>
                <a:r>
                  <a:rPr lang="en-US" altLang="zh-CN" dirty="0" smtClean="0"/>
                  <a:t>Transition-based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MaltParser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52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Graph-based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主要思想（</a:t>
            </a:r>
            <a:r>
              <a:rPr lang="en-US" altLang="zh-CN" dirty="0" smtClean="0"/>
              <a:t>McDonald &amp; </a:t>
            </a:r>
            <a:r>
              <a:rPr lang="en-US" altLang="zh-CN" dirty="0" err="1" smtClean="0"/>
              <a:t>Nivre</a:t>
            </a:r>
            <a:r>
              <a:rPr lang="en-US" altLang="zh-CN" dirty="0" smtClean="0"/>
              <a:t>, EACL, 2014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6" y="1955439"/>
            <a:ext cx="8121977" cy="42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526" y="380474"/>
            <a:ext cx="4470110" cy="675816"/>
          </a:xfrm>
        </p:spPr>
        <p:txBody>
          <a:bodyPr/>
          <a:lstStyle/>
          <a:p>
            <a:r>
              <a:rPr lang="en-US" altLang="zh-CN" dirty="0"/>
              <a:t>Graph-based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McDonald</a:t>
            </a:r>
            <a:r>
              <a:rPr lang="zh-CN" altLang="en-US" dirty="0"/>
              <a:t>（</a:t>
            </a:r>
            <a:r>
              <a:rPr lang="en-US" altLang="zh-CN" dirty="0"/>
              <a:t>2005</a:t>
            </a:r>
            <a:r>
              <a:rPr lang="zh-CN" altLang="en-US" dirty="0" smtClean="0"/>
              <a:t>）基本思路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MSTParser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依赖关系之间条件独立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依存树得分公式：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12250" y="3716900"/>
                <a:ext cx="8150772" cy="943848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𝑠𝑐𝑜𝑟𝑒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𝑠𝑒𝑛𝑡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𝑑𝑒𝑝𝑠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𝑑𝑒𝑝𝑠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𝑠𝑐𝑜𝑟𝑒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(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)∈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𝑑𝑒𝑝𝑠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0" y="3716900"/>
                <a:ext cx="8150772" cy="9438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2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Graph_based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Maximum spanning tree</a:t>
                </a:r>
              </a:p>
              <a:p>
                <a:pPr lvl="1"/>
                <a:r>
                  <a:rPr lang="zh-CN" altLang="en-US" dirty="0" smtClean="0"/>
                  <a:t>储存</a:t>
                </a:r>
                <a:r>
                  <a:rPr lang="en-US" altLang="zh-CN" dirty="0" smtClean="0"/>
                  <a:t>span</a:t>
                </a:r>
                <a:r>
                  <a:rPr lang="zh-CN" altLang="en-US" dirty="0" smtClean="0"/>
                  <a:t>，来保存中间结果，而不是储存子树作为中间结果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Span</a:t>
                </a:r>
                <a:r>
                  <a:rPr lang="zh-CN" altLang="en-US" dirty="0" smtClean="0"/>
                  <a:t>定义：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对于子串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/>
                  <a:t>的子节点或者父节点，那么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/>
                  <a:t>在</a:t>
                </a:r>
                <a:r>
                  <a:rPr lang="en-US" altLang="zh-CN" dirty="0"/>
                  <a:t>span</a:t>
                </a:r>
                <a:r>
                  <a:rPr lang="zh-CN" altLang="en-US" dirty="0"/>
                  <a:t>内部的所有词，不会与</a:t>
                </a:r>
                <a:r>
                  <a:rPr lang="en-US" altLang="zh-CN" dirty="0"/>
                  <a:t>span</a:t>
                </a:r>
                <a:r>
                  <a:rPr lang="zh-CN" altLang="en-US" dirty="0"/>
                  <a:t>外部词相连；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只有</a:t>
                </a:r>
                <a:r>
                  <a:rPr lang="en-US" altLang="zh-CN" dirty="0"/>
                  <a:t>span</a:t>
                </a:r>
                <a:r>
                  <a:rPr lang="zh-CN" altLang="en-US" dirty="0"/>
                  <a:t>两头才能与句子中的其他词相连；</a:t>
                </a:r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lvl="2"/>
                <a:endParaRPr lang="en-US" altLang="zh-CN" dirty="0" smtClean="0"/>
              </a:p>
              <a:p>
                <a:pPr lvl="2"/>
                <a:endParaRPr lang="en-US" altLang="zh-CN" dirty="0" smtClean="0"/>
              </a:p>
              <a:p>
                <a:pPr lvl="2"/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52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85" y="5272088"/>
            <a:ext cx="6591300" cy="1343025"/>
          </a:xfrm>
          <a:prstGeom prst="rect">
            <a:avLst/>
          </a:prstGeom>
        </p:spPr>
      </p:pic>
      <p:sp>
        <p:nvSpPr>
          <p:cNvPr id="33" name="弧形 32"/>
          <p:cNvSpPr/>
          <p:nvPr/>
        </p:nvSpPr>
        <p:spPr bwMode="auto">
          <a:xfrm rot="7790145">
            <a:off x="3309688" y="3858015"/>
            <a:ext cx="3330949" cy="3282923"/>
          </a:xfrm>
          <a:prstGeom prst="arc">
            <a:avLst>
              <a:gd name="adj1" fmla="val 16108348"/>
              <a:gd name="adj2" fmla="val 67272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Graph_based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图中子关系定义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完整右</a:t>
            </a:r>
            <a:r>
              <a:rPr lang="en-US" altLang="zh-CN" b="1" dirty="0" smtClean="0"/>
              <a:t>span</a:t>
            </a:r>
            <a:r>
              <a:rPr lang="zh-CN" altLang="en-US" dirty="0" smtClean="0"/>
              <a:t>，</a:t>
            </a:r>
            <a:r>
              <a:rPr lang="zh-CN" altLang="zh-CN" dirty="0"/>
              <a:t>意为从</a:t>
            </a:r>
            <a:r>
              <a:rPr lang="en-US" altLang="zh-CN" dirty="0"/>
              <a:t>h</a:t>
            </a:r>
            <a:r>
              <a:rPr lang="zh-CN" altLang="zh-CN" dirty="0"/>
              <a:t>到</a:t>
            </a:r>
            <a:r>
              <a:rPr lang="en-US" altLang="zh-CN" dirty="0"/>
              <a:t>e</a:t>
            </a:r>
            <a:r>
              <a:rPr lang="zh-CN" altLang="zh-CN" dirty="0"/>
              <a:t>是连通的，且</a:t>
            </a:r>
            <a:r>
              <a:rPr lang="en-US" altLang="zh-CN" dirty="0"/>
              <a:t>e</a:t>
            </a:r>
            <a:r>
              <a:rPr lang="zh-CN" altLang="zh-CN" dirty="0"/>
              <a:t>向右没有子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b="1" dirty="0" smtClean="0"/>
              <a:t>非完整右</a:t>
            </a:r>
            <a:r>
              <a:rPr lang="en-US" altLang="zh-CN" b="1" dirty="0" smtClean="0"/>
              <a:t>span</a:t>
            </a:r>
            <a:r>
              <a:rPr lang="zh-CN" altLang="en-US" dirty="0" smtClean="0"/>
              <a:t>，</a:t>
            </a:r>
            <a:r>
              <a:rPr lang="zh-CN" altLang="zh-CN" dirty="0"/>
              <a:t>意为</a:t>
            </a:r>
            <a:r>
              <a:rPr lang="en-US" altLang="zh-CN" dirty="0"/>
              <a:t>m</a:t>
            </a:r>
            <a:r>
              <a:rPr lang="zh-CN" altLang="zh-CN" dirty="0"/>
              <a:t>是</a:t>
            </a:r>
            <a:r>
              <a:rPr lang="en-US" altLang="zh-CN" dirty="0"/>
              <a:t>h</a:t>
            </a:r>
            <a:r>
              <a:rPr lang="zh-CN" altLang="zh-CN" dirty="0"/>
              <a:t>的修饰词，且</a:t>
            </a:r>
            <a:r>
              <a:rPr lang="en-US" altLang="zh-CN" dirty="0"/>
              <a:t>m</a:t>
            </a:r>
            <a:r>
              <a:rPr lang="zh-CN" altLang="zh-CN" dirty="0"/>
              <a:t>还有其他的右子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左侧亦然；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96359" y="3531476"/>
            <a:ext cx="356222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86" y="2652805"/>
            <a:ext cx="1898982" cy="113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34" y="4942045"/>
            <a:ext cx="1803452" cy="107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5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396240"/>
            <a:ext cx="2402137" cy="640080"/>
          </a:xfrm>
        </p:spPr>
        <p:txBody>
          <a:bodyPr/>
          <a:lstStyle/>
          <a:p>
            <a:r>
              <a:rPr lang="zh-CN" altLang="en-US" sz="4400" dirty="0" smtClean="0"/>
              <a:t>内容提要</a:t>
            </a:r>
            <a:endParaRPr lang="zh-CN" altLang="en-US" sz="4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94408521"/>
              </p:ext>
            </p:extLst>
          </p:nvPr>
        </p:nvGraphicFramePr>
        <p:xfrm>
          <a:off x="715963" y="1686910"/>
          <a:ext cx="8118475" cy="482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3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Graph_based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这四种关系之间的组合方式</a:t>
            </a:r>
            <a:endParaRPr lang="en-US" altLang="zh-CN" dirty="0" smtClean="0"/>
          </a:p>
          <a:p>
            <a:pPr lvl="1"/>
            <a:r>
              <a:rPr lang="zh-CN" altLang="en-US" sz="2400" dirty="0"/>
              <a:t>一个完整右</a:t>
            </a:r>
            <a:r>
              <a:rPr lang="en-US" altLang="zh-CN" sz="2400" dirty="0"/>
              <a:t>span</a:t>
            </a:r>
            <a:r>
              <a:rPr lang="zh-CN" altLang="en-US" sz="2400" dirty="0"/>
              <a:t>可以由长度较短的非完整右</a:t>
            </a:r>
            <a:r>
              <a:rPr lang="en-US" altLang="zh-CN" sz="2400" dirty="0"/>
              <a:t>span</a:t>
            </a:r>
            <a:r>
              <a:rPr lang="zh-CN" altLang="en-US" sz="2400" dirty="0"/>
              <a:t>和完整右</a:t>
            </a:r>
            <a:r>
              <a:rPr lang="en-US" altLang="zh-CN" sz="2400" dirty="0"/>
              <a:t>span</a:t>
            </a:r>
            <a:r>
              <a:rPr lang="zh-CN" altLang="en-US" sz="2400" dirty="0" smtClean="0"/>
              <a:t>组成；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一个非完整右</a:t>
            </a:r>
            <a:r>
              <a:rPr lang="en-US" altLang="zh-CN" sz="2400" dirty="0"/>
              <a:t>span</a:t>
            </a:r>
            <a:r>
              <a:rPr lang="zh-CN" altLang="en-US" sz="2400" dirty="0"/>
              <a:t>可以由长度较短的完整右</a:t>
            </a:r>
            <a:r>
              <a:rPr lang="en-US" altLang="zh-CN" sz="2400" dirty="0"/>
              <a:t>span</a:t>
            </a:r>
            <a:r>
              <a:rPr lang="zh-CN" altLang="en-US" sz="2400" dirty="0"/>
              <a:t>和完整左</a:t>
            </a:r>
            <a:r>
              <a:rPr lang="en-US" altLang="zh-CN" sz="2400" dirty="0"/>
              <a:t>span</a:t>
            </a:r>
            <a:r>
              <a:rPr lang="zh-CN" altLang="en-US" sz="2400" dirty="0" smtClean="0"/>
              <a:t>组成；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左侧亦然；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44" y="2917957"/>
            <a:ext cx="3496441" cy="11706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39" y="5029201"/>
            <a:ext cx="1540143" cy="868502"/>
          </a:xfrm>
          <a:prstGeom prst="rect">
            <a:avLst/>
          </a:prstGeom>
        </p:spPr>
      </p:pic>
      <p:sp>
        <p:nvSpPr>
          <p:cNvPr id="9" name="直角三角形 8"/>
          <p:cNvSpPr/>
          <p:nvPr/>
        </p:nvSpPr>
        <p:spPr bwMode="auto">
          <a:xfrm>
            <a:off x="3350658" y="5190402"/>
            <a:ext cx="762000" cy="431800"/>
          </a:xfrm>
          <a:prstGeom prst="rt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13100" y="5689600"/>
            <a:ext cx="257064" cy="30777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1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4126" y="5676900"/>
            <a:ext cx="257064" cy="30777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r</a:t>
            </a:r>
            <a:endParaRPr lang="zh-CN" altLang="en-US" sz="1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07164" y="5378390"/>
            <a:ext cx="568036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 bwMode="auto">
          <a:xfrm>
            <a:off x="4943208" y="5222092"/>
            <a:ext cx="765464" cy="400110"/>
          </a:xfrm>
          <a:prstGeom prst="triangle">
            <a:avLst>
              <a:gd name="adj" fmla="val 9977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55152" y="5689600"/>
            <a:ext cx="257064" cy="30777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r</a:t>
            </a:r>
            <a:endParaRPr lang="zh-CN" altLang="en-US" sz="1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8564" y="5676900"/>
            <a:ext cx="257064" cy="30777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Graph_based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过程中需要遵守的三个原则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中第一个，必须是最小的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（确保合并过程唯一）；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交叠的词，必须依存于这两个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中的某个节点；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如果生成的新的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的两端的词，其中有一个已经有父节点，则不能增加连接两端的链接；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Graph_based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590221"/>
            <a:ext cx="7019925" cy="23907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6" y="4155394"/>
            <a:ext cx="5772150" cy="1609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114" y="6328229"/>
            <a:ext cx="5675086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dirty="0" smtClean="0"/>
              <a:t>例子来源：</a:t>
            </a:r>
            <a:r>
              <a:rPr lang="en-US" altLang="zh-CN" sz="2000" b="0" dirty="0" smtClean="0"/>
              <a:t>Sandra </a:t>
            </a:r>
            <a:r>
              <a:rPr lang="en-US" altLang="zh-CN" sz="2000" b="0" dirty="0" err="1" smtClean="0"/>
              <a:t>Kubler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Indiana </a:t>
            </a:r>
            <a:r>
              <a:rPr lang="en-US" altLang="zh-CN" sz="2000" b="0" dirty="0"/>
              <a:t>University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0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Graph_based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6" y="1036320"/>
            <a:ext cx="6400800" cy="17621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6" y="2988244"/>
            <a:ext cx="7762875" cy="1924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4912294"/>
            <a:ext cx="3467100" cy="17240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48286" y="2059303"/>
            <a:ext cx="2018846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zh-CN" altLang="en-US" sz="3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31554" y="4011227"/>
            <a:ext cx="2018846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zh-CN" altLang="en-US" sz="3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2901" y="5774306"/>
            <a:ext cx="2018846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sz="3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Graph_based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通过合并较小的</a:t>
                </a:r>
                <a:r>
                  <a:rPr lang="en-US" altLang="zh-CN" dirty="0" smtClean="0"/>
                  <a:t>span</a:t>
                </a:r>
                <a:r>
                  <a:rPr lang="zh-CN" altLang="en-US" dirty="0" smtClean="0"/>
                  <a:t>，生成整句的得分最高的依存关系树，即：</a:t>
                </a:r>
                <a:endParaRPr lang="en-US" altLang="zh-CN" dirty="0" smtClean="0"/>
              </a:p>
              <a:p>
                <a:pPr marL="4778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𝐒𝐜𝐨𝐫𝐞</m:t>
                              </m:r>
                              <m:d>
                                <m:dPr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pPr lvl="1"/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1  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3  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……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:0≤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,0≤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学习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最大化每个</a:t>
                </a:r>
                <a:r>
                  <a:rPr lang="en-US" altLang="zh-CN" dirty="0" smtClean="0"/>
                  <a:t>span</a:t>
                </a:r>
                <a:r>
                  <a:rPr lang="zh-CN" altLang="en-US" dirty="0" smtClean="0"/>
                  <a:t>的得分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如果在学习过程中使用了更加高介的特征，比如，兄弟节点、孙子节点就成为二阶，以此类推；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52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74" y="3931877"/>
            <a:ext cx="4611523" cy="18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8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Graph_based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McDonald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2298339"/>
            <a:ext cx="6953250" cy="3267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4753" y="5673853"/>
            <a:ext cx="6495393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每一轮的平均值可以抑制过拟合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50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Graph_based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优势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全局最优（解码得到的依存关系树，在所有的树中概率最大）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缺点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能用的特征信息量较少，一般是局部的（</a:t>
                </a:r>
                <a:r>
                  <a:rPr lang="en-US" altLang="zh-CN" dirty="0" smtClean="0"/>
                  <a:t>sub span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速度较慢一般认为</a:t>
                </a:r>
                <a:r>
                  <a:rPr lang="en-US" altLang="zh-CN" dirty="0" smtClean="0"/>
                  <a:t>O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52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525" y="396240"/>
            <a:ext cx="5622017" cy="640080"/>
          </a:xfrm>
        </p:spPr>
        <p:txBody>
          <a:bodyPr/>
          <a:lstStyle/>
          <a:p>
            <a:r>
              <a:rPr lang="en-US" altLang="zh-CN" dirty="0"/>
              <a:t>Transition-based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525" y="1191491"/>
            <a:ext cx="8118475" cy="4871172"/>
          </a:xfrm>
        </p:spPr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代表算法：移进归约算法（</a:t>
            </a:r>
            <a:r>
              <a:rPr lang="en-US" altLang="zh-CN" dirty="0" err="1" smtClean="0"/>
              <a:t>MaltParser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1655762"/>
            <a:ext cx="7324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主要定义及描述</a:t>
            </a:r>
            <a:r>
              <a:rPr lang="en-US" altLang="zh-CN" dirty="0"/>
              <a:t>[</a:t>
            </a:r>
            <a:r>
              <a:rPr lang="en-US" altLang="zh-CN" dirty="0" err="1"/>
              <a:t>Nivre</a:t>
            </a:r>
            <a:r>
              <a:rPr lang="en-US" altLang="zh-CN" dirty="0"/>
              <a:t> </a:t>
            </a:r>
            <a:r>
              <a:rPr lang="en-US" altLang="zh-CN" dirty="0" smtClean="0"/>
              <a:t>2003, EACL , 2014]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6" y="2005013"/>
            <a:ext cx="75628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4" y="2076574"/>
            <a:ext cx="8862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CMSS8"/>
              </a:rPr>
              <a:t>ROOT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MSSI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Economic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news, had, little, </a:t>
            </a:r>
            <a:r>
              <a:rPr lang="en-US" altLang="zh-CN" sz="2000" dirty="0" err="1">
                <a:solidFill>
                  <a:srgbClr val="000000"/>
                </a:solidFill>
                <a:latin typeface="CMSS10"/>
              </a:rPr>
              <a:t>eect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on, </a:t>
            </a:r>
            <a:r>
              <a:rPr lang="en-US" altLang="zh-CN" sz="2000" dirty="0" err="1">
                <a:solidFill>
                  <a:srgbClr val="000000"/>
                </a:solidFill>
                <a:latin typeface="CMSS10"/>
              </a:rPr>
              <a:t>nancial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markets,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" y="3824714"/>
            <a:ext cx="95504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MSS8"/>
              </a:rPr>
              <a:t>ROOT</a:t>
            </a:r>
            <a:r>
              <a:rPr lang="en-US" altLang="zh-CN" sz="900" dirty="0">
                <a:latin typeface="CMSS8"/>
              </a:rPr>
              <a:t> </a:t>
            </a:r>
            <a:r>
              <a:rPr lang="en-US" altLang="zh-CN" sz="900" dirty="0" smtClean="0">
                <a:latin typeface="CMSS8"/>
              </a:rPr>
              <a:t>   </a:t>
            </a:r>
            <a:r>
              <a:rPr lang="en-US" altLang="zh-CN" sz="2400" dirty="0" smtClean="0">
                <a:latin typeface="CMSS10"/>
              </a:rPr>
              <a:t>Economic  news  had  little  </a:t>
            </a:r>
            <a:r>
              <a:rPr lang="en-US" altLang="zh-CN" sz="2400" dirty="0" err="1" smtClean="0">
                <a:latin typeface="CMSS10"/>
              </a:rPr>
              <a:t>eect</a:t>
            </a:r>
            <a:r>
              <a:rPr lang="en-US" altLang="zh-CN" sz="2400" dirty="0" smtClean="0">
                <a:latin typeface="CMSS10"/>
              </a:rPr>
              <a:t>  on  </a:t>
            </a:r>
            <a:r>
              <a:rPr lang="en-US" altLang="zh-CN" sz="2400" dirty="0" err="1" smtClean="0">
                <a:latin typeface="CMSS10"/>
              </a:rPr>
              <a:t>nancial</a:t>
            </a:r>
            <a:r>
              <a:rPr lang="en-US" altLang="zh-CN" sz="2400" dirty="0" smtClean="0">
                <a:latin typeface="CMSS10"/>
              </a:rPr>
              <a:t>  markets </a:t>
            </a:r>
            <a:r>
              <a:rPr lang="en-US" altLang="zh-CN" sz="2400" dirty="0">
                <a:latin typeface="CMSS10"/>
              </a:rPr>
              <a:t>.</a:t>
            </a:r>
          </a:p>
          <a:p>
            <a:r>
              <a:rPr lang="en-US" altLang="zh-CN" sz="1800" dirty="0" smtClean="0">
                <a:latin typeface="CMSS10"/>
              </a:rPr>
              <a:t>	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verb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prep 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   noun </a:t>
            </a:r>
            <a:r>
              <a:rPr lang="en-US" altLang="zh-CN" sz="1800" dirty="0">
                <a:latin typeface="CMSS1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依存句法简介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一篇文章应该如何表示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篇章由段落组成、段落之间存在各种各样的关系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总分结构</a:t>
            </a:r>
            <a:endParaRPr lang="en-US" altLang="zh-CN" dirty="0" smtClean="0"/>
          </a:p>
          <a:p>
            <a:pPr lvl="2"/>
            <a:r>
              <a:rPr lang="zh-CN" altLang="en-US" dirty="0"/>
              <a:t>总分总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2"/>
            <a:r>
              <a:rPr lang="zh-CN" altLang="en-US" dirty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段落由句子组成、句子之间也有着不同的关系</a:t>
            </a:r>
            <a:endParaRPr lang="en-US" altLang="zh-CN" dirty="0" smtClean="0"/>
          </a:p>
          <a:p>
            <a:pPr lvl="2"/>
            <a:r>
              <a:rPr lang="zh-CN" altLang="en-US" dirty="0"/>
              <a:t>并列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2"/>
            <a:r>
              <a:rPr lang="zh-CN" altLang="en-US" dirty="0"/>
              <a:t>因果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4" y="2076574"/>
            <a:ext cx="8862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CMSS8"/>
              </a:rPr>
              <a:t>ROOT</a:t>
            </a:r>
            <a:r>
              <a:rPr lang="zh-CN" altLang="en-US" sz="1600" dirty="0" smtClean="0">
                <a:solidFill>
                  <a:srgbClr val="000000"/>
                </a:solidFill>
                <a:latin typeface="CMSS8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 Economic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MSSI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news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had, little,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effect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on,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financial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markets,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278799" y="4251534"/>
            <a:ext cx="955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CMSS10"/>
              </a:rPr>
              <a:t>	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verb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prep 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   noun </a:t>
            </a:r>
            <a:r>
              <a:rPr lang="en-US" altLang="zh-CN" sz="1800" dirty="0">
                <a:latin typeface="CMSS1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3163" y="3881968"/>
            <a:ext cx="1311274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Economic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066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news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9732" y="3881968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had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98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little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44052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effect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9700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28725" y="3851424"/>
            <a:ext cx="1383789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financial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12514" y="3851424"/>
            <a:ext cx="136480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markets</a:t>
            </a:r>
            <a:endParaRPr lang="zh-CN" altLang="en-US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1" y="3866696"/>
            <a:ext cx="86472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root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3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4" y="2076574"/>
            <a:ext cx="8862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CMSS8"/>
              </a:rPr>
              <a:t>ROOT,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 news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MSSI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had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little,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effect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on,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financial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markets,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278799" y="4251534"/>
            <a:ext cx="955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CMSS10"/>
              </a:rPr>
              <a:t>	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verb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prep 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   noun </a:t>
            </a:r>
            <a:r>
              <a:rPr lang="en-US" altLang="zh-CN" sz="1800" dirty="0">
                <a:latin typeface="CMSS1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3163" y="3881968"/>
            <a:ext cx="1311274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Economic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066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news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9732" y="3881968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had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98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little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44052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effect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9700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28725" y="3851424"/>
            <a:ext cx="1383789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financial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12514" y="3851424"/>
            <a:ext cx="136480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markets</a:t>
            </a:r>
            <a:endParaRPr lang="zh-CN" altLang="en-US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1" y="3866696"/>
            <a:ext cx="86472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root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60785" y="3543180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amod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曲线连接符 20"/>
          <p:cNvCxnSpPr/>
          <p:nvPr/>
        </p:nvCxnSpPr>
        <p:spPr bwMode="auto">
          <a:xfrm rot="16200000" flipH="1" flipV="1">
            <a:off x="1876526" y="3459861"/>
            <a:ext cx="14902" cy="1113779"/>
          </a:xfrm>
          <a:prstGeom prst="curvedConnector3">
            <a:avLst>
              <a:gd name="adj1" fmla="val -15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09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4" y="2076574"/>
            <a:ext cx="8862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CMSS8"/>
              </a:rPr>
              <a:t>ROOT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MSSI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had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little,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effect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on,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financial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markets,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278799" y="4251534"/>
            <a:ext cx="955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CMSS10"/>
              </a:rPr>
              <a:t>	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verb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prep 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   noun </a:t>
            </a:r>
            <a:r>
              <a:rPr lang="en-US" altLang="zh-CN" sz="1800" dirty="0">
                <a:latin typeface="CMSS1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3163" y="3881968"/>
            <a:ext cx="1311274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Economic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066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news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9732" y="3881968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had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98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little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44052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effect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9700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28725" y="3851424"/>
            <a:ext cx="1383789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financial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12514" y="3851424"/>
            <a:ext cx="136480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markets</a:t>
            </a:r>
            <a:endParaRPr lang="zh-CN" altLang="en-US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1" y="3866696"/>
            <a:ext cx="86472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root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19872" y="3335502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amod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71347" y="3375984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ea typeface="宋体" pitchFamily="2" charset="-122"/>
              </a:rPr>
              <a:t>nsubj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0" name="曲线连接符 29"/>
          <p:cNvCxnSpPr>
            <a:stCxn id="12" idx="0"/>
            <a:endCxn id="11" idx="0"/>
          </p:cNvCxnSpPr>
          <p:nvPr/>
        </p:nvCxnSpPr>
        <p:spPr bwMode="auto">
          <a:xfrm rot="16200000" flipH="1" flipV="1">
            <a:off x="1908239" y="3317627"/>
            <a:ext cx="14902" cy="1113779"/>
          </a:xfrm>
          <a:prstGeom prst="curvedConnector3">
            <a:avLst>
              <a:gd name="adj1" fmla="val -15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曲线连接符 33"/>
          <p:cNvCxnSpPr>
            <a:stCxn id="13" idx="0"/>
            <a:endCxn id="12" idx="0"/>
          </p:cNvCxnSpPr>
          <p:nvPr/>
        </p:nvCxnSpPr>
        <p:spPr bwMode="auto">
          <a:xfrm rot="16200000" flipV="1">
            <a:off x="2918461" y="3421184"/>
            <a:ext cx="14902" cy="906666"/>
          </a:xfrm>
          <a:prstGeom prst="curvedConnector3">
            <a:avLst>
              <a:gd name="adj1" fmla="val 16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842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4" y="2076574"/>
            <a:ext cx="8862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CMSS8"/>
              </a:rPr>
              <a:t>ROOT,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had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MSSI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little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effect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on,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financial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markets,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278799" y="4251534"/>
            <a:ext cx="955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CMSS10"/>
              </a:rPr>
              <a:t>	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verb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prep 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   noun </a:t>
            </a:r>
            <a:r>
              <a:rPr lang="en-US" altLang="zh-CN" sz="1800" dirty="0">
                <a:latin typeface="CMSS1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3163" y="3881968"/>
            <a:ext cx="1311274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Economic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066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news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9732" y="3881968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had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98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little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44052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effect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9700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28725" y="3851424"/>
            <a:ext cx="1383789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financial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12514" y="3851424"/>
            <a:ext cx="136480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markets</a:t>
            </a:r>
            <a:endParaRPr lang="zh-CN" altLang="en-US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1" y="3866696"/>
            <a:ext cx="86472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root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19872" y="3335502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amod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71347" y="3375984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ea typeface="宋体" pitchFamily="2" charset="-122"/>
              </a:rPr>
              <a:t>nsubj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0" name="曲线连接符 29"/>
          <p:cNvCxnSpPr>
            <a:stCxn id="12" idx="0"/>
            <a:endCxn id="11" idx="0"/>
          </p:cNvCxnSpPr>
          <p:nvPr/>
        </p:nvCxnSpPr>
        <p:spPr bwMode="auto">
          <a:xfrm rot="16200000" flipH="1" flipV="1">
            <a:off x="1908239" y="3317627"/>
            <a:ext cx="14902" cy="1113779"/>
          </a:xfrm>
          <a:prstGeom prst="curvedConnector3">
            <a:avLst>
              <a:gd name="adj1" fmla="val -15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曲线连接符 33"/>
          <p:cNvCxnSpPr>
            <a:stCxn id="13" idx="0"/>
            <a:endCxn id="12" idx="0"/>
          </p:cNvCxnSpPr>
          <p:nvPr/>
        </p:nvCxnSpPr>
        <p:spPr bwMode="auto">
          <a:xfrm rot="16200000" flipV="1">
            <a:off x="2918461" y="3421184"/>
            <a:ext cx="14902" cy="906666"/>
          </a:xfrm>
          <a:prstGeom prst="curvedConnector3">
            <a:avLst>
              <a:gd name="adj1" fmla="val 16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13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4" y="2076574"/>
            <a:ext cx="8862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CMSS8"/>
              </a:rPr>
              <a:t>ROOT,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had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MSSI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little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effect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on,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financial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markets,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278799" y="4251534"/>
            <a:ext cx="955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CMSS10"/>
              </a:rPr>
              <a:t>	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verb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prep 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   noun </a:t>
            </a:r>
            <a:r>
              <a:rPr lang="en-US" altLang="zh-CN" sz="1800" dirty="0">
                <a:latin typeface="CMSS1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3163" y="3881968"/>
            <a:ext cx="1311274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Economic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066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news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9732" y="3881968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had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98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little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44052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effect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9700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28725" y="3851424"/>
            <a:ext cx="1383789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financial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12514" y="3851424"/>
            <a:ext cx="136480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markets</a:t>
            </a:r>
            <a:endParaRPr lang="zh-CN" altLang="en-US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1" y="3866696"/>
            <a:ext cx="86472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root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19872" y="3335502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amod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71347" y="3375984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ea typeface="宋体" pitchFamily="2" charset="-122"/>
              </a:rPr>
              <a:t>nsubj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0" name="曲线连接符 29"/>
          <p:cNvCxnSpPr>
            <a:stCxn id="12" idx="0"/>
            <a:endCxn id="11" idx="0"/>
          </p:cNvCxnSpPr>
          <p:nvPr/>
        </p:nvCxnSpPr>
        <p:spPr bwMode="auto">
          <a:xfrm rot="16200000" flipH="1" flipV="1">
            <a:off x="1908239" y="3317627"/>
            <a:ext cx="14902" cy="1113779"/>
          </a:xfrm>
          <a:prstGeom prst="curvedConnector3">
            <a:avLst>
              <a:gd name="adj1" fmla="val -15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曲线连接符 33"/>
          <p:cNvCxnSpPr>
            <a:stCxn id="13" idx="0"/>
            <a:endCxn id="12" idx="0"/>
          </p:cNvCxnSpPr>
          <p:nvPr/>
        </p:nvCxnSpPr>
        <p:spPr bwMode="auto">
          <a:xfrm rot="16200000" flipV="1">
            <a:off x="2918461" y="3421184"/>
            <a:ext cx="14902" cy="906666"/>
          </a:xfrm>
          <a:prstGeom prst="curvedConnector3">
            <a:avLst>
              <a:gd name="adj1" fmla="val 16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曲线连接符 6"/>
          <p:cNvCxnSpPr>
            <a:stCxn id="19" idx="0"/>
            <a:endCxn id="13" idx="0"/>
          </p:cNvCxnSpPr>
          <p:nvPr/>
        </p:nvCxnSpPr>
        <p:spPr bwMode="auto">
          <a:xfrm rot="16200000" flipH="1">
            <a:off x="1898168" y="2400891"/>
            <a:ext cx="15272" cy="2946882"/>
          </a:xfrm>
          <a:prstGeom prst="curvedConnector3">
            <a:avLst>
              <a:gd name="adj1" fmla="val -593581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1582610" y="2728418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a typeface="宋体" pitchFamily="2" charset="-122"/>
              </a:rPr>
              <a:t>root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2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4" y="2076574"/>
            <a:ext cx="8862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CMSS8"/>
              </a:rPr>
              <a:t>ROOT,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had, little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MSSI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effect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on,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financial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, markets,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278799" y="4251534"/>
            <a:ext cx="955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CMSS10"/>
              </a:rPr>
              <a:t>	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verb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noun   prep        </a:t>
            </a:r>
            <a:r>
              <a:rPr lang="en-US" altLang="zh-CN" sz="1800" dirty="0" err="1" smtClean="0">
                <a:latin typeface="CMSS10"/>
              </a:rPr>
              <a:t>adj</a:t>
            </a:r>
            <a:r>
              <a:rPr lang="en-US" altLang="zh-CN" sz="1800" dirty="0" smtClean="0">
                <a:latin typeface="CMSS10"/>
              </a:rPr>
              <a:t>       noun </a:t>
            </a:r>
            <a:r>
              <a:rPr lang="en-US" altLang="zh-CN" sz="1800" dirty="0">
                <a:latin typeface="CMSS1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3163" y="3881968"/>
            <a:ext cx="1311274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Economic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066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news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9732" y="3881968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had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98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MSS10"/>
              </a:rPr>
              <a:t>little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44052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effect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9700" y="3867066"/>
            <a:ext cx="105902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28725" y="3851424"/>
            <a:ext cx="1383789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financial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12514" y="3851424"/>
            <a:ext cx="136480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markets</a:t>
            </a:r>
            <a:endParaRPr lang="zh-CN" altLang="en-US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1" y="3866696"/>
            <a:ext cx="86472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MSS10"/>
              </a:rPr>
              <a:t>root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19872" y="3335502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amod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71347" y="3375984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ea typeface="宋体" pitchFamily="2" charset="-122"/>
              </a:rPr>
              <a:t>nsubj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0" name="曲线连接符 29"/>
          <p:cNvCxnSpPr>
            <a:stCxn id="12" idx="0"/>
            <a:endCxn id="11" idx="0"/>
          </p:cNvCxnSpPr>
          <p:nvPr/>
        </p:nvCxnSpPr>
        <p:spPr bwMode="auto">
          <a:xfrm rot="16200000" flipH="1" flipV="1">
            <a:off x="1908239" y="3317627"/>
            <a:ext cx="14902" cy="1113779"/>
          </a:xfrm>
          <a:prstGeom prst="curvedConnector3">
            <a:avLst>
              <a:gd name="adj1" fmla="val -15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曲线连接符 33"/>
          <p:cNvCxnSpPr>
            <a:stCxn id="13" idx="0"/>
            <a:endCxn id="12" idx="0"/>
          </p:cNvCxnSpPr>
          <p:nvPr/>
        </p:nvCxnSpPr>
        <p:spPr bwMode="auto">
          <a:xfrm rot="16200000" flipV="1">
            <a:off x="2918461" y="3421184"/>
            <a:ext cx="14902" cy="906666"/>
          </a:xfrm>
          <a:prstGeom prst="curvedConnector3">
            <a:avLst>
              <a:gd name="adj1" fmla="val 163402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曲线连接符 6"/>
          <p:cNvCxnSpPr>
            <a:stCxn id="19" idx="0"/>
            <a:endCxn id="13" idx="0"/>
          </p:cNvCxnSpPr>
          <p:nvPr/>
        </p:nvCxnSpPr>
        <p:spPr bwMode="auto">
          <a:xfrm rot="16200000" flipH="1">
            <a:off x="1898168" y="2400891"/>
            <a:ext cx="15272" cy="2946882"/>
          </a:xfrm>
          <a:prstGeom prst="curvedConnector3">
            <a:avLst>
              <a:gd name="adj1" fmla="val -593581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1582610" y="2728418"/>
            <a:ext cx="646387" cy="281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a typeface="宋体" pitchFamily="2" charset="-122"/>
              </a:rPr>
              <a:t>root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6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443" y="2108718"/>
            <a:ext cx="8862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</a:t>
            </a:r>
            <a:r>
              <a:rPr lang="en-US" altLang="zh-CN" sz="1600" dirty="0" smtClean="0">
                <a:solidFill>
                  <a:srgbClr val="000000"/>
                </a:solidFill>
                <a:latin typeface="CMSS8"/>
              </a:rPr>
              <a:t>ROOT,</a:t>
            </a:r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MSS10"/>
              </a:rPr>
              <a:t>had, .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MSSI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MSS1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CMSS10"/>
              </a:rPr>
              <a:t>[ ]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-389158" y="2983111"/>
            <a:ext cx="10078286" cy="2977824"/>
            <a:chOff x="-278799" y="1643042"/>
            <a:chExt cx="10078286" cy="2977824"/>
          </a:xfrm>
        </p:grpSpPr>
        <p:sp>
          <p:nvSpPr>
            <p:cNvPr id="18" name="文本框 17"/>
            <p:cNvSpPr txBox="1"/>
            <p:nvPr/>
          </p:nvSpPr>
          <p:spPr>
            <a:xfrm>
              <a:off x="8112514" y="3851424"/>
              <a:ext cx="1364807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CMSS10"/>
                </a:rPr>
                <a:t>markets</a:t>
              </a:r>
              <a:endParaRPr lang="zh-CN" altLang="en-US" sz="2000" dirty="0">
                <a:solidFill>
                  <a:srgbClr val="000000"/>
                </a:solidFill>
                <a:latin typeface="CMSS1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28747" y="3870347"/>
              <a:ext cx="770740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000000"/>
                  </a:solidFill>
                  <a:latin typeface="CMSS10"/>
                </a:rPr>
                <a:t>.</a:t>
              </a:r>
              <a:endParaRPr lang="zh-CN" altLang="en-US" sz="2000" dirty="0">
                <a:solidFill>
                  <a:srgbClr val="000000"/>
                </a:solidFill>
                <a:latin typeface="CMSS1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-278799" y="1643042"/>
              <a:ext cx="9711485" cy="2977824"/>
              <a:chOff x="-278799" y="1643042"/>
              <a:chExt cx="9711485" cy="297782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78799" y="4251534"/>
                <a:ext cx="95504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smtClean="0">
                    <a:latin typeface="CMSS10"/>
                  </a:rPr>
                  <a:t>	     </a:t>
                </a:r>
                <a:r>
                  <a:rPr lang="en-US" altLang="zh-CN" sz="1800" dirty="0" err="1" smtClean="0">
                    <a:latin typeface="CMSS10"/>
                  </a:rPr>
                  <a:t>adj</a:t>
                </a:r>
                <a:r>
                  <a:rPr lang="en-US" altLang="zh-CN" sz="1800" dirty="0" smtClean="0">
                    <a:latin typeface="CMSS10"/>
                  </a:rPr>
                  <a:t>    noun   verb       </a:t>
                </a:r>
                <a:r>
                  <a:rPr lang="en-US" altLang="zh-CN" sz="1800" dirty="0" err="1" smtClean="0">
                    <a:latin typeface="CMSS10"/>
                  </a:rPr>
                  <a:t>adj</a:t>
                </a:r>
                <a:r>
                  <a:rPr lang="en-US" altLang="zh-CN" sz="1800" dirty="0" smtClean="0">
                    <a:latin typeface="CMSS10"/>
                  </a:rPr>
                  <a:t>    noun   prep        </a:t>
                </a:r>
                <a:r>
                  <a:rPr lang="en-US" altLang="zh-CN" sz="1800" dirty="0" err="1" smtClean="0">
                    <a:latin typeface="CMSS10"/>
                  </a:rPr>
                  <a:t>adj</a:t>
                </a:r>
                <a:r>
                  <a:rPr lang="en-US" altLang="zh-CN" sz="1800" dirty="0" smtClean="0">
                    <a:latin typeface="CMSS10"/>
                  </a:rPr>
                  <a:t>       noun .</a:t>
                </a:r>
                <a:endParaRPr lang="zh-CN" altLang="en-US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18567" y="1643042"/>
                <a:ext cx="9414119" cy="2627415"/>
                <a:chOff x="-1" y="1654663"/>
                <a:chExt cx="9414119" cy="2627415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703163" y="3881968"/>
                  <a:ext cx="1311274" cy="40011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CMSS10"/>
                    </a:rPr>
                    <a:t>Economic</a:t>
                  </a:r>
                  <a:endParaRPr lang="zh-CN" altLang="en-US" sz="2000" b="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943066" y="3867066"/>
                  <a:ext cx="1059025" cy="40011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CMSS10"/>
                    </a:rPr>
                    <a:t>news</a:t>
                  </a:r>
                  <a:endParaRPr lang="zh-CN" altLang="en-US" sz="2000" b="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849732" y="3881968"/>
                  <a:ext cx="1059025" cy="40011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CMSS10"/>
                    </a:rPr>
                    <a:t>had</a:t>
                  </a:r>
                  <a:endParaRPr lang="zh-CN" altLang="en-US" sz="2000" b="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3756398" y="3867066"/>
                  <a:ext cx="1059025" cy="40011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CMSS10"/>
                    </a:rPr>
                    <a:t>little</a:t>
                  </a:r>
                  <a:endParaRPr lang="zh-CN" altLang="en-US" sz="2000" b="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744052" y="3867066"/>
                  <a:ext cx="1059025" cy="40011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 smtClean="0">
                      <a:latin typeface="CMSS10"/>
                    </a:rPr>
                    <a:t>effect</a:t>
                  </a:r>
                  <a:endParaRPr lang="zh-CN" altLang="en-US" sz="2000" b="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5669700" y="3867066"/>
                  <a:ext cx="1059025" cy="40011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 smtClean="0">
                      <a:latin typeface="CMSS10"/>
                    </a:rPr>
                    <a:t>on</a:t>
                  </a: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6728725" y="3851424"/>
                  <a:ext cx="1383789" cy="40011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rgbClr val="000000"/>
                      </a:solidFill>
                      <a:latin typeface="CMSS10"/>
                    </a:rPr>
                    <a:t>financial</a:t>
                  </a:r>
                  <a:endParaRPr lang="zh-CN" altLang="en-US" sz="2000" b="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-1" y="3866696"/>
                  <a:ext cx="864727" cy="40011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 smtClean="0">
                      <a:latin typeface="CMSS10"/>
                    </a:rPr>
                    <a:t>root</a:t>
                  </a:r>
                  <a:endParaRPr lang="zh-CN" altLang="en-US" sz="2000" b="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 bwMode="auto">
                <a:xfrm>
                  <a:off x="1619872" y="3335502"/>
                  <a:ext cx="646387" cy="28153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1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amod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 bwMode="auto">
                <a:xfrm>
                  <a:off x="2571347" y="3375984"/>
                  <a:ext cx="646387" cy="28153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 smtClean="0">
                      <a:ea typeface="宋体" pitchFamily="2" charset="-122"/>
                    </a:rPr>
                    <a:t>nsubj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30" name="曲线连接符 29"/>
                <p:cNvCxnSpPr>
                  <a:stCxn id="12" idx="0"/>
                  <a:endCxn id="11" idx="0"/>
                </p:cNvCxnSpPr>
                <p:nvPr/>
              </p:nvCxnSpPr>
              <p:spPr bwMode="auto">
                <a:xfrm rot="16200000" flipH="1" flipV="1">
                  <a:off x="1908239" y="3317627"/>
                  <a:ext cx="14902" cy="1113779"/>
                </a:xfrm>
                <a:prstGeom prst="curvedConnector3">
                  <a:avLst>
                    <a:gd name="adj1" fmla="val -1534022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4" name="曲线连接符 33"/>
                <p:cNvCxnSpPr>
                  <a:stCxn id="13" idx="0"/>
                  <a:endCxn id="12" idx="0"/>
                </p:cNvCxnSpPr>
                <p:nvPr/>
              </p:nvCxnSpPr>
              <p:spPr bwMode="auto">
                <a:xfrm rot="16200000" flipV="1">
                  <a:off x="2918461" y="3421184"/>
                  <a:ext cx="14902" cy="906666"/>
                </a:xfrm>
                <a:prstGeom prst="curvedConnector3">
                  <a:avLst>
                    <a:gd name="adj1" fmla="val 1634022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" name="曲线连接符 6"/>
                <p:cNvCxnSpPr>
                  <a:stCxn id="19" idx="0"/>
                  <a:endCxn id="13" idx="0"/>
                </p:cNvCxnSpPr>
                <p:nvPr/>
              </p:nvCxnSpPr>
              <p:spPr bwMode="auto">
                <a:xfrm rot="16200000" flipH="1">
                  <a:off x="1898168" y="2400891"/>
                  <a:ext cx="15272" cy="2946882"/>
                </a:xfrm>
                <a:prstGeom prst="curvedConnector3">
                  <a:avLst>
                    <a:gd name="adj1" fmla="val -5935811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2" name="矩形 21"/>
                <p:cNvSpPr/>
                <p:nvPr/>
              </p:nvSpPr>
              <p:spPr bwMode="auto">
                <a:xfrm>
                  <a:off x="1582610" y="2728418"/>
                  <a:ext cx="646387" cy="28153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smtClean="0">
                      <a:ea typeface="宋体" pitchFamily="2" charset="-122"/>
                    </a:rPr>
                    <a:t>root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8" name="曲线连接符 7"/>
                <p:cNvCxnSpPr>
                  <a:stCxn id="14" idx="0"/>
                  <a:endCxn id="15" idx="0"/>
                </p:cNvCxnSpPr>
                <p:nvPr/>
              </p:nvCxnSpPr>
              <p:spPr bwMode="auto">
                <a:xfrm rot="5400000" flipH="1" flipV="1">
                  <a:off x="4779738" y="3373239"/>
                  <a:ext cx="12700" cy="987654"/>
                </a:xfrm>
                <a:prstGeom prst="curvedConnector3">
                  <a:avLst>
                    <a:gd name="adj1" fmla="val 1800000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1" name="曲线连接符 20"/>
                <p:cNvCxnSpPr>
                  <a:stCxn id="15" idx="0"/>
                  <a:endCxn id="13" idx="0"/>
                </p:cNvCxnSpPr>
                <p:nvPr/>
              </p:nvCxnSpPr>
              <p:spPr bwMode="auto">
                <a:xfrm rot="16200000" flipH="1" flipV="1">
                  <a:off x="4318954" y="2927357"/>
                  <a:ext cx="14902" cy="1894320"/>
                </a:xfrm>
                <a:prstGeom prst="curvedConnector3">
                  <a:avLst>
                    <a:gd name="adj1" fmla="val -6188981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7" name="曲线连接符 26"/>
                <p:cNvCxnSpPr>
                  <a:stCxn id="17" idx="0"/>
                  <a:endCxn id="18" idx="0"/>
                </p:cNvCxnSpPr>
                <p:nvPr/>
              </p:nvCxnSpPr>
              <p:spPr bwMode="auto">
                <a:xfrm rot="5400000" flipH="1" flipV="1">
                  <a:off x="8107769" y="3164275"/>
                  <a:ext cx="12700" cy="1374298"/>
                </a:xfrm>
                <a:prstGeom prst="curvedConnector3">
                  <a:avLst>
                    <a:gd name="adj1" fmla="val 3289654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9" name="曲线连接符 28"/>
                <p:cNvCxnSpPr>
                  <a:stCxn id="15" idx="0"/>
                  <a:endCxn id="16" idx="0"/>
                </p:cNvCxnSpPr>
                <p:nvPr/>
              </p:nvCxnSpPr>
              <p:spPr bwMode="auto">
                <a:xfrm rot="5400000" flipH="1" flipV="1">
                  <a:off x="5736389" y="3404242"/>
                  <a:ext cx="12700" cy="925648"/>
                </a:xfrm>
                <a:prstGeom prst="curvedConnector3">
                  <a:avLst>
                    <a:gd name="adj1" fmla="val 3289654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2" name="曲线连接符 31"/>
                <p:cNvCxnSpPr>
                  <a:stCxn id="16" idx="0"/>
                  <a:endCxn id="18" idx="0"/>
                </p:cNvCxnSpPr>
                <p:nvPr/>
              </p:nvCxnSpPr>
              <p:spPr bwMode="auto">
                <a:xfrm rot="5400000" flipH="1" flipV="1">
                  <a:off x="7489244" y="2561393"/>
                  <a:ext cx="15642" cy="2595705"/>
                </a:xfrm>
                <a:prstGeom prst="curvedConnector3">
                  <a:avLst>
                    <a:gd name="adj1" fmla="val 5794617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1" name="曲线连接符 40"/>
                <p:cNvCxnSpPr>
                  <a:stCxn id="13" idx="0"/>
                  <a:endCxn id="39" idx="0"/>
                </p:cNvCxnSpPr>
                <p:nvPr/>
              </p:nvCxnSpPr>
              <p:spPr bwMode="auto">
                <a:xfrm rot="5400000" flipH="1" flipV="1">
                  <a:off x="6390871" y="858722"/>
                  <a:ext cx="11621" cy="6034872"/>
                </a:xfrm>
                <a:prstGeom prst="curvedConnector3">
                  <a:avLst>
                    <a:gd name="adj1" fmla="val 17261492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6" name="矩形 45"/>
                <p:cNvSpPr/>
                <p:nvPr/>
              </p:nvSpPr>
              <p:spPr bwMode="auto">
                <a:xfrm>
                  <a:off x="6082338" y="1654663"/>
                  <a:ext cx="646387" cy="28153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ea typeface="宋体" pitchFamily="2" charset="-122"/>
                    </a:rPr>
                    <a:t>p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 bwMode="auto">
                <a:xfrm>
                  <a:off x="4462894" y="3366259"/>
                  <a:ext cx="646387" cy="28153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1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amod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4003211" y="2837497"/>
                  <a:ext cx="646387" cy="28153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 smtClean="0">
                      <a:ea typeface="宋体" pitchFamily="2" charset="-122"/>
                    </a:rPr>
                    <a:t>dobj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 bwMode="auto">
                <a:xfrm>
                  <a:off x="5479883" y="3286251"/>
                  <a:ext cx="646387" cy="22900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smtClean="0">
                      <a:ea typeface="宋体" pitchFamily="2" charset="-122"/>
                    </a:rPr>
                    <a:t>prep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7789320" y="3334742"/>
                  <a:ext cx="646387" cy="28153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 smtClean="0">
                      <a:ea typeface="宋体" pitchFamily="2" charset="-122"/>
                    </a:rPr>
                    <a:t>amod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 bwMode="auto">
                <a:xfrm>
                  <a:off x="7103776" y="2636140"/>
                  <a:ext cx="646387" cy="281534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556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ea typeface="宋体" pitchFamily="2" charset="-122"/>
                    </a:rPr>
                    <a:t>p</a:t>
                  </a:r>
                  <a:r>
                    <a:rPr lang="en-US" altLang="zh-CN" sz="1400" dirty="0" err="1" smtClean="0">
                      <a:ea typeface="宋体" pitchFamily="2" charset="-122"/>
                    </a:rPr>
                    <a:t>mod</a:t>
                  </a:r>
                  <a:endPara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80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下一动</a:t>
            </a:r>
            <a:r>
              <a:rPr lang="zh-CN" altLang="en-US" dirty="0"/>
              <a:t>作</a:t>
            </a:r>
            <a:r>
              <a:rPr lang="zh-CN" altLang="en-US" dirty="0" smtClean="0"/>
              <a:t>的预测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假设有一个完全正确的分类器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en-US" altLang="zh-CN" dirty="0" smtClean="0"/>
              <a:t>racle</a:t>
            </a:r>
            <a:r>
              <a:rPr lang="zh-CN" altLang="en-US" dirty="0" smtClean="0"/>
              <a:t>，在给定</a:t>
            </a:r>
            <a:r>
              <a:rPr lang="en-US" altLang="zh-CN" dirty="0" err="1" smtClean="0">
                <a:solidFill>
                  <a:srgbClr val="FF0000"/>
                </a:solidFill>
              </a:rPr>
              <a:t>c</a:t>
            </a:r>
            <a:r>
              <a:rPr lang="en-US" altLang="zh-CN" dirty="0" err="1" smtClean="0"/>
              <a:t>onfig</a:t>
            </a:r>
            <a:r>
              <a:rPr lang="zh-CN" altLang="en-US" dirty="0" smtClean="0"/>
              <a:t>，则句法解析是确定性的，如下：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（其中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/>
              <a:t>ransition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o(c)</a:t>
            </a:r>
            <a:r>
              <a:rPr lang="zh-CN" altLang="en-US" dirty="0" smtClean="0"/>
              <a:t>表示</a:t>
            </a:r>
            <a:r>
              <a:rPr lang="zh-CN" altLang="en-US" dirty="0"/>
              <a:t>给定</a:t>
            </a:r>
            <a:r>
              <a:rPr lang="en-US" altLang="zh-CN" dirty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</a:t>
            </a:r>
            <a:r>
              <a:rPr lang="zh-CN" altLang="en-US" dirty="0"/>
              <a:t>预测结果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t(c)</a:t>
            </a:r>
            <a:r>
              <a:rPr lang="zh-CN" altLang="en-US" dirty="0" smtClean="0"/>
              <a:t>表</a:t>
            </a:r>
            <a:r>
              <a:rPr lang="zh-CN" altLang="en-US" dirty="0"/>
              <a:t>操作对</a:t>
            </a:r>
            <a:r>
              <a:rPr lang="en-US" altLang="zh-CN" dirty="0"/>
              <a:t>c</a:t>
            </a:r>
            <a:r>
              <a:rPr lang="zh-CN" altLang="en-US" dirty="0"/>
              <a:t>的变换）：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68" y="2856458"/>
            <a:ext cx="5424597" cy="23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zh-CN" altLang="en-US" dirty="0" smtClean="0"/>
              <a:t>归约算法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训练分类器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表示特征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权重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依据标注数据训练得到</a:t>
                </a:r>
                <a:endParaRPr lang="en-US" altLang="zh-CN" dirty="0" smtClean="0"/>
              </a:p>
              <a:p>
                <a:pPr marL="477838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52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98609" y="2333296"/>
                <a:ext cx="4780348" cy="64421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m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∗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3200" b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09" y="2333296"/>
                <a:ext cx="4780348" cy="644215"/>
              </a:xfrm>
              <a:prstGeom prst="rect">
                <a:avLst/>
              </a:prstGeom>
              <a:blipFill rotWithShape="0">
                <a:blip r:embed="rId3"/>
                <a:stretch>
                  <a:fillRect b="-1905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词性相关的特征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7" y="3044223"/>
            <a:ext cx="8181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</a:t>
            </a:r>
            <a:r>
              <a:rPr lang="zh-CN" altLang="en-US" dirty="0" smtClean="0"/>
              <a:t>句法简介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句子歧义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结构歧义：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连接歧义</a:t>
            </a:r>
            <a:endParaRPr lang="en-US" altLang="zh-CN" dirty="0" smtClean="0"/>
          </a:p>
          <a:p>
            <a:pPr lvl="3"/>
            <a:r>
              <a:rPr lang="zh-CN" altLang="en-US" dirty="0"/>
              <a:t>咬死</a:t>
            </a:r>
            <a:r>
              <a:rPr lang="zh-CN" altLang="en-US" dirty="0" smtClean="0"/>
              <a:t>了猎人的狗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并列歧义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美丽的蝴蝶和小鸟在天空飞舞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语气歧义：</a:t>
            </a:r>
            <a:endParaRPr lang="en-US" altLang="zh-CN" dirty="0" smtClean="0"/>
          </a:p>
          <a:p>
            <a:pPr lvl="2"/>
            <a:r>
              <a:rPr lang="zh-CN" altLang="en-US" dirty="0"/>
              <a:t>你</a:t>
            </a:r>
            <a:r>
              <a:rPr lang="zh-CN" altLang="en-US" dirty="0" smtClean="0"/>
              <a:t>不吃，给我吃</a:t>
            </a:r>
            <a:endParaRPr lang="en-US" altLang="zh-CN" dirty="0" smtClean="0"/>
          </a:p>
          <a:p>
            <a:pPr lvl="3"/>
            <a:r>
              <a:rPr lang="zh-CN" altLang="en-US" dirty="0"/>
              <a:t>你不</a:t>
            </a:r>
            <a:r>
              <a:rPr lang="zh-CN" altLang="en-US" dirty="0" smtClean="0"/>
              <a:t>吃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才</a:t>
            </a:r>
            <a:r>
              <a:rPr lang="zh-CN" altLang="en-US" dirty="0" smtClean="0"/>
              <a:t>给我吃啊！</a:t>
            </a:r>
            <a:endParaRPr lang="en-US" altLang="zh-CN" dirty="0" smtClean="0"/>
          </a:p>
          <a:p>
            <a:pPr lvl="3"/>
            <a:r>
              <a:rPr lang="zh-CN" altLang="en-US" dirty="0"/>
              <a:t>你不</a:t>
            </a:r>
            <a:r>
              <a:rPr lang="zh-CN" altLang="en-US" dirty="0" smtClean="0"/>
              <a:t>吃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就</a:t>
            </a:r>
            <a:r>
              <a:rPr lang="zh-CN" altLang="en-US" dirty="0" smtClean="0"/>
              <a:t>给我吃呗！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6367463"/>
            <a:ext cx="9550400" cy="795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解决句子歧义的方法：句法分析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9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词特征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2977547"/>
            <a:ext cx="8743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操作记录特征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7" y="3096282"/>
            <a:ext cx="91154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集：语言相关的</a:t>
            </a:r>
            <a:r>
              <a:rPr lang="en-US" altLang="zh-CN" dirty="0" err="1" smtClean="0"/>
              <a:t>TreeBank</a:t>
            </a:r>
            <a:endParaRPr lang="en-US" altLang="zh-CN" dirty="0"/>
          </a:p>
          <a:p>
            <a:pPr lvl="1"/>
            <a:r>
              <a:rPr lang="zh-CN" altLang="en-US" dirty="0" smtClean="0"/>
              <a:t>训练样本：预处理生成（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目标：最大化分类器</a:t>
            </a:r>
            <a:r>
              <a:rPr lang="en-US" altLang="zh-CN" dirty="0" smtClean="0"/>
              <a:t>O(c)=t</a:t>
            </a:r>
          </a:p>
          <a:p>
            <a:pPr lvl="1"/>
            <a:r>
              <a:rPr lang="zh-CN" altLang="en-US" dirty="0" smtClean="0"/>
              <a:t>常用算法：</a:t>
            </a:r>
            <a:r>
              <a:rPr lang="en-US" altLang="zh-CN" dirty="0" smtClean="0"/>
              <a:t>SVM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Chen &amp; Manning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2014</a:t>
            </a:r>
          </a:p>
          <a:p>
            <a:pPr lvl="1"/>
            <a:r>
              <a:rPr lang="zh-CN" altLang="en-US" dirty="0"/>
              <a:t>特征</a:t>
            </a:r>
            <a:r>
              <a:rPr lang="zh-CN" altLang="en-US" dirty="0" smtClean="0"/>
              <a:t>连续，速度提升明显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367"/>
            <a:ext cx="9550400" cy="39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移进归约算法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9" y="2090464"/>
            <a:ext cx="5718723" cy="291747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918559" y="4587766"/>
            <a:ext cx="5718723" cy="299544"/>
          </a:xfrm>
          <a:prstGeom prst="flowChartProcess">
            <a:avLst/>
          </a:prstGeom>
          <a:noFill/>
          <a:ln w="19050" cap="flat" cmpd="sng" algn="ctr">
            <a:solidFill>
              <a:srgbClr val="CD111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1761" y="5265136"/>
            <a:ext cx="2808782" cy="384721"/>
          </a:xfrm>
          <a:prstGeom prst="rect">
            <a:avLst/>
          </a:prstGeom>
          <a:ln>
            <a:solidFill>
              <a:srgbClr val="CD111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Chen &amp; Manning </a:t>
            </a:r>
            <a:r>
              <a:rPr lang="zh-CN" altLang="en-US" dirty="0"/>
              <a:t>，</a:t>
            </a:r>
            <a:r>
              <a:rPr lang="en-US" altLang="zh-CN" dirty="0"/>
              <a:t>2014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flipH="1" flipV="1">
            <a:off x="5644055" y="4887310"/>
            <a:ext cx="217706" cy="3778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525" y="396240"/>
            <a:ext cx="5315715" cy="640080"/>
          </a:xfrm>
        </p:spPr>
        <p:txBody>
          <a:bodyPr/>
          <a:lstStyle/>
          <a:p>
            <a:r>
              <a:rPr lang="en-US" altLang="zh-CN" dirty="0" err="1" smtClean="0"/>
              <a:t>Transition_based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63" y="1496291"/>
            <a:ext cx="8364975" cy="4871172"/>
          </a:xfrm>
        </p:spPr>
        <p:txBody>
          <a:bodyPr/>
          <a:lstStyle/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能够充分利用所有信息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速度比较快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目标是局部最优（每词预测一个动作得分最大化）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一般来说对历史信息利用充分，但是对未结构化的信息使用较少；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Graph_based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MSTParser</a:t>
            </a:r>
            <a:endParaRPr lang="en-US" altLang="zh-CN" dirty="0" smtClean="0"/>
          </a:p>
          <a:p>
            <a:r>
              <a:rPr lang="en-US" altLang="zh-CN" dirty="0" err="1" smtClean="0"/>
              <a:t>Transition_based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MaltParser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973645"/>
                  </p:ext>
                </p:extLst>
              </p:nvPr>
            </p:nvGraphicFramePr>
            <p:xfrm>
              <a:off x="1055705" y="2806132"/>
              <a:ext cx="7778733" cy="28453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1759"/>
                    <a:gridCol w="2782908"/>
                    <a:gridCol w="3884066"/>
                  </a:tblGrid>
                  <a:tr h="814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对比维度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MSTParser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MaltParser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65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训练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整体结构学习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局部动作决策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65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特征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局部特征（</a:t>
                          </a:r>
                          <a:r>
                            <a:rPr lang="en-US" altLang="zh-CN" dirty="0" smtClean="0"/>
                            <a:t>subtree</a:t>
                          </a:r>
                          <a:r>
                            <a:rPr lang="zh-CN" altLang="en-US" dirty="0" smtClean="0"/>
                            <a:t>），也可用高阶特征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特征丰富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836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解码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穷尽搜索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贪婪（每个动作分类，保持局部最优）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41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复杂度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973645"/>
                  </p:ext>
                </p:extLst>
              </p:nvPr>
            </p:nvGraphicFramePr>
            <p:xfrm>
              <a:off x="1055705" y="2806132"/>
              <a:ext cx="7778733" cy="28453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1759"/>
                    <a:gridCol w="2782908"/>
                    <a:gridCol w="3884066"/>
                  </a:tblGrid>
                  <a:tr h="814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对比维度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MSTParser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MaltParser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65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训练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整体结构学习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局部动作决策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特征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局部特征（</a:t>
                          </a:r>
                          <a:r>
                            <a:rPr lang="en-US" altLang="zh-CN" dirty="0" smtClean="0"/>
                            <a:t>subtree</a:t>
                          </a:r>
                          <a:r>
                            <a:rPr lang="zh-CN" altLang="en-US" dirty="0" smtClean="0"/>
                            <a:t>），也可用高阶特征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特征丰富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836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解码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穷尽搜索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贪婪（每个动作分类，保持局部最优）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41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复杂度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51" t="-547945" r="-140789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13" t="-547945" r="-627" b="-41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15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1" y="1511738"/>
            <a:ext cx="7724775" cy="3800475"/>
          </a:xfrm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-192689" y="5163371"/>
            <a:ext cx="9226330" cy="151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marL="358775" indent="-35877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8450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9380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71638" indent="-23971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49475" indent="-23971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066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38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10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782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b="0" kern="0" dirty="0" smtClean="0"/>
              <a:t>句子较短时，</a:t>
            </a:r>
            <a:r>
              <a:rPr lang="en-US" altLang="zh-CN" b="0" kern="0" dirty="0" err="1" smtClean="0"/>
              <a:t>MaltParser</a:t>
            </a:r>
            <a:r>
              <a:rPr lang="en-US" altLang="zh-CN" b="0" kern="0" dirty="0" smtClean="0"/>
              <a:t>(</a:t>
            </a:r>
            <a:r>
              <a:rPr lang="en-US" altLang="zh-CN" b="0" kern="0" dirty="0" err="1"/>
              <a:t>T</a:t>
            </a:r>
            <a:r>
              <a:rPr lang="en-US" altLang="zh-CN" b="0" kern="0" dirty="0" err="1" smtClean="0"/>
              <a:t>ransition_based</a:t>
            </a:r>
            <a:r>
              <a:rPr lang="en-US" altLang="zh-CN" b="0" kern="0" dirty="0" smtClean="0"/>
              <a:t>)</a:t>
            </a:r>
            <a:r>
              <a:rPr lang="zh-CN" altLang="en-US" b="0" kern="0" dirty="0" smtClean="0"/>
              <a:t>正确率较高</a:t>
            </a:r>
            <a:endParaRPr lang="en-US" altLang="zh-CN" b="0" kern="0" dirty="0" smtClean="0"/>
          </a:p>
          <a:p>
            <a:pPr lvl="1"/>
            <a:r>
              <a:rPr lang="zh-CN" altLang="en-US" b="0" kern="0" dirty="0" smtClean="0"/>
              <a:t>句子较长时，</a:t>
            </a:r>
            <a:r>
              <a:rPr lang="en-US" altLang="zh-CN" b="0" kern="0" dirty="0" err="1" smtClean="0"/>
              <a:t>MSTParser</a:t>
            </a:r>
            <a:r>
              <a:rPr lang="en-US" altLang="zh-CN" b="0" kern="0" dirty="0" smtClean="0"/>
              <a:t>(</a:t>
            </a:r>
            <a:r>
              <a:rPr lang="en-US" altLang="zh-CN" b="0" kern="0" dirty="0" err="1" smtClean="0"/>
              <a:t>Graph_based</a:t>
            </a:r>
            <a:r>
              <a:rPr lang="en-US" altLang="zh-CN" b="0" kern="0" dirty="0" smtClean="0"/>
              <a:t>)</a:t>
            </a:r>
            <a:r>
              <a:rPr lang="zh-CN" altLang="en-US" b="0" kern="0" dirty="0" smtClean="0"/>
              <a:t>正确率较高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4101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性能对比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3" y="1726711"/>
            <a:ext cx="9278242" cy="223043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157655" y="4485837"/>
            <a:ext cx="9552770" cy="151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marL="358775" indent="-35877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8450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9380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71638" indent="-23971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49475" indent="-23971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066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38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10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782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b="0" kern="0" dirty="0" smtClean="0"/>
              <a:t>短距离（</a:t>
            </a:r>
            <a:r>
              <a:rPr lang="en-US" altLang="zh-CN" b="0" kern="0" dirty="0" smtClean="0"/>
              <a:t>3</a:t>
            </a:r>
            <a:r>
              <a:rPr lang="zh-CN" altLang="en-US" b="0" kern="0" dirty="0" smtClean="0"/>
              <a:t>个词间距以下）的依存关系，</a:t>
            </a:r>
            <a:r>
              <a:rPr lang="en-US" altLang="zh-CN" b="0" kern="0" dirty="0" err="1" smtClean="0"/>
              <a:t>MaltParser</a:t>
            </a:r>
            <a:r>
              <a:rPr lang="en-US" altLang="zh-CN" b="0" kern="0" dirty="0" smtClean="0"/>
              <a:t> (</a:t>
            </a:r>
            <a:r>
              <a:rPr lang="en-US" altLang="zh-CN" b="0" kern="0" dirty="0" err="1"/>
              <a:t>T</a:t>
            </a:r>
            <a:r>
              <a:rPr lang="en-US" altLang="zh-CN" b="0" kern="0" dirty="0" err="1" smtClean="0"/>
              <a:t>ransition_based</a:t>
            </a:r>
            <a:r>
              <a:rPr lang="en-US" altLang="zh-CN" b="0" kern="0" dirty="0" smtClean="0"/>
              <a:t>)</a:t>
            </a:r>
            <a:r>
              <a:rPr lang="zh-CN" altLang="en-US" b="0" kern="0" dirty="0" smtClean="0"/>
              <a:t>正确率较高</a:t>
            </a:r>
            <a:endParaRPr lang="en-US" altLang="zh-CN" b="0" kern="0" dirty="0" smtClean="0"/>
          </a:p>
          <a:p>
            <a:pPr lvl="1"/>
            <a:r>
              <a:rPr lang="zh-CN" altLang="en-US" b="0" kern="0" dirty="0"/>
              <a:t>长距离的依存关系</a:t>
            </a:r>
            <a:r>
              <a:rPr lang="zh-CN" altLang="en-US" b="0" kern="0" dirty="0" smtClean="0"/>
              <a:t>，</a:t>
            </a:r>
            <a:r>
              <a:rPr lang="en-US" altLang="zh-CN" b="0" kern="0" dirty="0" err="1" smtClean="0"/>
              <a:t>MSTParser</a:t>
            </a:r>
            <a:r>
              <a:rPr lang="en-US" altLang="zh-CN" b="0" kern="0" dirty="0" smtClean="0"/>
              <a:t>(</a:t>
            </a:r>
            <a:r>
              <a:rPr lang="en-US" altLang="zh-CN" b="0" kern="0" dirty="0" err="1" smtClean="0"/>
              <a:t>Graph_based</a:t>
            </a:r>
            <a:r>
              <a:rPr lang="en-US" altLang="zh-CN" b="0" kern="0" dirty="0" smtClean="0"/>
              <a:t>)</a:t>
            </a:r>
            <a:r>
              <a:rPr lang="zh-CN" altLang="en-US" b="0" kern="0" dirty="0" smtClean="0"/>
              <a:t>正确率较高</a:t>
            </a:r>
            <a:endParaRPr lang="en-US" altLang="zh-CN" b="0" kern="0" dirty="0" smtClean="0"/>
          </a:p>
          <a:p>
            <a:pPr lvl="1"/>
            <a:r>
              <a:rPr lang="zh-CN" altLang="en-US" b="0" kern="0" dirty="0"/>
              <a:t>召回</a:t>
            </a:r>
            <a:r>
              <a:rPr lang="zh-CN" altLang="en-US" b="0" kern="0" dirty="0" smtClean="0"/>
              <a:t>率相当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9750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目前的优化方向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Graph_based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如何使得特征更加丰富</a:t>
            </a:r>
            <a:endParaRPr lang="en-US" altLang="zh-CN" dirty="0" smtClean="0"/>
          </a:p>
          <a:p>
            <a:r>
              <a:rPr lang="en-US" altLang="zh-CN" dirty="0" err="1" smtClean="0"/>
              <a:t>Transition_based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如何保证全局最优</a:t>
            </a:r>
            <a:endParaRPr lang="en-US" altLang="zh-CN" dirty="0" smtClean="0"/>
          </a:p>
          <a:p>
            <a:r>
              <a:rPr lang="zh-CN" altLang="en-US" dirty="0" smtClean="0"/>
              <a:t>共同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多结果融合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依存句法简介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句子</a:t>
            </a:r>
            <a:r>
              <a:rPr lang="zh-CN" altLang="en-US" dirty="0" smtClean="0"/>
              <a:t>的结构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zh-CN" altLang="en-US" dirty="0" smtClean="0"/>
              <a:t>句子分解到词是有结构</a:t>
            </a:r>
            <a:r>
              <a:rPr lang="zh-CN" altLang="en-US" dirty="0" smtClean="0"/>
              <a:t>的（短语结构理论）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 smtClean="0"/>
              <a:t>句子中的词与词之间存在依赖</a:t>
            </a:r>
            <a:r>
              <a:rPr lang="zh-CN" altLang="en-US" dirty="0" smtClean="0"/>
              <a:t>关系（依存理论）</a:t>
            </a:r>
            <a:endParaRPr lang="en-US" altLang="zh-CN" dirty="0" smtClean="0"/>
          </a:p>
          <a:p>
            <a:r>
              <a:rPr lang="zh-CN" altLang="en-US" dirty="0" smtClean="0"/>
              <a:t>句法：</a:t>
            </a:r>
            <a:r>
              <a:rPr lang="zh-CN" altLang="en-US" dirty="0" smtClean="0">
                <a:solidFill>
                  <a:srgbClr val="FF0000"/>
                </a:solidFill>
              </a:rPr>
              <a:t>描述句子结构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5963" y="3931877"/>
            <a:ext cx="7710859" cy="2617601"/>
            <a:chOff x="715964" y="3908612"/>
            <a:chExt cx="7710859" cy="2617601"/>
          </a:xfrm>
        </p:grpSpPr>
        <p:sp>
          <p:nvSpPr>
            <p:cNvPr id="5" name="爆炸形 2 4"/>
            <p:cNvSpPr/>
            <p:nvPr/>
          </p:nvSpPr>
          <p:spPr bwMode="auto">
            <a:xfrm>
              <a:off x="715964" y="4069976"/>
              <a:ext cx="3336084" cy="1846730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如何表示语言的结构？</a:t>
              </a: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4195482" y="4948518"/>
              <a:ext cx="792154" cy="50202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左大括号 6"/>
            <p:cNvSpPr/>
            <p:nvPr/>
          </p:nvSpPr>
          <p:spPr bwMode="auto">
            <a:xfrm>
              <a:off x="5342965" y="3908612"/>
              <a:ext cx="896470" cy="2617601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418728" y="5883368"/>
              <a:ext cx="2008095" cy="4661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ea typeface="宋体" pitchFamily="2" charset="-122"/>
                </a:rPr>
                <a:t>依存</a:t>
              </a:r>
              <a:r>
                <a:rPr kumimoji="0" lang="zh-CN" altLang="en-US" sz="1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句法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418727" y="3960030"/>
              <a:ext cx="2008095" cy="46616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短语结构</a:t>
              </a:r>
              <a:r>
                <a:rPr lang="zh-CN" altLang="en-US" dirty="0">
                  <a:ea typeface="宋体" pitchFamily="2" charset="-122"/>
                </a:rPr>
                <a:t>句法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5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" y="3098439"/>
            <a:ext cx="4562475" cy="166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一些最新结果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Globally Normalized Transition-Based Neural </a:t>
            </a:r>
            <a:r>
              <a:rPr lang="en-US" altLang="zh-CN" sz="2400" dirty="0" smtClean="0"/>
              <a:t>Networks[Google &amp; New York,ACL2016]</a:t>
            </a:r>
          </a:p>
          <a:p>
            <a:pPr lvl="1"/>
            <a:r>
              <a:rPr lang="en-US" altLang="zh-CN" sz="2200" dirty="0" smtClean="0"/>
              <a:t>[Local]</a:t>
            </a:r>
            <a:r>
              <a:rPr lang="zh-CN" altLang="en-US" sz="2200" dirty="0" smtClean="0"/>
              <a:t>：所有步骤的概率之积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[Global]</a:t>
            </a:r>
            <a:r>
              <a:rPr lang="zh-CN" altLang="en-US" sz="2200" dirty="0" smtClean="0"/>
              <a:t>：当前结果的评分 </a:t>
            </a:r>
            <a:r>
              <a:rPr lang="en-US" altLang="zh-CN" sz="2200" dirty="0" smtClean="0"/>
              <a:t>/ </a:t>
            </a:r>
            <a:r>
              <a:rPr lang="zh-CN" altLang="en-US" sz="2200" dirty="0" smtClean="0"/>
              <a:t>所有可能结果的评分和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50" y="3432261"/>
            <a:ext cx="4766704" cy="222788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4512059" y="4293957"/>
            <a:ext cx="322055" cy="252248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" y="4997483"/>
            <a:ext cx="4125010" cy="8201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2948156" y="5225285"/>
            <a:ext cx="1040524" cy="27688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788166" y="4997483"/>
            <a:ext cx="1242199" cy="33126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由于是对所有可能的结果取最优结果，所有可以对前面已有的结果进行修正；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对于标注错误鲁棒性较强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对于转写错误、语法错误等鲁棒性较强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一些最新结果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[Dyer </a:t>
            </a:r>
            <a:r>
              <a:rPr lang="en-US" altLang="zh-CN" dirty="0"/>
              <a:t>et al. </a:t>
            </a:r>
            <a:r>
              <a:rPr lang="en-US" altLang="zh-CN" dirty="0" smtClean="0"/>
              <a:t>ACL 2015]</a:t>
            </a:r>
          </a:p>
          <a:p>
            <a:pPr lvl="1"/>
            <a:r>
              <a:rPr lang="en-US" altLang="zh-CN" dirty="0" smtClean="0"/>
              <a:t>Stack LSTM</a:t>
            </a:r>
          </a:p>
          <a:p>
            <a:pPr lvl="1"/>
            <a:r>
              <a:rPr lang="en-US" altLang="zh-CN" dirty="0" smtClean="0"/>
              <a:t>Sen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</a:t>
            </a:r>
            <a:r>
              <a:rPr lang="zh-CN" altLang="en-US" dirty="0" smtClean="0"/>
              <a:t>都有时序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01" y="1995488"/>
            <a:ext cx="4248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15963" y="1496291"/>
            <a:ext cx="8118475" cy="4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marL="358775" indent="-35877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8450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9380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71638" indent="-23971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49475" indent="-23971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066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38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10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782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 smtClean="0"/>
              <a:t>[</a:t>
            </a:r>
            <a:r>
              <a:rPr lang="en-US" altLang="zh-CN" b="0" dirty="0"/>
              <a:t>Wu et al. CLSW 2016, 17th International Workshop </a:t>
            </a:r>
            <a:r>
              <a:rPr lang="en-US" altLang="zh-CN" b="0" dirty="0" smtClean="0"/>
              <a:t>on Chinese </a:t>
            </a:r>
            <a:r>
              <a:rPr lang="en-US" altLang="zh-CN" b="0" dirty="0"/>
              <a:t>Lexical Semantics (2016</a:t>
            </a:r>
            <a:r>
              <a:rPr lang="en-US" altLang="zh-CN" b="0" dirty="0" smtClean="0"/>
              <a:t>)</a:t>
            </a:r>
            <a:r>
              <a:rPr lang="en-US" altLang="zh-CN" b="0" kern="0" dirty="0" smtClean="0"/>
              <a:t>]</a:t>
            </a:r>
          </a:p>
          <a:p>
            <a:pPr lvl="1"/>
            <a:r>
              <a:rPr lang="zh-CN" altLang="en-US" b="0" kern="0" dirty="0" smtClean="0"/>
              <a:t>加入</a:t>
            </a:r>
            <a:r>
              <a:rPr lang="en-US" altLang="zh-CN" b="0" kern="0" dirty="0" err="1" smtClean="0"/>
              <a:t>graph_based</a:t>
            </a:r>
            <a:r>
              <a:rPr lang="zh-CN" altLang="en-US" b="0" kern="0" dirty="0" smtClean="0"/>
              <a:t>的信息</a:t>
            </a:r>
            <a:endParaRPr lang="en-US" altLang="zh-CN" b="0" kern="0" dirty="0" smtClean="0"/>
          </a:p>
          <a:p>
            <a:pPr lvl="1"/>
            <a:endParaRPr lang="zh-CN" altLang="en-US" b="0" kern="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02" y="3373850"/>
            <a:ext cx="5935498" cy="307298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一些最新结果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73" y="1496291"/>
            <a:ext cx="9042893" cy="4871172"/>
          </a:xfrm>
        </p:spPr>
        <p:txBody>
          <a:bodyPr/>
          <a:lstStyle/>
          <a:p>
            <a:r>
              <a:rPr lang="en-US" altLang="zh-CN" sz="2000" dirty="0" err="1"/>
              <a:t>Nivre</a:t>
            </a:r>
            <a:r>
              <a:rPr lang="en-US" altLang="zh-CN" sz="2000" dirty="0"/>
              <a:t>, J.: </a:t>
            </a:r>
            <a:r>
              <a:rPr lang="en-US" altLang="zh-CN" sz="2000" b="1" i="1" dirty="0"/>
              <a:t>Algorithms for deterministic incremental dependency parsing</a:t>
            </a:r>
            <a:r>
              <a:rPr lang="en-US" altLang="zh-CN" sz="2000" dirty="0"/>
              <a:t>. Computational </a:t>
            </a:r>
            <a:r>
              <a:rPr lang="en-US" altLang="zh-CN" sz="2000" dirty="0" smtClean="0"/>
              <a:t>Lin-</a:t>
            </a:r>
            <a:r>
              <a:rPr lang="en-US" altLang="zh-CN" sz="2000" dirty="0" err="1" smtClean="0"/>
              <a:t>guistics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34(4), 513–553 (2008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/>
              <a:t>Nivre</a:t>
            </a:r>
            <a:r>
              <a:rPr lang="en-US" altLang="zh-CN" sz="2000" dirty="0"/>
              <a:t>, J., McDonald, R.T.: </a:t>
            </a:r>
            <a:r>
              <a:rPr lang="en-US" altLang="zh-CN" sz="2000" b="1" i="1" dirty="0"/>
              <a:t>Integrating graph-based and transition-based dependency </a:t>
            </a:r>
            <a:r>
              <a:rPr lang="en-US" altLang="zh-CN" sz="2000" b="1" i="1" dirty="0" smtClean="0"/>
              <a:t>parsers</a:t>
            </a:r>
            <a:r>
              <a:rPr lang="en-US" altLang="zh-CN" sz="2000" dirty="0" smtClean="0"/>
              <a:t>. In</a:t>
            </a:r>
            <a:r>
              <a:rPr lang="en-US" altLang="zh-CN" sz="2000" dirty="0"/>
              <a:t>: ACL 2008, Proceedings of the 46th Annual Meeting of the Association for </a:t>
            </a:r>
            <a:r>
              <a:rPr lang="en-US" altLang="zh-CN" sz="2000" dirty="0" smtClean="0"/>
              <a:t>Computational </a:t>
            </a:r>
            <a:r>
              <a:rPr lang="it-IT" altLang="zh-CN" sz="2000" dirty="0" smtClean="0"/>
              <a:t>Linguistics</a:t>
            </a:r>
            <a:r>
              <a:rPr lang="it-IT" altLang="zh-CN" sz="2000" dirty="0"/>
              <a:t>, June 15-20, 2008, Columbus, Ohio, USA, pp. 950–958 (2008</a:t>
            </a:r>
            <a:r>
              <a:rPr lang="it-IT" altLang="zh-CN" sz="2000" dirty="0" smtClean="0"/>
              <a:t>)</a:t>
            </a:r>
          </a:p>
          <a:p>
            <a:r>
              <a:rPr lang="en-US" altLang="zh-CN" sz="2000" dirty="0" err="1"/>
              <a:t>Andor</a:t>
            </a:r>
            <a:r>
              <a:rPr lang="en-US" altLang="zh-CN" sz="2000" dirty="0"/>
              <a:t>, D., </a:t>
            </a:r>
            <a:r>
              <a:rPr lang="en-US" altLang="zh-CN" sz="2000" dirty="0" err="1"/>
              <a:t>Alberti</a:t>
            </a:r>
            <a:r>
              <a:rPr lang="en-US" altLang="zh-CN" sz="2000" dirty="0"/>
              <a:t>, C., Weiss, D., </a:t>
            </a:r>
            <a:r>
              <a:rPr lang="en-US" altLang="zh-CN" sz="2000" dirty="0" err="1"/>
              <a:t>Severyn</a:t>
            </a:r>
            <a:r>
              <a:rPr lang="en-US" altLang="zh-CN" sz="2000" dirty="0"/>
              <a:t>, A., </a:t>
            </a:r>
            <a:r>
              <a:rPr lang="en-US" altLang="zh-CN" sz="2000" dirty="0" err="1"/>
              <a:t>Presta</a:t>
            </a:r>
            <a:r>
              <a:rPr lang="en-US" altLang="zh-CN" sz="2000" dirty="0"/>
              <a:t>, A., </a:t>
            </a:r>
            <a:r>
              <a:rPr lang="en-US" altLang="zh-CN" sz="2000" dirty="0" err="1"/>
              <a:t>Ganchev</a:t>
            </a:r>
            <a:r>
              <a:rPr lang="en-US" altLang="zh-CN" sz="2000" dirty="0"/>
              <a:t>, K., </a:t>
            </a:r>
            <a:r>
              <a:rPr lang="en-US" altLang="zh-CN" sz="2000" dirty="0" err="1"/>
              <a:t>Petrov</a:t>
            </a:r>
            <a:r>
              <a:rPr lang="en-US" altLang="zh-CN" sz="2000" dirty="0"/>
              <a:t>, S., </a:t>
            </a:r>
            <a:r>
              <a:rPr lang="en-US" altLang="zh-CN" sz="2000" dirty="0" smtClean="0"/>
              <a:t>Collins, M</a:t>
            </a:r>
            <a:r>
              <a:rPr lang="en-US" altLang="zh-CN" sz="2000" dirty="0"/>
              <a:t>.: </a:t>
            </a:r>
            <a:r>
              <a:rPr lang="en-US" altLang="zh-CN" sz="2000" b="1" i="1" dirty="0"/>
              <a:t>Globally normalized transition-based neural networks</a:t>
            </a:r>
            <a:r>
              <a:rPr lang="en-US" altLang="zh-CN" sz="2000" dirty="0"/>
              <a:t>. In: ACL 2016, Proceedings of </a:t>
            </a:r>
            <a:r>
              <a:rPr lang="en-US" altLang="zh-CN" sz="2000" dirty="0" smtClean="0"/>
              <a:t>the 54th </a:t>
            </a:r>
            <a:r>
              <a:rPr lang="en-US" altLang="zh-CN" sz="2000" dirty="0"/>
              <a:t>Annual Meeting of the Association for Computational Linguistics, August 7-12, </a:t>
            </a:r>
            <a:r>
              <a:rPr lang="en-US" altLang="zh-CN" sz="2000" dirty="0" smtClean="0"/>
              <a:t>2016, Berlin</a:t>
            </a:r>
            <a:r>
              <a:rPr lang="en-US" altLang="zh-CN" sz="2000" dirty="0"/>
              <a:t>, Germany, Volume 1: Long Papers (2016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陈</a:t>
            </a:r>
            <a:r>
              <a:rPr lang="zh-CN" altLang="en-US" sz="2000" dirty="0"/>
              <a:t>志</a:t>
            </a:r>
            <a:r>
              <a:rPr lang="zh-CN" altLang="en-US" sz="2000" dirty="0" smtClean="0"/>
              <a:t>刚，</a:t>
            </a:r>
            <a:r>
              <a:rPr lang="en-US" altLang="zh-CN" sz="2000" dirty="0" smtClean="0"/>
              <a:t>《</a:t>
            </a:r>
            <a:r>
              <a:rPr lang="zh-CN" altLang="en-US" sz="2000" b="1" dirty="0" smtClean="0"/>
              <a:t>依存句法</a:t>
            </a:r>
            <a:r>
              <a:rPr lang="en-US" altLang="zh-CN" sz="2000" dirty="0" smtClean="0"/>
              <a:t>》</a:t>
            </a:r>
          </a:p>
          <a:p>
            <a:r>
              <a:rPr lang="zh-CN" altLang="en-US" sz="2000" dirty="0"/>
              <a:t>刘</a:t>
            </a:r>
            <a:r>
              <a:rPr lang="zh-CN" altLang="en-US" sz="2000" dirty="0" smtClean="0"/>
              <a:t>群，</a:t>
            </a:r>
            <a:r>
              <a:rPr lang="en-US" altLang="zh-CN" sz="2000" dirty="0" smtClean="0"/>
              <a:t>《</a:t>
            </a:r>
            <a:r>
              <a:rPr lang="zh-CN" altLang="en-US" sz="2000" b="1" dirty="0" smtClean="0"/>
              <a:t>计算语言学讲义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ＭＳ Ｐゴシック" panose="020B0600070205080204" pitchFamily="34" charset="-128"/>
              </a:rPr>
              <a:t>Dan </a:t>
            </a:r>
            <a:r>
              <a:rPr lang="en-US" altLang="zh-CN" sz="2000" dirty="0" err="1" smtClean="0">
                <a:ea typeface="ＭＳ Ｐゴシック" panose="020B0600070205080204" pitchFamily="34" charset="-128"/>
              </a:rPr>
              <a:t>Jurafsky</a:t>
            </a:r>
            <a:r>
              <a:rPr lang="zh-CN" altLang="en-US" sz="2000" dirty="0" smtClean="0">
                <a:ea typeface="ＭＳ Ｐゴシック" panose="020B0600070205080204" pitchFamily="34" charset="-128"/>
              </a:rPr>
              <a:t>：</a:t>
            </a:r>
            <a:r>
              <a:rPr lang="en-US" altLang="zh-CN" sz="2000" b="1" i="1" dirty="0">
                <a:ea typeface="ＭＳ Ｐゴシック" panose="020B0600070205080204" pitchFamily="34" charset="-128"/>
              </a:rPr>
              <a:t>CS 224S/LING </a:t>
            </a:r>
            <a:r>
              <a:rPr lang="en-US" altLang="zh-CN" sz="2000" b="1" i="1" dirty="0" smtClean="0">
                <a:ea typeface="ＭＳ Ｐゴシック" panose="020B0600070205080204" pitchFamily="34" charset="-128"/>
              </a:rPr>
              <a:t>281 </a:t>
            </a:r>
            <a:r>
              <a:rPr lang="en-US" altLang="zh-CN" sz="2000" b="1" i="1" dirty="0">
                <a:ea typeface="ＭＳ Ｐゴシック" panose="020B0600070205080204" pitchFamily="34" charset="-128"/>
              </a:rPr>
              <a:t>Speech Recognition, Synthesis, and </a:t>
            </a:r>
            <a:r>
              <a:rPr lang="en-US" altLang="zh-CN" sz="2000" b="1" i="1" dirty="0" smtClean="0">
                <a:ea typeface="ＭＳ Ｐゴシック" panose="020B0600070205080204" pitchFamily="34" charset="-128"/>
              </a:rPr>
              <a:t>Dialogue</a:t>
            </a:r>
          </a:p>
          <a:p>
            <a:r>
              <a:rPr lang="en-US" altLang="zh-CN" sz="2000" dirty="0" smtClean="0">
                <a:ea typeface="ＭＳ Ｐゴシック" panose="020B0600070205080204" pitchFamily="34" charset="-128"/>
              </a:rPr>
              <a:t>Manning </a:t>
            </a:r>
            <a:r>
              <a:rPr lang="zh-CN" altLang="en-US" sz="2000" dirty="0" smtClean="0">
                <a:ea typeface="ＭＳ Ｐゴシック" panose="020B0600070205080204" pitchFamily="34" charset="-128"/>
              </a:rPr>
              <a:t>：</a:t>
            </a:r>
            <a:r>
              <a:rPr lang="en-US" altLang="zh-CN" sz="2000" b="1" i="1" dirty="0"/>
              <a:t>Foundations of Statistical </a:t>
            </a:r>
            <a:r>
              <a:rPr lang="en-US" altLang="zh-CN" sz="2000" b="1" i="1" dirty="0" smtClean="0"/>
              <a:t>Natural Language Processing</a:t>
            </a:r>
          </a:p>
          <a:p>
            <a:r>
              <a:rPr lang="en-US" altLang="zh-CN" sz="2000" dirty="0"/>
              <a:t>Chen, D., Manning, C.D.: </a:t>
            </a:r>
            <a:r>
              <a:rPr lang="en-US" altLang="zh-CN" sz="2000" b="1" i="1" dirty="0"/>
              <a:t>A fast and accurate dependency parser using neural </a:t>
            </a:r>
            <a:r>
              <a:rPr lang="en-US" altLang="zh-CN" sz="2000" b="1" i="1" dirty="0" smtClean="0"/>
              <a:t>networks</a:t>
            </a:r>
            <a:r>
              <a:rPr lang="en-US" altLang="zh-CN" sz="2000" dirty="0" smtClean="0"/>
              <a:t>. In</a:t>
            </a:r>
            <a:r>
              <a:rPr lang="en-US" altLang="zh-CN" sz="2000" dirty="0"/>
              <a:t>: EMNLP 2014, Proceedings of the 2014 Conference on Empirical Methods in </a:t>
            </a:r>
            <a:r>
              <a:rPr lang="en-US" altLang="zh-CN" sz="2000" dirty="0" smtClean="0"/>
              <a:t>Natural Language </a:t>
            </a:r>
            <a:r>
              <a:rPr lang="en-US" altLang="zh-CN" sz="2000" dirty="0"/>
              <a:t>Processing, October 25-29, 2014, Doha, Qatar, A meeting of SIGDAT, a </a:t>
            </a:r>
            <a:r>
              <a:rPr lang="en-US" altLang="zh-CN" sz="2000" dirty="0" err="1" smtClean="0"/>
              <a:t>SpecialInterest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Group of the ACL, pp. 740–750 (2014)</a:t>
            </a:r>
            <a:endParaRPr lang="en-US" altLang="zh-CN" sz="2000" dirty="0">
              <a:ea typeface="ＭＳ Ｐゴシック" panose="020B0600070205080204" pitchFamily="34" charset="-128"/>
            </a:endParaRPr>
          </a:p>
          <a:p>
            <a:r>
              <a:rPr lang="en-US" altLang="zh-CN" sz="2000" dirty="0"/>
              <a:t>Goldberg, Y., </a:t>
            </a:r>
            <a:r>
              <a:rPr lang="en-US" altLang="zh-CN" sz="2000" dirty="0" err="1"/>
              <a:t>Nivre</a:t>
            </a:r>
            <a:r>
              <a:rPr lang="en-US" altLang="zh-CN" sz="2000" dirty="0"/>
              <a:t>, J.: </a:t>
            </a:r>
            <a:r>
              <a:rPr lang="en-US" altLang="zh-CN" sz="2000" b="1" i="1" dirty="0"/>
              <a:t>A dynamic oracle for arc-eager dependency parsing</a:t>
            </a:r>
            <a:r>
              <a:rPr lang="en-US" altLang="zh-CN" sz="2000" dirty="0"/>
              <a:t>. In: </a:t>
            </a:r>
            <a:r>
              <a:rPr lang="en-US" altLang="zh-CN" sz="2000" dirty="0" smtClean="0"/>
              <a:t>COLING 2012</a:t>
            </a:r>
            <a:r>
              <a:rPr lang="en-US" altLang="zh-CN" sz="2000" dirty="0"/>
              <a:t>, 24th International Conference on Computational Linguistics, Technical Papers, </a:t>
            </a:r>
            <a:r>
              <a:rPr lang="en-US" altLang="zh-CN" sz="2000" dirty="0" smtClean="0"/>
              <a:t>8-15 December </a:t>
            </a:r>
            <a:r>
              <a:rPr lang="en-US" altLang="zh-CN" sz="2000" dirty="0"/>
              <a:t>2012, Mumbai, India, pp. 959–976 (2012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FUGEN ZHOU, FUXIANG WU, ZHENGCHEN ZHANG, AND MINGHUI </a:t>
            </a:r>
            <a:r>
              <a:rPr lang="en-US" altLang="zh-CN" sz="2000" dirty="0" smtClean="0"/>
              <a:t>DONG </a:t>
            </a:r>
            <a:r>
              <a:rPr lang="zh-CN" altLang="en-US" sz="2000" dirty="0" smtClean="0"/>
              <a:t>：</a:t>
            </a:r>
            <a:r>
              <a:rPr lang="en-US" altLang="zh-CN" sz="2000" b="1" i="1" dirty="0"/>
              <a:t>TRANSITION-BASED PARSING WITH </a:t>
            </a:r>
            <a:r>
              <a:rPr lang="en-US" altLang="zh-CN" sz="2000" b="1" i="1" dirty="0" smtClean="0"/>
              <a:t>CONTEXT ENHANCEMENT </a:t>
            </a:r>
            <a:r>
              <a:rPr lang="en-US" altLang="zh-CN" sz="2000" b="1" i="1" dirty="0"/>
              <a:t>AND FUTURE REWARD </a:t>
            </a:r>
            <a:r>
              <a:rPr lang="en-US" altLang="zh-CN" sz="2000" b="1" i="1" dirty="0" smtClean="0"/>
              <a:t>RERANKING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arXiv:1612.05131</a:t>
            </a:r>
          </a:p>
          <a:p>
            <a:r>
              <a:rPr lang="en-US" altLang="zh-CN" sz="2000" dirty="0"/>
              <a:t>Ryan </a:t>
            </a:r>
            <a:r>
              <a:rPr lang="en-US" altLang="zh-CN" sz="2000" dirty="0"/>
              <a:t>McDonald &amp; </a:t>
            </a:r>
            <a:r>
              <a:rPr lang="en-US" altLang="zh-CN" sz="2000" dirty="0" err="1"/>
              <a:t>Joakim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Nivre</a:t>
            </a:r>
            <a:r>
              <a:rPr lang="zh-CN" altLang="en-US" sz="2000" dirty="0" smtClean="0"/>
              <a:t>：</a:t>
            </a:r>
            <a:r>
              <a:rPr lang="en-US" altLang="zh-CN" sz="2000" b="1" i="1" dirty="0" smtClean="0"/>
              <a:t>Recent </a:t>
            </a:r>
            <a:r>
              <a:rPr lang="en-US" altLang="zh-CN" sz="2000" b="1" i="1" dirty="0"/>
              <a:t>Advances in Dependency </a:t>
            </a:r>
            <a:r>
              <a:rPr lang="en-US" altLang="zh-CN" sz="2000" b="1" i="1" dirty="0"/>
              <a:t>Parsing</a:t>
            </a:r>
            <a:r>
              <a:rPr lang="zh-CN" altLang="en-US" sz="2000" dirty="0"/>
              <a:t>，</a:t>
            </a:r>
            <a:r>
              <a:rPr lang="en-US" altLang="zh-CN" sz="2000" dirty="0"/>
              <a:t>EACL, </a:t>
            </a:r>
            <a:r>
              <a:rPr lang="en-US" altLang="zh-CN" sz="2000" dirty="0"/>
              <a:t>2014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63" y="1336431"/>
            <a:ext cx="8118475" cy="5031032"/>
          </a:xfrm>
        </p:spPr>
        <p:txBody>
          <a:bodyPr/>
          <a:lstStyle/>
          <a:p>
            <a:pPr algn="ctr"/>
            <a:endParaRPr lang="en-US" altLang="zh-CN" sz="4400" b="1" dirty="0">
              <a:solidFill>
                <a:srgbClr val="0F45DF"/>
              </a:solidFill>
              <a:latin typeface="+mn-ea"/>
            </a:endParaRPr>
          </a:p>
          <a:p>
            <a:pPr algn="ctr"/>
            <a:endParaRPr lang="en-US" altLang="zh-CN" sz="4400" b="1" dirty="0">
              <a:solidFill>
                <a:srgbClr val="0F45DF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zh-CN" altLang="en-US" sz="4400" b="1" dirty="0" smtClean="0">
                <a:solidFill>
                  <a:srgbClr val="0F45DF"/>
                </a:solidFill>
                <a:latin typeface="+mn-ea"/>
              </a:rPr>
              <a:t>谢谢聆听，欢迎提问</a:t>
            </a:r>
            <a:endParaRPr lang="en-US" altLang="zh-CN" sz="4000" b="1" dirty="0" smtClean="0">
              <a:solidFill>
                <a:srgbClr val="0F45D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7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依存句法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短语结构句法解析结果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385026" y="2253049"/>
            <a:ext cx="4458687" cy="3918752"/>
            <a:chOff x="2752581" y="2766792"/>
            <a:chExt cx="4458687" cy="3918752"/>
          </a:xfrm>
        </p:grpSpPr>
        <p:sp>
          <p:nvSpPr>
            <p:cNvPr id="7" name="文本框 6"/>
            <p:cNvSpPr txBox="1"/>
            <p:nvPr/>
          </p:nvSpPr>
          <p:spPr>
            <a:xfrm>
              <a:off x="3783106" y="2766792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 smtClean="0">
                  <a:latin typeface="微软雅黑" pitchFamily="34" charset="-122"/>
                  <a:ea typeface="微软雅黑" pitchFamily="34" charset="-122"/>
                </a:rPr>
                <a:t>S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83106" y="3347483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 smtClean="0">
                  <a:latin typeface="微软雅黑" pitchFamily="34" charset="-122"/>
                  <a:ea typeface="微软雅黑" pitchFamily="34" charset="-122"/>
                </a:rPr>
                <a:t>VP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52581" y="3944487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 smtClean="0">
                  <a:latin typeface="微软雅黑" pitchFamily="34" charset="-122"/>
                  <a:ea typeface="微软雅黑" pitchFamily="34" charset="-122"/>
                </a:rPr>
                <a:t>VV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83938" y="3967752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>
                  <a:latin typeface="微软雅黑" pitchFamily="34" charset="-122"/>
                  <a:ea typeface="微软雅黑" pitchFamily="34" charset="-122"/>
                </a:rPr>
                <a:t>AS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52581" y="4604513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>
                  <a:latin typeface="微软雅黑" pitchFamily="34" charset="-122"/>
                  <a:ea typeface="微软雅黑" pitchFamily="34" charset="-122"/>
                </a:rPr>
                <a:t>咬死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83106" y="4636983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>
                  <a:latin typeface="微软雅黑" pitchFamily="34" charset="-122"/>
                  <a:ea typeface="微软雅黑" pitchFamily="34" charset="-122"/>
                </a:rPr>
                <a:t>了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66504" y="3944487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>
                  <a:latin typeface="微软雅黑" pitchFamily="34" charset="-122"/>
                  <a:ea typeface="微软雅黑" pitchFamily="34" charset="-122"/>
                </a:rPr>
                <a:t>NP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76924" y="4555810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 smtClean="0">
                  <a:latin typeface="微软雅黑" pitchFamily="34" charset="-122"/>
                  <a:ea typeface="微软雅黑" pitchFamily="34" charset="-122"/>
                </a:rPr>
                <a:t>NP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37588" y="4555810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 smtClean="0">
                  <a:latin typeface="微软雅黑" pitchFamily="34" charset="-122"/>
                  <a:ea typeface="微软雅黑" pitchFamily="34" charset="-122"/>
                </a:rPr>
                <a:t>DNP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30436" y="5214988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 smtClean="0">
                  <a:latin typeface="微软雅黑" pitchFamily="34" charset="-122"/>
                  <a:ea typeface="微软雅黑" pitchFamily="34" charset="-122"/>
                </a:rPr>
                <a:t>NP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530436" y="5731977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 smtClean="0">
                  <a:latin typeface="微软雅黑" pitchFamily="34" charset="-122"/>
                  <a:ea typeface="微软雅黑" pitchFamily="34" charset="-122"/>
                </a:rPr>
                <a:t>NN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96868" y="5214988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 smtClean="0">
                  <a:latin typeface="微软雅黑" pitchFamily="34" charset="-122"/>
                  <a:ea typeface="微软雅黑" pitchFamily="34" charset="-122"/>
                </a:rPr>
                <a:t>NN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30436" y="6285434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猎人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62524" y="5214988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>
                  <a:latin typeface="微软雅黑" pitchFamily="34" charset="-122"/>
                  <a:ea typeface="微软雅黑" pitchFamily="34" charset="-122"/>
                </a:rPr>
                <a:t>DEG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414731" y="5846673"/>
              <a:ext cx="91440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419178" y="5897969"/>
              <a:ext cx="669780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狗</a:t>
              </a:r>
            </a:p>
          </p:txBody>
        </p:sp>
        <p:cxnSp>
          <p:nvCxnSpPr>
            <p:cNvPr id="27" name="直接连接符 26"/>
            <p:cNvCxnSpPr>
              <a:stCxn id="7" idx="2"/>
              <a:endCxn id="8" idx="0"/>
            </p:cNvCxnSpPr>
            <p:nvPr/>
          </p:nvCxnSpPr>
          <p:spPr bwMode="auto">
            <a:xfrm>
              <a:off x="4240306" y="3166902"/>
              <a:ext cx="0" cy="18058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8" idx="2"/>
              <a:endCxn id="10" idx="0"/>
            </p:cNvCxnSpPr>
            <p:nvPr/>
          </p:nvCxnSpPr>
          <p:spPr bwMode="auto">
            <a:xfrm>
              <a:off x="4240306" y="3747593"/>
              <a:ext cx="832" cy="22015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3424518" y="3809002"/>
              <a:ext cx="573741" cy="1798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530436" y="3747593"/>
              <a:ext cx="1099399" cy="24121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>
              <a:stCxn id="9" idx="2"/>
              <a:endCxn id="12" idx="0"/>
            </p:cNvCxnSpPr>
            <p:nvPr/>
          </p:nvCxnSpPr>
          <p:spPr bwMode="auto">
            <a:xfrm>
              <a:off x="3209781" y="4344597"/>
              <a:ext cx="0" cy="25991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10" idx="2"/>
              <a:endCxn id="13" idx="0"/>
            </p:cNvCxnSpPr>
            <p:nvPr/>
          </p:nvCxnSpPr>
          <p:spPr bwMode="auto">
            <a:xfrm flipH="1">
              <a:off x="4240306" y="4367862"/>
              <a:ext cx="832" cy="26912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5362524" y="4370617"/>
              <a:ext cx="341076" cy="20232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6147488" y="4327514"/>
              <a:ext cx="456368" cy="2236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>
              <a:endCxn id="17" idx="0"/>
            </p:cNvCxnSpPr>
            <p:nvPr/>
          </p:nvCxnSpPr>
          <p:spPr bwMode="auto">
            <a:xfrm flipH="1">
              <a:off x="4987636" y="4980271"/>
              <a:ext cx="184999" cy="23471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>
              <a:endCxn id="21" idx="0"/>
            </p:cNvCxnSpPr>
            <p:nvPr/>
          </p:nvCxnSpPr>
          <p:spPr bwMode="auto">
            <a:xfrm>
              <a:off x="5629835" y="5027003"/>
              <a:ext cx="189889" cy="18798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>
              <a:stCxn id="15" idx="2"/>
            </p:cNvCxnSpPr>
            <p:nvPr/>
          </p:nvCxnSpPr>
          <p:spPr bwMode="auto">
            <a:xfrm>
              <a:off x="6734124" y="4955920"/>
              <a:ext cx="0" cy="2840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>
              <a:stCxn id="19" idx="2"/>
              <a:endCxn id="23" idx="0"/>
            </p:cNvCxnSpPr>
            <p:nvPr/>
          </p:nvCxnSpPr>
          <p:spPr bwMode="auto">
            <a:xfrm>
              <a:off x="6754068" y="5615098"/>
              <a:ext cx="0" cy="2828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>
              <a:stCxn id="21" idx="2"/>
            </p:cNvCxnSpPr>
            <p:nvPr/>
          </p:nvCxnSpPr>
          <p:spPr bwMode="auto">
            <a:xfrm>
              <a:off x="5819724" y="5615098"/>
              <a:ext cx="0" cy="17729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17" idx="2"/>
              <a:endCxn id="18" idx="0"/>
            </p:cNvCxnSpPr>
            <p:nvPr/>
          </p:nvCxnSpPr>
          <p:spPr bwMode="auto">
            <a:xfrm>
              <a:off x="4987636" y="5615098"/>
              <a:ext cx="0" cy="11687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>
              <a:stCxn id="18" idx="2"/>
              <a:endCxn id="20" idx="0"/>
            </p:cNvCxnSpPr>
            <p:nvPr/>
          </p:nvCxnSpPr>
          <p:spPr bwMode="auto">
            <a:xfrm>
              <a:off x="4987636" y="6132087"/>
              <a:ext cx="0" cy="15334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85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依存句法简介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依存句法解析结果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1646" y="2621624"/>
            <a:ext cx="7217247" cy="3384729"/>
            <a:chOff x="1872964" y="1168264"/>
            <a:chExt cx="6051226" cy="2620505"/>
          </a:xfrm>
        </p:grpSpPr>
        <p:sp>
          <p:nvSpPr>
            <p:cNvPr id="6" name="文本框 5"/>
            <p:cNvSpPr txBox="1"/>
            <p:nvPr/>
          </p:nvSpPr>
          <p:spPr>
            <a:xfrm>
              <a:off x="2831632" y="3388659"/>
              <a:ext cx="772178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咬死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014972" y="3388659"/>
              <a:ext cx="574955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>
                  <a:latin typeface="微软雅黑" pitchFamily="34" charset="-122"/>
                  <a:ea typeface="微软雅黑" pitchFamily="34" charset="-122"/>
                </a:rPr>
                <a:t>了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01090" y="3388659"/>
              <a:ext cx="861825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猎人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9043" y="3388659"/>
              <a:ext cx="861825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62365" y="3388659"/>
              <a:ext cx="861825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0" dirty="0" smtClean="0">
                  <a:latin typeface="微软雅黑" pitchFamily="34" charset="-122"/>
                  <a:ea typeface="微软雅黑" pitchFamily="34" charset="-122"/>
                </a:rPr>
                <a:t>狗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72964" y="3388659"/>
              <a:ext cx="772178" cy="40011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>
                  <a:latin typeface="微软雅黑" pitchFamily="34" charset="-122"/>
                  <a:ea typeface="微软雅黑" pitchFamily="34" charset="-122"/>
                </a:rPr>
                <a:t>Root</a:t>
              </a:r>
              <a:endParaRPr lang="zh-CN" altLang="en-US" sz="2000" b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曲线连接符 11"/>
            <p:cNvCxnSpPr>
              <a:stCxn id="11" idx="0"/>
              <a:endCxn id="6" idx="0"/>
            </p:cNvCxnSpPr>
            <p:nvPr/>
          </p:nvCxnSpPr>
          <p:spPr bwMode="auto">
            <a:xfrm rot="5400000" flipH="1" flipV="1">
              <a:off x="2738387" y="2909325"/>
              <a:ext cx="12700" cy="958668"/>
            </a:xfrm>
            <a:prstGeom prst="curved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3" name="曲线连接符 12"/>
            <p:cNvCxnSpPr>
              <a:stCxn id="6" idx="0"/>
              <a:endCxn id="7" idx="0"/>
            </p:cNvCxnSpPr>
            <p:nvPr/>
          </p:nvCxnSpPr>
          <p:spPr bwMode="auto">
            <a:xfrm rot="5400000" flipH="1" flipV="1">
              <a:off x="3760085" y="2846295"/>
              <a:ext cx="12700" cy="1084729"/>
            </a:xfrm>
            <a:prstGeom prst="curved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4" name="曲线连接符 13"/>
            <p:cNvCxnSpPr>
              <a:stCxn id="6" idx="0"/>
              <a:endCxn id="10" idx="0"/>
            </p:cNvCxnSpPr>
            <p:nvPr/>
          </p:nvCxnSpPr>
          <p:spPr bwMode="auto">
            <a:xfrm rot="5400000" flipH="1" flipV="1">
              <a:off x="5355499" y="1250881"/>
              <a:ext cx="12700" cy="4275557"/>
            </a:xfrm>
            <a:prstGeom prst="curvedConnector3">
              <a:avLst>
                <a:gd name="adj1" fmla="val 1408234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5" name="曲线连接符 14"/>
            <p:cNvCxnSpPr>
              <a:stCxn id="10" idx="0"/>
              <a:endCxn id="8" idx="0"/>
            </p:cNvCxnSpPr>
            <p:nvPr/>
          </p:nvCxnSpPr>
          <p:spPr bwMode="auto">
            <a:xfrm rot="16200000" flipV="1">
              <a:off x="6462641" y="2358021"/>
              <a:ext cx="12700" cy="2061275"/>
            </a:xfrm>
            <a:prstGeom prst="curvedConnector3">
              <a:avLst>
                <a:gd name="adj1" fmla="val 730588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6" name="曲线连接符 15"/>
            <p:cNvCxnSpPr>
              <a:stCxn id="8" idx="0"/>
              <a:endCxn id="9" idx="0"/>
            </p:cNvCxnSpPr>
            <p:nvPr/>
          </p:nvCxnSpPr>
          <p:spPr bwMode="auto">
            <a:xfrm rot="5400000" flipH="1" flipV="1">
              <a:off x="5945979" y="2874683"/>
              <a:ext cx="12700" cy="1027953"/>
            </a:xfrm>
            <a:prstGeom prst="curved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7" name="文本框 16"/>
            <p:cNvSpPr txBox="1"/>
            <p:nvPr/>
          </p:nvSpPr>
          <p:spPr>
            <a:xfrm>
              <a:off x="2300047" y="2778332"/>
              <a:ext cx="766596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root</a:t>
              </a:r>
              <a:endPara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87139" y="2727668"/>
              <a:ext cx="766596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aux</a:t>
              </a:r>
              <a:endPara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87636" y="1168264"/>
              <a:ext cx="766596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dobj</a:t>
              </a:r>
              <a:endPara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83043" y="2075892"/>
              <a:ext cx="951239" cy="262113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mod</a:t>
              </a:r>
              <a:endPara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784851" y="2727668"/>
              <a:ext cx="766596" cy="338554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case</a:t>
              </a:r>
              <a:endParaRPr lang="zh-CN" altLang="en-US" sz="16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0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依存句法简介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86184"/>
              </p:ext>
            </p:extLst>
          </p:nvPr>
        </p:nvGraphicFramePr>
        <p:xfrm>
          <a:off x="517524" y="1575841"/>
          <a:ext cx="8579178" cy="193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028"/>
                <a:gridCol w="4146331"/>
                <a:gridCol w="3373819"/>
              </a:tblGrid>
              <a:tr h="37084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依存句法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短语结构句法</a:t>
                      </a:r>
                      <a:endParaRPr lang="zh-CN" altLang="en-US" dirty="0"/>
                    </a:p>
                  </a:txBody>
                  <a:tcPr/>
                </a:tc>
              </a:tr>
              <a:tr h="922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、分析结果由很多有向边组成；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、每个有向边表示一个依存关系</a:t>
                      </a:r>
                      <a:r>
                        <a:rPr lang="zh-CN" altLang="en-US" dirty="0" smtClean="0"/>
                        <a:t>，箭头指向</a:t>
                      </a:r>
                      <a:r>
                        <a:rPr lang="zh-CN" altLang="en-US" dirty="0" smtClean="0"/>
                        <a:t>修饰词，箭尾指向被修饰词；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、分析结构用树表示；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、树上的每一个节点都表示句子中的一个部分；</a:t>
                      </a:r>
                      <a:endParaRPr lang="zh-CN" altLang="en-US" dirty="0"/>
                    </a:p>
                  </a:txBody>
                  <a:tcPr/>
                </a:tc>
              </a:tr>
              <a:tr h="370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、能够</a:t>
                      </a:r>
                      <a:r>
                        <a:rPr lang="en-US" altLang="zh-CN" dirty="0" smtClean="0"/>
                        <a:t>cover</a:t>
                      </a:r>
                      <a:r>
                        <a:rPr lang="zh-CN" altLang="en-US" dirty="0" smtClean="0"/>
                        <a:t>无顺序的语言：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Czech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 Turkish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、直接获得短语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7099E-6C53-42C0-A386-A975F0D5F08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15963" y="3815255"/>
            <a:ext cx="8118475" cy="255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marL="358775" indent="-35877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8450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93800" indent="-238125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71638" indent="-23971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49475" indent="-239713" algn="l" defTabSz="9556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066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38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10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78275" indent="-239713" algn="l" defTabSz="955675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/>
              <a:t>目前在研究上，主要还是集中在依存句法上</a:t>
            </a:r>
            <a:endParaRPr lang="en-US" altLang="zh-CN" b="0" kern="0" dirty="0" smtClean="0"/>
          </a:p>
          <a:p>
            <a:pPr lvl="1"/>
            <a:r>
              <a:rPr lang="zh-CN" altLang="en-US" b="0" kern="0" dirty="0" smtClean="0"/>
              <a:t>依存句法的主要优势</a:t>
            </a:r>
            <a:endParaRPr lang="en-US" altLang="zh-CN" b="0" kern="0" dirty="0" smtClean="0"/>
          </a:p>
          <a:p>
            <a:pPr lvl="2"/>
            <a:r>
              <a:rPr lang="zh-CN" altLang="en-US" b="0" kern="0" dirty="0" smtClean="0"/>
              <a:t>能够简单、充分的利用词汇信息</a:t>
            </a:r>
            <a:endParaRPr lang="en-US" altLang="zh-CN" b="0" kern="0" dirty="0" smtClean="0"/>
          </a:p>
          <a:p>
            <a:pPr lvl="2"/>
            <a:r>
              <a:rPr lang="zh-CN" altLang="en-US" b="0" kern="0" dirty="0" smtClean="0"/>
              <a:t>直接生成句子的语法结构树</a:t>
            </a:r>
            <a:endParaRPr lang="en-US" altLang="zh-CN" b="0" kern="0" dirty="0" smtClean="0"/>
          </a:p>
          <a:p>
            <a:pPr lvl="2"/>
            <a:r>
              <a:rPr lang="zh-CN" altLang="en-US" b="0" kern="0" dirty="0" smtClean="0"/>
              <a:t>依存句法本身就是句子的语法结构的一种分解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7085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依存句法理论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507" dirty="0"/>
              <a:t>依存句法理论认为，句法结构本质上是词和词之间的关系，称为依存关系。</a:t>
            </a:r>
            <a:endParaRPr lang="en-US" altLang="zh-CN" sz="2507" dirty="0"/>
          </a:p>
          <a:p>
            <a:pPr>
              <a:lnSpc>
                <a:spcPct val="150000"/>
              </a:lnSpc>
            </a:pPr>
            <a:r>
              <a:rPr lang="zh-CN" altLang="zh-CN" sz="2507" dirty="0"/>
              <a:t>一个依存关系连接两个词，分别是</a:t>
            </a:r>
            <a:r>
              <a:rPr lang="zh-CN" altLang="zh-CN" sz="2507" u="sng" dirty="0">
                <a:solidFill>
                  <a:srgbClr val="FF0000"/>
                </a:solidFill>
              </a:rPr>
              <a:t>核心词（</a:t>
            </a:r>
            <a:r>
              <a:rPr lang="en-US" altLang="zh-CN" sz="2507" u="sng" dirty="0">
                <a:solidFill>
                  <a:srgbClr val="FF0000"/>
                </a:solidFill>
              </a:rPr>
              <a:t>head</a:t>
            </a:r>
            <a:r>
              <a:rPr lang="zh-CN" altLang="zh-CN" sz="2507" u="sng" dirty="0">
                <a:solidFill>
                  <a:srgbClr val="FF0000"/>
                </a:solidFill>
              </a:rPr>
              <a:t>）</a:t>
            </a:r>
            <a:r>
              <a:rPr lang="zh-CN" altLang="zh-CN" sz="2507" dirty="0"/>
              <a:t>和</a:t>
            </a:r>
            <a:r>
              <a:rPr lang="zh-CN" altLang="zh-CN" sz="2507" u="sng" dirty="0">
                <a:solidFill>
                  <a:srgbClr val="FF0000"/>
                </a:solidFill>
              </a:rPr>
              <a:t>修饰词（</a:t>
            </a:r>
            <a:r>
              <a:rPr lang="en-US" altLang="zh-CN" sz="2507" u="sng" dirty="0">
                <a:solidFill>
                  <a:srgbClr val="FF0000"/>
                </a:solidFill>
              </a:rPr>
              <a:t>modifier</a:t>
            </a:r>
            <a:r>
              <a:rPr lang="zh-CN" altLang="zh-CN" sz="2507" u="sng" dirty="0">
                <a:solidFill>
                  <a:srgbClr val="FF0000"/>
                </a:solidFill>
              </a:rPr>
              <a:t>）</a:t>
            </a:r>
            <a:r>
              <a:rPr lang="zh-CN" altLang="zh-CN" sz="2507" dirty="0"/>
              <a:t>，核心词被修饰词修饰。</a:t>
            </a:r>
            <a:endParaRPr lang="en-US" altLang="zh-CN" sz="2507" dirty="0"/>
          </a:p>
          <a:p>
            <a:pPr>
              <a:lnSpc>
                <a:spcPct val="150000"/>
              </a:lnSpc>
            </a:pPr>
            <a:r>
              <a:rPr lang="zh-CN" altLang="zh-CN" sz="2507" dirty="0"/>
              <a:t>依存关系可以分为不同的类型</a:t>
            </a:r>
            <a:r>
              <a:rPr lang="zh-CN" altLang="en-US" sz="2507" dirty="0"/>
              <a:t>。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32" y="4859942"/>
            <a:ext cx="6317502" cy="18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讯飞ppt3">
  <a:themeElements>
    <a:clrScheme name="自定义 1">
      <a:dk1>
        <a:srgbClr val="000000"/>
      </a:dk1>
      <a:lt1>
        <a:srgbClr val="FFFFFF"/>
      </a:lt1>
      <a:dk2>
        <a:srgbClr val="1274DB"/>
      </a:dk2>
      <a:lt2>
        <a:srgbClr val="6DA709"/>
      </a:lt2>
      <a:accent1>
        <a:srgbClr val="069DDD"/>
      </a:accent1>
      <a:accent2>
        <a:srgbClr val="79B002"/>
      </a:accent2>
      <a:accent3>
        <a:srgbClr val="F08E21"/>
      </a:accent3>
      <a:accent4>
        <a:srgbClr val="F35B1E"/>
      </a:accent4>
      <a:accent5>
        <a:srgbClr val="F34976"/>
      </a:accent5>
      <a:accent6>
        <a:srgbClr val="C058AC"/>
      </a:accent6>
      <a:hlink>
        <a:srgbClr val="CCCCFF"/>
      </a:hlink>
      <a:folHlink>
        <a:srgbClr val="B2B2B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  <a:ln w="57150">
          <a:noFill/>
        </a:ln>
      </a:spPr>
      <a:bodyPr wrap="square" rtlCol="0">
        <a:spAutoFit/>
      </a:bodyPr>
      <a:lstStyle>
        <a:defPPr algn="ctr">
          <a:defRPr sz="2000" b="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Settings\tianyu.PCFROMHEAVEN.000\Application Data\Microsoft\Templates\讯飞ppt3.pot</Template>
  <TotalTime>66009</TotalTime>
  <Words>2256</Words>
  <Application>Microsoft Office PowerPoint</Application>
  <PresentationFormat>自定义</PresentationFormat>
  <Paragraphs>482</Paragraphs>
  <Slides>57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CMSS10</vt:lpstr>
      <vt:lpstr>CMSS8</vt:lpstr>
      <vt:lpstr>CMSSI8</vt:lpstr>
      <vt:lpstr>ＭＳ Ｐゴシック</vt:lpstr>
      <vt:lpstr>方正大黑简体</vt:lpstr>
      <vt:lpstr>宋体</vt:lpstr>
      <vt:lpstr>微软雅黑</vt:lpstr>
      <vt:lpstr>Cambria Math</vt:lpstr>
      <vt:lpstr>Times New Roman</vt:lpstr>
      <vt:lpstr>1_讯飞ppt3</vt:lpstr>
      <vt:lpstr>依存句法</vt:lpstr>
      <vt:lpstr>内容提要</vt:lpstr>
      <vt:lpstr>依存句法简介</vt:lpstr>
      <vt:lpstr>依存句法简介</vt:lpstr>
      <vt:lpstr>依存句法简介</vt:lpstr>
      <vt:lpstr>依存句法简介</vt:lpstr>
      <vt:lpstr>依存句法简介</vt:lpstr>
      <vt:lpstr>依存句法简介</vt:lpstr>
      <vt:lpstr>依存句法理论</vt:lpstr>
      <vt:lpstr>依存图和依存树</vt:lpstr>
      <vt:lpstr>投影依存树</vt:lpstr>
      <vt:lpstr>投影依存树</vt:lpstr>
      <vt:lpstr>评价指标</vt:lpstr>
      <vt:lpstr>内容提要</vt:lpstr>
      <vt:lpstr>依存句法分析的主要方法</vt:lpstr>
      <vt:lpstr>Graph-based</vt:lpstr>
      <vt:lpstr>Graph-based</vt:lpstr>
      <vt:lpstr>Graph_based</vt:lpstr>
      <vt:lpstr>Graph_based</vt:lpstr>
      <vt:lpstr>Graph_based</vt:lpstr>
      <vt:lpstr>Graph_based</vt:lpstr>
      <vt:lpstr>Graph_based</vt:lpstr>
      <vt:lpstr>Graph_based</vt:lpstr>
      <vt:lpstr>Graph_based</vt:lpstr>
      <vt:lpstr>Graph_based</vt:lpstr>
      <vt:lpstr>Graph_based</vt:lpstr>
      <vt:lpstr>Transition-based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移进归约算法</vt:lpstr>
      <vt:lpstr>Transition_based</vt:lpstr>
      <vt:lpstr>性能对比</vt:lpstr>
      <vt:lpstr>性能对比</vt:lpstr>
      <vt:lpstr>性能对比</vt:lpstr>
      <vt:lpstr>目前的优化方向</vt:lpstr>
      <vt:lpstr>一些最新结果</vt:lpstr>
      <vt:lpstr>PowerPoint 演示文稿</vt:lpstr>
      <vt:lpstr>一些最新结果</vt:lpstr>
      <vt:lpstr>一些最新结果</vt:lpstr>
      <vt:lpstr>引用</vt:lpstr>
      <vt:lpstr>引用</vt:lpstr>
      <vt:lpstr>引用</vt:lpstr>
      <vt:lpstr>PowerPoint 演示文稿</vt:lpstr>
    </vt:vector>
  </TitlesOfParts>
  <Company>科大讯飞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yingliu</dc:creator>
  <cp:lastModifiedBy>ThinkPad User</cp:lastModifiedBy>
  <cp:revision>3857</cp:revision>
  <dcterms:created xsi:type="dcterms:W3CDTF">2002-06-06T11:56:04Z</dcterms:created>
  <dcterms:modified xsi:type="dcterms:W3CDTF">2017-01-05T02:30:45Z</dcterms:modified>
</cp:coreProperties>
</file>