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8"/>
  </p:notesMasterIdLst>
  <p:sldIdLst>
    <p:sldId id="270" r:id="rId2"/>
    <p:sldId id="370" r:id="rId3"/>
    <p:sldId id="376" r:id="rId4"/>
    <p:sldId id="372" r:id="rId5"/>
    <p:sldId id="377" r:id="rId6"/>
    <p:sldId id="378" r:id="rId7"/>
    <p:sldId id="379" r:id="rId8"/>
    <p:sldId id="380" r:id="rId9"/>
    <p:sldId id="381" r:id="rId10"/>
    <p:sldId id="383" r:id="rId11"/>
    <p:sldId id="382" r:id="rId12"/>
    <p:sldId id="384" r:id="rId13"/>
    <p:sldId id="385" r:id="rId14"/>
    <p:sldId id="386" r:id="rId15"/>
    <p:sldId id="387" r:id="rId16"/>
    <p:sldId id="388" r:id="rId17"/>
    <p:sldId id="402" r:id="rId18"/>
    <p:sldId id="445" r:id="rId19"/>
    <p:sldId id="398" r:id="rId20"/>
    <p:sldId id="399" r:id="rId21"/>
    <p:sldId id="400" r:id="rId22"/>
    <p:sldId id="401" r:id="rId23"/>
    <p:sldId id="403" r:id="rId24"/>
    <p:sldId id="404" r:id="rId25"/>
    <p:sldId id="405" r:id="rId26"/>
    <p:sldId id="407" r:id="rId27"/>
    <p:sldId id="406" r:id="rId28"/>
    <p:sldId id="408" r:id="rId29"/>
    <p:sldId id="409" r:id="rId30"/>
    <p:sldId id="410" r:id="rId31"/>
    <p:sldId id="422" r:id="rId32"/>
    <p:sldId id="416" r:id="rId33"/>
    <p:sldId id="418" r:id="rId34"/>
    <p:sldId id="428" r:id="rId35"/>
    <p:sldId id="419" r:id="rId36"/>
    <p:sldId id="423" r:id="rId37"/>
    <p:sldId id="424" r:id="rId38"/>
    <p:sldId id="426" r:id="rId39"/>
    <p:sldId id="427" r:id="rId40"/>
    <p:sldId id="429" r:id="rId41"/>
    <p:sldId id="284" r:id="rId42"/>
    <p:sldId id="412" r:id="rId43"/>
    <p:sldId id="413" r:id="rId44"/>
    <p:sldId id="414" r:id="rId45"/>
    <p:sldId id="457" r:id="rId46"/>
    <p:sldId id="458" r:id="rId47"/>
    <p:sldId id="456" r:id="rId48"/>
    <p:sldId id="430" r:id="rId49"/>
    <p:sldId id="431" r:id="rId50"/>
    <p:sldId id="432" r:id="rId51"/>
    <p:sldId id="433" r:id="rId52"/>
    <p:sldId id="434" r:id="rId53"/>
    <p:sldId id="435" r:id="rId54"/>
    <p:sldId id="311" r:id="rId55"/>
    <p:sldId id="436" r:id="rId56"/>
    <p:sldId id="439" r:id="rId57"/>
    <p:sldId id="437" r:id="rId58"/>
    <p:sldId id="438" r:id="rId59"/>
    <p:sldId id="440" r:id="rId60"/>
    <p:sldId id="441" r:id="rId61"/>
    <p:sldId id="442" r:id="rId62"/>
    <p:sldId id="443" r:id="rId63"/>
    <p:sldId id="444" r:id="rId64"/>
    <p:sldId id="447" r:id="rId65"/>
    <p:sldId id="448" r:id="rId66"/>
    <p:sldId id="449" r:id="rId67"/>
    <p:sldId id="450" r:id="rId68"/>
    <p:sldId id="451" r:id="rId69"/>
    <p:sldId id="446" r:id="rId70"/>
    <p:sldId id="340" r:id="rId71"/>
    <p:sldId id="342" r:id="rId72"/>
    <p:sldId id="341" r:id="rId73"/>
    <p:sldId id="455" r:id="rId74"/>
    <p:sldId id="343" r:id="rId75"/>
    <p:sldId id="344" r:id="rId76"/>
    <p:sldId id="459" r:id="rId7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79"/>
    </p:embeddedFont>
    <p:embeddedFont>
      <p:font typeface="Lato" panose="020F0502020204030203" pitchFamily="34" charset="77"/>
      <p:regular r:id="rId80"/>
      <p:bold r:id="rId81"/>
      <p:italic r:id="rId82"/>
      <p:boldItalic r:id="rId83"/>
    </p:embeddedFont>
    <p:embeddedFont>
      <p:font typeface="Montserrat" pitchFamily="2" charset="77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/>
    <p:restoredTop sz="93539"/>
  </p:normalViewPr>
  <p:slideViewPr>
    <p:cSldViewPr snapToGrid="0" snapToObjects="1">
      <p:cViewPr varScale="1">
        <p:scale>
          <a:sx n="148" d="100"/>
          <a:sy n="148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42f34c8e_1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42f34c8e_1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8d98d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8d98d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92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8d98d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8d98d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d4d1a869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d4d1a869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doesn’t  return </a:t>
            </a:r>
            <a:r>
              <a:rPr lang="en-US"/>
              <a:t>anything if the list is empty</a:t>
            </a:r>
          </a:p>
        </p:txBody>
      </p:sp>
    </p:spTree>
    <p:extLst>
      <p:ext uri="{BB962C8B-B14F-4D97-AF65-F5344CB8AC3E}">
        <p14:creationId xmlns:p14="http://schemas.microsoft.com/office/powerpoint/2010/main" val="408634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c42f34c8e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c42f34c8e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910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c5e16b95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c5e16b95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65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4c620476f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4c620476f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4c620476f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4c620476f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4c620476f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4c620476f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4c620476f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4c620476f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30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f8e0c0a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f8e0c0a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830"/>
                </a:solidFill>
                <a:highlight>
                  <a:srgbClr val="FFFFFF"/>
                </a:highlight>
              </a:rPr>
              <a:t>In Python, function is a group of related statements that perform a specific task.</a:t>
            </a:r>
            <a:r>
              <a:rPr lang="en"/>
              <a:t>Let them play around on the laptops with creating their own functions. Do not forget to mention DOC strings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264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4c620476f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4c620476f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4c620476f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4c620476f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Everybody should do this.  Wait for everybody to be done</a:t>
            </a:r>
          </a:p>
        </p:txBody>
      </p:sp>
    </p:spTree>
    <p:extLst>
      <p:ext uri="{BB962C8B-B14F-4D97-AF65-F5344CB8AC3E}">
        <p14:creationId xmlns:p14="http://schemas.microsoft.com/office/powerpoint/2010/main" val="272453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this, have them try other invocations of f() and square()</a:t>
            </a:r>
          </a:p>
        </p:txBody>
      </p:sp>
    </p:spTree>
    <p:extLst>
      <p:ext uri="{BB962C8B-B14F-4D97-AF65-F5344CB8AC3E}">
        <p14:creationId xmlns:p14="http://schemas.microsoft.com/office/powerpoint/2010/main" val="356329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</a:p>
        </p:txBody>
      </p:sp>
    </p:spTree>
    <p:extLst>
      <p:ext uri="{BB962C8B-B14F-4D97-AF65-F5344CB8AC3E}">
        <p14:creationId xmlns:p14="http://schemas.microsoft.com/office/powerpoint/2010/main" val="256879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</a:p>
        </p:txBody>
      </p:sp>
    </p:spTree>
    <p:extLst>
      <p:ext uri="{BB962C8B-B14F-4D97-AF65-F5344CB8AC3E}">
        <p14:creationId xmlns:p14="http://schemas.microsoft.com/office/powerpoint/2010/main" val="216111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correct answer is 9</a:t>
            </a:r>
          </a:p>
        </p:txBody>
      </p:sp>
    </p:spTree>
    <p:extLst>
      <p:ext uri="{BB962C8B-B14F-4D97-AF65-F5344CB8AC3E}">
        <p14:creationId xmlns:p14="http://schemas.microsoft.com/office/powerpoint/2010/main" val="177681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8d98d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8d98d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092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type this in and try out other examples</a:t>
            </a:r>
          </a:p>
        </p:txBody>
      </p:sp>
    </p:spTree>
    <p:extLst>
      <p:ext uri="{BB962C8B-B14F-4D97-AF65-F5344CB8AC3E}">
        <p14:creationId xmlns:p14="http://schemas.microsoft.com/office/powerpoint/2010/main" val="14144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66901" y="207700"/>
            <a:ext cx="7038900" cy="696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ctrTitle"/>
          </p:nvPr>
        </p:nvSpPr>
        <p:spPr>
          <a:xfrm>
            <a:off x="2929675" y="1546750"/>
            <a:ext cx="6319200" cy="25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1"/>
          </p:nvPr>
        </p:nvSpPr>
        <p:spPr>
          <a:xfrm>
            <a:off x="1272425" y="4311100"/>
            <a:ext cx="4552200" cy="50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/>
                <a:ea typeface="Montserrat"/>
                <a:cs typeface="Montserrat"/>
                <a:sym typeface="Montserrat"/>
              </a:rPr>
              <a:t>Code Afrique Team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370F-A5E5-4E4D-8672-2B1CEC73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 following: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6BA1A3-C4FC-0646-91CB-58777783C96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13257" y="904126"/>
                <a:ext cx="7038900" cy="2911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(0.5)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(−3)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𝑠𝑞𝑢𝑎𝑟𝑒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𝑠𝑞𝑢𝑎𝑟𝑒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123456789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𝑠𝑞𝑢𝑎𝑟𝑒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(0))</m:t>
                    </m:r>
                  </m:oMath>
                </a14:m>
                <a:endParaRPr lang="en-US" sz="2400" dirty="0"/>
              </a:p>
              <a:p>
                <a:endParaRPr lang="en-US" sz="1400" dirty="0"/>
              </a:p>
              <a:p>
                <a:pPr marL="146050" indent="0">
                  <a:buNone/>
                </a:pPr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6BA1A3-C4FC-0646-91CB-58777783C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13257" y="904126"/>
                <a:ext cx="7038900" cy="2911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17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AF78-B17D-274D-AEBA-1CC6F0E0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 you to play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D6B947-FCA1-1049-B931-9DB70504558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66901" y="795314"/>
                <a:ext cx="7038900" cy="4140486"/>
              </a:xfrm>
            </p:spPr>
            <p:txBody>
              <a:bodyPr/>
              <a:lstStyle/>
              <a:p>
                <a:pPr marL="603250" indent="-457200">
                  <a:buFont typeface="+mj-lt"/>
                  <a:buAutoNum type="arabicPeriod"/>
                </a:pPr>
                <a:r>
                  <a:rPr lang="en-US" sz="2000" dirty="0"/>
                  <a:t>Write the following function in Python :</a:t>
                </a:r>
              </a:p>
              <a:p>
                <a:pPr marL="615950" lvl="1" indent="0">
                  <a:buNone/>
                </a:pPr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+ 2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+ 3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000" dirty="0"/>
                  <a:t>Evaluate  the following:</a:t>
                </a:r>
              </a:p>
              <a:p>
                <a:pPr marL="1060450" lvl="1" indent="-45720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2400" dirty="0"/>
              </a:p>
              <a:p>
                <a:pPr marL="1060450" lvl="1" indent="-45720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1060450" lvl="1" indent="-45720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1060450" lvl="1" indent="-457200"/>
                <a:endParaRPr 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D6B947-FCA1-1049-B931-9DB705045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66901" y="795314"/>
                <a:ext cx="7038900" cy="414048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33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AF78-B17D-274D-AEBA-1CC6F0E0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time for  you to play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D6B947-FCA1-1049-B931-9DB70504558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66901" y="795314"/>
                <a:ext cx="7038900" cy="4140486"/>
              </a:xfrm>
            </p:spPr>
            <p:txBody>
              <a:bodyPr/>
              <a:lstStyle/>
              <a:p>
                <a:pPr marL="603250" indent="-457200">
                  <a:buFont typeface="+mj-lt"/>
                  <a:buAutoNum type="arabicPeriod"/>
                </a:pPr>
                <a:r>
                  <a:rPr lang="en-US" sz="2000" dirty="0"/>
                  <a:t>Write a function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𝑎𝑑𝑑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/>
                  <a:t> that returns the sum of its three inputs (that is,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615950" lvl="1" indent="0">
                  <a:buNone/>
                </a:pPr>
                <a:r>
                  <a:rPr lang="en-US" sz="2400" b="0" dirty="0"/>
                  <a:t>		</a:t>
                </a:r>
                <a:endParaRPr lang="en-US" sz="2400" dirty="0"/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000" dirty="0"/>
                  <a:t>Evaluate  the following:</a:t>
                </a:r>
              </a:p>
              <a:p>
                <a:pPr marL="1060450" lvl="1" indent="-45720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(1, 2, 3)</m:t>
                    </m:r>
                  </m:oMath>
                </a14:m>
                <a:endParaRPr lang="en-US" sz="2400" dirty="0"/>
              </a:p>
              <a:p>
                <a:pPr marL="1060450" lvl="1" indent="-45720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 1, 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1060450" lvl="1" indent="-457200"/>
                <a:endParaRPr 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ED6B947-FCA1-1049-B931-9DB705045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66901" y="795314"/>
                <a:ext cx="7038900" cy="414048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0E5F-45D5-324D-BAE8-F8CC1370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Bugs….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9A61-D90C-C042-9EBF-959ACA28C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Remember: computers are stupid</a:t>
            </a:r>
          </a:p>
          <a:p>
            <a:r>
              <a:rPr lang="en-US" sz="2400" dirty="0"/>
              <a:t>Everything needs to be </a:t>
            </a:r>
            <a:r>
              <a:rPr lang="en-US" sz="2400" i="1" dirty="0"/>
              <a:t>EXACTLY</a:t>
            </a:r>
            <a:r>
              <a:rPr lang="en-US" sz="2400" dirty="0"/>
              <a:t> right</a:t>
            </a:r>
          </a:p>
        </p:txBody>
      </p:sp>
    </p:spTree>
    <p:extLst>
      <p:ext uri="{BB962C8B-B14F-4D97-AF65-F5344CB8AC3E}">
        <p14:creationId xmlns:p14="http://schemas.microsoft.com/office/powerpoint/2010/main" val="15109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898B-1D5A-6F47-A529-F709FA8C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error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FA3C5-61D4-FA48-8365-DAB45617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01" y="959109"/>
            <a:ext cx="7182070" cy="3225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0E64D9-CE8A-804A-96BE-C987FA6644DA}"/>
              </a:ext>
            </a:extLst>
          </p:cNvPr>
          <p:cNvSpPr txBox="1"/>
          <p:nvPr/>
        </p:nvSpPr>
        <p:spPr>
          <a:xfrm>
            <a:off x="603849" y="28639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6E028B-10FF-164D-991A-6960EFCF5A1E}"/>
              </a:ext>
            </a:extLst>
          </p:cNvPr>
          <p:cNvSpPr/>
          <p:nvPr/>
        </p:nvSpPr>
        <p:spPr>
          <a:xfrm>
            <a:off x="3830129" y="2510442"/>
            <a:ext cx="4335510" cy="135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4B2379B-117C-A64F-87F7-E9DFFE0EEF6B}"/>
              </a:ext>
            </a:extLst>
          </p:cNvPr>
          <p:cNvSpPr/>
          <p:nvPr/>
        </p:nvSpPr>
        <p:spPr>
          <a:xfrm>
            <a:off x="2051231" y="2633430"/>
            <a:ext cx="2184339" cy="612648"/>
          </a:xfrm>
          <a:prstGeom prst="wedgeRoundRectCallout">
            <a:avLst>
              <a:gd name="adj1" fmla="val -71531"/>
              <a:gd name="adj2" fmla="val -1613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in a function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MUST BE </a:t>
            </a:r>
            <a:r>
              <a:rPr lang="en-US" dirty="0"/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116718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898B-1D5A-6F47-A529-F709FA8C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E64D9-CE8A-804A-96BE-C987FA6644DA}"/>
              </a:ext>
            </a:extLst>
          </p:cNvPr>
          <p:cNvSpPr txBox="1"/>
          <p:nvPr/>
        </p:nvSpPr>
        <p:spPr>
          <a:xfrm>
            <a:off x="603849" y="28639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F4396E-2BC1-8E4D-90CA-78001CAA3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6" t="9392" r="31866" b="44318"/>
          <a:stretch/>
        </p:blipFill>
        <p:spPr>
          <a:xfrm>
            <a:off x="1266900" y="790855"/>
            <a:ext cx="7152481" cy="3439174"/>
          </a:xfrm>
          <a:prstGeom prst="rect">
            <a:avLst/>
          </a:prstGeom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849D3551-2A44-D34F-96F1-B594C2C6EA70}"/>
              </a:ext>
            </a:extLst>
          </p:cNvPr>
          <p:cNvSpPr/>
          <p:nvPr/>
        </p:nvSpPr>
        <p:spPr>
          <a:xfrm>
            <a:off x="2340634" y="510471"/>
            <a:ext cx="4224068" cy="787309"/>
          </a:xfrm>
          <a:prstGeom prst="wedgeEllipseCallout">
            <a:avLst>
              <a:gd name="adj1" fmla="val -72830"/>
              <a:gd name="adj2" fmla="val 13945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Hover mouse over triangle for information about the error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2C8AB-C80E-1346-A526-E2E6B318CB24}"/>
              </a:ext>
            </a:extLst>
          </p:cNvPr>
          <p:cNvSpPr/>
          <p:nvPr/>
        </p:nvSpPr>
        <p:spPr>
          <a:xfrm>
            <a:off x="3830129" y="2510442"/>
            <a:ext cx="4335510" cy="135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370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516266-5BF6-4B44-93B5-26AD71C66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2" t="16255" r="40655" b="59594"/>
          <a:stretch/>
        </p:blipFill>
        <p:spPr>
          <a:xfrm>
            <a:off x="788580" y="1806459"/>
            <a:ext cx="7196948" cy="2115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3898B-1D5A-6F47-A529-F709FA8C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E64D9-CE8A-804A-96BE-C987FA6644DA}"/>
              </a:ext>
            </a:extLst>
          </p:cNvPr>
          <p:cNvSpPr txBox="1"/>
          <p:nvPr/>
        </p:nvSpPr>
        <p:spPr>
          <a:xfrm>
            <a:off x="603849" y="28639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E1CB324-0CD3-1F4D-BF1A-0EB88C91F98B}"/>
              </a:ext>
            </a:extLst>
          </p:cNvPr>
          <p:cNvSpPr/>
          <p:nvPr/>
        </p:nvSpPr>
        <p:spPr>
          <a:xfrm>
            <a:off x="2759782" y="904126"/>
            <a:ext cx="2184339" cy="612648"/>
          </a:xfrm>
          <a:prstGeom prst="wedgeRoundRectCallout">
            <a:avLst>
              <a:gd name="adj1" fmla="val -67976"/>
              <a:gd name="adj2" fmla="val 1864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Missing </a:t>
            </a:r>
            <a:r>
              <a:rPr lang="en-US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081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1372E-19BA-A849-9FAF-BE0AF238A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8" t="16020" r="31623" b="44273"/>
          <a:stretch/>
        </p:blipFill>
        <p:spPr>
          <a:xfrm>
            <a:off x="2026023" y="1141847"/>
            <a:ext cx="6822872" cy="2812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3898B-1D5A-6F47-A529-F709FA8C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name warning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E64D9-CE8A-804A-96BE-C987FA6644DA}"/>
              </a:ext>
            </a:extLst>
          </p:cNvPr>
          <p:cNvSpPr txBox="1"/>
          <p:nvPr/>
        </p:nvSpPr>
        <p:spPr>
          <a:xfrm>
            <a:off x="603849" y="28639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2C8AB-C80E-1346-A526-E2E6B318CB24}"/>
              </a:ext>
            </a:extLst>
          </p:cNvPr>
          <p:cNvSpPr/>
          <p:nvPr/>
        </p:nvSpPr>
        <p:spPr>
          <a:xfrm>
            <a:off x="4425350" y="1511705"/>
            <a:ext cx="4335510" cy="222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E1CB324-0CD3-1F4D-BF1A-0EB88C91F98B}"/>
              </a:ext>
            </a:extLst>
          </p:cNvPr>
          <p:cNvSpPr/>
          <p:nvPr/>
        </p:nvSpPr>
        <p:spPr>
          <a:xfrm>
            <a:off x="4933638" y="927231"/>
            <a:ext cx="2184339" cy="612648"/>
          </a:xfrm>
          <a:prstGeom prst="wedgeRoundRectCallout">
            <a:avLst>
              <a:gd name="adj1" fmla="val -102730"/>
              <a:gd name="adj2" fmla="val 793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be ‘x’, not ‘y’</a:t>
            </a:r>
          </a:p>
        </p:txBody>
      </p:sp>
    </p:spTree>
    <p:extLst>
      <p:ext uri="{BB962C8B-B14F-4D97-AF65-F5344CB8AC3E}">
        <p14:creationId xmlns:p14="http://schemas.microsoft.com/office/powerpoint/2010/main" val="348937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E7AA-9A0E-1E4A-A001-59361E7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 Keep hitting that green triangle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627DD-9F77-1A42-B282-DB4E216E1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2000" i="1" dirty="0"/>
              <a:t>You need to do that each time you change or fix your code!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9575C16-7853-2746-9390-0DAD9E3547AC}"/>
              </a:ext>
            </a:extLst>
          </p:cNvPr>
          <p:cNvSpPr/>
          <p:nvPr/>
        </p:nvSpPr>
        <p:spPr>
          <a:xfrm rot="5400000">
            <a:off x="3725133" y="2526061"/>
            <a:ext cx="2083106" cy="168096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1B2B60-A32A-ED49-95CA-B6EFB5D9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“Strings”</a:t>
            </a:r>
          </a:p>
        </p:txBody>
      </p:sp>
    </p:spTree>
    <p:extLst>
      <p:ext uri="{BB962C8B-B14F-4D97-AF65-F5344CB8AC3E}">
        <p14:creationId xmlns:p14="http://schemas.microsoft.com/office/powerpoint/2010/main" val="111320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A63E-C280-E949-880A-EA27962D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6EE18-D493-6A4B-BE5A-BE62CC511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2800" dirty="0"/>
              <a:t>A  language to tell a computer what to do</a:t>
            </a:r>
          </a:p>
          <a:p>
            <a:r>
              <a:rPr lang="en-US" sz="2800" dirty="0"/>
              <a:t>Computers are stupid---they need to be told </a:t>
            </a:r>
            <a:r>
              <a:rPr lang="en-US" sz="2800" i="1" dirty="0"/>
              <a:t>EXACTLY</a:t>
            </a:r>
            <a:r>
              <a:rPr lang="en-US" sz="2800" dirty="0"/>
              <a:t> what to do</a:t>
            </a:r>
          </a:p>
          <a:p>
            <a:r>
              <a:rPr lang="en-US" sz="2800" dirty="0"/>
              <a:t>There are many programming languages</a:t>
            </a:r>
          </a:p>
          <a:p>
            <a:r>
              <a:rPr lang="en-US" sz="2800" dirty="0"/>
              <a:t>Python is good for learning to program</a:t>
            </a:r>
          </a:p>
        </p:txBody>
      </p:sp>
    </p:spTree>
    <p:extLst>
      <p:ext uri="{BB962C8B-B14F-4D97-AF65-F5344CB8AC3E}">
        <p14:creationId xmlns:p14="http://schemas.microsoft.com/office/powerpoint/2010/main" val="305734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F62EC9-88D4-944C-B5C6-A06EAFE5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Strings!!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317C-3453-6846-BC2D-A593D88A2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402" y="904126"/>
            <a:ext cx="7397926" cy="2911200"/>
          </a:xfrm>
        </p:spPr>
        <p:txBody>
          <a:bodyPr/>
          <a:lstStyle/>
          <a:p>
            <a:r>
              <a:rPr lang="en-US" sz="2000" dirty="0"/>
              <a:t>Examples of strings:  “hello”  “I love Code Afrique”  “</a:t>
            </a:r>
            <a:r>
              <a:rPr lang="en-US" sz="2000" dirty="0" err="1"/>
              <a:t>fdalepru</a:t>
            </a:r>
            <a:r>
              <a:rPr lang="en-US" sz="2000" dirty="0"/>
              <a:t>”</a:t>
            </a:r>
          </a:p>
          <a:p>
            <a:r>
              <a:rPr lang="en-US" sz="2000" dirty="0"/>
              <a:t>A string is enclosed in quotation marks (“)</a:t>
            </a:r>
          </a:p>
          <a:p>
            <a:r>
              <a:rPr lang="en-US" sz="2000" dirty="0"/>
              <a:t>You can glue together two strings using +</a:t>
            </a:r>
          </a:p>
          <a:p>
            <a:pPr lvl="1"/>
            <a:r>
              <a:rPr lang="en-US" sz="1800" dirty="0"/>
              <a:t>For example,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“hello,  “ + “Jon” == “hello, Jon”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8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FAC6-BE33-FD43-BB2E-704304CF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D7198-7346-0E4F-8161-F8927A1F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904126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/>
              <a:t>Write a function hello(</a:t>
            </a:r>
            <a:r>
              <a:rPr lang="en-US" sz="1800" u="sng" dirty="0"/>
              <a:t>name</a:t>
            </a:r>
            <a:r>
              <a:rPr lang="en-US" sz="1800" dirty="0"/>
              <a:t>) that returns the string “hello, </a:t>
            </a:r>
            <a:r>
              <a:rPr lang="en-US" sz="1800" u="sng" dirty="0"/>
              <a:t>name</a:t>
            </a:r>
            <a:r>
              <a:rPr lang="en-US" sz="1800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8106B-0314-8E44-9089-4F501917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7" y="1754966"/>
            <a:ext cx="8313583" cy="24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7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7F38-6F50-204E-8024-C1FBC174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try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47E24-9663-904B-93EC-D4FE4BF9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1032712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Write a function loves(</a:t>
            </a:r>
            <a:r>
              <a:rPr lang="en-US" sz="1600" u="sng" dirty="0"/>
              <a:t>name</a:t>
            </a:r>
            <a:r>
              <a:rPr lang="en-US" sz="1600" dirty="0"/>
              <a:t>, </a:t>
            </a:r>
            <a:r>
              <a:rPr lang="en-US" sz="1600" u="sng" dirty="0"/>
              <a:t>food</a:t>
            </a:r>
            <a:r>
              <a:rPr lang="en-US" sz="1600" dirty="0"/>
              <a:t>) that returns a string “</a:t>
            </a:r>
            <a:r>
              <a:rPr lang="en-US" sz="1600" u="sng" dirty="0"/>
              <a:t>name</a:t>
            </a:r>
            <a:r>
              <a:rPr lang="en-US" sz="1600" dirty="0"/>
              <a:t> loves </a:t>
            </a:r>
            <a:r>
              <a:rPr lang="en-US" sz="1600" u="sng" dirty="0"/>
              <a:t>food</a:t>
            </a:r>
            <a:r>
              <a:rPr lang="en-US" sz="1600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73F6C-51EA-AA41-A151-7B8A55DC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01" y="1621569"/>
            <a:ext cx="7038900" cy="2374914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2F6D74FC-C8EF-A24A-81AC-7B2A8E56F3BB}"/>
              </a:ext>
            </a:extLst>
          </p:cNvPr>
          <p:cNvSpPr/>
          <p:nvPr/>
        </p:nvSpPr>
        <p:spPr>
          <a:xfrm>
            <a:off x="5893831" y="1946235"/>
            <a:ext cx="2996241" cy="787309"/>
          </a:xfrm>
          <a:prstGeom prst="wedgeEllipseCallout">
            <a:avLst>
              <a:gd name="adj1" fmla="val -62127"/>
              <a:gd name="adj2" fmla="val 638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 sure to try it out here</a:t>
            </a:r>
          </a:p>
        </p:txBody>
      </p:sp>
    </p:spTree>
    <p:extLst>
      <p:ext uri="{BB962C8B-B14F-4D97-AF65-F5344CB8AC3E}">
        <p14:creationId xmlns:p14="http://schemas.microsoft.com/office/powerpoint/2010/main" val="304061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1BB9-57E6-0E4A-9DAD-FFA70410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Code Afrique nickname?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1D58-F041-6240-8EC3-1D2C8BE1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1116150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/>
              <a:t>Write a function nickname(first, last) that consists of the first three letters of your name (first name) followed by the last three letters of your surname (last name) , followed by “ca” (for Code Afrique)</a:t>
            </a:r>
          </a:p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r>
              <a:rPr lang="en-US" sz="1800" dirty="0"/>
              <a:t>For example: nickname(“</a:t>
            </a:r>
            <a:r>
              <a:rPr lang="en-US" sz="1800" dirty="0">
                <a:solidFill>
                  <a:srgbClr val="FFFF00"/>
                </a:solidFill>
              </a:rPr>
              <a:t>Hak</a:t>
            </a:r>
            <a:r>
              <a:rPr lang="en-US" sz="1800" dirty="0"/>
              <a:t>im”, “Weathersp</a:t>
            </a:r>
            <a:r>
              <a:rPr lang="en-US" sz="1800" dirty="0">
                <a:solidFill>
                  <a:srgbClr val="FFFF00"/>
                </a:solidFill>
              </a:rPr>
              <a:t>oon</a:t>
            </a:r>
            <a:r>
              <a:rPr lang="en-US" sz="1800" dirty="0"/>
              <a:t>”) == “</a:t>
            </a:r>
            <a:r>
              <a:rPr lang="en-US" sz="1800" dirty="0" err="1"/>
              <a:t>Hakoonca</a:t>
            </a:r>
            <a:r>
              <a:rPr lang="en-US" sz="1800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B9290-2047-9D4A-93CB-6BF708CB2F66}"/>
              </a:ext>
            </a:extLst>
          </p:cNvPr>
          <p:cNvSpPr txBox="1"/>
          <p:nvPr/>
        </p:nvSpPr>
        <p:spPr>
          <a:xfrm>
            <a:off x="5223037" y="3480054"/>
            <a:ext cx="308276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You’ll need to learn about ”indexing” first</a:t>
            </a:r>
          </a:p>
        </p:txBody>
      </p:sp>
    </p:spTree>
    <p:extLst>
      <p:ext uri="{BB962C8B-B14F-4D97-AF65-F5344CB8AC3E}">
        <p14:creationId xmlns:p14="http://schemas.microsoft.com/office/powerpoint/2010/main" val="1707299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22EF-6217-CB43-92AC-4791D2CA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D4D53-7D68-6D4A-8DF3-9C4BA0C4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1137781"/>
            <a:ext cx="7038900" cy="3244437"/>
          </a:xfrm>
        </p:spPr>
        <p:txBody>
          <a:bodyPr/>
          <a:lstStyle/>
          <a:p>
            <a:r>
              <a:rPr lang="en-US" sz="2400" dirty="0"/>
              <a:t>A position in a string is called an </a:t>
            </a:r>
            <a:r>
              <a:rPr lang="en-US" sz="2400" i="1" dirty="0"/>
              <a:t>index</a:t>
            </a:r>
          </a:p>
          <a:p>
            <a:r>
              <a:rPr lang="en-US" sz="2400" dirty="0"/>
              <a:t>Indexes start counting at 0</a:t>
            </a:r>
          </a:p>
          <a:p>
            <a:pPr marL="146050" indent="0">
              <a:buNone/>
            </a:pPr>
            <a:endParaRPr lang="en-US" sz="2400" dirty="0"/>
          </a:p>
          <a:p>
            <a:pPr marL="146050" indent="0">
              <a:buNone/>
            </a:pPr>
            <a:r>
              <a:rPr lang="en-US" sz="2400" dirty="0"/>
              <a:t>	</a:t>
            </a:r>
            <a:r>
              <a:rPr lang="en-US" sz="3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Shoshana</a:t>
            </a:r>
          </a:p>
          <a:p>
            <a:pPr marL="146050" indent="0">
              <a:buNone/>
            </a:pPr>
            <a:r>
              <a:rPr lang="en-US" sz="3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01234567</a:t>
            </a:r>
          </a:p>
          <a:p>
            <a:endParaRPr lang="en-US" dirty="0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8821673E-18A0-6D4D-B4C0-5B454F88F585}"/>
              </a:ext>
            </a:extLst>
          </p:cNvPr>
          <p:cNvSpPr/>
          <p:nvPr/>
        </p:nvSpPr>
        <p:spPr>
          <a:xfrm>
            <a:off x="3806238" y="3828564"/>
            <a:ext cx="2996241" cy="787309"/>
          </a:xfrm>
          <a:prstGeom prst="wedgeEllipseCallout">
            <a:avLst>
              <a:gd name="adj1" fmla="val -78250"/>
              <a:gd name="adj2" fmla="val -6981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The index of ‘o’ is 2</a:t>
            </a:r>
          </a:p>
        </p:txBody>
      </p:sp>
    </p:spTree>
    <p:extLst>
      <p:ext uri="{BB962C8B-B14F-4D97-AF65-F5344CB8AC3E}">
        <p14:creationId xmlns:p14="http://schemas.microsoft.com/office/powerpoint/2010/main" val="60893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22EF-6217-CB43-92AC-4791D2CA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D4D53-7D68-6D4A-8DF3-9C4BA0C4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904126"/>
            <a:ext cx="7038900" cy="2226520"/>
          </a:xfrm>
        </p:spPr>
        <p:txBody>
          <a:bodyPr/>
          <a:lstStyle/>
          <a:p>
            <a:r>
              <a:rPr lang="en-US" sz="2000" dirty="0"/>
              <a:t>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firstTwoLetters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  <a:r>
              <a:rPr lang="en-US" sz="2000" dirty="0"/>
              <a:t>that returns the first two letters in the input 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str[x] </a:t>
            </a:r>
            <a:r>
              <a:rPr lang="en-US" sz="2000" dirty="0"/>
              <a:t>evaluates to the letter at index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B32D1-1833-9B41-A5DA-DEFD00D7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2189285"/>
            <a:ext cx="6460502" cy="21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655D-1582-1746-9B4E-D01DA9FD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C33-3A93-CD40-9ED8-8B27E1CB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398092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2000" dirty="0"/>
              <a:t>If a string has 10 letters, what is the index of the last letter?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39AB-7A8C-774B-AB24-CFC0051B5323}"/>
              </a:ext>
            </a:extLst>
          </p:cNvPr>
          <p:cNvSpPr txBox="1"/>
          <p:nvPr/>
        </p:nvSpPr>
        <p:spPr>
          <a:xfrm>
            <a:off x="2831123" y="2193681"/>
            <a:ext cx="1617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AutoNum type="alphaUcParenR"/>
            </a:pPr>
            <a:r>
              <a:rPr lang="en-US" sz="2800" dirty="0">
                <a:solidFill>
                  <a:schemeClr val="bg1"/>
                </a:solidFill>
              </a:rPr>
              <a:t>     9</a:t>
            </a:r>
          </a:p>
          <a:p>
            <a:pPr marL="342900" indent="-342900">
              <a:buClr>
                <a:schemeClr val="bg1"/>
              </a:buClr>
              <a:buAutoNum type="alphaUcParenR"/>
            </a:pPr>
            <a:r>
              <a:rPr lang="en-US" sz="2800" dirty="0">
                <a:solidFill>
                  <a:schemeClr val="bg1"/>
                </a:solidFill>
              </a:rPr>
              <a:t>   10</a:t>
            </a:r>
          </a:p>
          <a:p>
            <a:pPr marL="342900" indent="-342900">
              <a:buClr>
                <a:schemeClr val="bg1"/>
              </a:buClr>
              <a:buAutoNum type="alphaUcParenR"/>
            </a:pPr>
            <a:r>
              <a:rPr lang="en-US" sz="2800" dirty="0">
                <a:solidFill>
                  <a:schemeClr val="bg1"/>
                </a:solidFill>
              </a:rPr>
              <a:t>   11</a:t>
            </a:r>
          </a:p>
        </p:txBody>
      </p:sp>
    </p:spTree>
    <p:extLst>
      <p:ext uri="{BB962C8B-B14F-4D97-AF65-F5344CB8AC3E}">
        <p14:creationId xmlns:p14="http://schemas.microsoft.com/office/powerpoint/2010/main" val="76189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22EF-6217-CB43-92AC-4791D2CA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D4D53-7D68-6D4A-8DF3-9C4BA0C4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904126"/>
            <a:ext cx="7038900" cy="2226520"/>
          </a:xfrm>
        </p:spPr>
        <p:txBody>
          <a:bodyPr/>
          <a:lstStyle/>
          <a:p>
            <a:r>
              <a:rPr lang="en-US" sz="2400" dirty="0"/>
              <a:t>Write a 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lastLetter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  <a:r>
              <a:rPr lang="en-US" sz="2400" dirty="0"/>
              <a:t>that returns the last letter in the input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marL="146050" indent="0"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Uses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that returns</a:t>
            </a:r>
            <a:r>
              <a:rPr lang="en-US" sz="2400" dirty="0"/>
              <a:t> the length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31A27-066D-604F-B929-55FA628D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36" y="2483373"/>
            <a:ext cx="6262777" cy="20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3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1BB9-57E6-0E4A-9DAD-FFA70410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Code Afrique nickname?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1D58-F041-6240-8EC3-1D2C8BE1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1116150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/>
              <a:t>Write a function nickname(first, last) that consists of the first three letters of your name (first name) followed by the last three letters of your surname (last name) , followed by “ca” (for Code Afrique)</a:t>
            </a:r>
          </a:p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r>
              <a:rPr lang="en-US" sz="1800" dirty="0"/>
              <a:t>For example: nickname(“</a:t>
            </a:r>
            <a:r>
              <a:rPr lang="en-US" sz="1800" dirty="0">
                <a:solidFill>
                  <a:srgbClr val="FFFF00"/>
                </a:solidFill>
              </a:rPr>
              <a:t>Hak</a:t>
            </a:r>
            <a:r>
              <a:rPr lang="en-US" sz="1800" dirty="0"/>
              <a:t>im”, “Weathersp</a:t>
            </a:r>
            <a:r>
              <a:rPr lang="en-US" sz="1800" dirty="0">
                <a:solidFill>
                  <a:srgbClr val="FFFF00"/>
                </a:solidFill>
              </a:rPr>
              <a:t>oon</a:t>
            </a:r>
            <a:r>
              <a:rPr lang="en-US" sz="1800" dirty="0"/>
              <a:t>”) == “</a:t>
            </a:r>
            <a:r>
              <a:rPr lang="en-US" sz="1800" dirty="0" err="1"/>
              <a:t>Hakoonca</a:t>
            </a:r>
            <a:r>
              <a:rPr lang="en-US" sz="1800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4D9B7-8E37-7D4E-9BF7-D910727E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45" y="2894686"/>
            <a:ext cx="5794131" cy="19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ctrTitle"/>
          </p:nvPr>
        </p:nvSpPr>
        <p:spPr>
          <a:xfrm>
            <a:off x="3537149" y="1578400"/>
            <a:ext cx="5360665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47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46D5-65E1-BD4B-BB01-674D59FD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concept: 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7151BB0-884F-DE4A-8D55-FABFF1E29EF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For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 3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+ 4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7151BB0-884F-DE4A-8D55-FABFF1E29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87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165886-6F45-2942-AD6D-3869DA1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D10C9-3153-604B-BDF8-25BEBE5DC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[ 1, 2, 3  ] :  a list of integers</a:t>
            </a:r>
          </a:p>
          <a:p>
            <a:r>
              <a:rPr lang="en-US" sz="2000" dirty="0"/>
              <a:t>[ 3.1415, 2.82 ]: a list of floating point numbers</a:t>
            </a:r>
          </a:p>
          <a:p>
            <a:r>
              <a:rPr lang="en-US" sz="2000" dirty="0"/>
              <a:t>[ “cats”, “dogs”, “elephants” ]: a list of strings</a:t>
            </a:r>
          </a:p>
          <a:p>
            <a:r>
              <a:rPr lang="en-US" sz="2000" dirty="0"/>
              <a:t>[ ]: an empty list</a:t>
            </a: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Fun fact: a string is a list of letters, and everything you can do with strings you can also do with other lists</a:t>
            </a:r>
          </a:p>
        </p:txBody>
      </p:sp>
    </p:spTree>
    <p:extLst>
      <p:ext uri="{BB962C8B-B14F-4D97-AF65-F5344CB8AC3E}">
        <p14:creationId xmlns:p14="http://schemas.microsoft.com/office/powerpoint/2010/main" val="1628960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F59C-D9EC-5945-B00B-1D096398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59" y="207700"/>
            <a:ext cx="7038900" cy="696426"/>
          </a:xfrm>
        </p:spPr>
        <p:txBody>
          <a:bodyPr/>
          <a:lstStyle/>
          <a:p>
            <a:r>
              <a:rPr lang="en-US" dirty="0"/>
              <a:t>Example function with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622F-F57F-7A48-92A7-958755BE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859" y="723445"/>
            <a:ext cx="7135665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2400" dirty="0"/>
              <a:t>Write a 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/>
              <a:t>that returns a new list consisting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14605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buNone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For example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 “apples”, “juice” ], “milk”) == [ “apples”, “juice”, “milk” 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5578B-2605-9844-8049-769F6D78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75" y="2632131"/>
            <a:ext cx="7749670" cy="2020824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E32B71DC-1068-9E46-8AEE-DC324C139A0D}"/>
              </a:ext>
            </a:extLst>
          </p:cNvPr>
          <p:cNvSpPr/>
          <p:nvPr/>
        </p:nvSpPr>
        <p:spPr>
          <a:xfrm>
            <a:off x="319535" y="4148491"/>
            <a:ext cx="2996241" cy="787309"/>
          </a:xfrm>
          <a:prstGeom prst="wedgeEllipseCallout">
            <a:avLst>
              <a:gd name="adj1" fmla="val 41077"/>
              <a:gd name="adj2" fmla="val -8901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List consisting of </a:t>
            </a:r>
            <a:r>
              <a:rPr lang="en-US" sz="18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834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459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FC5F1-0A93-874F-9CC7-F82D3C6A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a shopping list?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E6304D-0A68-8A4F-B45F-0F0FC919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93" y="1104648"/>
            <a:ext cx="7807013" cy="217488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FD4FE62-81BD-CC4D-81D1-11553144955B}"/>
              </a:ext>
            </a:extLst>
          </p:cNvPr>
          <p:cNvSpPr/>
          <p:nvPr/>
        </p:nvSpPr>
        <p:spPr>
          <a:xfrm>
            <a:off x="914754" y="3557573"/>
            <a:ext cx="3481400" cy="962557"/>
          </a:xfrm>
          <a:prstGeom prst="wedgeRoundRectCallout">
            <a:avLst>
              <a:gd name="adj1" fmla="val 36660"/>
              <a:gd name="adj2" fmla="val -1918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groceries</a:t>
            </a:r>
            <a:r>
              <a:rPr lang="en-US" sz="2000" dirty="0"/>
              <a:t> is a “variable”</a:t>
            </a:r>
          </a:p>
        </p:txBody>
      </p:sp>
    </p:spTree>
    <p:extLst>
      <p:ext uri="{BB962C8B-B14F-4D97-AF65-F5344CB8AC3E}">
        <p14:creationId xmlns:p14="http://schemas.microsoft.com/office/powerpoint/2010/main" val="293966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FC5F1-0A93-874F-9CC7-F82D3C6A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a shopping list?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E6304D-0A68-8A4F-B45F-0F0FC919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93" y="1104648"/>
            <a:ext cx="7807013" cy="217488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FD4FE62-81BD-CC4D-81D1-11553144955B}"/>
              </a:ext>
            </a:extLst>
          </p:cNvPr>
          <p:cNvSpPr/>
          <p:nvPr/>
        </p:nvSpPr>
        <p:spPr>
          <a:xfrm>
            <a:off x="914754" y="3557573"/>
            <a:ext cx="3481400" cy="962557"/>
          </a:xfrm>
          <a:prstGeom prst="wedgeRoundRectCallout">
            <a:avLst>
              <a:gd name="adj1" fmla="val 36660"/>
              <a:gd name="adj2" fmla="val -1918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groceries</a:t>
            </a:r>
            <a:r>
              <a:rPr lang="en-US" sz="2000" dirty="0"/>
              <a:t> is a “variable”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97494-35FE-1B4C-977C-93D026639558}"/>
              </a:ext>
            </a:extLst>
          </p:cNvPr>
          <p:cNvSpPr txBox="1"/>
          <p:nvPr/>
        </p:nvSpPr>
        <p:spPr>
          <a:xfrm>
            <a:off x="5223037" y="3480054"/>
            <a:ext cx="3082764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in Python is used to assign a value to a variable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(do not confuse with ==)</a:t>
            </a:r>
          </a:p>
        </p:txBody>
      </p:sp>
    </p:spTree>
    <p:extLst>
      <p:ext uri="{BB962C8B-B14F-4D97-AF65-F5344CB8AC3E}">
        <p14:creationId xmlns:p14="http://schemas.microsoft.com/office/powerpoint/2010/main" val="2168000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EFC5F1-0A93-874F-9CC7-F82D3C6A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a shopping list?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5EF8D-9F00-6348-93AC-60690B7F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0" y="1016724"/>
            <a:ext cx="7877099" cy="2194409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FD4FE62-81BD-CC4D-81D1-11553144955B}"/>
              </a:ext>
            </a:extLst>
          </p:cNvPr>
          <p:cNvSpPr/>
          <p:nvPr/>
        </p:nvSpPr>
        <p:spPr>
          <a:xfrm>
            <a:off x="914754" y="3557573"/>
            <a:ext cx="6004792" cy="962557"/>
          </a:xfrm>
          <a:prstGeom prst="wedgeRoundRectCallout">
            <a:avLst>
              <a:gd name="adj1" fmla="val 13358"/>
              <a:gd name="adj2" fmla="val -145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Courier New" panose="02070309020205020404" pitchFamily="49" charset="0"/>
              </a:rPr>
              <a:t>Python remembers the values of variables, which can be lists, numbers, strings, and more.</a:t>
            </a:r>
          </a:p>
          <a:p>
            <a:pPr algn="ctr"/>
            <a:r>
              <a:rPr lang="en-US" sz="2000" dirty="0">
                <a:cs typeface="Courier New" panose="02070309020205020404" pitchFamily="49" charset="0"/>
              </a:rPr>
              <a:t>Here the value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groceries</a:t>
            </a:r>
            <a:r>
              <a:rPr lang="en-US" sz="2000" dirty="0">
                <a:cs typeface="Courier New" panose="02070309020205020404" pitchFamily="49" charset="0"/>
              </a:rPr>
              <a:t> is a list of strings.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8765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18ED-7EB1-004A-BAC7-BF2157ED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“rice” to the shopping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19F34-1E12-FE48-AAF5-20568A89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5" y="1189096"/>
            <a:ext cx="8031773" cy="209438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B26A030-D61B-404A-8018-0872CBEC2E94}"/>
              </a:ext>
            </a:extLst>
          </p:cNvPr>
          <p:cNvSpPr/>
          <p:nvPr/>
        </p:nvSpPr>
        <p:spPr>
          <a:xfrm>
            <a:off x="4270075" y="3648974"/>
            <a:ext cx="3856008" cy="85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1148109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18ED-7EB1-004A-BAC7-BF2157ED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“rice” to the shopping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D2027-B60A-364D-844D-43FB1463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1175253"/>
            <a:ext cx="7867396" cy="2051523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C32E501-1620-2A4A-96D5-36E9BD47525E}"/>
              </a:ext>
            </a:extLst>
          </p:cNvPr>
          <p:cNvSpPr/>
          <p:nvPr/>
        </p:nvSpPr>
        <p:spPr>
          <a:xfrm>
            <a:off x="914753" y="3557573"/>
            <a:ext cx="5503631" cy="962557"/>
          </a:xfrm>
          <a:prstGeom prst="wedgeRoundRectCallout">
            <a:avLst>
              <a:gd name="adj1" fmla="val 31091"/>
              <a:gd name="adj2" fmla="val -1123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Courier New" panose="02070309020205020404" pitchFamily="49" charset="0"/>
              </a:rPr>
              <a:t>The value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groceries</a:t>
            </a:r>
            <a:r>
              <a:rPr lang="en-US" sz="2000" dirty="0">
                <a:cs typeface="Courier New" panose="02070309020205020404" pitchFamily="49" charset="0"/>
              </a:rPr>
              <a:t> has </a:t>
            </a:r>
            <a:r>
              <a:rPr lang="en-US" sz="2000" i="1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changed…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7208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18ED-7EB1-004A-BAC7-BF2157ED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“rice” to the shopping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C65D8-C887-DE4F-949A-4D040C48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9" y="1086619"/>
            <a:ext cx="8072441" cy="210499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9DA8E82-B37A-254E-91BF-608F08EDABEA}"/>
              </a:ext>
            </a:extLst>
          </p:cNvPr>
          <p:cNvSpPr/>
          <p:nvPr/>
        </p:nvSpPr>
        <p:spPr>
          <a:xfrm>
            <a:off x="914753" y="3557573"/>
            <a:ext cx="5503631" cy="962557"/>
          </a:xfrm>
          <a:prstGeom prst="wedgeRoundRectCallout">
            <a:avLst>
              <a:gd name="adj1" fmla="val 32050"/>
              <a:gd name="adj2" fmla="val -1287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Courier New" panose="02070309020205020404" pitchFamily="49" charset="0"/>
              </a:rPr>
              <a:t>Here we 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groceries</a:t>
            </a:r>
            <a:r>
              <a:rPr lang="en-US" sz="2000" dirty="0">
                <a:cs typeface="Courier New" panose="02070309020205020404" pitchFamily="49" charset="0"/>
              </a:rPr>
              <a:t> with a new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648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18ED-7EB1-004A-BAC7-BF2157ED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“rice” to the shopping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3F1A7-C06C-5C49-A3DE-67CE0634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158848"/>
            <a:ext cx="8233775" cy="214706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E83BFFC-E5D7-9740-A841-2668C1492C8C}"/>
              </a:ext>
            </a:extLst>
          </p:cNvPr>
          <p:cNvSpPr/>
          <p:nvPr/>
        </p:nvSpPr>
        <p:spPr>
          <a:xfrm>
            <a:off x="5055577" y="3560630"/>
            <a:ext cx="3156438" cy="962557"/>
          </a:xfrm>
          <a:prstGeom prst="wedgeRoundRectCallout">
            <a:avLst>
              <a:gd name="adj1" fmla="val 33328"/>
              <a:gd name="adj2" fmla="val -115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Courier New" panose="02070309020205020404" pitchFamily="49" charset="0"/>
              </a:rPr>
              <a:t>Now “rice” is in the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800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in Python</a:t>
            </a:r>
            <a:endParaRPr dirty="0"/>
          </a:p>
        </p:txBody>
      </p:sp>
      <p:sp>
        <p:nvSpPr>
          <p:cNvPr id="664" name="Google Shape;664;p92"/>
          <p:cNvSpPr txBox="1">
            <a:spLocks noGrp="1"/>
          </p:cNvSpPr>
          <p:nvPr>
            <p:ph type="body" idx="1"/>
          </p:nvPr>
        </p:nvSpPr>
        <p:spPr>
          <a:xfrm>
            <a:off x="1244575" y="13664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" pitchFamily="2" charset="0"/>
                <a:ea typeface="Montserrat"/>
                <a:cs typeface="Montserrat"/>
                <a:sym typeface="Montserrat"/>
              </a:rPr>
              <a:t>def f(x):</a:t>
            </a:r>
            <a:endParaRPr sz="1800" dirty="0">
              <a:latin typeface="Courier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latin typeface="Courier" pitchFamily="2" charset="0"/>
                <a:ea typeface="Montserrat"/>
                <a:cs typeface="Montserrat"/>
                <a:sym typeface="Montserrat"/>
              </a:rPr>
              <a:t>	return 3 * x + 4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sz="1800" dirty="0">
              <a:latin typeface="Courier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" pitchFamily="2" charset="0"/>
                <a:ea typeface="Montserrat"/>
                <a:cs typeface="Montserrat"/>
                <a:sym typeface="Montserrat"/>
              </a:rPr>
              <a:t>def square(x):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" pitchFamily="2" charset="0"/>
                <a:ea typeface="Montserrat"/>
                <a:cs typeface="Montserrat"/>
                <a:sym typeface="Montserrat"/>
              </a:rPr>
              <a:t>	return x * x</a:t>
            </a:r>
            <a:endParaRPr lang="en" sz="1800" dirty="0">
              <a:latin typeface="Courier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92"/>
          <p:cNvSpPr txBox="1"/>
          <p:nvPr/>
        </p:nvSpPr>
        <p:spPr>
          <a:xfrm>
            <a:off x="5128449" y="1444012"/>
            <a:ext cx="22509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Function header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6" name="Google Shape;666;p92"/>
          <p:cNvCxnSpPr>
            <a:stCxn id="665" idx="1"/>
          </p:cNvCxnSpPr>
          <p:nvPr/>
        </p:nvCxnSpPr>
        <p:spPr>
          <a:xfrm flipH="1">
            <a:off x="2655549" y="1627012"/>
            <a:ext cx="24729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9" name="Google Shape;669;p92"/>
          <p:cNvCxnSpPr/>
          <p:nvPr/>
        </p:nvCxnSpPr>
        <p:spPr>
          <a:xfrm rot="10800000">
            <a:off x="4816950" y="2155115"/>
            <a:ext cx="13929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0" name="Google Shape;670;p92"/>
          <p:cNvSpPr txBox="1"/>
          <p:nvPr/>
        </p:nvSpPr>
        <p:spPr>
          <a:xfrm>
            <a:off x="6319850" y="1961940"/>
            <a:ext cx="1671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3729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18ED-7EB1-004A-BAC7-BF2157ED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“rice” to the shopping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3F1A7-C06C-5C49-A3DE-67CE0634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158848"/>
            <a:ext cx="8233775" cy="2147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8D864-7D92-4641-8875-19A01E157CA7}"/>
              </a:ext>
            </a:extLst>
          </p:cNvPr>
          <p:cNvSpPr txBox="1"/>
          <p:nvPr/>
        </p:nvSpPr>
        <p:spPr>
          <a:xfrm>
            <a:off x="914400" y="3480054"/>
            <a:ext cx="739140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Now practice adding some more items to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groceries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370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D8B5D-7B85-CD4C-BCD3-FBC57818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something with each element of a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E1E52-FF8E-204D-86FA-B106BAB2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662" y="1567550"/>
            <a:ext cx="7798776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2400" dirty="0"/>
              <a:t>Write a function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/>
              <a:t>that returns the product of all elements in a list of numbers</a:t>
            </a:r>
          </a:p>
          <a:p>
            <a:r>
              <a:rPr lang="en-US" sz="2400" i="1" dirty="0"/>
              <a:t>How would you do this writing on a piece of paper?</a:t>
            </a:r>
          </a:p>
        </p:txBody>
      </p:sp>
    </p:spTree>
    <p:extLst>
      <p:ext uri="{BB962C8B-B14F-4D97-AF65-F5344CB8AC3E}">
        <p14:creationId xmlns:p14="http://schemas.microsoft.com/office/powerpoint/2010/main" val="934325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D8B5D-7B85-CD4C-BCD3-FBC57818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something with each element of a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E1E52-FF8E-204D-86FA-B106BAB2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624" y="1048804"/>
            <a:ext cx="7798776" cy="3584742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/>
              <a:t>Write a function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dirty="0"/>
              <a:t>that returns the product of all elements in a list of numbers</a:t>
            </a:r>
          </a:p>
          <a:p>
            <a:r>
              <a:rPr lang="en-US" sz="1800" i="1" dirty="0"/>
              <a:t>How would you do this writing on a piece of paper?</a:t>
            </a:r>
          </a:p>
          <a:p>
            <a:pPr marL="958850" lvl="1" indent="-342900">
              <a:buFont typeface="+mj-lt"/>
              <a:buAutoNum type="arabicPeriod"/>
            </a:pPr>
            <a:r>
              <a:rPr lang="en-US" sz="1600" dirty="0"/>
              <a:t>Start with the first number</a:t>
            </a:r>
          </a:p>
          <a:p>
            <a:pPr marL="958850" lvl="1" indent="-342900">
              <a:buFont typeface="+mj-lt"/>
              <a:buAutoNum type="arabicPeriod"/>
            </a:pPr>
            <a:r>
              <a:rPr lang="en-US" sz="1600" dirty="0"/>
              <a:t>Multiply with the next number</a:t>
            </a:r>
          </a:p>
          <a:p>
            <a:pPr marL="958850" lvl="1" indent="-342900">
              <a:buFont typeface="+mj-lt"/>
              <a:buAutoNum type="arabicPeriod"/>
            </a:pPr>
            <a:r>
              <a:rPr lang="en-US" sz="1600" dirty="0"/>
              <a:t>Repeat until done with all numbers</a:t>
            </a:r>
          </a:p>
          <a:p>
            <a:pPr lvl="1"/>
            <a:endParaRPr lang="en-US" sz="1600" dirty="0"/>
          </a:p>
          <a:p>
            <a:pPr marL="146050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FFFF00"/>
                </a:solidFill>
              </a:rPr>
              <a:t>This is called a “loop”</a:t>
            </a:r>
          </a:p>
        </p:txBody>
      </p:sp>
    </p:spTree>
    <p:extLst>
      <p:ext uri="{BB962C8B-B14F-4D97-AF65-F5344CB8AC3E}">
        <p14:creationId xmlns:p14="http://schemas.microsoft.com/office/powerpoint/2010/main" val="1093713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2EDB-61FC-3F4D-96EE-F25D044E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FB476-4532-FB4F-9B97-2EAA91D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16" y="904126"/>
            <a:ext cx="6564266" cy="263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48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2EDB-61FC-3F4D-96EE-F25D044E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FB476-4532-FB4F-9B97-2EAA91D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16" y="904126"/>
            <a:ext cx="6564266" cy="2635431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E1C7AF0-471C-554F-9BAC-220972F3904B}"/>
              </a:ext>
            </a:extLst>
          </p:cNvPr>
          <p:cNvSpPr/>
          <p:nvPr/>
        </p:nvSpPr>
        <p:spPr>
          <a:xfrm>
            <a:off x="96714" y="1547646"/>
            <a:ext cx="1722559" cy="962557"/>
          </a:xfrm>
          <a:prstGeom prst="wedgeRoundRectCallout">
            <a:avLst>
              <a:gd name="adj1" fmla="val 125301"/>
              <a:gd name="adj2" fmla="val 2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2000" dirty="0"/>
              <a:t> is a variable</a:t>
            </a:r>
          </a:p>
        </p:txBody>
      </p:sp>
    </p:spTree>
    <p:extLst>
      <p:ext uri="{BB962C8B-B14F-4D97-AF65-F5344CB8AC3E}">
        <p14:creationId xmlns:p14="http://schemas.microsoft.com/office/powerpoint/2010/main" val="128675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2EDB-61FC-3F4D-96EE-F25D044E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FB476-4532-FB4F-9B97-2EAA91D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16" y="904126"/>
            <a:ext cx="6564266" cy="2635431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E1C7AF0-471C-554F-9BAC-220972F3904B}"/>
              </a:ext>
            </a:extLst>
          </p:cNvPr>
          <p:cNvSpPr/>
          <p:nvPr/>
        </p:nvSpPr>
        <p:spPr>
          <a:xfrm>
            <a:off x="96714" y="1547646"/>
            <a:ext cx="1722559" cy="962557"/>
          </a:xfrm>
          <a:prstGeom prst="wedgeRoundRectCallout">
            <a:avLst>
              <a:gd name="adj1" fmla="val 125301"/>
              <a:gd name="adj2" fmla="val 2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2000" dirty="0"/>
              <a:t> is a variable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96DC86E-4D8B-CD45-A3AE-D7F683D39083}"/>
              </a:ext>
            </a:extLst>
          </p:cNvPr>
          <p:cNvSpPr/>
          <p:nvPr/>
        </p:nvSpPr>
        <p:spPr>
          <a:xfrm>
            <a:off x="132618" y="2769776"/>
            <a:ext cx="2012705" cy="962557"/>
          </a:xfrm>
          <a:prstGeom prst="wedgeRoundRectCallout">
            <a:avLst>
              <a:gd name="adj1" fmla="val 122395"/>
              <a:gd name="adj2" fmla="val -92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is the next element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91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2EDB-61FC-3F4D-96EE-F25D044E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FB476-4532-FB4F-9B97-2EAA91D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16" y="904126"/>
            <a:ext cx="6564266" cy="2635431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E1C7AF0-471C-554F-9BAC-220972F3904B}"/>
              </a:ext>
            </a:extLst>
          </p:cNvPr>
          <p:cNvSpPr/>
          <p:nvPr/>
        </p:nvSpPr>
        <p:spPr>
          <a:xfrm>
            <a:off x="96714" y="1547646"/>
            <a:ext cx="1722559" cy="962557"/>
          </a:xfrm>
          <a:prstGeom prst="wedgeRoundRectCallout">
            <a:avLst>
              <a:gd name="adj1" fmla="val 125301"/>
              <a:gd name="adj2" fmla="val 27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sz="2000" dirty="0"/>
              <a:t> is a variable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96DC86E-4D8B-CD45-A3AE-D7F683D39083}"/>
              </a:ext>
            </a:extLst>
          </p:cNvPr>
          <p:cNvSpPr/>
          <p:nvPr/>
        </p:nvSpPr>
        <p:spPr>
          <a:xfrm>
            <a:off x="132618" y="2769776"/>
            <a:ext cx="2012705" cy="962557"/>
          </a:xfrm>
          <a:prstGeom prst="wedgeRoundRectCallout">
            <a:avLst>
              <a:gd name="adj1" fmla="val 122395"/>
              <a:gd name="adj2" fmla="val -922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is the next element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75A9E36-E5B8-7345-9DA7-99DB21B6EAB1}"/>
              </a:ext>
            </a:extLst>
          </p:cNvPr>
          <p:cNvSpPr/>
          <p:nvPr/>
        </p:nvSpPr>
        <p:spPr>
          <a:xfrm>
            <a:off x="2524126" y="3683974"/>
            <a:ext cx="5397743" cy="962557"/>
          </a:xfrm>
          <a:prstGeom prst="wedgeRoundRectCallout">
            <a:avLst>
              <a:gd name="adj1" fmla="val 30252"/>
              <a:gd name="adj2" fmla="val -2045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  <a:cs typeface="Courier New" panose="02070309020205020404" pitchFamily="49" charset="0"/>
              </a:rPr>
              <a:t>Here,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total == 1 * 3 * 2 * 4</a:t>
            </a:r>
          </a:p>
        </p:txBody>
      </p:sp>
    </p:spTree>
    <p:extLst>
      <p:ext uri="{BB962C8B-B14F-4D97-AF65-F5344CB8AC3E}">
        <p14:creationId xmlns:p14="http://schemas.microsoft.com/office/powerpoint/2010/main" val="553861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2EDB-61FC-3F4D-96EE-F25D044E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901" y="207700"/>
            <a:ext cx="7557922" cy="696426"/>
          </a:xfrm>
        </p:spPr>
        <p:txBody>
          <a:bodyPr/>
          <a:lstStyle/>
          <a:p>
            <a:r>
              <a:rPr lang="en-US" dirty="0"/>
              <a:t>Write your own: below change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+mn-lt"/>
                <a:cs typeface="Courier New" panose="02070309020205020404" pitchFamily="49" charset="0"/>
              </a:rPr>
              <a:t>That is, add all the items in the list together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FB476-4532-FB4F-9B97-2EAA91DA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85" y="1220649"/>
            <a:ext cx="7744481" cy="310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7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538A-0923-DF47-B82F-CBAE6FF4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write a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that reverses the elements in a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8832D-5021-114A-80AA-AB2CEE6C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7" y="1396722"/>
            <a:ext cx="8440615" cy="23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41C6-607E-1E4E-AFC0-3C962B94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Spyder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05A07-68C3-6047-8DC7-87863975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95" y="948312"/>
            <a:ext cx="6922507" cy="402438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4CB8AD4-09BD-204F-B66D-88A4B61FCBF3}"/>
              </a:ext>
            </a:extLst>
          </p:cNvPr>
          <p:cNvSpPr/>
          <p:nvPr/>
        </p:nvSpPr>
        <p:spPr>
          <a:xfrm>
            <a:off x="4253501" y="502957"/>
            <a:ext cx="3102796" cy="612648"/>
          </a:xfrm>
          <a:prstGeom prst="wedgeRoundRectCallout">
            <a:avLst>
              <a:gd name="adj1" fmla="val -78309"/>
              <a:gd name="adj2" fmla="val 137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 Enter functions in this box</a:t>
            </a:r>
          </a:p>
        </p:txBody>
      </p:sp>
    </p:spTree>
    <p:extLst>
      <p:ext uri="{BB962C8B-B14F-4D97-AF65-F5344CB8AC3E}">
        <p14:creationId xmlns:p14="http://schemas.microsoft.com/office/powerpoint/2010/main" val="2836000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2C5B-CEC7-6246-83C8-7C9A8E9F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to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94286-DA17-B342-A554-FCFA1D544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6961" y="904126"/>
            <a:ext cx="7650600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2400" dirty="0"/>
              <a:t>Write a function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/>
              <a:t>that returns a list consisting of all the numbers in </a:t>
            </a:r>
            <a:r>
              <a:rPr lang="en-US" sz="2400" dirty="0" err="1"/>
              <a:t>Lst</a:t>
            </a:r>
            <a:r>
              <a:rPr lang="en-US" sz="2400" dirty="0"/>
              <a:t>, but then doubled</a:t>
            </a:r>
          </a:p>
          <a:p>
            <a:r>
              <a:rPr lang="en-US" sz="1800" dirty="0"/>
              <a:t>For example,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double([ 3, 1, 4 ])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dirty="0"/>
              <a:t>should return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[ 6, 2, 8 ]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1A91B-E82C-4746-A78C-0E7272290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3" y="2433334"/>
            <a:ext cx="4676042" cy="22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4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26E5-692E-3D42-A86C-42AC30FF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1916-77E7-5E4F-8ACB-0F3A6F02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567550"/>
            <a:ext cx="8396654" cy="2911200"/>
          </a:xfrm>
        </p:spPr>
        <p:txBody>
          <a:bodyPr/>
          <a:lstStyle/>
          <a:p>
            <a:pPr marL="146050" indent="0" algn="ctr">
              <a:buNone/>
            </a:pPr>
            <a:r>
              <a:rPr lang="en-US" sz="2000" dirty="0"/>
              <a:t>Write a 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squares(start, end)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/>
              <a:t>that returns a list of all the squares of the numbers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000" dirty="0"/>
              <a:t> (inclusive) through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/>
              <a:t> (exclusive)</a:t>
            </a:r>
          </a:p>
          <a:p>
            <a:pPr marL="146050" indent="0" algn="ctr">
              <a:buNone/>
            </a:pPr>
            <a:endParaRPr lang="en-US" sz="2000" dirty="0"/>
          </a:p>
          <a:p>
            <a:pPr marL="146050" indent="0" algn="ctr">
              <a:buNone/>
            </a:pPr>
            <a:r>
              <a:rPr lang="en-US" sz="1800" dirty="0"/>
              <a:t>(in Computer Science, “inclusive” means that the value is included, and “exclusive” means that the value is excluded)</a:t>
            </a:r>
          </a:p>
          <a:p>
            <a:pPr marL="146050" indent="0" algn="ctr">
              <a:buNone/>
            </a:pPr>
            <a:endParaRPr lang="en-US" sz="1800" dirty="0"/>
          </a:p>
          <a:p>
            <a:pPr marL="146050" indent="0" algn="ctr">
              <a:buNone/>
            </a:pPr>
            <a:r>
              <a:rPr lang="en-US" sz="1600" dirty="0"/>
              <a:t>For example,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squares(1, 10)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/>
              <a:t>returns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[ 1, 4, 9, 16, 25, 36, 49, 64, 81 ]</a:t>
            </a:r>
          </a:p>
        </p:txBody>
      </p:sp>
    </p:spTree>
    <p:extLst>
      <p:ext uri="{BB962C8B-B14F-4D97-AF65-F5344CB8AC3E}">
        <p14:creationId xmlns:p14="http://schemas.microsoft.com/office/powerpoint/2010/main" val="877368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26E5-692E-3D42-A86C-42AC30FF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586B9-8DB9-1F46-BEFB-60D6E99F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01" y="1783135"/>
            <a:ext cx="7376746" cy="245623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F64B4AE-D3E3-8548-960E-B03345A72447}"/>
              </a:ext>
            </a:extLst>
          </p:cNvPr>
          <p:cNvSpPr/>
          <p:nvPr/>
        </p:nvSpPr>
        <p:spPr>
          <a:xfrm>
            <a:off x="4695093" y="422847"/>
            <a:ext cx="4053253" cy="962557"/>
          </a:xfrm>
          <a:prstGeom prst="wedgeRoundRectCallout">
            <a:avLst>
              <a:gd name="adj1" fmla="val -79059"/>
              <a:gd name="adj2" fmla="val 1945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</a:t>
            </a:r>
            <a:r>
              <a:rPr lang="en-US" sz="1800" dirty="0"/>
              <a:t> generates the integers from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800" dirty="0"/>
              <a:t> (inclusive)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800" dirty="0"/>
              <a:t> (exclusive)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14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292-0FB0-EB4E-9DDC-A6B15C9B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practice with ranges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6381-E267-C545-BD2B-A5B729FE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904126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/>
              <a:t>Write function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</a:t>
            </a:r>
            <a:r>
              <a:rPr lang="en-US" sz="1800" dirty="0"/>
              <a:t> that returns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/>
              <a:t>!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dirty="0"/>
              <a:t>!  is defined to be the product of all the integers from 1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sz="1800" dirty="0"/>
              <a:t>For example,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factorial(3)</a:t>
            </a:r>
            <a:r>
              <a:rPr lang="en-US" sz="1800" dirty="0"/>
              <a:t> is equal to 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1 * 2 * 3 (that is, 6)</a:t>
            </a:r>
          </a:p>
          <a:p>
            <a:pPr marL="14605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650FC-BA3C-8D4E-AE4A-64421DC7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76919"/>
            <a:ext cx="6963508" cy="22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13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pic>
        <p:nvPicPr>
          <p:cNvPr id="486" name="Google Shape;48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725" y="2470150"/>
            <a:ext cx="2726300" cy="22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292-0FB0-EB4E-9DDC-A6B15C9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900" y="207700"/>
            <a:ext cx="7419899" cy="696426"/>
          </a:xfrm>
        </p:spPr>
        <p:txBody>
          <a:bodyPr/>
          <a:lstStyle/>
          <a:p>
            <a:r>
              <a:rPr lang="en-US" sz="2000" dirty="0"/>
              <a:t>What if you want to do something only sometimes?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6381-E267-C545-BD2B-A5B729FE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904126"/>
            <a:ext cx="5837284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2000" dirty="0"/>
              <a:t>Write 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feeling(temp)</a:t>
            </a:r>
            <a:r>
              <a:rPr lang="en-US" sz="2000" dirty="0"/>
              <a:t> that returns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“cold”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/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 &lt; 20 </a:t>
            </a:r>
            <a:r>
              <a:rPr lang="en-US" sz="2000" dirty="0"/>
              <a:t>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“hot”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/>
              <a:t>otherwise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0403F-77AC-C44B-91A9-18B820AA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61" y="1815076"/>
            <a:ext cx="6674338" cy="26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62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0403F-77AC-C44B-91A9-18B820AA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52" y="904125"/>
            <a:ext cx="7851438" cy="3113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C292-0FB0-EB4E-9DDC-A6B15C9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900" y="207700"/>
            <a:ext cx="7419899" cy="696426"/>
          </a:xfrm>
        </p:spPr>
        <p:txBody>
          <a:bodyPr/>
          <a:lstStyle/>
          <a:p>
            <a:r>
              <a:rPr lang="en-US" sz="2000" dirty="0"/>
              <a:t>Correct indentation is important!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D9A027-3B6B-514F-9C82-47936B65C341}"/>
              </a:ext>
            </a:extLst>
          </p:cNvPr>
          <p:cNvCxnSpPr>
            <a:cxnSpLocks/>
          </p:cNvCxnSpPr>
          <p:nvPr/>
        </p:nvCxnSpPr>
        <p:spPr>
          <a:xfrm>
            <a:off x="2048607" y="2365130"/>
            <a:ext cx="0" cy="11693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18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6081-91F8-FD4A-9447-F183D1C3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if statements in for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E5090-0944-814B-9AD1-0594F4F5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1" y="1918342"/>
            <a:ext cx="8086336" cy="219130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EF518-2D12-FA4D-8AC4-AE6C4E6C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901" y="1033854"/>
            <a:ext cx="7038900" cy="1788477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/>
              <a:t>Write a function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dirty="0"/>
              <a:t>that returns a list consisting of the elements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800" dirty="0"/>
              <a:t> except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E72BA-F45C-A948-BA0A-D5ADC31F1CD8}"/>
              </a:ext>
            </a:extLst>
          </p:cNvPr>
          <p:cNvSpPr txBox="1"/>
          <p:nvPr/>
        </p:nvSpPr>
        <p:spPr>
          <a:xfrm>
            <a:off x="501161" y="4269743"/>
            <a:ext cx="467457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>
                <a:solidFill>
                  <a:schemeClr val="bg1"/>
                </a:solidFill>
              </a:rPr>
              <a:t>  means “is not the same as”</a:t>
            </a:r>
          </a:p>
        </p:txBody>
      </p:sp>
    </p:spTree>
    <p:extLst>
      <p:ext uri="{BB962C8B-B14F-4D97-AF65-F5344CB8AC3E}">
        <p14:creationId xmlns:p14="http://schemas.microsoft.com/office/powerpoint/2010/main" val="2916682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6081-91F8-FD4A-9447-F183D1C3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indentation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E5090-0944-814B-9AD1-0594F4F50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" t="30139" r="57435" b="8873"/>
          <a:stretch/>
        </p:blipFill>
        <p:spPr>
          <a:xfrm>
            <a:off x="1380392" y="1383028"/>
            <a:ext cx="5943600" cy="23774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DD0E-03F0-954D-B0BD-617340F887FE}"/>
              </a:ext>
            </a:extLst>
          </p:cNvPr>
          <p:cNvCxnSpPr>
            <a:cxnSpLocks/>
          </p:cNvCxnSpPr>
          <p:nvPr/>
        </p:nvCxnSpPr>
        <p:spPr>
          <a:xfrm>
            <a:off x="2294793" y="1863968"/>
            <a:ext cx="0" cy="17057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DB01A5-A1FB-4240-818F-FB4AB9D82FE1}"/>
              </a:ext>
            </a:extLst>
          </p:cNvPr>
          <p:cNvCxnSpPr>
            <a:cxnSpLocks/>
          </p:cNvCxnSpPr>
          <p:nvPr/>
        </p:nvCxnSpPr>
        <p:spPr>
          <a:xfrm>
            <a:off x="3033347" y="2571749"/>
            <a:ext cx="0" cy="69019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94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6081-91F8-FD4A-9447-F183D1C3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indentations: what do these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4C0C2-D1B3-3B43-B39A-B3A8FB6E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27" y="2917286"/>
            <a:ext cx="4584700" cy="187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87F8F-7CF8-4242-A38D-F8E65295E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27" y="860994"/>
            <a:ext cx="4584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41C6-607E-1E4E-AFC0-3C962B94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Spyder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05A07-68C3-6047-8DC7-87863975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95" y="948312"/>
            <a:ext cx="6922507" cy="402438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4CB8AD4-09BD-204F-B66D-88A4B61FCBF3}"/>
              </a:ext>
            </a:extLst>
          </p:cNvPr>
          <p:cNvSpPr/>
          <p:nvPr/>
        </p:nvSpPr>
        <p:spPr>
          <a:xfrm>
            <a:off x="3483558" y="163514"/>
            <a:ext cx="4393541" cy="612648"/>
          </a:xfrm>
          <a:prstGeom prst="wedgeRoundRectCallout">
            <a:avLst>
              <a:gd name="adj1" fmla="val -66274"/>
              <a:gd name="adj2" fmla="val 926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 Click on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green</a:t>
            </a:r>
            <a:r>
              <a:rPr lang="en-US" dirty="0"/>
              <a:t> triangle </a:t>
            </a:r>
            <a:r>
              <a:rPr lang="en-US" dirty="0">
                <a:solidFill>
                  <a:schemeClr val="accent2"/>
                </a:solidFill>
              </a:rPr>
              <a:t>(don’t forget)  </a:t>
            </a:r>
          </a:p>
        </p:txBody>
      </p:sp>
    </p:spTree>
    <p:extLst>
      <p:ext uri="{BB962C8B-B14F-4D97-AF65-F5344CB8AC3E}">
        <p14:creationId xmlns:p14="http://schemas.microsoft.com/office/powerpoint/2010/main" val="2919974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375E22C-0A84-944D-AD72-5CACAFE5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27" y="860994"/>
            <a:ext cx="4584700" cy="187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836081-91F8-FD4A-9447-F183D1C3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indentations: what do these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56FD7-390C-1446-B55B-9230FFCF23E4}"/>
              </a:ext>
            </a:extLst>
          </p:cNvPr>
          <p:cNvSpPr txBox="1"/>
          <p:nvPr/>
        </p:nvSpPr>
        <p:spPr>
          <a:xfrm>
            <a:off x="6400800" y="904126"/>
            <a:ext cx="249474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This returns after the first element in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Lst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FCD0F-5E8B-3C44-A532-8F8DF1EEA71E}"/>
              </a:ext>
            </a:extLst>
          </p:cNvPr>
          <p:cNvSpPr txBox="1"/>
          <p:nvPr/>
        </p:nvSpPr>
        <p:spPr>
          <a:xfrm>
            <a:off x="6400800" y="2996695"/>
            <a:ext cx="249474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This returns after the first element that is not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355A4-FDCA-8E49-9B5E-28960C3B8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27" y="2908660"/>
            <a:ext cx="4584700" cy="1879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D3B08-31ED-8E4E-94D6-85CA3696A345}"/>
              </a:ext>
            </a:extLst>
          </p:cNvPr>
          <p:cNvCxnSpPr>
            <a:cxnSpLocks/>
          </p:cNvCxnSpPr>
          <p:nvPr/>
        </p:nvCxnSpPr>
        <p:spPr>
          <a:xfrm>
            <a:off x="2731422" y="1829797"/>
            <a:ext cx="0" cy="8098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7F742A-16E6-EC42-9F41-0F87D215F730}"/>
              </a:ext>
            </a:extLst>
          </p:cNvPr>
          <p:cNvCxnSpPr>
            <a:cxnSpLocks/>
          </p:cNvCxnSpPr>
          <p:nvPr/>
        </p:nvCxnSpPr>
        <p:spPr>
          <a:xfrm>
            <a:off x="3326645" y="4197024"/>
            <a:ext cx="0" cy="45261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95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91BC-6BD3-8745-AD3E-C41C5D87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to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6EC02-7675-2B40-B074-011E4B8A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664" y="904126"/>
            <a:ext cx="8017223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2000" dirty="0"/>
              <a:t>Write a 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  <a:r>
              <a:rPr lang="en-US" sz="2000" dirty="0"/>
              <a:t> that counts how many times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dirty="0"/>
              <a:t> occurs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For example,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count([“apples”, “juice”, “milk”], “juice”)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dirty="0"/>
              <a:t>should return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9BFE4-EB87-3C48-889D-CA700066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50" y="2154152"/>
            <a:ext cx="4183812" cy="25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500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C86095-A5E0-EE4D-A0DB-E837F56B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with multiple functions</a:t>
            </a:r>
          </a:p>
        </p:txBody>
      </p:sp>
    </p:spTree>
    <p:extLst>
      <p:ext uri="{BB962C8B-B14F-4D97-AF65-F5344CB8AC3E}">
        <p14:creationId xmlns:p14="http://schemas.microsoft.com/office/powerpoint/2010/main" val="670276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0533C-8659-9841-9B26-23B6069C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difficult programs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A670E-8001-B047-8432-4EC03E02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005" y="904126"/>
            <a:ext cx="6612923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Split program into multiple definitions</a:t>
            </a:r>
          </a:p>
          <a:p>
            <a:r>
              <a:rPr lang="en-US" sz="1600" dirty="0"/>
              <a:t>Write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shop(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/>
              <a:t>that returns the 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“we have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/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dirty="0"/>
              <a:t> is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600" dirty="0"/>
              <a:t>,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“we need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/>
              <a:t> if not</a:t>
            </a:r>
          </a:p>
          <a:p>
            <a:r>
              <a:rPr lang="en-US" sz="1600" dirty="0"/>
              <a:t>For example: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shop(groceries, “rice”)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/>
              <a:t>returns</a:t>
            </a:r>
          </a:p>
          <a:p>
            <a:pPr marL="14605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“we have rice” </a:t>
            </a:r>
            <a:r>
              <a:rPr lang="en-US" sz="1600" dirty="0"/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”rice” </a:t>
            </a:r>
            <a:r>
              <a:rPr lang="en-US" sz="1600" dirty="0"/>
              <a:t>is in groceries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417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0533C-8659-9841-9B26-23B6069C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difficult programs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A670E-8001-B047-8432-4EC03E02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2782" y="757477"/>
            <a:ext cx="6612923" cy="2911200"/>
          </a:xfrm>
        </p:spPr>
        <p:txBody>
          <a:bodyPr/>
          <a:lstStyle/>
          <a:p>
            <a:pPr marL="146050" indent="0">
              <a:buNone/>
            </a:pPr>
            <a:r>
              <a:rPr lang="en-US" sz="1600" dirty="0"/>
              <a:t>Split program into multiple definitions</a:t>
            </a:r>
          </a:p>
          <a:p>
            <a:r>
              <a:rPr lang="en-US" sz="1600" dirty="0"/>
              <a:t>Write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shop(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/>
              <a:t>that returns the 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“we have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/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dirty="0"/>
              <a:t> is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600" dirty="0"/>
              <a:t>,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“we need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/>
              <a:t> if not</a:t>
            </a:r>
          </a:p>
          <a:p>
            <a:pPr marL="14605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CFB85-3A66-204C-8EDF-42B58DAB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84" y="1795373"/>
            <a:ext cx="6504317" cy="29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0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ctrTitle"/>
          </p:nvPr>
        </p:nvSpPr>
        <p:spPr>
          <a:xfrm>
            <a:off x="3939000" y="15554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 a little math before we go on</a:t>
            </a:r>
            <a:br>
              <a:rPr lang="en" dirty="0"/>
            </a:br>
            <a:endParaRPr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896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7BCDD8-932B-094E-A94A-979AC801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numbers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F01C-2686-0D45-90D5-3F799CDD9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“integers”</a:t>
            </a:r>
          </a:p>
          <a:p>
            <a:pPr lvl="1"/>
            <a:r>
              <a:rPr lang="en-US" sz="2200" dirty="0"/>
              <a:t>Examples:  0, 1, 2, 3, -3,  93723881</a:t>
            </a:r>
          </a:p>
          <a:p>
            <a:pPr lvl="1"/>
            <a:endParaRPr lang="en-US" sz="2200" dirty="0"/>
          </a:p>
          <a:p>
            <a:r>
              <a:rPr lang="en-US" sz="2400" dirty="0"/>
              <a:t>  ”floating point numbers”</a:t>
            </a:r>
          </a:p>
          <a:p>
            <a:pPr lvl="1"/>
            <a:r>
              <a:rPr lang="en-US" sz="2200" dirty="0"/>
              <a:t>Examples:  3.14159,  -0.05, 123.45</a:t>
            </a:r>
          </a:p>
        </p:txBody>
      </p:sp>
    </p:spTree>
    <p:extLst>
      <p:ext uri="{BB962C8B-B14F-4D97-AF65-F5344CB8AC3E}">
        <p14:creationId xmlns:p14="http://schemas.microsoft.com/office/powerpoint/2010/main" val="2078189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7BCDD8-932B-094E-A94A-979AC801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08" y="207700"/>
            <a:ext cx="7875917" cy="696426"/>
          </a:xfrm>
        </p:spPr>
        <p:txBody>
          <a:bodyPr/>
          <a:lstStyle/>
          <a:p>
            <a:r>
              <a:rPr lang="en-US" dirty="0"/>
              <a:t>Division with integers and floating point numbers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F01C-2686-0D45-90D5-3F799CDD9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What is 9 divided by 4?</a:t>
            </a:r>
          </a:p>
          <a:p>
            <a:pPr lvl="1"/>
            <a:r>
              <a:rPr lang="en-US" sz="2000" dirty="0"/>
              <a:t>Using integers, it is 2 with a remainder of 1</a:t>
            </a:r>
          </a:p>
          <a:p>
            <a:pPr lvl="1"/>
            <a:r>
              <a:rPr lang="en-US" sz="2000" dirty="0"/>
              <a:t>Using floating point numbers, it is 2.25 </a:t>
            </a:r>
          </a:p>
        </p:txBody>
      </p:sp>
    </p:spTree>
    <p:extLst>
      <p:ext uri="{BB962C8B-B14F-4D97-AF65-F5344CB8AC3E}">
        <p14:creationId xmlns:p14="http://schemas.microsoft.com/office/powerpoint/2010/main" val="37779894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0324-F542-CB41-88B0-623FBBCA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thing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E5C2B-2B2C-3B4B-9C62-BD01D6F7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4" y="1501527"/>
            <a:ext cx="7643602" cy="3344762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FB96A538-6A6E-844B-A7E7-679E322D2D0C}"/>
              </a:ext>
            </a:extLst>
          </p:cNvPr>
          <p:cNvSpPr/>
          <p:nvPr/>
        </p:nvSpPr>
        <p:spPr>
          <a:xfrm>
            <a:off x="5253486" y="1243717"/>
            <a:ext cx="2743200" cy="787309"/>
          </a:xfrm>
          <a:prstGeom prst="wedgeEllipseCallout">
            <a:avLst>
              <a:gd name="adj1" fmla="val -72830"/>
              <a:gd name="adj2" fmla="val 13945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Floating point division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5A5598B1-C100-3A4B-BC90-66190CB136A7}"/>
              </a:ext>
            </a:extLst>
          </p:cNvPr>
          <p:cNvSpPr/>
          <p:nvPr/>
        </p:nvSpPr>
        <p:spPr>
          <a:xfrm>
            <a:off x="5845833" y="2094857"/>
            <a:ext cx="2743200" cy="787309"/>
          </a:xfrm>
          <a:prstGeom prst="wedgeEllipseCallout">
            <a:avLst>
              <a:gd name="adj1" fmla="val -89811"/>
              <a:gd name="adj2" fmla="val 1175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Integer division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9EE77CF6-08F1-704A-82D7-505907DA340F}"/>
              </a:ext>
            </a:extLst>
          </p:cNvPr>
          <p:cNvSpPr/>
          <p:nvPr/>
        </p:nvSpPr>
        <p:spPr>
          <a:xfrm>
            <a:off x="5486400" y="3221757"/>
            <a:ext cx="3304516" cy="787309"/>
          </a:xfrm>
          <a:prstGeom prst="wedgeEllipseCallout">
            <a:avLst>
              <a:gd name="adj1" fmla="val -77882"/>
              <a:gd name="adj2" fmla="val 507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Integer remainder (modulo)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You say “9 modulo 4”</a:t>
            </a:r>
          </a:p>
        </p:txBody>
      </p:sp>
    </p:spTree>
    <p:extLst>
      <p:ext uri="{BB962C8B-B14F-4D97-AF65-F5344CB8AC3E}">
        <p14:creationId xmlns:p14="http://schemas.microsoft.com/office/powerpoint/2010/main" val="3372150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Approaching Coding Questions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881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CE781-12C6-6646-A8A8-D9DCF20B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8" y="941018"/>
            <a:ext cx="6961493" cy="4047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841C6-607E-1E4E-AFC0-3C962B94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Spyder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BE35CEC1-EE52-D04B-B486-508B53038022}"/>
              </a:ext>
            </a:extLst>
          </p:cNvPr>
          <p:cNvSpPr/>
          <p:nvPr/>
        </p:nvSpPr>
        <p:spPr>
          <a:xfrm>
            <a:off x="4883229" y="3055980"/>
            <a:ext cx="3889520" cy="612648"/>
          </a:xfrm>
          <a:prstGeom prst="wedgeEllipseCallout">
            <a:avLst>
              <a:gd name="adj1" fmla="val -33106"/>
              <a:gd name="adj2" fmla="val -14997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Output (and error messages) appear in “console” 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38DB602-0666-CD4B-981E-182E6D630A09}"/>
              </a:ext>
            </a:extLst>
          </p:cNvPr>
          <p:cNvSpPr/>
          <p:nvPr/>
        </p:nvSpPr>
        <p:spPr>
          <a:xfrm>
            <a:off x="3483558" y="163514"/>
            <a:ext cx="4393541" cy="612648"/>
          </a:xfrm>
          <a:prstGeom prst="wedgeRoundRectCallout">
            <a:avLst>
              <a:gd name="adj1" fmla="val -66274"/>
              <a:gd name="adj2" fmla="val 926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 Click on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green</a:t>
            </a:r>
            <a:r>
              <a:rPr lang="en-US" dirty="0"/>
              <a:t> triangle </a:t>
            </a:r>
            <a:r>
              <a:rPr lang="en-US" dirty="0">
                <a:solidFill>
                  <a:schemeClr val="accent2"/>
                </a:solidFill>
              </a:rPr>
              <a:t>(don’t forget)  </a:t>
            </a:r>
          </a:p>
        </p:txBody>
      </p:sp>
    </p:spTree>
    <p:extLst>
      <p:ext uri="{BB962C8B-B14F-4D97-AF65-F5344CB8AC3E}">
        <p14:creationId xmlns:p14="http://schemas.microsoft.com/office/powerpoint/2010/main" val="716703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7"/>
          <p:cNvSpPr txBox="1">
            <a:spLocks noGrp="1"/>
          </p:cNvSpPr>
          <p:nvPr>
            <p:ph type="title"/>
          </p:nvPr>
        </p:nvSpPr>
        <p:spPr>
          <a:xfrm>
            <a:off x="1124970" y="393750"/>
            <a:ext cx="777749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3-Step Approach To Coding Problems</a:t>
            </a:r>
            <a:endParaRPr sz="3000" dirty="0"/>
          </a:p>
        </p:txBody>
      </p:sp>
      <p:sp>
        <p:nvSpPr>
          <p:cNvPr id="705" name="Google Shape;705;p97"/>
          <p:cNvSpPr txBox="1">
            <a:spLocks noGrp="1"/>
          </p:cNvSpPr>
          <p:nvPr>
            <p:ph type="body" idx="1"/>
          </p:nvPr>
        </p:nvSpPr>
        <p:spPr>
          <a:xfrm>
            <a:off x="1124970" y="1213867"/>
            <a:ext cx="760496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/>
              <a:t>Read the question carefully. Understand what information you have available to you and what the question wants you to do.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/>
              <a:t>Try to write out an algorithm or solution to the problem in “English” or “pseudocode”.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/>
              <a:t>Translate your English solution to code</a:t>
            </a:r>
            <a:endParaRPr sz="1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17" name="Google Shape;717;p99"/>
          <p:cNvSpPr txBox="1">
            <a:spLocks noGrp="1"/>
          </p:cNvSpPr>
          <p:nvPr>
            <p:ph type="body" idx="1"/>
          </p:nvPr>
        </p:nvSpPr>
        <p:spPr>
          <a:xfrm>
            <a:off x="483079" y="1567550"/>
            <a:ext cx="856603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Q: Write a function </a:t>
            </a:r>
            <a:r>
              <a:rPr lang="e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" sz="2800" dirty="0"/>
              <a:t> that returns </a:t>
            </a:r>
            <a:r>
              <a:rPr lang="e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“even” </a:t>
            </a:r>
            <a:r>
              <a:rPr lang="en" sz="2800" dirty="0"/>
              <a:t>if </a:t>
            </a:r>
            <a:r>
              <a:rPr lang="e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sz="2800" dirty="0"/>
              <a:t> is even and </a:t>
            </a:r>
            <a:r>
              <a:rPr lang="e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“odd” </a:t>
            </a:r>
            <a:r>
              <a:rPr lang="en" sz="2800" dirty="0"/>
              <a:t>if not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1:  Read the question </a:t>
            </a:r>
            <a:r>
              <a:rPr lang="en" i="1" dirty="0"/>
              <a:t>carefully</a:t>
            </a:r>
            <a:r>
              <a:rPr lang="en" dirty="0"/>
              <a:t> </a:t>
            </a:r>
            <a:endParaRPr dirty="0"/>
          </a:p>
        </p:txBody>
      </p:sp>
      <p:sp>
        <p:nvSpPr>
          <p:cNvPr id="711" name="Google Shape;711;p98"/>
          <p:cNvSpPr txBox="1">
            <a:spLocks noGrp="1"/>
          </p:cNvSpPr>
          <p:nvPr>
            <p:ph type="body" idx="1"/>
          </p:nvPr>
        </p:nvSpPr>
        <p:spPr>
          <a:xfrm>
            <a:off x="698740" y="1567550"/>
            <a:ext cx="817646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Q: </a:t>
            </a:r>
            <a:r>
              <a:rPr lang="en" sz="1600" b="1" u="sng" dirty="0"/>
              <a:t>Write a function </a:t>
            </a:r>
            <a:r>
              <a:rPr lang="en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" sz="1600" b="1" u="sng" dirty="0"/>
              <a:t> that returns </a:t>
            </a:r>
            <a:r>
              <a:rPr lang="en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“even” </a:t>
            </a:r>
            <a:r>
              <a:rPr lang="en" sz="1600" b="1" u="sng" dirty="0"/>
              <a:t>if </a:t>
            </a:r>
            <a:r>
              <a:rPr lang="en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sz="1600" b="1" u="sng" dirty="0"/>
              <a:t> is even and </a:t>
            </a:r>
            <a:r>
              <a:rPr lang="en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“odd” </a:t>
            </a:r>
            <a:r>
              <a:rPr lang="en" sz="1600" b="1" u="sng" dirty="0"/>
              <a:t>if not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After reading the question, we see that we have one integer number as our only input.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Since our function only has one input, our function header will look something like: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endParaRPr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2:  Design a solution in “English”</a:t>
            </a:r>
            <a:endParaRPr dirty="0"/>
          </a:p>
        </p:txBody>
      </p:sp>
      <p:sp>
        <p:nvSpPr>
          <p:cNvPr id="711" name="Google Shape;711;p98"/>
          <p:cNvSpPr txBox="1">
            <a:spLocks noGrp="1"/>
          </p:cNvSpPr>
          <p:nvPr>
            <p:ph type="body" idx="1"/>
          </p:nvPr>
        </p:nvSpPr>
        <p:spPr>
          <a:xfrm>
            <a:off x="698740" y="1567550"/>
            <a:ext cx="817646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Q: Write a function </a:t>
            </a:r>
            <a:r>
              <a:rPr lang="e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" sz="1600" b="1" dirty="0"/>
              <a:t> that returns </a:t>
            </a:r>
            <a:r>
              <a:rPr lang="e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“even” </a:t>
            </a:r>
            <a:r>
              <a:rPr lang="en" sz="1600" b="1" dirty="0"/>
              <a:t>if </a:t>
            </a:r>
            <a:r>
              <a:rPr lang="e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" sz="1600" b="1" dirty="0"/>
              <a:t> is even and </a:t>
            </a:r>
            <a:r>
              <a:rPr lang="e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“odd” </a:t>
            </a:r>
            <a:r>
              <a:rPr lang="en" sz="1600" b="1" dirty="0"/>
              <a:t>if not</a:t>
            </a:r>
          </a:p>
          <a:p>
            <a:pPr lvl="0" indent="-342900">
              <a:spcBef>
                <a:spcPts val="1600"/>
              </a:spcBef>
              <a:buClr>
                <a:srgbClr val="FF9900"/>
              </a:buClr>
              <a:buSzPts val="1800"/>
              <a:buChar char="-"/>
            </a:pPr>
            <a:r>
              <a:rPr lang="en-US" sz="1600" dirty="0">
                <a:solidFill>
                  <a:srgbClr val="FFFF00"/>
                </a:solidFill>
              </a:rPr>
              <a:t>If the input parameter is divisible by 2, then we know it is even </a:t>
            </a:r>
          </a:p>
          <a:p>
            <a:pPr lvl="0" indent="-342900">
              <a:buClr>
                <a:srgbClr val="FF9900"/>
              </a:buClr>
              <a:buSzPts val="1800"/>
              <a:buChar char="-"/>
            </a:pPr>
            <a:r>
              <a:rPr lang="en-US" sz="1600" dirty="0">
                <a:solidFill>
                  <a:srgbClr val="FFFF00"/>
                </a:solidFill>
              </a:rPr>
              <a:t>Otherwise, it must be odd</a:t>
            </a:r>
          </a:p>
          <a:p>
            <a:pPr lvl="0" indent="-342900">
              <a:buClr>
                <a:srgbClr val="FF9900"/>
              </a:buClr>
              <a:buSzPts val="1800"/>
              <a:buChar char="-"/>
            </a:pPr>
            <a:endParaRPr lang="en-US" sz="1600" dirty="0">
              <a:solidFill>
                <a:srgbClr val="FFFF00"/>
              </a:solidFill>
            </a:endParaRPr>
          </a:p>
          <a:p>
            <a:pPr marL="114300" lvl="0" indent="0">
              <a:buClr>
                <a:srgbClr val="FF9900"/>
              </a:buClr>
              <a:buSzPts val="1800"/>
              <a:buNone/>
            </a:pPr>
            <a:r>
              <a:rPr lang="en-US" sz="1600" dirty="0">
                <a:solidFill>
                  <a:srgbClr val="FFFF00"/>
                </a:solidFill>
              </a:rPr>
              <a:t>We also know that we can check if something is divisible with the modulo operator, </a:t>
            </a:r>
            <a:r>
              <a:rPr lang="en-US" sz="1600" b="1" dirty="0">
                <a:solidFill>
                  <a:srgbClr val="FFFF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140206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3: translate English into code</a:t>
            </a:r>
            <a:endParaRPr dirty="0"/>
          </a:p>
        </p:txBody>
      </p:sp>
      <p:sp>
        <p:nvSpPr>
          <p:cNvPr id="723" name="Google Shape;723;p100"/>
          <p:cNvSpPr txBox="1">
            <a:spLocks noGrp="1"/>
          </p:cNvSpPr>
          <p:nvPr>
            <p:ph type="body" idx="1"/>
          </p:nvPr>
        </p:nvSpPr>
        <p:spPr>
          <a:xfrm>
            <a:off x="1297500" y="1015458"/>
            <a:ext cx="7038900" cy="3271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9900"/>
                </a:solidFill>
              </a:rPr>
              <a:t>If the input parameter is divisible by 2, then it is even</a:t>
            </a:r>
            <a:endParaRPr sz="1800" dirty="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num % 2 == 0:</a:t>
            </a:r>
            <a:endParaRPr sz="1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“even”</a:t>
            </a:r>
            <a:endParaRPr sz="1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9900"/>
                </a:solidFill>
              </a:rPr>
              <a:t>Otherwise, it must be odd</a:t>
            </a:r>
            <a:endParaRPr sz="1800" dirty="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	</a:t>
            </a:r>
            <a:r>
              <a:rPr lang="en" sz="1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sz="1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“odd”</a:t>
            </a:r>
            <a:endParaRPr sz="18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Finally, test it out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F1CC5-BC63-2B49-9F66-C78A8034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85" y="1146715"/>
            <a:ext cx="6386830" cy="2479715"/>
          </a:xfrm>
          <a:prstGeom prst="rect">
            <a:avLst/>
          </a:prstGeom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0D6A63EE-0D1B-E94D-9F65-CC980D2BF120}"/>
              </a:ext>
            </a:extLst>
          </p:cNvPr>
          <p:cNvSpPr/>
          <p:nvPr/>
        </p:nvSpPr>
        <p:spPr>
          <a:xfrm>
            <a:off x="6331788" y="753060"/>
            <a:ext cx="2743200" cy="787309"/>
          </a:xfrm>
          <a:prstGeom prst="wedgeEllipseCallout">
            <a:avLst>
              <a:gd name="adj1" fmla="val -31950"/>
              <a:gd name="adj2" fmla="val 17232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Test carefully!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F316-C243-D84C-95EE-56588874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CD37-37E0-834F-B3E5-067542131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Python functions can “print” (output) and read from the keyboard or even files (input)</a:t>
            </a:r>
          </a:p>
        </p:txBody>
      </p:sp>
    </p:spTree>
    <p:extLst>
      <p:ext uri="{BB962C8B-B14F-4D97-AF65-F5344CB8AC3E}">
        <p14:creationId xmlns:p14="http://schemas.microsoft.com/office/powerpoint/2010/main" val="43980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3CAFC-1583-6241-97B0-8D94985F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60" y="886874"/>
            <a:ext cx="7038901" cy="4092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841C6-607E-1E4E-AFC0-3C962B94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Spyder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4CB8AD4-09BD-204F-B66D-88A4B61FCBF3}"/>
              </a:ext>
            </a:extLst>
          </p:cNvPr>
          <p:cNvSpPr/>
          <p:nvPr/>
        </p:nvSpPr>
        <p:spPr>
          <a:xfrm>
            <a:off x="5503652" y="1941850"/>
            <a:ext cx="3402520" cy="612648"/>
          </a:xfrm>
          <a:prstGeom prst="wedgeRoundRectCallout">
            <a:avLst>
              <a:gd name="adj1" fmla="val -6580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 Type a function call here and hit “enter”</a:t>
            </a:r>
          </a:p>
        </p:txBody>
      </p:sp>
    </p:spTree>
    <p:extLst>
      <p:ext uri="{BB962C8B-B14F-4D97-AF65-F5344CB8AC3E}">
        <p14:creationId xmlns:p14="http://schemas.microsoft.com/office/powerpoint/2010/main" val="133434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36A00-63CD-6247-A750-7FF90D0A0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896" y="840994"/>
            <a:ext cx="7103002" cy="4129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841C6-607E-1E4E-AFC0-3C962B94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Spyder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583C013A-C212-8E44-9F60-12BEF38279D6}"/>
              </a:ext>
            </a:extLst>
          </p:cNvPr>
          <p:cNvSpPr/>
          <p:nvPr/>
        </p:nvSpPr>
        <p:spPr>
          <a:xfrm>
            <a:off x="5573543" y="2733755"/>
            <a:ext cx="2966355" cy="787309"/>
          </a:xfrm>
          <a:prstGeom prst="wedgeEllipseCallout">
            <a:avLst>
              <a:gd name="adj1" fmla="val -74348"/>
              <a:gd name="adj2" fmla="val -4352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 of function printed here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4657203-1198-1D42-880B-8A7B31261018}"/>
              </a:ext>
            </a:extLst>
          </p:cNvPr>
          <p:cNvSpPr/>
          <p:nvPr/>
        </p:nvSpPr>
        <p:spPr>
          <a:xfrm>
            <a:off x="5451896" y="1915972"/>
            <a:ext cx="3402520" cy="612648"/>
          </a:xfrm>
          <a:prstGeom prst="wedgeRoundRectCallout">
            <a:avLst>
              <a:gd name="adj1" fmla="val -6580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 Type a function call here and hit “enter”</a:t>
            </a:r>
          </a:p>
        </p:txBody>
      </p:sp>
    </p:spTree>
    <p:extLst>
      <p:ext uri="{BB962C8B-B14F-4D97-AF65-F5344CB8AC3E}">
        <p14:creationId xmlns:p14="http://schemas.microsoft.com/office/powerpoint/2010/main" val="36451537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{FA99FAF2-4E89-6D4C-B960-F716B2F9216D}tf10001119</Template>
  <TotalTime>784</TotalTime>
  <Words>2173</Words>
  <Application>Microsoft Macintosh PowerPoint</Application>
  <PresentationFormat>On-screen Show (16:9)</PresentationFormat>
  <Paragraphs>260</Paragraphs>
  <Slides>76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Courier</vt:lpstr>
      <vt:lpstr>Lato</vt:lpstr>
      <vt:lpstr>Cambria Math</vt:lpstr>
      <vt:lpstr>Arial</vt:lpstr>
      <vt:lpstr>Courier New</vt:lpstr>
      <vt:lpstr>Montserrat</vt:lpstr>
      <vt:lpstr>Focus</vt:lpstr>
      <vt:lpstr>Intro  To  Python</vt:lpstr>
      <vt:lpstr>What is Python?</vt:lpstr>
      <vt:lpstr>Basic concept:  Functions</vt:lpstr>
      <vt:lpstr>Functions in Python</vt:lpstr>
      <vt:lpstr>Using Spyder</vt:lpstr>
      <vt:lpstr>Using Spyder</vt:lpstr>
      <vt:lpstr>Using Spyder</vt:lpstr>
      <vt:lpstr>Using Spyder</vt:lpstr>
      <vt:lpstr>Using Spyder</vt:lpstr>
      <vt:lpstr>Try the following:</vt:lpstr>
      <vt:lpstr>Time for  you to play</vt:lpstr>
      <vt:lpstr>More time for  you to play</vt:lpstr>
      <vt:lpstr>Errors and Bugs….</vt:lpstr>
      <vt:lpstr>Indentation error </vt:lpstr>
      <vt:lpstr>Indentation error</vt:lpstr>
      <vt:lpstr>Syntax error</vt:lpstr>
      <vt:lpstr>Undefined name warning</vt:lpstr>
      <vt:lpstr>Remember:  Keep hitting that green triangle</vt:lpstr>
      <vt:lpstr>“Strings”</vt:lpstr>
      <vt:lpstr>Strings!!</vt:lpstr>
      <vt:lpstr>Functions with strings</vt:lpstr>
      <vt:lpstr>Now you try it</vt:lpstr>
      <vt:lpstr>What is your Code Afrique nickname?</vt:lpstr>
      <vt:lpstr>String indexing</vt:lpstr>
      <vt:lpstr>String indexing</vt:lpstr>
      <vt:lpstr>Quiz</vt:lpstr>
      <vt:lpstr>Length of a string</vt:lpstr>
      <vt:lpstr>What is your Code Afrique nickname?</vt:lpstr>
      <vt:lpstr>Lists</vt:lpstr>
      <vt:lpstr>Examples of lists</vt:lpstr>
      <vt:lpstr>Example function with lists</vt:lpstr>
      <vt:lpstr>Variables </vt:lpstr>
      <vt:lpstr>How to keep a shopping list?</vt:lpstr>
      <vt:lpstr>How to keep a shopping list?</vt:lpstr>
      <vt:lpstr>How to keep a shopping list?</vt:lpstr>
      <vt:lpstr>Adding “rice” to the shopping list</vt:lpstr>
      <vt:lpstr>Adding “rice” to the shopping list</vt:lpstr>
      <vt:lpstr>Adding “rice” to the shopping list</vt:lpstr>
      <vt:lpstr>Adding “rice” to the shopping list</vt:lpstr>
      <vt:lpstr>Adding “rice” to the shopping list</vt:lpstr>
      <vt:lpstr>Loops</vt:lpstr>
      <vt:lpstr>Doing something with each element of a list</vt:lpstr>
      <vt:lpstr>Doing something with each element of a list</vt:lpstr>
      <vt:lpstr>Loops in Python</vt:lpstr>
      <vt:lpstr>Loops in Python</vt:lpstr>
      <vt:lpstr>Loops in Python</vt:lpstr>
      <vt:lpstr>Loops in Python</vt:lpstr>
      <vt:lpstr>Write your own: below change product to sum That is, add all the items in the list together</vt:lpstr>
      <vt:lpstr>Example: write a function reverse(Lst) that reverses the elements in a list</vt:lpstr>
      <vt:lpstr>Your turn to practice</vt:lpstr>
      <vt:lpstr>Working with ranges</vt:lpstr>
      <vt:lpstr>Working with ranges</vt:lpstr>
      <vt:lpstr>Now you practice with ranges</vt:lpstr>
      <vt:lpstr>IF STATEMENTS</vt:lpstr>
      <vt:lpstr>What if you want to do something only sometimes?</vt:lpstr>
      <vt:lpstr>Correct indentation is important!</vt:lpstr>
      <vt:lpstr>Using if statements in for loops</vt:lpstr>
      <vt:lpstr>Correct indentation</vt:lpstr>
      <vt:lpstr>Incorrect indentations: what do these do?</vt:lpstr>
      <vt:lpstr>Incorrect indentations: what do these do?</vt:lpstr>
      <vt:lpstr>Your turn to practice</vt:lpstr>
      <vt:lpstr>Programs with multiple functions</vt:lpstr>
      <vt:lpstr>How to write difficult programs</vt:lpstr>
      <vt:lpstr>How to write difficult programs</vt:lpstr>
      <vt:lpstr>Just a little math before we go on </vt:lpstr>
      <vt:lpstr>Two types of numbers</vt:lpstr>
      <vt:lpstr>Division with integers and floating point numbers</vt:lpstr>
      <vt:lpstr>Same thing in Python</vt:lpstr>
      <vt:lpstr>Approaching Coding Questions</vt:lpstr>
      <vt:lpstr>A 3-Step Approach To Coding Problems</vt:lpstr>
      <vt:lpstr>Example</vt:lpstr>
      <vt:lpstr>Step 1:  Read the question carefully </vt:lpstr>
      <vt:lpstr>Step 2:  Design a solution in “English”</vt:lpstr>
      <vt:lpstr>Step 3: translate English into code</vt:lpstr>
      <vt:lpstr>Finally, test it out</vt:lpstr>
      <vt:lpstr>Input/Output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Afrique 2K20</dc:title>
  <cp:lastModifiedBy>Robbert van Renesse</cp:lastModifiedBy>
  <cp:revision>122</cp:revision>
  <dcterms:modified xsi:type="dcterms:W3CDTF">2020-01-12T06:15:25Z</dcterms:modified>
</cp:coreProperties>
</file>