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rDXvJeigT0QNgn8rbpVzwDt3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DBF05-5CCA-4D87-A786-CA06160E7CCE}">
  <a:tblStyle styleId="{56FDBF05-5CCA-4D87-A786-CA06160E7C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s://doi.org/10.1145/3052973.305300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doi.org/10.48550/arXiv.1312.6199" TargetMode="External"/><Relationship Id="rId5" Type="http://schemas.openxmlformats.org/officeDocument/2006/relationships/hyperlink" Target="https://doi.org/10.48550/arXiv.1412.657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48550/arXiv.1412.6572" TargetMode="External"/><Relationship Id="rId4" Type="http://schemas.openxmlformats.org/officeDocument/2006/relationships/hyperlink" Target="https://doi.org/10.48550/arXiv.1607.02533" TargetMode="External"/><Relationship Id="rId5" Type="http://schemas.openxmlformats.org/officeDocument/2006/relationships/hyperlink" Target="https://doi.org/10.1007/978-3-030-84522-3_3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hyperlink" Target="https://doi.org/10.48550/arXiv.1412.657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hyperlink" Target="https://doi.org/10.48550/arXiv.1607.025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405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DOCTORAL COMMITTEE MEETING – II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31, Dec.’22 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PROGRESS REPORT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graphicFrame>
        <p:nvGraphicFramePr>
          <p:cNvPr id="89" name="Google Shape;89;p1"/>
          <p:cNvGraphicFramePr/>
          <p:nvPr/>
        </p:nvGraphicFramePr>
        <p:xfrm>
          <a:off x="2312891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{56FDBF05-5CCA-4D87-A786-CA06160E7CCE}</a:tableStyleId>
              </a:tblPr>
              <a:tblGrid>
                <a:gridCol w="2088775"/>
                <a:gridCol w="259975"/>
                <a:gridCol w="5692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Scholar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 THAKUR (19PE102)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Supervisor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ADITYA NIGAM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of Research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Sub-topic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BLACK-BOX ADVERSARIAL ATTACK ON PRE-TRAINED BIOMETRIC-BASED AUTHENTICATION SYSTEMS </a:t>
                      </a:r>
                      <a:endParaRPr sz="180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838200" y="1326777"/>
            <a:ext cx="10515600" cy="422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Black-Box Technique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Transferability [5]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authors showed that a black box attack can be carried out on a target model by transferring the adversarial examples of a locally trained network. However, such a technique still requires knowledge of the dataset and training procedure of the target model.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In the context of adversarial attacks, </a:t>
            </a: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transferability means that the adversarial examples generated from one model are also very likely to be misclassified by another model.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One possible explanation of inherent attack transferability for DNNs lies in the findings that DNNs commonly have overwhelming generalization power and local linearity for feature extraction.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17" y="3262745"/>
            <a:ext cx="8020166" cy="170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5" name="Google Shape;20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3350491" y="5032511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8: Transferability in black box adversarial attacks</a:t>
            </a:r>
            <a:endParaRPr/>
          </a:p>
        </p:txBody>
      </p:sp>
      <p:cxnSp>
        <p:nvCxnSpPr>
          <p:cNvPr id="207" name="Google Shape;207;p12"/>
          <p:cNvCxnSpPr/>
          <p:nvPr/>
        </p:nvCxnSpPr>
        <p:spPr>
          <a:xfrm>
            <a:off x="468746" y="5854456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2"/>
          <p:cNvSpPr/>
          <p:nvPr/>
        </p:nvSpPr>
        <p:spPr>
          <a:xfrm>
            <a:off x="366949" y="5868584"/>
            <a:ext cx="107626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Papernot N., McDaniel P., Goodfellow I., Jha S., Celik Z. B., and Swami A.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“Practical Black-box attacks against Machine Learning”.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2017 ACM on Asia Conference on Computer and Communications Security,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https://doi.org/10.1145/3052973.3053009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780473" y="1319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838200" y="1117600"/>
            <a:ext cx="10515600" cy="521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Black-Box Techniques applied to videos: Merry Go Round: Rotate a Frame and Fool a DNN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286" y="1457473"/>
            <a:ext cx="6170968" cy="4391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8" name="Google Shape;2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3292764" y="5815754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9: Overview of the framework for black-box video attack</a:t>
            </a:r>
            <a:endParaRPr/>
          </a:p>
        </p:txBody>
      </p:sp>
      <p:cxnSp>
        <p:nvCxnSpPr>
          <p:cNvPr id="220" name="Google Shape;220;p13"/>
          <p:cNvCxnSpPr/>
          <p:nvPr/>
        </p:nvCxnSpPr>
        <p:spPr>
          <a:xfrm>
            <a:off x="413328" y="6189236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3"/>
          <p:cNvSpPr/>
          <p:nvPr/>
        </p:nvSpPr>
        <p:spPr>
          <a:xfrm>
            <a:off x="320768" y="6189236"/>
            <a:ext cx="107626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Thapar D., Nigam A., and Arora C., “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Merry Go Round: Rotate a Frame and Fool a DNN”,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CVPR, Mar 2022.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52915"/>
            <a:ext cx="8497454" cy="604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9" name="Google Shape;2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3350491" y="6100569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9: Overview of the framework for black-box video attack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38200" y="655783"/>
            <a:ext cx="10799618" cy="5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Objective 1: To see the effect of intensity-based noise on an Image dataset.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Dataset: 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Microsoft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Cats vs Dogs images dataset. 1000 training images for each class. 500 testing images for each class.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Creating our Model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: Residual Network with 18 layers (ResNet18).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  Image recognition models have two parts: the convolutional part and the classifier part. Keep the pre-trained convolutional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  part but put in our own classifier. Fine-tuning the ConvNet: Load a pretrained model and reset the final fully connected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Add a linear layer with 512 input features and 2 output features.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Define the cross-entropy loss function for the final layer.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Optimize the parameters of the final layer, using Stochastic Gradient Descent.</a:t>
            </a:r>
            <a:endParaRPr/>
          </a:p>
          <a:p>
            <a:pPr indent="-1270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iii.    Training the Model: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Trained the model to classify cats and dogs using ResNet18 for ten epochs.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Pruning ResNets for Fun and Profit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882" y="2485237"/>
            <a:ext cx="6770253" cy="13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9" name="Google Shape;23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3350491" y="3733600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10: A ResNet18 Architecture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838200" y="544945"/>
            <a:ext cx="10799618" cy="5632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Objective 1: To see the effect of intensity-based noise on an Image dataset.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iv.    Results after Training: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306" y="1703024"/>
            <a:ext cx="3531375" cy="149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286" y="1556472"/>
            <a:ext cx="1589097" cy="424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0520" y="1556472"/>
            <a:ext cx="1460098" cy="421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1" name="Google Shape;2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304966" y="3236670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11: Accuracy of the model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5705011" y="5738613"/>
            <a:ext cx="54910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12: Predictions generated for test dataset images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838200" y="618837"/>
            <a:ext cx="10799618" cy="555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Objective 1: To see the effect of intensity-based noise on an Image dataset.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 startAt="5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Generate and add intensity-based noise to a randomly picked image: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In a black-box setting where we don’t know the exact gradients. We are </a:t>
            </a: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estimating the gradients using the finite difference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method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Finite difference method estimates the direction of the gradient g of some function l at a point in the direction of a vector r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60" name="Google Shape;2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1" name="Google Shape;26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2299856"/>
            <a:ext cx="2146756" cy="53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38200" y="554183"/>
            <a:ext cx="10799618" cy="454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Objective 1: To see the effect of intensity-based noise on an Image dataset.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 startAt="7"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Results after misclassification: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  Evaluation Matric: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Number of queries.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        Perceptibility: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Visually seen.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69" name="Google Shape;2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0" name="Google Shape;27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554182" y="4497902"/>
            <a:ext cx="38176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13: Misclassified with no. of queries 211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4187160" y="4478580"/>
            <a:ext cx="38176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14: Misclassified with no. of queries 114</a:t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8245679" y="4497902"/>
            <a:ext cx="38176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15: Misclassified with no. of queries 332</a:t>
            </a:r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58" y="2574127"/>
            <a:ext cx="11650701" cy="1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8200" y="517237"/>
            <a:ext cx="10845800" cy="565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2: To perform an adversarial black-box attack on SOTA architectures using Transferability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WHITE-BOX ADVERSARIAL ATTACK: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will take a subset of the Microsoft cat-vs-dog dataset of 1000 images (500 dogs and 500 cats) to create adversarial examples using FGSM technique.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Resnet50 is our victim model for this attack.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Using the FGSM method we will obtain pixels of adversarial image.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will feed these adversarial images as input to our victim model and predict their labels.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Now we will compare the predicted adversarial labels to original labels and calculate the accuracy of our attack. 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/>
              <a:t>                              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4176670" y="4288728"/>
            <a:ext cx="2923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Results of white-box attack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19"/>
          <p:cNvGraphicFramePr/>
          <p:nvPr/>
        </p:nvGraphicFramePr>
        <p:xfrm>
          <a:off x="3763000" y="466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{56FDBF05-5CCA-4D87-A786-CA06160E7CCE}</a:tableStyleId>
              </a:tblPr>
              <a:tblGrid>
                <a:gridCol w="1042425"/>
                <a:gridCol w="1466050"/>
                <a:gridCol w="1496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No. of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misclassification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Unsuccessful misclassification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4" name="Google Shape;28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838200" y="443345"/>
            <a:ext cx="10845800" cy="57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2: To perform an adversarial black-box attack on SOTA architectures using Transferability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BLACK-BOX ADVERSARIAL ATTACK: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created 3 different models: Mobilenet, VGG19, and Resnet152V2 and used them as our victim models for black box adversarial attacks.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preprocessed both, the original subset of images used in white-box adversarial attacks and the generated adversarial examples. We fed them as input to our victim models.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For each victim model, we get 2 predictions (one for original image, other for adversarial image). Then we decoded the predictions and compared the labels for each victim model.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calculated the misclassification accuracy of each model to check which model performs better against our adversarial examples.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/>
              <a:t>                              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4370634" y="4607418"/>
            <a:ext cx="2923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Results of black-box attack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1" name="Google Shape;291;p20"/>
          <p:cNvGraphicFramePr/>
          <p:nvPr/>
        </p:nvGraphicFramePr>
        <p:xfrm>
          <a:off x="3323527" y="4921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{56FDBF05-5CCA-4D87-A786-CA06160E7CCE}</a:tableStyleId>
              </a:tblPr>
              <a:tblGrid>
                <a:gridCol w="1006775"/>
                <a:gridCol w="1601025"/>
                <a:gridCol w="1468575"/>
                <a:gridCol w="1468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No. of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misclassification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(ResNet152)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misclassification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(MobileNet)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misclassification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(VGGNet)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4" name="Google Shape;29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Now we are dealing with videos and hence the noise/</a:t>
            </a: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perturbation generated should be structured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because videos have a relation in the temporal dimension.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Homographies: </a:t>
            </a:r>
            <a:r>
              <a:rPr lang="en-IN"/>
              <a:t> 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It is a mapping between two planar projections of an image. It is represented by a 3x3 transformation matrix in a homogenous coordinates space.</a:t>
            </a:r>
            <a:r>
              <a:rPr b="1" lang="en-IN" sz="1200"/>
              <a:t>	</a:t>
            </a:r>
            <a:endParaRPr/>
          </a:p>
        </p:txBody>
      </p:sp>
      <p:sp>
        <p:nvSpPr>
          <p:cNvPr id="300" name="Google Shape;30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2" name="Google Shape;30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4038600" y="5989657"/>
            <a:ext cx="38176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16: Homographies between two images</a:t>
            </a:r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383" y="2664968"/>
            <a:ext cx="9021434" cy="33246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838200" y="1456171"/>
            <a:ext cx="1087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ADVERSARIAL ATTACKS ON CLASSIFICATION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Adversarial attacks are those </a:t>
            </a: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malicious attacks on the data which may seem okay to the human eye but causes misclassification in a machine-learning pipeline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. These attacks are often made in the form of specially designed “noise,” which causes misclassification.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An Adversarial Attack is </a:t>
            </a: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a technique to find a perturbation that changes the prediction of a machine learning model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873" y="2939473"/>
            <a:ext cx="6898264" cy="237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273964" y="5311569"/>
            <a:ext cx="23275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1: An Adversarial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Methodology used: </a:t>
            </a:r>
            <a:r>
              <a:rPr b="1" lang="en-IN" sz="1200"/>
              <a:t>	</a:t>
            </a:r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46" y="1819563"/>
            <a:ext cx="10620308" cy="38053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3" name="Google Shape;31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3906982" y="5665832"/>
            <a:ext cx="53755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17: Overview of the methodology being used to generate a structured noise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/>
              <a:t>	</a:t>
            </a:r>
            <a:endParaRPr/>
          </a:p>
        </p:txBody>
      </p:sp>
      <p:sp>
        <p:nvSpPr>
          <p:cNvPr id="320" name="Google Shape;32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4" y="1460664"/>
            <a:ext cx="10930352" cy="45522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23"/>
          <p:cNvSpPr txBox="1"/>
          <p:nvPr/>
        </p:nvSpPr>
        <p:spPr>
          <a:xfrm>
            <a:off x="2641600" y="6012873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18: Overview of the methodology being used to generate a structured noise using SOTA GPT-2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Task 1 and 2: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are able to convert any input video to frames and generate homographies for every adjacent pair of frames.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-IN" sz="1200"/>
              <a:t>	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786" y="2395752"/>
            <a:ext cx="8177683" cy="168672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3" name="Google Shape;3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1538179" y="4123359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19: Homography matrix generated between a pair of frames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/>
              <a:t>	</a:t>
            </a:r>
            <a:endParaRPr/>
          </a:p>
        </p:txBody>
      </p:sp>
      <p:sp>
        <p:nvSpPr>
          <p:cNvPr id="340" name="Google Shape;3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2" name="Google Shape;3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4" y="1460664"/>
            <a:ext cx="10930352" cy="45522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25"/>
          <p:cNvSpPr txBox="1"/>
          <p:nvPr/>
        </p:nvSpPr>
        <p:spPr>
          <a:xfrm>
            <a:off x="2641600" y="6012873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18: Overview of the methodology being used to generate a structured noise using SOTA GPT-2 architecture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Task 4: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successfully created a miniature version of GPT-2 using only two Transformers decoder layers.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-IN" sz="1200"/>
              <a:t>	</a:t>
            </a:r>
            <a:endParaRPr/>
          </a:p>
        </p:txBody>
      </p:sp>
      <p:pic>
        <p:nvPicPr>
          <p:cNvPr id="350" name="Google Shape;3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065959"/>
            <a:ext cx="4509061" cy="32515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52" name="Google Shape;3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3" name="Google Shape;3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2039785" y="5338343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20: Model 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Task 4: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We successfully trained this miniature version of GPT-2 on IMDB dataset of movie reviews. Downloaded the IMDB dataset and combine training and validation sets for a text generation task.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-IN" sz="1200"/>
              <a:t>	</a:t>
            </a:r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53" y="2588999"/>
            <a:ext cx="11883003" cy="193681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62" name="Google Shape;36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3" name="Google Shape;36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2067494" y="4566705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21: A trained GPT-2 generating meaningful sentences for a Language Modeling task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838200" y="508001"/>
            <a:ext cx="108458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Objective 3: To perform an adversarial black-box attack on Videos using SOTA GPT-2 architecture (presently working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IN" sz="1200"/>
              <a:t>	</a:t>
            </a:r>
            <a:endParaRPr/>
          </a:p>
        </p:txBody>
      </p:sp>
      <p:sp>
        <p:nvSpPr>
          <p:cNvPr id="370" name="Google Shape;3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2" name="Google Shape;37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4" y="1460664"/>
            <a:ext cx="10930352" cy="45522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28"/>
          <p:cNvSpPr txBox="1"/>
          <p:nvPr/>
        </p:nvSpPr>
        <p:spPr>
          <a:xfrm>
            <a:off x="2641600" y="6012873"/>
            <a:ext cx="7592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18: Overview of the methodology being used to generate a structured noise using SOTA GPT-2 architecture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838200" y="365125"/>
            <a:ext cx="10515600" cy="5740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/>
          </a:p>
        </p:txBody>
      </p:sp>
      <p:sp>
        <p:nvSpPr>
          <p:cNvPr id="380" name="Google Shape;38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381" name="Google Shape;38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2" name="Google Shape;38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416435"/>
            <a:ext cx="1087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BLACK-BOX ADVERSARIAL ATTACK ON CLASSIFICATION MODELS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Adversarial attacks are crafted </a:t>
            </a:r>
            <a:r>
              <a:rPr b="1" i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to find the vulnerabilities in the ML models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which later can be used to improve the robustness of a neural network or ML model.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Example Applications: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Fooling an Automated Vehicle System.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Hacking a Face Recognition System (FRS) in 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     public camera surveillance (CCTV).</a:t>
            </a:r>
            <a:endParaRPr/>
          </a:p>
          <a:p>
            <a:pPr indent="-101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descr="Adversarial Attack example misdetection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3475023" cy="1743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591127" y="5189651"/>
            <a:ext cx="40803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2: Fooling an Automated Vehicle Classification System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732" y="3281503"/>
            <a:ext cx="5253020" cy="190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6911843" y="5163381"/>
            <a:ext cx="40803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3: Hacking a Face Recognition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PROPOSAL and OBJECTIVES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663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Proposed: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Video-based black-box adversarial attacks on pre-trained biometric systems.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Problem 1: Black-box adversarial attack in video-based analysis.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To see the effect of intensity-based noise on an Image dataset. (Partial Complete)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To perform an adversarial black-box attack on SOTA architectures using Transferability. (Completed)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To perform an adversarial black-box attack on Videos. (presently working on)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618836"/>
            <a:ext cx="10874189" cy="514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ADVERSARIAL ATTACKS ON CLASSIFICATION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graphicFrame>
        <p:nvGraphicFramePr>
          <p:cNvPr id="131" name="Google Shape;131;p7"/>
          <p:cNvGraphicFramePr/>
          <p:nvPr/>
        </p:nvGraphicFramePr>
        <p:xfrm>
          <a:off x="1980927" y="3797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{56FDBF05-5CCA-4D87-A786-CA06160E7CCE}</a:tableStyleId>
              </a:tblPr>
              <a:tblGrid>
                <a:gridCol w="1039375"/>
                <a:gridCol w="3823850"/>
                <a:gridCol w="3725525"/>
              </a:tblGrid>
              <a:tr h="28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White-Box Attack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Black-Box Attack (more practical)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Adversary Knowledge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Detailed knowledge includes: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architecture (No. of layers, types of layers)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Input, output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Weights, and hyperparameters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knowledge, except: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Querying the model on input, and observing the labels.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036" y="1547657"/>
            <a:ext cx="5174170" cy="149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3581400" y="3496076"/>
            <a:ext cx="53918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Classification of Adversarial Attacks based on model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326776"/>
            <a:ext cx="10515600" cy="485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Intriguing properties of Neural Networks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First mention of adversarial examples but could not justify the cause properly.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Discovered blind spots in neural networks intuitively because of the complex representations learned by a deep neural network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Explaining and Harnessing Adversarial Examples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[2]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Gives the cause of adversarial examples.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Devised a method (FGSM: Fast Gradient Sign Method) to generate them.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63" y="3056981"/>
            <a:ext cx="6179128" cy="1873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3052618" y="4850260"/>
            <a:ext cx="6557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4: A Fast Gradient Adversarial Example Generation applied to GoogLeNet on ImageNet [2]</a:t>
            </a:r>
            <a:endParaRPr/>
          </a:p>
        </p:txBody>
      </p:sp>
      <p:sp>
        <p:nvSpPr>
          <p:cNvPr id="145" name="Google Shape;1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7" name="Google Shape;1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54178" y="5879901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Szegedy, C., Zaremba W., Sutskever I., Bruna J., Erhan D., Goodfellow I., and Fergus R.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“Intriguing properties of neural networks”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CVPR, 2014,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https://doi.org/10.48550/arXiv.1312.6199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554179" y="6085023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Goodfellow I. J., Shlens J., and Szegedy C.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“Explaining and Harnessing Adversarial Examples”,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ICLR, 2015,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https://doi.org/10.48550/arXiv.1412.6572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>
            <a:off x="665018" y="5879901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838200" y="1326777"/>
            <a:ext cx="10515600" cy="343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Table 3: White-Box Techniques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aphicFrame>
        <p:nvGraphicFramePr>
          <p:cNvPr id="157" name="Google Shape;157;p9"/>
          <p:cNvGraphicFramePr/>
          <p:nvPr/>
        </p:nvGraphicFramePr>
        <p:xfrm>
          <a:off x="2715493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{56FDBF05-5CCA-4D87-A786-CA06160E7CCE}</a:tableStyleId>
              </a:tblPr>
              <a:tblGrid>
                <a:gridCol w="3500575"/>
                <a:gridCol w="2641600"/>
                <a:gridCol w="1339275"/>
              </a:tblGrid>
              <a:tr h="30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Attacked 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Introduced 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FGSM (Fast Gradient Sign Method) [2]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gradients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BIM (Basic Iterative Method) [3]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gradients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PGD (Projected Gradient Descent) [4]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gradients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 (Carlini and Wagner) [4]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optimization algorithm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AdvGAN (Adversarial GANs) [4]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on input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cxnSp>
        <p:nvCxnSpPr>
          <p:cNvPr id="161" name="Google Shape;161;p9"/>
          <p:cNvCxnSpPr/>
          <p:nvPr/>
        </p:nvCxnSpPr>
        <p:spPr>
          <a:xfrm>
            <a:off x="665018" y="4762301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9"/>
          <p:cNvSpPr/>
          <p:nvPr/>
        </p:nvSpPr>
        <p:spPr>
          <a:xfrm>
            <a:off x="591127" y="4818578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Goodfellow I. J., Shlens J., and Szegedy C.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“Explaining and Harnessing Adversarial Examples”,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ICLR, 2015,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https://doi.org/10.48550/arXiv.1412.6572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591126" y="5072162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Kurakin A., Goodfellow I., and Bengio S.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“Adversarial Examples in the Physical World”.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 2017,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https://doi.org/10.48550/arXiv.1607.02533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591125" y="5291019"/>
            <a:ext cx="108619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Wang, C., Wang, J., and Lin, Q.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“Adversarial Attacks and Defenses in Deep Learning: A Survey”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Intelligent Computing Theories and Application, ICIC 2021, Springer,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https://doi.org/10.1007/978-3-030-84522-3_37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38200" y="1326776"/>
            <a:ext cx="10515600" cy="46768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5" r="0" t="-6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2698746" y="3872346"/>
            <a:ext cx="1957537" cy="31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2" name="Google Shape;1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4" name="Google Shape;1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pic>
        <p:nvPicPr>
          <p:cNvPr descr="Adversarial Attacks on Neural Networks: Exploring the Fast Gradient Sign  Method - neptune.ai"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5855" y="3531157"/>
            <a:ext cx="3650869" cy="22572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2698746" y="5145557"/>
            <a:ext cx="2681436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Adversarial Attacks To Trick Deep Neural Networks" id="177" name="Google Shape;17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85526" y="1326777"/>
            <a:ext cx="5114735" cy="170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6555706" y="3052135"/>
            <a:ext cx="549101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5: A Fast Gradient Adversarial Example Generation applied to GoogLeNet on ImageNet [2]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434109" y="6003636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0"/>
          <p:cNvSpPr/>
          <p:nvPr/>
        </p:nvSpPr>
        <p:spPr>
          <a:xfrm>
            <a:off x="327890" y="6056882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Goodfellow I. J., Shlens J., and Szegedy C.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“Explaining and Harnessing Adversarial Examples”,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ICLR, 2015,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https://doi.org/10.48550/arXiv.1412.6572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7622506" y="5689402"/>
            <a:ext cx="549101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6: FGSM in 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838200" y="1326776"/>
            <a:ext cx="10515600" cy="4850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5" r="-114" t="-6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1201300" y="1690688"/>
            <a:ext cx="1957537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8674" y="3161914"/>
            <a:ext cx="4655126" cy="266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Richa Thakur, 19PE102</a:t>
            </a:r>
            <a:endParaRPr/>
          </a:p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2" name="Google Shape;1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DC Meeting-II, IIIT Una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6426397" y="5880797"/>
            <a:ext cx="549101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7: An Adversarial Example Generation using Basic Iterative Method</a:t>
            </a:r>
            <a:endParaRPr/>
          </a:p>
        </p:txBody>
      </p:sp>
      <p:cxnSp>
        <p:nvCxnSpPr>
          <p:cNvPr id="194" name="Google Shape;194;p11"/>
          <p:cNvCxnSpPr/>
          <p:nvPr/>
        </p:nvCxnSpPr>
        <p:spPr>
          <a:xfrm>
            <a:off x="360219" y="6106381"/>
            <a:ext cx="27986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1"/>
          <p:cNvSpPr/>
          <p:nvPr/>
        </p:nvSpPr>
        <p:spPr>
          <a:xfrm>
            <a:off x="274585" y="6127018"/>
            <a:ext cx="107626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Kurakin A., Goodfellow I., and Bengio S. </a:t>
            </a:r>
            <a:r>
              <a:rPr i="1"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“Adversarial Examples in the Physical World”. 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ICLR 2017, URL: </a:t>
            </a:r>
            <a:r>
              <a:rPr lang="en-IN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https://doi.org/10.48550/arXiv.1607.02533</a:t>
            </a:r>
            <a:r>
              <a:rPr lang="en-I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2022-12-29T04:49:21Z</dcterms:created>
  <dc:creator>IIIT UNA</dc:creator>
</cp:coreProperties>
</file>