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Libre Franklin"/>
      <p:regular r:id="rId19"/>
      <p:bold r:id="rId20"/>
      <p:italic r:id="rId21"/>
      <p:boldItalic r:id="rId22"/>
    </p:embeddedFont>
    <p:embeddedFont>
      <p:font typeface="Franklin Gothic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IXNB+G+YdAPaJIuwkIUz91BIO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C0B930-1C20-4621-8EA9-4910EA7B49CD}">
  <a:tblStyle styleId="{FCC0B930-1C20-4621-8EA9-4910EA7B49C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5DB16DB-8A11-44CC-9F20-DE8727F00A96}" styleName="Table_1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.fntdata"/><Relationship Id="rId11" Type="http://schemas.openxmlformats.org/officeDocument/2006/relationships/slide" Target="slides/slide6.xml"/><Relationship Id="rId22" Type="http://schemas.openxmlformats.org/officeDocument/2006/relationships/font" Target="fonts/LibreFranklin-boldItalic.fntdata"/><Relationship Id="rId10" Type="http://schemas.openxmlformats.org/officeDocument/2006/relationships/slide" Target="slides/slide5.xml"/><Relationship Id="rId21" Type="http://schemas.openxmlformats.org/officeDocument/2006/relationships/font" Target="fonts/LibreFranklin-italic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FranklinGothi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0614aba2b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60614aba2b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0614aba2b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60614aba2b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101 classes -&gt; 1 class = 1 actin -&gt; 25 x 7 videos hain-&gt; 7 different types, 1 type ki 7 videos hain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C3D learns both spatial and temporal features of input videos using 3D convolution.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C3D requires videos with 16 frames as input, we separate all videos into 16-frame snippets.</a:t>
            </a:r>
            <a:endParaRPr/>
          </a:p>
        </p:txBody>
      </p:sp>
      <p:sp>
        <p:nvSpPr>
          <p:cNvPr id="172" name="Google Shape;17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101 classes -&gt; 1 class = 1 actin -&gt; 25 x 7 videos hain-&gt; 7 different types, 1 type ki 7 videos hain</a:t>
            </a:r>
            <a:endParaRPr/>
          </a:p>
        </p:txBody>
      </p:sp>
      <p:sp>
        <p:nvSpPr>
          <p:cNvPr id="183" name="Google Shape;18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4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4269977" y="-1352782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4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8" name="Google Shape;88;p24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4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6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2" type="body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8" name="Google Shape;48;p18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0" name="Google Shape;50;p18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1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21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p21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2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9" name="Google Shape;99;p1"/>
          <p:cNvSpPr txBox="1"/>
          <p:nvPr>
            <p:ph type="ctrTitle"/>
          </p:nvPr>
        </p:nvSpPr>
        <p:spPr>
          <a:xfrm>
            <a:off x="984202" y="1020431"/>
            <a:ext cx="10079339" cy="16390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600"/>
              <a:buFont typeface="Arial"/>
              <a:buNone/>
            </a:pPr>
            <a:r>
              <a:rPr b="1" lang="en-I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PERFORMING ADVERSARIAL ATTACK ON SOTA VIDEO CLASSIFICATION SYSTEM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1821819" y="3636660"/>
            <a:ext cx="8199077" cy="2764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b="1" lang="en-IN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GROUP - 02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b="1" lang="en-IN">
                <a:latin typeface="Arial Rounded"/>
                <a:ea typeface="Arial Rounded"/>
                <a:cs typeface="Arial Rounded"/>
                <a:sym typeface="Arial Rounded"/>
              </a:rPr>
              <a:t>RICHA THAKUR (D23151)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b="1" lang="en-IN">
                <a:latin typeface="Arial Rounded"/>
                <a:ea typeface="Arial Rounded"/>
                <a:cs typeface="Arial Rounded"/>
                <a:sym typeface="Arial Rounded"/>
              </a:rPr>
              <a:t>ASMITA ANKUSH KAMBLE (T23200)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b="1" lang="en-IN">
                <a:latin typeface="Arial Rounded"/>
                <a:ea typeface="Arial Rounded"/>
                <a:cs typeface="Arial Rounded"/>
                <a:sym typeface="Arial Rounded"/>
              </a:rPr>
              <a:t>ASHUTOSH SHARMA (B20087)</a:t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4" name="Google Shape;104;p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EE511 : COMPUTER VISION</a:t>
            </a:r>
            <a:endParaRPr/>
          </a:p>
        </p:txBody>
      </p:sp>
      <p:sp>
        <p:nvSpPr>
          <p:cNvPr id="105" name="Google Shape;105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0614aba2b_0_10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EE511 : COMPUTER VISION</a:t>
            </a:r>
            <a:endParaRPr/>
          </a:p>
        </p:txBody>
      </p:sp>
      <p:sp>
        <p:nvSpPr>
          <p:cNvPr id="197" name="Google Shape;197;g260614aba2b_0_10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8" name="Google Shape;198;g260614aba2b_0_10"/>
          <p:cNvSpPr txBox="1"/>
          <p:nvPr>
            <p:ph type="title"/>
          </p:nvPr>
        </p:nvSpPr>
        <p:spPr>
          <a:xfrm>
            <a:off x="468757" y="555528"/>
            <a:ext cx="110295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LIMITATION OF SOTA - STYLEFOOL</a:t>
            </a:r>
            <a:endParaRPr/>
          </a:p>
        </p:txBody>
      </p:sp>
      <p:sp>
        <p:nvSpPr>
          <p:cNvPr id="199" name="Google Shape;199;g260614aba2b_0_10"/>
          <p:cNvSpPr txBox="1"/>
          <p:nvPr>
            <p:ph idx="1" type="body"/>
          </p:nvPr>
        </p:nvSpPr>
        <p:spPr>
          <a:xfrm>
            <a:off x="581200" y="1518900"/>
            <a:ext cx="11029500" cy="44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64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56"/>
              <a:buChar char="-"/>
            </a:pPr>
            <a:r>
              <a:rPr lang="en-IN" sz="1900"/>
              <a:t>The processes of generating </a:t>
            </a:r>
            <a:r>
              <a:rPr b="1" lang="en-IN" sz="1900"/>
              <a:t>styles</a:t>
            </a:r>
            <a:r>
              <a:rPr lang="en-IN" sz="1900"/>
              <a:t>, calculating color themes and calculating target class confidence are needed before performing Adversarial attack, which are </a:t>
            </a:r>
            <a:r>
              <a:rPr b="1" lang="en-IN" sz="1900"/>
              <a:t>computationally expensive</a:t>
            </a:r>
            <a:r>
              <a:rPr lang="en-IN" sz="1900"/>
              <a:t>.</a:t>
            </a:r>
            <a:endParaRPr sz="1900"/>
          </a:p>
          <a:p>
            <a:pPr indent="-3464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56"/>
              <a:buChar char="-"/>
            </a:pPr>
            <a:r>
              <a:rPr lang="en-IN" sz="1900"/>
              <a:t>O(class x N x Dim)</a:t>
            </a:r>
            <a:endParaRPr sz="19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64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56"/>
              <a:buChar char="-"/>
            </a:pPr>
            <a:r>
              <a:rPr b="1" lang="en-IN" sz="1900"/>
              <a:t>Unrestricted perturbation</a:t>
            </a:r>
            <a:r>
              <a:rPr lang="en-IN" sz="1900"/>
              <a:t> is not always imperceptible to human eyes.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0614aba2b_0_20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EE511 : COMPUTER VISION</a:t>
            </a:r>
            <a:endParaRPr/>
          </a:p>
        </p:txBody>
      </p:sp>
      <p:sp>
        <p:nvSpPr>
          <p:cNvPr id="205" name="Google Shape;205;g260614aba2b_0_20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06" name="Google Shape;206;g260614aba2b_0_20"/>
          <p:cNvSpPr txBox="1"/>
          <p:nvPr>
            <p:ph type="title"/>
          </p:nvPr>
        </p:nvSpPr>
        <p:spPr>
          <a:xfrm>
            <a:off x="468757" y="555528"/>
            <a:ext cx="110295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OVERCOMING LIMITATIONS - A NOVEL SOLUTION</a:t>
            </a:r>
            <a:endParaRPr/>
          </a:p>
        </p:txBody>
      </p:sp>
      <p:sp>
        <p:nvSpPr>
          <p:cNvPr id="207" name="Google Shape;207;g260614aba2b_0_20"/>
          <p:cNvSpPr txBox="1"/>
          <p:nvPr>
            <p:ph idx="1" type="body"/>
          </p:nvPr>
        </p:nvSpPr>
        <p:spPr>
          <a:xfrm>
            <a:off x="581200" y="1518900"/>
            <a:ext cx="11029500" cy="44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6456" lvl="0" marL="457200" rtl="0" algn="l">
              <a:spcBef>
                <a:spcPts val="0"/>
              </a:spcBef>
              <a:spcAft>
                <a:spcPts val="0"/>
              </a:spcAft>
              <a:buSzPts val="1856"/>
              <a:buChar char="-"/>
            </a:pPr>
            <a:r>
              <a:rPr b="1" lang="en-IN" sz="1900"/>
              <a:t>Input: </a:t>
            </a:r>
            <a:r>
              <a:rPr lang="en-IN" sz="1900"/>
              <a:t>Black-box classifier </a:t>
            </a:r>
            <a:r>
              <a:rPr b="1" lang="en-IN" sz="1900"/>
              <a:t>f</a:t>
            </a:r>
            <a:r>
              <a:rPr lang="en-IN" sz="1900"/>
              <a:t>, input video </a:t>
            </a:r>
            <a:r>
              <a:rPr b="1" lang="en-IN" sz="1900"/>
              <a:t>x</a:t>
            </a:r>
            <a:r>
              <a:rPr b="1" baseline="-25000" lang="en-IN" sz="1900"/>
              <a:t>0</a:t>
            </a:r>
            <a:r>
              <a:rPr lang="en-IN" sz="1900"/>
              <a:t>, input label </a:t>
            </a:r>
            <a:r>
              <a:rPr b="1" lang="en-IN" sz="1900"/>
              <a:t>y</a:t>
            </a:r>
            <a:r>
              <a:rPr b="1" baseline="-25000" lang="en-IN" sz="1900"/>
              <a:t>0</a:t>
            </a:r>
            <a:r>
              <a:rPr lang="en-IN" sz="1900"/>
              <a:t>, target class </a:t>
            </a:r>
            <a:r>
              <a:rPr b="1" lang="en-IN" sz="1900"/>
              <a:t>y</a:t>
            </a:r>
            <a:r>
              <a:rPr b="1" baseline="-25000" lang="en-IN" sz="1900"/>
              <a:t>t</a:t>
            </a:r>
            <a:r>
              <a:rPr lang="en-IN" sz="1900"/>
              <a:t>, perturbation threshold </a:t>
            </a:r>
            <a:r>
              <a:rPr b="1" lang="en-IN" sz="1900"/>
              <a:t>ε</a:t>
            </a:r>
            <a:r>
              <a:rPr b="1" baseline="-25000" lang="en-IN" sz="1900"/>
              <a:t>adv</a:t>
            </a:r>
            <a:r>
              <a:rPr lang="en-IN" sz="1900"/>
              <a:t>, initial perturbation </a:t>
            </a:r>
            <a:r>
              <a:rPr b="1" lang="en-IN" sz="1900"/>
              <a:t>ε</a:t>
            </a:r>
            <a:r>
              <a:rPr lang="en-IN" sz="1900"/>
              <a:t>, total loss </a:t>
            </a:r>
            <a:r>
              <a:rPr b="1" lang="en-IN" sz="1900"/>
              <a:t>L</a:t>
            </a:r>
            <a:r>
              <a:rPr b="1" baseline="-25000" lang="en-IN" sz="1900"/>
              <a:t>total</a:t>
            </a:r>
            <a:r>
              <a:rPr lang="en-IN" sz="1900"/>
              <a:t>, adversarial loss </a:t>
            </a:r>
            <a:r>
              <a:rPr b="1" lang="en-IN" sz="1900"/>
              <a:t>L</a:t>
            </a:r>
            <a:r>
              <a:rPr lang="en-IN" sz="1900"/>
              <a:t>, structured noise </a:t>
            </a:r>
            <a:r>
              <a:rPr b="1" lang="en-IN" sz="1900"/>
              <a:t>Ɲ</a:t>
            </a:r>
            <a:r>
              <a:rPr lang="en-IN" sz="1900"/>
              <a:t>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en-IN" sz="1900"/>
              <a:t>Output: </a:t>
            </a:r>
            <a:r>
              <a:rPr lang="en-IN" sz="1900"/>
              <a:t>Adversarial video </a:t>
            </a:r>
            <a:r>
              <a:rPr b="1" lang="en-IN" sz="1900"/>
              <a:t>x</a:t>
            </a:r>
            <a:r>
              <a:rPr b="1" baseline="-25000" lang="en-IN" sz="1900"/>
              <a:t>adv</a:t>
            </a:r>
            <a:r>
              <a:rPr lang="en-IN" sz="1900"/>
              <a:t>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x</a:t>
            </a:r>
            <a:r>
              <a:rPr baseline="-25000" lang="en-IN" sz="1900"/>
              <a:t>s</a:t>
            </a:r>
            <a:r>
              <a:rPr lang="en-IN" sz="1900"/>
              <a:t> ← (</a:t>
            </a:r>
            <a:r>
              <a:rPr lang="en-IN" sz="1900"/>
              <a:t>x</a:t>
            </a:r>
            <a:r>
              <a:rPr baseline="-25000" lang="en-IN" sz="1900"/>
              <a:t>0</a:t>
            </a:r>
            <a:r>
              <a:rPr lang="en-IN" sz="1900"/>
              <a:t>, Ɲ), Generate a sample video by adding a structured noise instead of style set.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if yt == None then,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IN" sz="1900"/>
              <a:t>x</a:t>
            </a:r>
            <a:r>
              <a:rPr baseline="-25000" lang="en-IN" sz="1900"/>
              <a:t>adv</a:t>
            </a:r>
            <a:r>
              <a:rPr lang="en-IN" sz="1900"/>
              <a:t> ← </a:t>
            </a:r>
            <a:r>
              <a:rPr lang="en-IN" sz="1900"/>
              <a:t>x</a:t>
            </a:r>
            <a:r>
              <a:rPr baseline="-25000" lang="en-IN" sz="1900"/>
              <a:t>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IN" sz="1900"/>
              <a:t>x</a:t>
            </a:r>
            <a:r>
              <a:rPr baseline="-25000" lang="en-IN" sz="1900"/>
              <a:t>adv</a:t>
            </a:r>
            <a:r>
              <a:rPr lang="en-IN" sz="1900"/>
              <a:t> ← PGD(</a:t>
            </a:r>
            <a:r>
              <a:rPr lang="en-IN" sz="1900"/>
              <a:t>x</a:t>
            </a:r>
            <a:r>
              <a:rPr baseline="-25000" lang="en-IN" sz="1900"/>
              <a:t>adv</a:t>
            </a:r>
            <a:r>
              <a:rPr lang="en-IN" sz="1900"/>
              <a:t>, </a:t>
            </a:r>
            <a:r>
              <a:rPr lang="en-IN" sz="1900"/>
              <a:t>x</a:t>
            </a:r>
            <a:r>
              <a:rPr baseline="-25000" lang="en-IN" sz="1900"/>
              <a:t>s</a:t>
            </a:r>
            <a:r>
              <a:rPr lang="en-IN" sz="1900"/>
              <a:t>, NES(</a:t>
            </a:r>
            <a:r>
              <a:rPr lang="en-IN" sz="1900"/>
              <a:t>x</a:t>
            </a:r>
            <a:r>
              <a:rPr baseline="-25000" lang="en-IN" sz="1900"/>
              <a:t>adv</a:t>
            </a:r>
            <a:r>
              <a:rPr lang="en-IN" sz="1900"/>
              <a:t>, L), n, εadv) , while f(</a:t>
            </a:r>
            <a:r>
              <a:rPr lang="en-IN" sz="1900"/>
              <a:t>x</a:t>
            </a:r>
            <a:r>
              <a:rPr baseline="-25000" lang="en-IN" sz="1900"/>
              <a:t>adv</a:t>
            </a:r>
            <a:r>
              <a:rPr lang="en-IN" sz="1900"/>
              <a:t>) == y</a:t>
            </a:r>
            <a:r>
              <a:rPr baseline="-25000" lang="en-IN" sz="1900"/>
              <a:t>0</a:t>
            </a:r>
            <a:endParaRPr baseline="-25000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else,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IN" sz="1900"/>
              <a:t>x</a:t>
            </a:r>
            <a:r>
              <a:rPr baseline="-25000" lang="en-IN" sz="1900"/>
              <a:t>adv</a:t>
            </a:r>
            <a:r>
              <a:rPr lang="en-IN" sz="1900"/>
              <a:t> ← x</a:t>
            </a:r>
            <a:r>
              <a:rPr baseline="-25000" lang="en-IN" sz="1900"/>
              <a:t>s</a:t>
            </a:r>
            <a:endParaRPr baseline="-25000"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IN" sz="1900"/>
              <a:t>x</a:t>
            </a:r>
            <a:r>
              <a:rPr baseline="-25000" lang="en-IN" sz="1900"/>
              <a:t>adv</a:t>
            </a:r>
            <a:r>
              <a:rPr lang="en-IN" sz="1900"/>
              <a:t> ← BPGD(x</a:t>
            </a:r>
            <a:r>
              <a:rPr baseline="-25000" lang="en-IN" sz="1900"/>
              <a:t>adv</a:t>
            </a:r>
            <a:r>
              <a:rPr lang="en-IN" sz="1900"/>
              <a:t>, x</a:t>
            </a:r>
            <a:r>
              <a:rPr baseline="-25000" lang="en-IN" sz="1900"/>
              <a:t>s</a:t>
            </a:r>
            <a:r>
              <a:rPr lang="en-IN" sz="1900"/>
              <a:t>, NES(x</a:t>
            </a:r>
            <a:r>
              <a:rPr baseline="-25000" lang="en-IN" sz="1900"/>
              <a:t>adv</a:t>
            </a:r>
            <a:r>
              <a:rPr lang="en-IN" sz="1900"/>
              <a:t>, L), n, ε</a:t>
            </a:r>
            <a:r>
              <a:rPr baseline="-25000" lang="en-IN" sz="1900"/>
              <a:t>adv</a:t>
            </a:r>
            <a:r>
              <a:rPr lang="en-IN" sz="1900"/>
              <a:t>) , while f(x</a:t>
            </a:r>
            <a:r>
              <a:rPr baseline="-25000" lang="en-IN" sz="1900"/>
              <a:t>adv</a:t>
            </a:r>
            <a:r>
              <a:rPr lang="en-IN" sz="1900"/>
              <a:t>) != y</a:t>
            </a:r>
            <a:r>
              <a:rPr baseline="-25000" lang="en-IN" sz="1900"/>
              <a:t>t</a:t>
            </a:r>
            <a:r>
              <a:rPr lang="en-IN" sz="1900"/>
              <a:t> or ε &gt; ε</a:t>
            </a:r>
            <a:r>
              <a:rPr baseline="-25000" lang="en-IN" sz="1900"/>
              <a:t>adv</a:t>
            </a:r>
            <a:endParaRPr baseline="-25000"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/>
          <p:nvPr>
            <p:ph idx="1" type="body"/>
          </p:nvPr>
        </p:nvSpPr>
        <p:spPr>
          <a:xfrm>
            <a:off x="838200" y="508001"/>
            <a:ext cx="10845800" cy="5668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Objective 3: To perform an adversarial black-box attack on Videos using SOTA GPT-2 architecture (presently working on)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Methodology used: </a:t>
            </a:r>
            <a:r>
              <a:rPr b="1" lang="en-IN" sz="1200"/>
              <a:t>	</a:t>
            </a:r>
            <a:endParaRPr/>
          </a:p>
        </p:txBody>
      </p:sp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946" y="1819563"/>
            <a:ext cx="10620308" cy="38053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4" name="Google Shape;21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RICHA THAKUR, 19PE102</a:t>
            </a:r>
            <a:endParaRPr/>
          </a:p>
        </p:txBody>
      </p:sp>
      <p:sp>
        <p:nvSpPr>
          <p:cNvPr id="215" name="Google Shape;21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6" name="Google Shape;216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DC Meeting-II, IIIT Una</a:t>
            </a:r>
            <a:endParaRPr/>
          </a:p>
        </p:txBody>
      </p:sp>
      <p:sp>
        <p:nvSpPr>
          <p:cNvPr id="217" name="Google Shape;217;p10"/>
          <p:cNvSpPr txBox="1"/>
          <p:nvPr/>
        </p:nvSpPr>
        <p:spPr>
          <a:xfrm>
            <a:off x="3906982" y="5665832"/>
            <a:ext cx="53755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: Overview of the methodology being used to generate a structured noise</a:t>
            </a:r>
            <a:endParaRPr/>
          </a:p>
        </p:txBody>
      </p:sp>
      <p:sp>
        <p:nvSpPr>
          <p:cNvPr id="218" name="Google Shape;218;p10"/>
          <p:cNvSpPr txBox="1"/>
          <p:nvPr/>
        </p:nvSpPr>
        <p:spPr>
          <a:xfrm>
            <a:off x="468757" y="873361"/>
            <a:ext cx="10845800" cy="985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None/>
            </a:pPr>
            <a:r>
              <a:rPr lang="en-IN" sz="17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we </a:t>
            </a:r>
            <a:r>
              <a:rPr b="1" lang="en-IN" sz="17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structured noise </a:t>
            </a:r>
            <a:r>
              <a:rPr lang="en-IN" sz="17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perform an adversarial black-box attack on Videos classification system?</a:t>
            </a:r>
            <a:endParaRPr/>
          </a:p>
        </p:txBody>
      </p:sp>
      <p:sp>
        <p:nvSpPr>
          <p:cNvPr id="219" name="Google Shape;219;p10"/>
          <p:cNvSpPr txBox="1"/>
          <p:nvPr>
            <p:ph type="title"/>
          </p:nvPr>
        </p:nvSpPr>
        <p:spPr>
          <a:xfrm>
            <a:off x="468757" y="555528"/>
            <a:ext cx="11029616" cy="5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NOVEL IDEA TO IMPLEMENT (METHODOLOGY)</a:t>
            </a:r>
            <a:endParaRPr/>
          </a:p>
        </p:txBody>
      </p:sp>
      <p:pic>
        <p:nvPicPr>
          <p:cNvPr id="220" name="Google Shape;22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200" y="1819575"/>
            <a:ext cx="10620300" cy="3805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/>
          <p:nvPr>
            <p:ph type="title"/>
          </p:nvPr>
        </p:nvSpPr>
        <p:spPr>
          <a:xfrm>
            <a:off x="581192" y="702156"/>
            <a:ext cx="11029616" cy="56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226" name="Google Shape;226;p12"/>
          <p:cNvSpPr txBox="1"/>
          <p:nvPr>
            <p:ph idx="1" type="body"/>
          </p:nvPr>
        </p:nvSpPr>
        <p:spPr>
          <a:xfrm>
            <a:off x="581193" y="1387293"/>
            <a:ext cx="11029615" cy="5036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b="1" i="0" lang="en-IN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b="0" i="0" lang="en-IN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Zhang, Yifu, et al. "</a:t>
            </a:r>
            <a:r>
              <a:rPr b="0" i="1" lang="en-IN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Bytetrack: Multi-object tracking by associating every detection box</a:t>
            </a:r>
            <a:r>
              <a:rPr b="0" i="0" lang="en-IN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." European Conference on Computer Vision. Cham: Springer Nature Switzerland, 2022.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863"/>
              </a:spcBef>
              <a:spcAft>
                <a:spcPts val="0"/>
              </a:spcAft>
              <a:buSzPct val="92000"/>
              <a:buNone/>
            </a:pPr>
            <a:r>
              <a:rPr b="1" i="0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i="0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Wang, Chien-Yao, Alexey Bochkovskiy, and Hong-Yuan Mark Liao. "</a:t>
            </a:r>
            <a:r>
              <a:rPr i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YOLOv7: Trainable bag-of-freebies sets new state-of-the-art for real-time object detectors.</a:t>
            </a:r>
            <a:r>
              <a:rPr i="0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Proceedings of the IEEE/CVF Conference on Computer Vision and Pattern Recognition. 2023.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863"/>
              </a:spcBef>
              <a:spcAft>
                <a:spcPts val="0"/>
              </a:spcAft>
              <a:buSzPct val="92000"/>
              <a:buNone/>
            </a:pPr>
            <a:r>
              <a:rPr b="1" i="0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</a:t>
            </a:r>
            <a:r>
              <a:rPr i="0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Deng, Jiankang, et al. "</a:t>
            </a:r>
            <a:r>
              <a:rPr i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Retinaface: Single-stage dense face localisation in the wild</a:t>
            </a:r>
            <a:r>
              <a:rPr i="0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." arXiv preprint arXiv:1905.00641 2019.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863"/>
              </a:spcBef>
              <a:spcAft>
                <a:spcPts val="0"/>
              </a:spcAft>
              <a:buSzPct val="92000"/>
              <a:buNone/>
            </a:pPr>
            <a:r>
              <a:rPr b="1" i="0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</a:t>
            </a:r>
            <a:r>
              <a:rPr i="0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Liang, Jingyun, et al. "</a:t>
            </a:r>
            <a:r>
              <a:rPr i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SwinIR: Image restoration using swin transformer</a:t>
            </a:r>
            <a:r>
              <a:rPr i="0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." Proceedings of the IEEE/CVF international conference on computer vision. 2021.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863"/>
              </a:spcBef>
              <a:spcAft>
                <a:spcPts val="0"/>
              </a:spcAft>
              <a:buSzPct val="92000"/>
              <a:buNone/>
            </a:pPr>
            <a:r>
              <a:rPr b="1" i="0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</a:t>
            </a:r>
            <a:r>
              <a:rPr i="0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Ledig, Christian, et al. "</a:t>
            </a:r>
            <a:r>
              <a:rPr i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Photo-realistic single image super-resolution using a generative adversarial network</a:t>
            </a:r>
            <a:r>
              <a:rPr i="0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." Proceedings of the IEEE conference on computer vision and pattern recognition. 2017.</a:t>
            </a:r>
            <a:endParaRPr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0000"/>
              </a:lnSpc>
              <a:spcBef>
                <a:spcPts val="863"/>
              </a:spcBef>
              <a:spcAft>
                <a:spcPts val="0"/>
              </a:spcAft>
              <a:buSzPct val="92000"/>
              <a:buNone/>
            </a:pPr>
            <a:r>
              <a:rPr b="1" i="0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</a:t>
            </a:r>
            <a:r>
              <a:rPr i="0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Deng, Jiankang, et al. "</a:t>
            </a:r>
            <a:r>
              <a:rPr i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Arcface: Additive angular margin loss for deep face recognition</a:t>
            </a:r>
            <a:r>
              <a:rPr i="0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." Proceedings of the IEEE/CVF conference on computer vision and pattern recognition. 2019.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879"/>
              </a:spcBef>
              <a:spcAft>
                <a:spcPts val="0"/>
              </a:spcAft>
              <a:buSzPct val="91999"/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[7]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 Goodfellow I. J., Shlens J., and Szegedy C. </a:t>
            </a:r>
            <a:r>
              <a:rPr i="1" lang="en-IN" sz="1800">
                <a:latin typeface="Times New Roman"/>
                <a:ea typeface="Times New Roman"/>
                <a:cs typeface="Times New Roman"/>
                <a:sym typeface="Times New Roman"/>
              </a:rPr>
              <a:t>“Explaining and Harnessing Adversarial Examples”, 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ICLR, 2015.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879"/>
              </a:spcBef>
              <a:spcAft>
                <a:spcPts val="0"/>
              </a:spcAft>
              <a:buSzPct val="91999"/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[8] 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Kurakin A., Goodfellow I., and Bengio S. </a:t>
            </a:r>
            <a:r>
              <a:rPr i="1" lang="en-IN" sz="1800">
                <a:latin typeface="Times New Roman"/>
                <a:ea typeface="Times New Roman"/>
                <a:cs typeface="Times New Roman"/>
                <a:sym typeface="Times New Roman"/>
              </a:rPr>
              <a:t>“Adversarial Examples in the Physical World”. 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ICLR 2017.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879"/>
              </a:spcBef>
              <a:spcAft>
                <a:spcPts val="0"/>
              </a:spcAft>
              <a:buSzPct val="91999"/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[9] 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N. Papernot, P. McDaniel, I. Goodfellow, S. Jha, Z.B. Celik, A. Swami, “</a:t>
            </a:r>
            <a:r>
              <a:rPr i="1" lang="en-IN" sz="1800">
                <a:latin typeface="Times New Roman"/>
                <a:ea typeface="Times New Roman"/>
                <a:cs typeface="Times New Roman"/>
                <a:sym typeface="Times New Roman"/>
              </a:rPr>
              <a:t>Practical black-box attacks against machine learning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”, in: Proceedings of the 2017 ACM on Asia conference on computer and communications security, 2017.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879"/>
              </a:spcBef>
              <a:spcAft>
                <a:spcPts val="0"/>
              </a:spcAft>
              <a:buSzPct val="91999"/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[10] 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Carlini N., Wagner D., </a:t>
            </a:r>
            <a:r>
              <a:rPr i="1" lang="en-IN" sz="1800">
                <a:latin typeface="Times New Roman"/>
                <a:ea typeface="Times New Roman"/>
                <a:cs typeface="Times New Roman"/>
                <a:sym typeface="Times New Roman"/>
              </a:rPr>
              <a:t>“Towards evaluating the robustness of neural networks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”, IEEE, 2017.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879"/>
              </a:spcBef>
              <a:spcAft>
                <a:spcPts val="0"/>
              </a:spcAft>
              <a:buSzPct val="91999"/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[11] 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Xiao, Chaowei, et al. "</a:t>
            </a:r>
            <a:r>
              <a:rPr i="1" lang="en-IN" sz="1800">
                <a:latin typeface="Times New Roman"/>
                <a:ea typeface="Times New Roman"/>
                <a:cs typeface="Times New Roman"/>
                <a:sym typeface="Times New Roman"/>
              </a:rPr>
              <a:t>Generating adversarial examples with adversarial networks." 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arXiv preprint arXiv:1801.02610 (2018).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0000"/>
              </a:lnSpc>
              <a:spcBef>
                <a:spcPts val="863"/>
              </a:spcBef>
              <a:spcAft>
                <a:spcPts val="0"/>
              </a:spcAft>
              <a:buSzPct val="92000"/>
              <a:buNone/>
            </a:pPr>
            <a:r>
              <a:rPr b="1" i="0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12]</a:t>
            </a:r>
            <a:r>
              <a:rPr i="0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Meden, Blaz et al. </a:t>
            </a:r>
            <a:r>
              <a:rPr i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“Face deidentification with controllable Privacy protection”, </a:t>
            </a:r>
            <a:r>
              <a:rPr i="0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and Vision Computing, 2023.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863"/>
              </a:spcBef>
              <a:spcAft>
                <a:spcPts val="0"/>
              </a:spcAft>
              <a:buSzPct val="92000"/>
              <a:buNone/>
            </a:pPr>
            <a:r>
              <a:rPr i="0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[13 ] Cao, Yuxin, et al. </a:t>
            </a:r>
            <a:r>
              <a:rPr i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"Stylefool: Fooling video classification systems via style transfer." </a:t>
            </a:r>
            <a:r>
              <a:rPr i="0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2023 IEEE Symposium on Security and Privacy (SP). IEEE, 2023.</a:t>
            </a:r>
            <a:endParaRPr/>
          </a:p>
        </p:txBody>
      </p:sp>
      <p:sp>
        <p:nvSpPr>
          <p:cNvPr id="227" name="Google Shape;227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EE511 : COMPUTER VISION</a:t>
            </a:r>
            <a:endParaRPr/>
          </a:p>
        </p:txBody>
      </p:sp>
      <p:sp>
        <p:nvSpPr>
          <p:cNvPr id="228" name="Google Shape;228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581192" y="702156"/>
            <a:ext cx="11029616" cy="4770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658904" y="1163145"/>
            <a:ext cx="10874189" cy="1758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b="1"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Adversarial Attacks 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on Image </a:t>
            </a:r>
            <a:r>
              <a:rPr b="1" lang="en-IN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Models</a:t>
            </a:r>
            <a:endParaRPr/>
          </a:p>
          <a:p>
            <a:pPr indent="-306000" lvl="1" marL="630000" rtl="0" algn="just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Adversarial attacks are those </a:t>
            </a: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malicious attacks on the data which may seem okay to the human eye but causes misclassification in a machine-learning pipeline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306000" lvl="1" marL="630000" rtl="0" algn="just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An Adversarial Attack is </a:t>
            </a: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a technique to find a perturbation that changes the prediction of a machine learning model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. </a:t>
            </a:r>
            <a:endParaRPr/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2941" y="3137648"/>
            <a:ext cx="8726117" cy="300063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EE511 : COMPUTER VISION</a:t>
            </a:r>
            <a:endParaRPr/>
          </a:p>
        </p:txBody>
      </p:sp>
      <p:sp>
        <p:nvSpPr>
          <p:cNvPr id="114" name="Google Shape;11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5" name="Google Shape;115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11/7/2023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4695824" y="6233495"/>
            <a:ext cx="3338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1: An Adversarial Example Generation [1]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468757" y="555528"/>
            <a:ext cx="11029616" cy="5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PROBLEM STATEMENT (MOTIVATION)</a:t>
            </a:r>
            <a:endParaRPr/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581192" y="1128617"/>
            <a:ext cx="11131197" cy="49650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34" l="-820" r="-382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IN"/>
              <a:t> </a:t>
            </a:r>
            <a:endParaRPr/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3614" y="4238886"/>
            <a:ext cx="6298411" cy="22878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EE511 : COMPUTER VISION</a:t>
            </a:r>
            <a:endParaRPr/>
          </a:p>
        </p:txBody>
      </p:sp>
      <p:sp>
        <p:nvSpPr>
          <p:cNvPr id="125" name="Google Shape;125;p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7632066" y="6526770"/>
            <a:ext cx="40803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2: Hacking a Face Recognition System [ ]</a:t>
            </a:r>
            <a:endParaRPr/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5057" y="3851516"/>
            <a:ext cx="1752690" cy="387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468757" y="555528"/>
            <a:ext cx="11029616" cy="5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ADVERSARIAL ATTACKS</a:t>
            </a:r>
            <a:endParaRPr/>
          </a:p>
        </p:txBody>
      </p:sp>
      <p:sp>
        <p:nvSpPr>
          <p:cNvPr id="133" name="Google Shape;133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EE511 : COMPUTER VISION</a:t>
            </a:r>
            <a:endParaRPr/>
          </a:p>
        </p:txBody>
      </p:sp>
      <p:sp>
        <p:nvSpPr>
          <p:cNvPr id="134" name="Google Shape;134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4120588" y="5705653"/>
            <a:ext cx="40803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1: Adversarial Attack Techniques</a:t>
            </a:r>
            <a:endParaRPr/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036" y="1547657"/>
            <a:ext cx="5174170" cy="14962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4"/>
          <p:cNvGraphicFramePr/>
          <p:nvPr/>
        </p:nvGraphicFramePr>
        <p:xfrm>
          <a:off x="998162" y="34772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{FCC0B930-1C20-4621-8EA9-4910EA7B49CD}</a:tableStyleId>
              </a:tblPr>
              <a:tblGrid>
                <a:gridCol w="1389050"/>
                <a:gridCol w="5186250"/>
                <a:gridCol w="3853050"/>
              </a:tblGrid>
              <a:tr h="28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White-Box Attack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Black-Box Attack (more practical)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7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Adversary Knowledge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Detailed knowledge includes:</a:t>
                      </a:r>
                      <a:endParaRPr/>
                    </a:p>
                    <a:p>
                      <a:pPr indent="-285750" lvl="0" marL="28575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Network architecture (No. of layers, types of layers)</a:t>
                      </a:r>
                      <a:endParaRPr/>
                    </a:p>
                    <a:p>
                      <a:pPr indent="-285750" lvl="0" marL="28575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Input, output</a:t>
                      </a:r>
                      <a:endParaRPr/>
                    </a:p>
                    <a:p>
                      <a:pPr indent="-285750" lvl="0" marL="28575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Data</a:t>
                      </a:r>
                      <a:endParaRPr/>
                    </a:p>
                    <a:p>
                      <a:pPr indent="-285750" lvl="0" marL="28575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Weights, and hyperparameters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knowledge, except:</a:t>
                      </a:r>
                      <a:endParaRPr/>
                    </a:p>
                    <a:p>
                      <a:pPr indent="-171450" lvl="0" marL="17145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Querying the model on input, and observing the labels.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EE511 : COMPUTER VISION</a:t>
            </a:r>
            <a:endParaRPr/>
          </a:p>
        </p:txBody>
      </p:sp>
      <p:sp>
        <p:nvSpPr>
          <p:cNvPr id="143" name="Google Shape;143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144" name="Google Shape;144;p5"/>
          <p:cNvGraphicFramePr/>
          <p:nvPr/>
        </p:nvGraphicFramePr>
        <p:xfrm>
          <a:off x="581192" y="15428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{FCC0B930-1C20-4621-8EA9-4910EA7B49CD}</a:tableStyleId>
              </a:tblPr>
              <a:tblGrid>
                <a:gridCol w="1328125"/>
                <a:gridCol w="3134200"/>
                <a:gridCol w="3229175"/>
                <a:gridCol w="2244225"/>
                <a:gridCol w="1202775"/>
              </a:tblGrid>
              <a:tr h="616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Technique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Research Paper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 and Victim Model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Attack target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Published 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150">
                <a:tc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Adversarial Attacks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FGSM (Fast Gradient Sign Method) [7]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ImageNet, GoogLeNet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(White-box)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Attack on gradients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56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BIM (Basic Iterative Method) [8]</a:t>
                      </a:r>
                      <a:endParaRPr b="0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lang="en-I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ImageNet, TensorFlow Camera Flow App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lang="en-I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(Black-box)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Attack on input images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56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PGD (Projected Gradient Descent) [9]</a:t>
                      </a:r>
                      <a:endParaRPr b="0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CIFAR, DNN hosted by MetaMind, Amazon and Google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lang="en-I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(Black-box)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Attack on gradients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1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CW (Carlini and Wagner) [10]</a:t>
                      </a:r>
                      <a:endParaRPr b="0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MNIST, Custom CNN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lang="en-I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(White-box)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Attack on optimization algorithm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2017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1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AdvGAN (Adversarial GANs) [11]</a:t>
                      </a:r>
                      <a:endParaRPr b="0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MNIST, GANs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lang="en-I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(White-box)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Attack on input images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2018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5" name="Google Shape;145;p5"/>
          <p:cNvSpPr txBox="1"/>
          <p:nvPr>
            <p:ph type="title"/>
          </p:nvPr>
        </p:nvSpPr>
        <p:spPr>
          <a:xfrm>
            <a:off x="468757" y="555528"/>
            <a:ext cx="11029616" cy="5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EE511 : COMPUTER VISION</a:t>
            </a:r>
            <a:endParaRPr/>
          </a:p>
        </p:txBody>
      </p:sp>
      <p:sp>
        <p:nvSpPr>
          <p:cNvPr id="151" name="Google Shape;151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152" name="Google Shape;152;p6"/>
          <p:cNvGraphicFramePr/>
          <p:nvPr/>
        </p:nvGraphicFramePr>
        <p:xfrm>
          <a:off x="581192" y="15428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{FCC0B930-1C20-4621-8EA9-4910EA7B49CD}</a:tableStyleId>
              </a:tblPr>
              <a:tblGrid>
                <a:gridCol w="1328125"/>
                <a:gridCol w="3933075"/>
                <a:gridCol w="1410000"/>
                <a:gridCol w="3264525"/>
                <a:gridCol w="1202775"/>
              </a:tblGrid>
              <a:tr h="616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Technique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Research Paper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Defence Type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Published 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150">
                <a:tc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Adversarial Defence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IN" sz="160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AdvIT (Adversarial Frames Identifier) [13]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IN" sz="160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DAVIS2017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IN" sz="1600" u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Detection Defence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IN" sz="1600" u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Comdefend [14] 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IN" sz="1600" u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ILSVRC12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IN" sz="1600" u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Reconstruction Defence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2021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3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IN" sz="1600" u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Randomized Smoothing (RS) [15]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IN" sz="1600" u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CIFAR 10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Certified Defence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1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IN" sz="1600" u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CNN-generated Image Detector [16]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IN" sz="1600" u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CelebDF 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Detector for GAN generated image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1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IN" sz="1600" u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Adversarial training [17] 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IN" sz="1600" u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CIFAR-10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Improve accuracy of classifier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" name="Google Shape;153;p6"/>
          <p:cNvSpPr txBox="1"/>
          <p:nvPr>
            <p:ph type="title"/>
          </p:nvPr>
        </p:nvSpPr>
        <p:spPr>
          <a:xfrm>
            <a:off x="468757" y="555528"/>
            <a:ext cx="11029616" cy="5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EE511 : COMPUTER VISION</a:t>
            </a:r>
            <a:endParaRPr/>
          </a:p>
        </p:txBody>
      </p:sp>
      <p:sp>
        <p:nvSpPr>
          <p:cNvPr id="159" name="Google Shape;159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0" name="Google Shape;160;p7"/>
          <p:cNvSpPr txBox="1"/>
          <p:nvPr/>
        </p:nvSpPr>
        <p:spPr>
          <a:xfrm>
            <a:off x="578681" y="1101278"/>
            <a:ext cx="10311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StyleFool : </a:t>
            </a: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black box unrestricted adversarial attack framework against video classification system. [13]</a:t>
            </a:r>
            <a:endParaRPr/>
          </a:p>
        </p:txBody>
      </p:sp>
      <p:pic>
        <p:nvPicPr>
          <p:cNvPr descr="A collage of a person playing guitars&#10;&#10;Description automatically generated" id="161" name="Google Shape;16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681" y="1986892"/>
            <a:ext cx="3412950" cy="21493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iagram of a process&#10;&#10;Description automatically generated" id="162" name="Google Shape;16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2625" y="2122792"/>
            <a:ext cx="6459864" cy="2311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some words&#10;&#10;Description automatically generated" id="163" name="Google Shape;16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0268" y="4476964"/>
            <a:ext cx="27432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math symbols&#10;&#10;Description automatically generated" id="164" name="Google Shape;164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7701" y="5286589"/>
            <a:ext cx="4819013" cy="94907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7"/>
          <p:cNvSpPr txBox="1"/>
          <p:nvPr/>
        </p:nvSpPr>
        <p:spPr>
          <a:xfrm>
            <a:off x="941768" y="3530958"/>
            <a:ext cx="9186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Original</a:t>
            </a:r>
            <a:endParaRPr/>
          </a:p>
        </p:txBody>
      </p:sp>
      <p:sp>
        <p:nvSpPr>
          <p:cNvPr id="166" name="Google Shape;166;p7"/>
          <p:cNvSpPr txBox="1"/>
          <p:nvPr/>
        </p:nvSpPr>
        <p:spPr>
          <a:xfrm>
            <a:off x="2433570" y="4062211"/>
            <a:ext cx="12406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Noise added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(Stylized image)</a:t>
            </a:r>
            <a:endParaRPr/>
          </a:p>
        </p:txBody>
      </p:sp>
      <p:pic>
        <p:nvPicPr>
          <p:cNvPr descr="A close-up of two people&#10;&#10;Description automatically generated" id="167" name="Google Shape;167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43978" y="4426915"/>
            <a:ext cx="5415566" cy="1996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7"/>
          <p:cNvSpPr txBox="1"/>
          <p:nvPr/>
        </p:nvSpPr>
        <p:spPr>
          <a:xfrm>
            <a:off x="468757" y="555528"/>
            <a:ext cx="11029616" cy="5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Times New Roman"/>
              <a:buNone/>
            </a:pPr>
            <a:r>
              <a:rPr b="1" lang="en-IN" sz="2800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SOTA</a:t>
            </a:r>
            <a:endParaRPr b="1" sz="2800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EE511 : COMPUTER VISION</a:t>
            </a:r>
            <a:endParaRPr/>
          </a:p>
        </p:txBody>
      </p:sp>
      <p:sp>
        <p:nvSpPr>
          <p:cNvPr id="175" name="Google Shape;175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6" name="Google Shape;176;p8"/>
          <p:cNvSpPr txBox="1"/>
          <p:nvPr>
            <p:ph type="title"/>
          </p:nvPr>
        </p:nvSpPr>
        <p:spPr>
          <a:xfrm>
            <a:off x="468757" y="555528"/>
            <a:ext cx="11029616" cy="5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REPLICATION OF SOTA</a:t>
            </a:r>
            <a:endParaRPr/>
          </a:p>
        </p:txBody>
      </p:sp>
      <p:graphicFrame>
        <p:nvGraphicFramePr>
          <p:cNvPr id="177" name="Google Shape;177;p8"/>
          <p:cNvGraphicFramePr/>
          <p:nvPr/>
        </p:nvGraphicFramePr>
        <p:xfrm>
          <a:off x="2787100" y="12889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{45DB16DB-8A11-44CC-9F20-DE8727F00A96}</a:tableStyleId>
              </a:tblPr>
              <a:tblGrid>
                <a:gridCol w="2205925"/>
                <a:gridCol w="2706775"/>
                <a:gridCol w="1536200"/>
                <a:gridCol w="237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No. of classes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Videos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UCF-101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Action Recognition Dataset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 action classes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(175 videos in each class)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17,675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 actions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(125 videos in each class)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8" name="Google Shape;178;p8"/>
          <p:cNvGraphicFramePr/>
          <p:nvPr/>
        </p:nvGraphicFramePr>
        <p:xfrm>
          <a:off x="2787100" y="36263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{45DB16DB-8A11-44CC-9F20-DE8727F00A96}</a:tableStyleId>
              </a:tblPr>
              <a:tblGrid>
                <a:gridCol w="2205925"/>
                <a:gridCol w="2706775"/>
                <a:gridCol w="1536200"/>
                <a:gridCol w="237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 split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Target Video classifier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Attack performance evaluation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70% - Style set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30% - Adversarial sample generation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C3D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84.9%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 randomly selected video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9" name="Google Shape;179;p8"/>
          <p:cNvSpPr txBox="1"/>
          <p:nvPr>
            <p:ph type="title"/>
          </p:nvPr>
        </p:nvSpPr>
        <p:spPr>
          <a:xfrm>
            <a:off x="468752" y="1722675"/>
            <a:ext cx="23184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Overview: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EE511 : COMPUTER VISION</a:t>
            </a:r>
            <a:endParaRPr/>
          </a:p>
        </p:txBody>
      </p:sp>
      <p:sp>
        <p:nvSpPr>
          <p:cNvPr id="186" name="Google Shape;186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7" name="Google Shape;187;p9"/>
          <p:cNvSpPr txBox="1"/>
          <p:nvPr>
            <p:ph type="title"/>
          </p:nvPr>
        </p:nvSpPr>
        <p:spPr>
          <a:xfrm>
            <a:off x="468757" y="555528"/>
            <a:ext cx="11029616" cy="5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REPLICATION OF SOTA (RESULTS)</a:t>
            </a:r>
            <a:endParaRPr/>
          </a:p>
        </p:txBody>
      </p:sp>
      <p:graphicFrame>
        <p:nvGraphicFramePr>
          <p:cNvPr id="188" name="Google Shape;188;p9"/>
          <p:cNvGraphicFramePr/>
          <p:nvPr/>
        </p:nvGraphicFramePr>
        <p:xfrm>
          <a:off x="2433300" y="3019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{45DB16DB-8A11-44CC-9F20-DE8727F00A96}</a:tableStyleId>
              </a:tblPr>
              <a:tblGrid>
                <a:gridCol w="2268900"/>
                <a:gridCol w="1298725"/>
                <a:gridCol w="977125"/>
                <a:gridCol w="1245350"/>
                <a:gridCol w="1535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Targeted (UCF-101)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minQ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maxQ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AvgQ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1284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248,131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65,066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9" name="Google Shape;189;p9"/>
          <p:cNvGraphicFramePr/>
          <p:nvPr/>
        </p:nvGraphicFramePr>
        <p:xfrm>
          <a:off x="2433300" y="15441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{45DB16DB-8A11-44CC-9F20-DE8727F00A96}</a:tableStyleId>
              </a:tblPr>
              <a:tblGrid>
                <a:gridCol w="2268900"/>
                <a:gridCol w="1298725"/>
                <a:gridCol w="977125"/>
                <a:gridCol w="1245350"/>
                <a:gridCol w="1535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Unt</a:t>
                      </a: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argeted (UCF-101)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minQ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maxQ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AvgQ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19,031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3,811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0" name="Google Shape;190;p9"/>
          <p:cNvGraphicFramePr/>
          <p:nvPr/>
        </p:nvGraphicFramePr>
        <p:xfrm>
          <a:off x="5211950" y="60909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{45DB16DB-8A11-44CC-9F20-DE8727F00A96}</a:tableStyleId>
              </a:tblPr>
              <a:tblGrid>
                <a:gridCol w="1543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Hardware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RTX3070i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1" name="Google Shape;191;p9"/>
          <p:cNvGraphicFramePr/>
          <p:nvPr/>
        </p:nvGraphicFramePr>
        <p:xfrm>
          <a:off x="2320875" y="4494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{45DB16DB-8A11-44CC-9F20-DE8727F00A96}</a:tableStyleId>
              </a:tblPr>
              <a:tblGrid>
                <a:gridCol w="2381325"/>
                <a:gridCol w="2181450"/>
                <a:gridCol w="2875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 cost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Preparation/ image (sec)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Attack time cost (min)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0.4174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10 - targeted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2 - untargeted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2023-07-02T11:09:35Z</dcterms:created>
  <dc:creator>Richa Thakur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