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306" r:id="rId3"/>
    <p:sldId id="258" r:id="rId4"/>
    <p:sldId id="259" r:id="rId5"/>
    <p:sldId id="260" r:id="rId6"/>
    <p:sldId id="261" r:id="rId7"/>
    <p:sldId id="316" r:id="rId8"/>
    <p:sldId id="308" r:id="rId9"/>
    <p:sldId id="263" r:id="rId10"/>
    <p:sldId id="264" r:id="rId11"/>
    <p:sldId id="265" r:id="rId12"/>
    <p:sldId id="266" r:id="rId13"/>
    <p:sldId id="267" r:id="rId14"/>
    <p:sldId id="268" r:id="rId15"/>
  </p:sldIdLst>
  <p:sldSz cx="12192000" cy="6858000"/>
  <p:notesSz cx="6858000" cy="9144000"/>
  <p:embeddedFontLst>
    <p:embeddedFont>
      <p:font typeface="Algerian" panose="04020705040A02060702" pitchFamily="82" charset="0"/>
      <p:regular r:id="rId17"/>
    </p:embeddedFont>
    <p:embeddedFont>
      <p:font typeface="Calibri" panose="020F0502020204030204" pitchFamily="34" charset="0"/>
      <p:regular r:id="rId18"/>
      <p:bold r:id="rId19"/>
      <p:italic r:id="rId20"/>
      <p:boldItalic r:id="rId21"/>
    </p:embeddedFont>
    <p:embeddedFont>
      <p:font typeface="Franklin Gothic" panose="020B0604020202020204" charset="0"/>
      <p:bold r:id="rId22"/>
    </p:embeddedFont>
    <p:embeddedFont>
      <p:font typeface="Libre Franklin"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jIXNB+G+YdAPaJIuwkIUz91BIO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C0B930-1C20-4621-8EA9-4910EA7B49CD}">
  <a:tblStyle styleId="{FCC0B930-1C20-4621-8EA9-4910EA7B49C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DB16DB-8A11-44CC-9F20-DE8727F00A96}" styleName="Table_1">
    <a:wholeTbl>
      <a:tcTxStyle b="off" i="off">
        <a:font>
          <a:latin typeface="Franklin Gothic Book"/>
          <a:ea typeface="Franklin Gothic Book"/>
          <a:cs typeface="Franklin Gothic Book"/>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101 classes -&gt; 1 class = 1 actin -&gt; 25 x 7 videos hain-&gt; 7 different types, 1 type ki 7 videos hain</a:t>
            </a:r>
            <a:endParaRPr/>
          </a:p>
          <a:p>
            <a:pPr marL="0" lvl="0" indent="0" algn="l" rtl="0">
              <a:spcBef>
                <a:spcPts val="0"/>
              </a:spcBef>
              <a:spcAft>
                <a:spcPts val="0"/>
              </a:spcAft>
              <a:buNone/>
            </a:pPr>
            <a:r>
              <a:rPr lang="en-IN"/>
              <a:t> C3D learns both spatial and temporal features of input videos using 3D convolution.</a:t>
            </a:r>
            <a:endParaRPr/>
          </a:p>
          <a:p>
            <a:pPr marL="0" lvl="0" indent="0" algn="l" rtl="0">
              <a:spcBef>
                <a:spcPts val="0"/>
              </a:spcBef>
              <a:spcAft>
                <a:spcPts val="0"/>
              </a:spcAft>
              <a:buNone/>
            </a:pPr>
            <a:r>
              <a:rPr lang="en-IN"/>
              <a:t> C3D requires videos with 16 frames as input, we separate all videos into 16-frame snippets.</a:t>
            </a:r>
            <a:endParaRPr/>
          </a:p>
        </p:txBody>
      </p:sp>
      <p:sp>
        <p:nvSpPr>
          <p:cNvPr id="172" name="Google Shape;17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t>101 classes -&gt; 1 class = 1 actin -&gt; 25 x 7 videos hain-&gt; 7 different types, 1 type ki 7 videos hain</a:t>
            </a:r>
            <a:endParaRPr/>
          </a:p>
        </p:txBody>
      </p:sp>
      <p:sp>
        <p:nvSpPr>
          <p:cNvPr id="183" name="Google Shape;18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60614aba2b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260614aba2b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60614aba2b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260614aba2b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4"/>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1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4269977" y="-1352782"/>
            <a:ext cx="3652047"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1" name="Google Shape;81;p2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4"/>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4"/>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4"/>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8" name="Google Shape;88;p24"/>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4"/>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5"/>
          <p:cNvSpPr txBox="1">
            <a:spLocks noGrp="1"/>
          </p:cNvSpPr>
          <p:nvPr>
            <p:ph type="title"/>
          </p:nvPr>
        </p:nvSpPr>
        <p:spPr>
          <a:xfrm>
            <a:off x="581192" y="702156"/>
            <a:ext cx="11029616" cy="118872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body" idx="1"/>
          </p:nvPr>
        </p:nvSpPr>
        <p:spPr>
          <a:xfrm>
            <a:off x="581192" y="2340864"/>
            <a:ext cx="11029615" cy="3634486"/>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1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5" name="Google Shape;35;p1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1" name="Google Shape;41;p17"/>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2" name="Google Shape;42;p1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48" name="Google Shape;48;p1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1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0" name="Google Shape;50;p1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1" name="Google Shape;51;p1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2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21"/>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1"/>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7" name="Google Shape;67;p21"/>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8" name="Google Shape;68;p21"/>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1"/>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2"/>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a:spLocks noGrp="1"/>
          </p:cNvSpPr>
          <p:nvPr>
            <p:ph type="pic" idx="2"/>
          </p:nvPr>
        </p:nvSpPr>
        <p:spPr>
          <a:xfrm>
            <a:off x="447817" y="641350"/>
            <a:ext cx="11290859" cy="3651249"/>
          </a:xfrm>
          <a:prstGeom prst="rect">
            <a:avLst/>
          </a:prstGeom>
          <a:noFill/>
          <a:ln>
            <a:noFill/>
          </a:ln>
        </p:spPr>
      </p:sp>
      <p:sp>
        <p:nvSpPr>
          <p:cNvPr id="74" name="Google Shape;74;p22"/>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5" name="Google Shape;75;p2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3"/>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1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5" name="Google Shape;15;p1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sp>
        <p:nvSpPr>
          <p:cNvPr id="99" name="Google Shape;99;p1"/>
          <p:cNvSpPr txBox="1">
            <a:spLocks noGrp="1"/>
          </p:cNvSpPr>
          <p:nvPr>
            <p:ph type="ctrTitle"/>
          </p:nvPr>
        </p:nvSpPr>
        <p:spPr>
          <a:xfrm>
            <a:off x="984202" y="1020431"/>
            <a:ext cx="10079339" cy="1639007"/>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374151"/>
              </a:buClr>
              <a:buSzPts val="3600"/>
              <a:buFont typeface="Arial"/>
              <a:buNone/>
            </a:pPr>
            <a:r>
              <a:rPr lang="en-IN" b="1" dirty="0">
                <a:solidFill>
                  <a:srgbClr val="374151"/>
                </a:solidFill>
                <a:latin typeface="Arial"/>
                <a:ea typeface="Arial"/>
                <a:cs typeface="Arial"/>
                <a:sym typeface="Arial"/>
              </a:rPr>
              <a:t>PERFORMING ADVERSARIAL ATTACK ON VIDEO CLASSIFICATION SYSTEM</a:t>
            </a:r>
            <a:endParaRPr b="1" dirty="0">
              <a:latin typeface="Arial"/>
              <a:ea typeface="Arial"/>
              <a:cs typeface="Arial"/>
              <a:sym typeface="Arial"/>
            </a:endParaRPr>
          </a:p>
        </p:txBody>
      </p:sp>
      <p:sp>
        <p:nvSpPr>
          <p:cNvPr id="100" name="Google Shape;100;p1"/>
          <p:cNvSpPr txBox="1">
            <a:spLocks noGrp="1"/>
          </p:cNvSpPr>
          <p:nvPr>
            <p:ph type="subTitle" idx="1"/>
          </p:nvPr>
        </p:nvSpPr>
        <p:spPr>
          <a:xfrm>
            <a:off x="1821819" y="3636660"/>
            <a:ext cx="8199077" cy="2764140"/>
          </a:xfrm>
          <a:prstGeom prst="rect">
            <a:avLst/>
          </a:prstGeom>
          <a:noFill/>
          <a:ln>
            <a:noFill/>
          </a:ln>
        </p:spPr>
        <p:txBody>
          <a:bodyPr spcFirstLastPara="1" wrap="square" lIns="91425" tIns="45700" rIns="91425" bIns="45700" anchor="t" anchorCtr="0">
            <a:normAutofit/>
          </a:bodyPr>
          <a:lstStyle/>
          <a:p>
            <a:pPr marL="0" lvl="0" indent="0" algn="ctr" rtl="0">
              <a:lnSpc>
                <a:spcPct val="110000"/>
              </a:lnSpc>
              <a:spcBef>
                <a:spcPts val="0"/>
              </a:spcBef>
              <a:spcAft>
                <a:spcPts val="0"/>
              </a:spcAft>
              <a:buSzPts val="1472"/>
              <a:buNone/>
            </a:pPr>
            <a:r>
              <a:rPr lang="en-IN" b="1" dirty="0">
                <a:solidFill>
                  <a:srgbClr val="002060"/>
                </a:solidFill>
                <a:latin typeface="Arial Rounded"/>
                <a:ea typeface="Arial Rounded"/>
                <a:cs typeface="Arial Rounded"/>
                <a:sym typeface="Arial Rounded"/>
              </a:rPr>
              <a:t>GROUP - 02</a:t>
            </a:r>
            <a:endParaRPr dirty="0"/>
          </a:p>
          <a:p>
            <a:pPr marL="0" lvl="0" indent="0" algn="ctr" rtl="0">
              <a:lnSpc>
                <a:spcPct val="110000"/>
              </a:lnSpc>
              <a:spcBef>
                <a:spcPts val="920"/>
              </a:spcBef>
              <a:spcAft>
                <a:spcPts val="0"/>
              </a:spcAft>
              <a:buSzPts val="1472"/>
              <a:buNone/>
            </a:pPr>
            <a:r>
              <a:rPr lang="en-IN" b="1" dirty="0">
                <a:latin typeface="Arial Rounded"/>
                <a:ea typeface="Arial Rounded"/>
                <a:cs typeface="Arial Rounded"/>
                <a:sym typeface="Arial Rounded"/>
              </a:rPr>
              <a:t>RICHA THAKUR (D23151)</a:t>
            </a:r>
            <a:endParaRPr dirty="0"/>
          </a:p>
          <a:p>
            <a:pPr marL="0" lvl="0" indent="0" algn="ctr" rtl="0">
              <a:lnSpc>
                <a:spcPct val="110000"/>
              </a:lnSpc>
              <a:spcBef>
                <a:spcPts val="920"/>
              </a:spcBef>
              <a:spcAft>
                <a:spcPts val="0"/>
              </a:spcAft>
              <a:buSzPts val="1472"/>
              <a:buNone/>
            </a:pPr>
            <a:r>
              <a:rPr lang="en-IN" b="1" dirty="0">
                <a:latin typeface="Arial Rounded"/>
                <a:ea typeface="Arial Rounded"/>
                <a:cs typeface="Arial Rounded"/>
                <a:sym typeface="Arial Rounded"/>
              </a:rPr>
              <a:t>ASMITA ANKUSH KAMBLE (T23200)</a:t>
            </a:r>
            <a:endParaRPr dirty="0"/>
          </a:p>
          <a:p>
            <a:pPr marL="0" lvl="0" indent="0" algn="ctr" rtl="0">
              <a:lnSpc>
                <a:spcPct val="110000"/>
              </a:lnSpc>
              <a:spcBef>
                <a:spcPts val="920"/>
              </a:spcBef>
              <a:spcAft>
                <a:spcPts val="0"/>
              </a:spcAft>
              <a:buSzPts val="1472"/>
              <a:buNone/>
            </a:pPr>
            <a:r>
              <a:rPr lang="en-IN" b="1" dirty="0">
                <a:latin typeface="Arial Rounded"/>
                <a:ea typeface="Arial Rounded"/>
                <a:cs typeface="Arial Rounded"/>
                <a:sym typeface="Arial Rounded"/>
              </a:rPr>
              <a:t>ASHUTOSH SHARMA (B20087)</a:t>
            </a:r>
            <a:endParaRPr dirty="0"/>
          </a:p>
        </p:txBody>
      </p:sp>
      <p:sp>
        <p:nvSpPr>
          <p:cNvPr id="101" name="Google Shape;101;p1"/>
          <p:cNvSpPr/>
          <p:nvPr/>
        </p:nvSpPr>
        <p:spPr>
          <a:xfrm>
            <a:off x="446534" y="457200"/>
            <a:ext cx="3703320" cy="94997"/>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2" name="Google Shape;102;p1"/>
          <p:cNvSpPr/>
          <p:nvPr/>
        </p:nvSpPr>
        <p:spPr>
          <a:xfrm>
            <a:off x="4241830" y="457200"/>
            <a:ext cx="3703320" cy="9144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3" name="Google Shape;103;p1"/>
          <p:cNvSpPr/>
          <p:nvPr/>
        </p:nvSpPr>
        <p:spPr>
          <a:xfrm>
            <a:off x="8042147" y="453643"/>
            <a:ext cx="3703320" cy="98554"/>
          </a:xfrm>
          <a:prstGeom prst="rect">
            <a:avLst/>
          </a:prstGeom>
          <a:solidFill>
            <a:srgbClr val="969F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4" name="Google Shape;104;p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EE511 : COMPUTER VISION</a:t>
            </a:r>
            <a:endParaRPr/>
          </a:p>
        </p:txBody>
      </p:sp>
      <p:sp>
        <p:nvSpPr>
          <p:cNvPr id="105" name="Google Shape;105;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EE511 : COMPUTER VISION</a:t>
            </a:r>
            <a:endParaRPr/>
          </a:p>
        </p:txBody>
      </p:sp>
      <p:sp>
        <p:nvSpPr>
          <p:cNvPr id="186" name="Google Shape;186;p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187" name="Google Shape;187;p9"/>
          <p:cNvSpPr txBox="1">
            <a:spLocks noGrp="1"/>
          </p:cNvSpPr>
          <p:nvPr>
            <p:ph type="title"/>
          </p:nvPr>
        </p:nvSpPr>
        <p:spPr>
          <a:xfrm>
            <a:off x="468757" y="555528"/>
            <a:ext cx="11029616" cy="534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REPLICATION OF SOTA (RESULTS)</a:t>
            </a:r>
            <a:endParaRPr/>
          </a:p>
        </p:txBody>
      </p:sp>
      <p:graphicFrame>
        <p:nvGraphicFramePr>
          <p:cNvPr id="188" name="Google Shape;188;p9"/>
          <p:cNvGraphicFramePr/>
          <p:nvPr/>
        </p:nvGraphicFramePr>
        <p:xfrm>
          <a:off x="2433300" y="3019113"/>
          <a:ext cx="7325375" cy="1097300"/>
        </p:xfrm>
        <a:graphic>
          <a:graphicData uri="http://schemas.openxmlformats.org/drawingml/2006/table">
            <a:tbl>
              <a:tblPr firstRow="1" bandRow="1">
                <a:noFill/>
                <a:tableStyleId>{45DB16DB-8A11-44CC-9F20-DE8727F00A96}</a:tableStyleId>
              </a:tblPr>
              <a:tblGrid>
                <a:gridCol w="2268900">
                  <a:extLst>
                    <a:ext uri="{9D8B030D-6E8A-4147-A177-3AD203B41FA5}">
                      <a16:colId xmlns:a16="http://schemas.microsoft.com/office/drawing/2014/main" val="20000"/>
                    </a:ext>
                  </a:extLst>
                </a:gridCol>
                <a:gridCol w="1298725">
                  <a:extLst>
                    <a:ext uri="{9D8B030D-6E8A-4147-A177-3AD203B41FA5}">
                      <a16:colId xmlns:a16="http://schemas.microsoft.com/office/drawing/2014/main" val="20001"/>
                    </a:ext>
                  </a:extLst>
                </a:gridCol>
                <a:gridCol w="977125">
                  <a:extLst>
                    <a:ext uri="{9D8B030D-6E8A-4147-A177-3AD203B41FA5}">
                      <a16:colId xmlns:a16="http://schemas.microsoft.com/office/drawing/2014/main" val="20002"/>
                    </a:ext>
                  </a:extLst>
                </a:gridCol>
                <a:gridCol w="1245350">
                  <a:extLst>
                    <a:ext uri="{9D8B030D-6E8A-4147-A177-3AD203B41FA5}">
                      <a16:colId xmlns:a16="http://schemas.microsoft.com/office/drawing/2014/main" val="20003"/>
                    </a:ext>
                  </a:extLst>
                </a:gridCol>
                <a:gridCol w="153527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Targeted (UCF-101)</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ASR</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minQ</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maxQ</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AvgQ</a:t>
                      </a: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100</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1284</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248,131</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65,066</a:t>
                      </a: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89" name="Google Shape;189;p9"/>
          <p:cNvGraphicFramePr/>
          <p:nvPr/>
        </p:nvGraphicFramePr>
        <p:xfrm>
          <a:off x="2433300" y="1544138"/>
          <a:ext cx="7325375" cy="1097300"/>
        </p:xfrm>
        <a:graphic>
          <a:graphicData uri="http://schemas.openxmlformats.org/drawingml/2006/table">
            <a:tbl>
              <a:tblPr firstRow="1" bandRow="1">
                <a:noFill/>
                <a:tableStyleId>{45DB16DB-8A11-44CC-9F20-DE8727F00A96}</a:tableStyleId>
              </a:tblPr>
              <a:tblGrid>
                <a:gridCol w="2268900">
                  <a:extLst>
                    <a:ext uri="{9D8B030D-6E8A-4147-A177-3AD203B41FA5}">
                      <a16:colId xmlns:a16="http://schemas.microsoft.com/office/drawing/2014/main" val="20000"/>
                    </a:ext>
                  </a:extLst>
                </a:gridCol>
                <a:gridCol w="1298725">
                  <a:extLst>
                    <a:ext uri="{9D8B030D-6E8A-4147-A177-3AD203B41FA5}">
                      <a16:colId xmlns:a16="http://schemas.microsoft.com/office/drawing/2014/main" val="20001"/>
                    </a:ext>
                  </a:extLst>
                </a:gridCol>
                <a:gridCol w="977125">
                  <a:extLst>
                    <a:ext uri="{9D8B030D-6E8A-4147-A177-3AD203B41FA5}">
                      <a16:colId xmlns:a16="http://schemas.microsoft.com/office/drawing/2014/main" val="20002"/>
                    </a:ext>
                  </a:extLst>
                </a:gridCol>
                <a:gridCol w="1245350">
                  <a:extLst>
                    <a:ext uri="{9D8B030D-6E8A-4147-A177-3AD203B41FA5}">
                      <a16:colId xmlns:a16="http://schemas.microsoft.com/office/drawing/2014/main" val="20003"/>
                    </a:ext>
                  </a:extLst>
                </a:gridCol>
                <a:gridCol w="1535275">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Untargeted (UCF-101)</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ASR</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minQ</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maxQ</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AvgQ</a:t>
                      </a: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100</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1</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19,031</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3,811</a:t>
                      </a: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90" name="Google Shape;190;p9"/>
          <p:cNvGraphicFramePr/>
          <p:nvPr>
            <p:extLst>
              <p:ext uri="{D42A27DB-BD31-4B8C-83A1-F6EECF244321}">
                <p14:modId xmlns:p14="http://schemas.microsoft.com/office/powerpoint/2010/main" val="2573893880"/>
              </p:ext>
            </p:extLst>
          </p:nvPr>
        </p:nvGraphicFramePr>
        <p:xfrm>
          <a:off x="5211950" y="6090926"/>
          <a:ext cx="1543225" cy="767100"/>
        </p:xfrm>
        <a:graphic>
          <a:graphicData uri="http://schemas.openxmlformats.org/drawingml/2006/table">
            <a:tbl>
              <a:tblPr firstRow="1" bandRow="1">
                <a:noFill/>
                <a:tableStyleId>{45DB16DB-8A11-44CC-9F20-DE8727F00A96}</a:tableStyleId>
              </a:tblPr>
              <a:tblGrid>
                <a:gridCol w="1543225">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Hardware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RTX3070i</a:t>
                      </a:r>
                      <a:endParaRPr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91" name="Google Shape;191;p9"/>
          <p:cNvGraphicFramePr/>
          <p:nvPr>
            <p:extLst>
              <p:ext uri="{D42A27DB-BD31-4B8C-83A1-F6EECF244321}">
                <p14:modId xmlns:p14="http://schemas.microsoft.com/office/powerpoint/2010/main" val="3716414434"/>
              </p:ext>
            </p:extLst>
          </p:nvPr>
        </p:nvGraphicFramePr>
        <p:xfrm>
          <a:off x="2433299" y="4494100"/>
          <a:ext cx="7325375" cy="1402100"/>
        </p:xfrm>
        <a:graphic>
          <a:graphicData uri="http://schemas.openxmlformats.org/drawingml/2006/table">
            <a:tbl>
              <a:tblPr firstRow="1" bandRow="1">
                <a:noFill/>
                <a:tableStyleId>{45DB16DB-8A11-44CC-9F20-DE8727F00A96}</a:tableStyleId>
              </a:tblPr>
              <a:tblGrid>
                <a:gridCol w="2345330">
                  <a:extLst>
                    <a:ext uri="{9D8B030D-6E8A-4147-A177-3AD203B41FA5}">
                      <a16:colId xmlns:a16="http://schemas.microsoft.com/office/drawing/2014/main" val="20000"/>
                    </a:ext>
                  </a:extLst>
                </a:gridCol>
                <a:gridCol w="2148477">
                  <a:extLst>
                    <a:ext uri="{9D8B030D-6E8A-4147-A177-3AD203B41FA5}">
                      <a16:colId xmlns:a16="http://schemas.microsoft.com/office/drawing/2014/main" val="20001"/>
                    </a:ext>
                  </a:extLst>
                </a:gridCol>
                <a:gridCol w="2831568">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IN" sz="2000" dirty="0">
                          <a:latin typeface="Times New Roman"/>
                          <a:ea typeface="Times New Roman"/>
                          <a:cs typeface="Times New Roman"/>
                          <a:sym typeface="Times New Roman"/>
                        </a:rPr>
                        <a:t>Time cost</a:t>
                      </a:r>
                      <a:endParaRPr dirty="0"/>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Preparation/ image (sec)</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Attack time cost (min)</a:t>
                      </a:r>
                      <a:endParaRPr sz="200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0.4174</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dirty="0">
                          <a:latin typeface="Times New Roman"/>
                          <a:ea typeface="Times New Roman"/>
                          <a:cs typeface="Times New Roman"/>
                          <a:sym typeface="Times New Roman"/>
                        </a:rPr>
                        <a:t>10 - targeted</a:t>
                      </a:r>
                      <a:endParaRPr sz="2000" dirty="0">
                        <a:latin typeface="Times New Roman"/>
                        <a:ea typeface="Times New Roman"/>
                        <a:cs typeface="Times New Roman"/>
                        <a:sym typeface="Times New Roman"/>
                      </a:endParaRPr>
                    </a:p>
                    <a:p>
                      <a:pPr marL="0" marR="0" lvl="0" indent="0" algn="l" rtl="0">
                        <a:spcBef>
                          <a:spcPts val="0"/>
                        </a:spcBef>
                        <a:spcAft>
                          <a:spcPts val="0"/>
                        </a:spcAft>
                        <a:buNone/>
                      </a:pPr>
                      <a:r>
                        <a:rPr lang="en-IN" sz="2000" dirty="0">
                          <a:latin typeface="Times New Roman"/>
                          <a:ea typeface="Times New Roman"/>
                          <a:cs typeface="Times New Roman"/>
                          <a:sym typeface="Times New Roman"/>
                        </a:rPr>
                        <a:t>2 - untargeted</a:t>
                      </a:r>
                      <a:endParaRPr sz="20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260614aba2b_0_1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EE511 : COMPUTER VISION</a:t>
            </a:r>
            <a:endParaRPr/>
          </a:p>
        </p:txBody>
      </p:sp>
      <p:sp>
        <p:nvSpPr>
          <p:cNvPr id="197" name="Google Shape;197;g260614aba2b_0_1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198" name="Google Shape;198;g260614aba2b_0_10"/>
          <p:cNvSpPr txBox="1">
            <a:spLocks noGrp="1"/>
          </p:cNvSpPr>
          <p:nvPr>
            <p:ph type="title"/>
          </p:nvPr>
        </p:nvSpPr>
        <p:spPr>
          <a:xfrm>
            <a:off x="468757" y="555528"/>
            <a:ext cx="11029500" cy="534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LIMITATION OF SOTA - STYLEFOOL</a:t>
            </a:r>
            <a:endParaRPr/>
          </a:p>
        </p:txBody>
      </p:sp>
      <p:sp>
        <p:nvSpPr>
          <p:cNvPr id="199" name="Google Shape;199;g260614aba2b_0_10"/>
          <p:cNvSpPr txBox="1">
            <a:spLocks noGrp="1"/>
          </p:cNvSpPr>
          <p:nvPr>
            <p:ph type="body" idx="1"/>
          </p:nvPr>
        </p:nvSpPr>
        <p:spPr>
          <a:xfrm>
            <a:off x="581200" y="1518900"/>
            <a:ext cx="11029500" cy="2780874"/>
          </a:xfrm>
          <a:prstGeom prst="rect">
            <a:avLst/>
          </a:prstGeom>
          <a:noFill/>
          <a:ln>
            <a:noFill/>
          </a:ln>
        </p:spPr>
        <p:txBody>
          <a:bodyPr spcFirstLastPara="1" wrap="square" lIns="91425" tIns="45700" rIns="91425" bIns="45700" anchor="ctr" anchorCtr="0">
            <a:normAutofit/>
          </a:bodyPr>
          <a:lstStyle/>
          <a:p>
            <a:pPr marL="457200" lvl="0" indent="-346456" algn="l" rtl="0">
              <a:lnSpc>
                <a:spcPct val="110000"/>
              </a:lnSpc>
              <a:spcBef>
                <a:spcPts val="0"/>
              </a:spcBef>
              <a:spcAft>
                <a:spcPts val="0"/>
              </a:spcAft>
              <a:buSzPts val="1856"/>
              <a:buChar char="-"/>
            </a:pPr>
            <a:r>
              <a:rPr lang="en-IN" sz="1900" dirty="0">
                <a:latin typeface="Times New Roman" panose="02020603050405020304" pitchFamily="18" charset="0"/>
                <a:cs typeface="Times New Roman" panose="02020603050405020304" pitchFamily="18" charset="0"/>
              </a:rPr>
              <a:t>The processes of generating </a:t>
            </a:r>
            <a:r>
              <a:rPr lang="en-IN" sz="1900" b="1" dirty="0">
                <a:latin typeface="Times New Roman" panose="02020603050405020304" pitchFamily="18" charset="0"/>
                <a:cs typeface="Times New Roman" panose="02020603050405020304" pitchFamily="18" charset="0"/>
              </a:rPr>
              <a:t>styles</a:t>
            </a:r>
            <a:r>
              <a:rPr lang="en-IN" sz="1900" dirty="0">
                <a:latin typeface="Times New Roman" panose="02020603050405020304" pitchFamily="18" charset="0"/>
                <a:cs typeface="Times New Roman" panose="02020603050405020304" pitchFamily="18" charset="0"/>
              </a:rPr>
              <a:t>, calculating </a:t>
            </a:r>
            <a:r>
              <a:rPr lang="en-IN" sz="1900" dirty="0" err="1">
                <a:latin typeface="Times New Roman" panose="02020603050405020304" pitchFamily="18" charset="0"/>
                <a:cs typeface="Times New Roman" panose="02020603050405020304" pitchFamily="18" charset="0"/>
              </a:rPr>
              <a:t>color</a:t>
            </a:r>
            <a:r>
              <a:rPr lang="en-IN" sz="1900" dirty="0">
                <a:latin typeface="Times New Roman" panose="02020603050405020304" pitchFamily="18" charset="0"/>
                <a:cs typeface="Times New Roman" panose="02020603050405020304" pitchFamily="18" charset="0"/>
              </a:rPr>
              <a:t> themes and calculating target class confidence are needed before performing Adversarial attack, which are </a:t>
            </a:r>
            <a:r>
              <a:rPr lang="en-IN" sz="1900" b="1" dirty="0">
                <a:latin typeface="Times New Roman" panose="02020603050405020304" pitchFamily="18" charset="0"/>
                <a:cs typeface="Times New Roman" panose="02020603050405020304" pitchFamily="18" charset="0"/>
              </a:rPr>
              <a:t>computationally expensive</a:t>
            </a:r>
            <a:r>
              <a:rPr lang="en-IN" sz="1900" dirty="0">
                <a:latin typeface="Times New Roman" panose="02020603050405020304" pitchFamily="18" charset="0"/>
                <a:cs typeface="Times New Roman" panose="02020603050405020304" pitchFamily="18" charset="0"/>
              </a:rPr>
              <a:t>.</a:t>
            </a:r>
            <a:endParaRPr sz="1900" dirty="0">
              <a:latin typeface="Times New Roman" panose="02020603050405020304" pitchFamily="18" charset="0"/>
              <a:cs typeface="Times New Roman" panose="02020603050405020304" pitchFamily="18" charset="0"/>
            </a:endParaRPr>
          </a:p>
          <a:p>
            <a:pPr marL="457200" lvl="0" indent="-346456" algn="l" rtl="0">
              <a:lnSpc>
                <a:spcPct val="110000"/>
              </a:lnSpc>
              <a:spcBef>
                <a:spcPts val="0"/>
              </a:spcBef>
              <a:spcAft>
                <a:spcPts val="0"/>
              </a:spcAft>
              <a:buSzPts val="1856"/>
              <a:buChar char="-"/>
            </a:pPr>
            <a:r>
              <a:rPr lang="en-IN" sz="1900" dirty="0">
                <a:latin typeface="Times New Roman" panose="02020603050405020304" pitchFamily="18" charset="0"/>
                <a:cs typeface="Times New Roman" panose="02020603050405020304" pitchFamily="18" charset="0"/>
              </a:rPr>
              <a:t>O(class x N x Dim)</a:t>
            </a:r>
            <a:endParaRPr sz="1900" dirty="0">
              <a:latin typeface="Times New Roman" panose="02020603050405020304" pitchFamily="18" charset="0"/>
              <a:cs typeface="Times New Roman" panose="02020603050405020304" pitchFamily="18" charset="0"/>
            </a:endParaRPr>
          </a:p>
          <a:p>
            <a:pPr marL="0" lvl="0" indent="0" algn="l" rtl="0">
              <a:lnSpc>
                <a:spcPct val="110000"/>
              </a:lnSpc>
              <a:spcBef>
                <a:spcPts val="0"/>
              </a:spcBef>
              <a:spcAft>
                <a:spcPts val="0"/>
              </a:spcAft>
              <a:buNone/>
            </a:pPr>
            <a:endParaRPr sz="1900" dirty="0">
              <a:latin typeface="Times New Roman" panose="02020603050405020304" pitchFamily="18" charset="0"/>
              <a:cs typeface="Times New Roman" panose="02020603050405020304" pitchFamily="18" charset="0"/>
            </a:endParaRPr>
          </a:p>
          <a:p>
            <a:pPr marL="0" lvl="0" indent="0" algn="l" rtl="0">
              <a:lnSpc>
                <a:spcPct val="110000"/>
              </a:lnSpc>
              <a:spcBef>
                <a:spcPts val="0"/>
              </a:spcBef>
              <a:spcAft>
                <a:spcPts val="0"/>
              </a:spcAft>
              <a:buNone/>
            </a:pPr>
            <a:endParaRPr sz="1900" dirty="0">
              <a:latin typeface="Times New Roman" panose="02020603050405020304" pitchFamily="18" charset="0"/>
              <a:cs typeface="Times New Roman" panose="02020603050405020304" pitchFamily="18" charset="0"/>
            </a:endParaRPr>
          </a:p>
          <a:p>
            <a:pPr marL="457200" lvl="0" indent="-346456" algn="l" rtl="0">
              <a:lnSpc>
                <a:spcPct val="110000"/>
              </a:lnSpc>
              <a:spcBef>
                <a:spcPts val="0"/>
              </a:spcBef>
              <a:spcAft>
                <a:spcPts val="0"/>
              </a:spcAft>
              <a:buSzPts val="1856"/>
              <a:buChar char="-"/>
            </a:pPr>
            <a:r>
              <a:rPr lang="en-IN" sz="1900" b="1" dirty="0">
                <a:latin typeface="Times New Roman" panose="02020603050405020304" pitchFamily="18" charset="0"/>
                <a:cs typeface="Times New Roman" panose="02020603050405020304" pitchFamily="18" charset="0"/>
              </a:rPr>
              <a:t>Unrestricted perturbation</a:t>
            </a:r>
            <a:r>
              <a:rPr lang="en-IN" sz="1900" dirty="0">
                <a:latin typeface="Times New Roman" panose="02020603050405020304" pitchFamily="18" charset="0"/>
                <a:cs typeface="Times New Roman" panose="02020603050405020304" pitchFamily="18" charset="0"/>
              </a:rPr>
              <a:t> is not always imperceptible to human eyes.</a:t>
            </a:r>
            <a:endParaRPr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60614aba2b_0_20"/>
          <p:cNvSpPr txBox="1">
            <a:spLocks noGrp="1"/>
          </p:cNvSpPr>
          <p:nvPr>
            <p:ph type="ftr" idx="11"/>
          </p:nvPr>
        </p:nvSpPr>
        <p:spPr>
          <a:xfrm>
            <a:off x="581192" y="6423914"/>
            <a:ext cx="69171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EE511 : COMPUTER VISION</a:t>
            </a:r>
            <a:endParaRPr/>
          </a:p>
        </p:txBody>
      </p:sp>
      <p:sp>
        <p:nvSpPr>
          <p:cNvPr id="205" name="Google Shape;205;g260614aba2b_0_20"/>
          <p:cNvSpPr txBox="1">
            <a:spLocks noGrp="1"/>
          </p:cNvSpPr>
          <p:nvPr>
            <p:ph type="sldNum" idx="12"/>
          </p:nvPr>
        </p:nvSpPr>
        <p:spPr>
          <a:xfrm>
            <a:off x="10558300" y="6423914"/>
            <a:ext cx="10524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206" name="Google Shape;206;g260614aba2b_0_20"/>
          <p:cNvSpPr txBox="1">
            <a:spLocks noGrp="1"/>
          </p:cNvSpPr>
          <p:nvPr>
            <p:ph type="title"/>
          </p:nvPr>
        </p:nvSpPr>
        <p:spPr>
          <a:xfrm>
            <a:off x="468757" y="555528"/>
            <a:ext cx="11029500" cy="534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OVERCOMING LIMITATIONS - A NOVEL SOLUTION</a:t>
            </a:r>
            <a:endParaRPr/>
          </a:p>
        </p:txBody>
      </p:sp>
      <p:sp>
        <p:nvSpPr>
          <p:cNvPr id="207" name="Google Shape;207;g260614aba2b_0_20"/>
          <p:cNvSpPr txBox="1">
            <a:spLocks noGrp="1"/>
          </p:cNvSpPr>
          <p:nvPr>
            <p:ph type="body" idx="1"/>
          </p:nvPr>
        </p:nvSpPr>
        <p:spPr>
          <a:xfrm>
            <a:off x="581200" y="1518900"/>
            <a:ext cx="11029500" cy="3346266"/>
          </a:xfrm>
          <a:prstGeom prst="rect">
            <a:avLst/>
          </a:prstGeom>
          <a:noFill/>
          <a:ln>
            <a:noFill/>
          </a:ln>
        </p:spPr>
        <p:txBody>
          <a:bodyPr spcFirstLastPara="1" wrap="square" lIns="91425" tIns="45700" rIns="91425" bIns="45700" anchor="ctr" anchorCtr="0">
            <a:normAutofit lnSpcReduction="10000"/>
          </a:bodyPr>
          <a:lstStyle/>
          <a:p>
            <a:pPr marL="457200" lvl="0" indent="-346456" algn="l" rtl="0">
              <a:spcBef>
                <a:spcPts val="0"/>
              </a:spcBef>
              <a:spcAft>
                <a:spcPts val="0"/>
              </a:spcAft>
              <a:buSzPts val="1856"/>
              <a:buChar char="-"/>
            </a:pPr>
            <a:r>
              <a:rPr lang="en-IN" sz="1900" b="1" dirty="0">
                <a:latin typeface="Times New Roman" panose="02020603050405020304" pitchFamily="18" charset="0"/>
                <a:cs typeface="Times New Roman" panose="02020603050405020304" pitchFamily="18" charset="0"/>
              </a:rPr>
              <a:t>Input: </a:t>
            </a:r>
            <a:r>
              <a:rPr lang="en-IN" sz="1900" dirty="0">
                <a:latin typeface="Times New Roman" panose="02020603050405020304" pitchFamily="18" charset="0"/>
                <a:cs typeface="Times New Roman" panose="02020603050405020304" pitchFamily="18" charset="0"/>
              </a:rPr>
              <a:t>Black-box classifier </a:t>
            </a:r>
            <a:r>
              <a:rPr lang="en-IN" sz="1900" b="1" dirty="0">
                <a:latin typeface="Times New Roman" panose="02020603050405020304" pitchFamily="18" charset="0"/>
                <a:cs typeface="Times New Roman" panose="02020603050405020304" pitchFamily="18" charset="0"/>
              </a:rPr>
              <a:t>f</a:t>
            </a:r>
            <a:r>
              <a:rPr lang="en-IN" sz="1900" dirty="0">
                <a:latin typeface="Times New Roman" panose="02020603050405020304" pitchFamily="18" charset="0"/>
                <a:cs typeface="Times New Roman" panose="02020603050405020304" pitchFamily="18" charset="0"/>
              </a:rPr>
              <a:t>, input video </a:t>
            </a:r>
            <a:r>
              <a:rPr lang="en-IN" sz="1900" b="1" dirty="0">
                <a:latin typeface="Times New Roman" panose="02020603050405020304" pitchFamily="18" charset="0"/>
                <a:cs typeface="Times New Roman" panose="02020603050405020304" pitchFamily="18" charset="0"/>
              </a:rPr>
              <a:t>x</a:t>
            </a:r>
            <a:r>
              <a:rPr lang="en-IN" sz="1900" b="1" baseline="-25000" dirty="0">
                <a:latin typeface="Times New Roman" panose="02020603050405020304" pitchFamily="18" charset="0"/>
                <a:cs typeface="Times New Roman" panose="02020603050405020304" pitchFamily="18" charset="0"/>
              </a:rPr>
              <a:t>0</a:t>
            </a:r>
            <a:r>
              <a:rPr lang="en-IN" sz="1900" dirty="0">
                <a:latin typeface="Times New Roman" panose="02020603050405020304" pitchFamily="18" charset="0"/>
                <a:cs typeface="Times New Roman" panose="02020603050405020304" pitchFamily="18" charset="0"/>
              </a:rPr>
              <a:t>, input label </a:t>
            </a:r>
            <a:r>
              <a:rPr lang="en-IN" sz="1900" b="1" dirty="0">
                <a:latin typeface="Times New Roman" panose="02020603050405020304" pitchFamily="18" charset="0"/>
                <a:cs typeface="Times New Roman" panose="02020603050405020304" pitchFamily="18" charset="0"/>
              </a:rPr>
              <a:t>y</a:t>
            </a:r>
            <a:r>
              <a:rPr lang="en-IN" sz="1900" b="1" baseline="-25000" dirty="0">
                <a:latin typeface="Times New Roman" panose="02020603050405020304" pitchFamily="18" charset="0"/>
                <a:cs typeface="Times New Roman" panose="02020603050405020304" pitchFamily="18" charset="0"/>
              </a:rPr>
              <a:t>0</a:t>
            </a:r>
            <a:r>
              <a:rPr lang="en-IN" sz="1900" dirty="0">
                <a:latin typeface="Times New Roman" panose="02020603050405020304" pitchFamily="18" charset="0"/>
                <a:cs typeface="Times New Roman" panose="02020603050405020304" pitchFamily="18" charset="0"/>
              </a:rPr>
              <a:t>, target class </a:t>
            </a:r>
            <a:r>
              <a:rPr lang="en-IN" sz="1900" b="1" dirty="0" err="1">
                <a:latin typeface="Times New Roman" panose="02020603050405020304" pitchFamily="18" charset="0"/>
                <a:cs typeface="Times New Roman" panose="02020603050405020304" pitchFamily="18" charset="0"/>
              </a:rPr>
              <a:t>y</a:t>
            </a:r>
            <a:r>
              <a:rPr lang="en-IN" sz="1900" b="1" baseline="-25000" dirty="0" err="1">
                <a:latin typeface="Times New Roman" panose="02020603050405020304" pitchFamily="18" charset="0"/>
                <a:cs typeface="Times New Roman" panose="02020603050405020304" pitchFamily="18" charset="0"/>
              </a:rPr>
              <a:t>t</a:t>
            </a:r>
            <a:r>
              <a:rPr lang="en-IN" sz="1900" dirty="0">
                <a:latin typeface="Times New Roman" panose="02020603050405020304" pitchFamily="18" charset="0"/>
                <a:cs typeface="Times New Roman" panose="02020603050405020304" pitchFamily="18" charset="0"/>
              </a:rPr>
              <a:t>, perturbation threshold </a:t>
            </a:r>
            <a:r>
              <a:rPr lang="en-IN" sz="1900" b="1" dirty="0" err="1">
                <a:latin typeface="Times New Roman" panose="02020603050405020304" pitchFamily="18" charset="0"/>
                <a:cs typeface="Times New Roman" panose="02020603050405020304" pitchFamily="18" charset="0"/>
              </a:rPr>
              <a:t>ε</a:t>
            </a:r>
            <a:r>
              <a:rPr lang="en-IN" sz="1900" b="1"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initial perturbation </a:t>
            </a:r>
            <a:r>
              <a:rPr lang="en-IN" sz="1900" b="1" dirty="0">
                <a:latin typeface="Times New Roman" panose="02020603050405020304" pitchFamily="18" charset="0"/>
                <a:cs typeface="Times New Roman" panose="02020603050405020304" pitchFamily="18" charset="0"/>
              </a:rPr>
              <a:t>ε</a:t>
            </a:r>
            <a:r>
              <a:rPr lang="en-IN" sz="1900" dirty="0">
                <a:latin typeface="Times New Roman" panose="02020603050405020304" pitchFamily="18" charset="0"/>
                <a:cs typeface="Times New Roman" panose="02020603050405020304" pitchFamily="18" charset="0"/>
              </a:rPr>
              <a:t>, total loss </a:t>
            </a:r>
            <a:r>
              <a:rPr lang="en-IN" sz="1900" b="1" dirty="0" err="1">
                <a:latin typeface="Times New Roman" panose="02020603050405020304" pitchFamily="18" charset="0"/>
                <a:cs typeface="Times New Roman" panose="02020603050405020304" pitchFamily="18" charset="0"/>
              </a:rPr>
              <a:t>L</a:t>
            </a:r>
            <a:r>
              <a:rPr lang="en-IN" sz="1900" b="1" baseline="-25000" dirty="0" err="1">
                <a:latin typeface="Times New Roman" panose="02020603050405020304" pitchFamily="18" charset="0"/>
                <a:cs typeface="Times New Roman" panose="02020603050405020304" pitchFamily="18" charset="0"/>
              </a:rPr>
              <a:t>total</a:t>
            </a:r>
            <a:r>
              <a:rPr lang="en-IN" sz="1900" dirty="0">
                <a:latin typeface="Times New Roman" panose="02020603050405020304" pitchFamily="18" charset="0"/>
                <a:cs typeface="Times New Roman" panose="02020603050405020304" pitchFamily="18" charset="0"/>
              </a:rPr>
              <a:t>, adversarial loss </a:t>
            </a:r>
            <a:r>
              <a:rPr lang="en-IN" sz="1900" b="1" dirty="0">
                <a:latin typeface="Times New Roman" panose="02020603050405020304" pitchFamily="18" charset="0"/>
                <a:cs typeface="Times New Roman" panose="02020603050405020304" pitchFamily="18" charset="0"/>
              </a:rPr>
              <a:t>L</a:t>
            </a:r>
            <a:r>
              <a:rPr lang="en-IN" sz="1900" dirty="0">
                <a:latin typeface="Times New Roman" panose="02020603050405020304" pitchFamily="18" charset="0"/>
                <a:cs typeface="Times New Roman" panose="02020603050405020304" pitchFamily="18" charset="0"/>
              </a:rPr>
              <a:t>, structured noise </a:t>
            </a:r>
            <a:r>
              <a:rPr lang="en-IN" sz="1900" b="1" dirty="0">
                <a:latin typeface="Times New Roman" panose="02020603050405020304" pitchFamily="18" charset="0"/>
                <a:cs typeface="Times New Roman" panose="02020603050405020304" pitchFamily="18" charset="0"/>
              </a:rPr>
              <a:t>Ɲ</a:t>
            </a:r>
            <a:r>
              <a:rPr lang="en-IN" sz="1900" dirty="0">
                <a:latin typeface="Times New Roman" panose="02020603050405020304" pitchFamily="18" charset="0"/>
                <a:cs typeface="Times New Roman" panose="02020603050405020304" pitchFamily="18" charset="0"/>
              </a:rPr>
              <a:t>.</a:t>
            </a:r>
            <a:endParaRPr sz="1900" dirty="0">
              <a:latin typeface="Times New Roman" panose="02020603050405020304" pitchFamily="18" charset="0"/>
              <a:cs typeface="Times New Roman" panose="02020603050405020304" pitchFamily="18" charset="0"/>
            </a:endParaRPr>
          </a:p>
          <a:p>
            <a:pPr marL="457200" lvl="0" indent="-349250" algn="l" rtl="0">
              <a:spcBef>
                <a:spcPts val="0"/>
              </a:spcBef>
              <a:spcAft>
                <a:spcPts val="0"/>
              </a:spcAft>
              <a:buSzPts val="1900"/>
              <a:buChar char="-"/>
            </a:pPr>
            <a:r>
              <a:rPr lang="en-IN" sz="1900" b="1" dirty="0">
                <a:latin typeface="Times New Roman" panose="02020603050405020304" pitchFamily="18" charset="0"/>
                <a:cs typeface="Times New Roman" panose="02020603050405020304" pitchFamily="18" charset="0"/>
              </a:rPr>
              <a:t>Output: </a:t>
            </a:r>
            <a:r>
              <a:rPr lang="en-IN" sz="1900" dirty="0">
                <a:latin typeface="Times New Roman" panose="02020603050405020304" pitchFamily="18" charset="0"/>
                <a:cs typeface="Times New Roman" panose="02020603050405020304" pitchFamily="18" charset="0"/>
              </a:rPr>
              <a:t>Adversarial video </a:t>
            </a:r>
            <a:r>
              <a:rPr lang="en-IN" sz="1900" b="1" dirty="0" err="1">
                <a:latin typeface="Times New Roman" panose="02020603050405020304" pitchFamily="18" charset="0"/>
                <a:cs typeface="Times New Roman" panose="02020603050405020304" pitchFamily="18" charset="0"/>
              </a:rPr>
              <a:t>x</a:t>
            </a:r>
            <a:r>
              <a:rPr lang="en-IN" sz="1900" b="1"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a:t>
            </a:r>
            <a:endParaRPr sz="19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sz="1900" dirty="0">
              <a:latin typeface="Times New Roman" panose="02020603050405020304" pitchFamily="18" charset="0"/>
              <a:cs typeface="Times New Roman" panose="02020603050405020304" pitchFamily="18" charset="0"/>
            </a:endParaRPr>
          </a:p>
          <a:p>
            <a:pPr marL="457200" lvl="0" indent="-349250" algn="l" rtl="0">
              <a:spcBef>
                <a:spcPts val="0"/>
              </a:spcBef>
              <a:spcAft>
                <a:spcPts val="0"/>
              </a:spcAft>
              <a:buSzPts val="1900"/>
              <a:buChar char="●"/>
            </a:pP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s</a:t>
            </a:r>
            <a:r>
              <a:rPr lang="en-IN" sz="1900" dirty="0">
                <a:latin typeface="Times New Roman" panose="02020603050405020304" pitchFamily="18" charset="0"/>
                <a:cs typeface="Times New Roman" panose="02020603050405020304" pitchFamily="18" charset="0"/>
              </a:rPr>
              <a:t> ← (x</a:t>
            </a:r>
            <a:r>
              <a:rPr lang="en-IN" sz="1900" baseline="-25000" dirty="0">
                <a:latin typeface="Times New Roman" panose="02020603050405020304" pitchFamily="18" charset="0"/>
                <a:cs typeface="Times New Roman" panose="02020603050405020304" pitchFamily="18" charset="0"/>
              </a:rPr>
              <a:t>0</a:t>
            </a:r>
            <a:r>
              <a:rPr lang="en-IN" sz="1900" dirty="0">
                <a:latin typeface="Times New Roman" panose="02020603050405020304" pitchFamily="18" charset="0"/>
                <a:cs typeface="Times New Roman" panose="02020603050405020304" pitchFamily="18" charset="0"/>
              </a:rPr>
              <a:t>, Ɲ), Generate a sample video by adding a structured noise instead of style set.</a:t>
            </a:r>
            <a:endParaRPr sz="1900" dirty="0">
              <a:latin typeface="Times New Roman" panose="02020603050405020304" pitchFamily="18" charset="0"/>
              <a:cs typeface="Times New Roman" panose="02020603050405020304" pitchFamily="18" charset="0"/>
            </a:endParaRPr>
          </a:p>
          <a:p>
            <a:pPr marL="457200" lvl="0" indent="-349250" algn="l" rtl="0">
              <a:spcBef>
                <a:spcPts val="0"/>
              </a:spcBef>
              <a:spcAft>
                <a:spcPts val="0"/>
              </a:spcAft>
              <a:buSzPts val="1900"/>
              <a:buChar char="●"/>
            </a:pPr>
            <a:r>
              <a:rPr lang="en-IN" sz="1900" dirty="0">
                <a:latin typeface="Times New Roman" panose="02020603050405020304" pitchFamily="18" charset="0"/>
                <a:cs typeface="Times New Roman" panose="02020603050405020304" pitchFamily="18" charset="0"/>
              </a:rPr>
              <a:t>if </a:t>
            </a:r>
            <a:r>
              <a:rPr lang="en-IN" sz="1900" dirty="0" err="1">
                <a:latin typeface="Times New Roman" panose="02020603050405020304" pitchFamily="18" charset="0"/>
                <a:cs typeface="Times New Roman" panose="02020603050405020304" pitchFamily="18" charset="0"/>
              </a:rPr>
              <a:t>y</a:t>
            </a:r>
            <a:r>
              <a:rPr lang="en-IN" sz="1900" baseline="-25000" dirty="0" err="1">
                <a:latin typeface="Times New Roman" panose="02020603050405020304" pitchFamily="18" charset="0"/>
                <a:cs typeface="Times New Roman" panose="02020603050405020304" pitchFamily="18" charset="0"/>
              </a:rPr>
              <a:t>t</a:t>
            </a:r>
            <a:r>
              <a:rPr lang="en-IN" sz="1900" dirty="0">
                <a:latin typeface="Times New Roman" panose="02020603050405020304" pitchFamily="18" charset="0"/>
                <a:cs typeface="Times New Roman" panose="02020603050405020304" pitchFamily="18" charset="0"/>
              </a:rPr>
              <a:t> == None then,</a:t>
            </a:r>
            <a:endParaRPr sz="1900" dirty="0">
              <a:latin typeface="Times New Roman" panose="02020603050405020304" pitchFamily="18" charset="0"/>
              <a:cs typeface="Times New Roman" panose="02020603050405020304" pitchFamily="18" charset="0"/>
            </a:endParaRPr>
          </a:p>
          <a:p>
            <a:pPr marL="914400" lvl="1" indent="-349250" algn="l" rtl="0">
              <a:spcBef>
                <a:spcPts val="0"/>
              </a:spcBef>
              <a:spcAft>
                <a:spcPts val="0"/>
              </a:spcAft>
              <a:buSzPts val="1900"/>
              <a:buChar char="○"/>
            </a:pP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 </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s</a:t>
            </a:r>
            <a:endParaRPr sz="1900" dirty="0">
              <a:latin typeface="Times New Roman" panose="02020603050405020304" pitchFamily="18" charset="0"/>
              <a:cs typeface="Times New Roman" panose="02020603050405020304" pitchFamily="18" charset="0"/>
            </a:endParaRPr>
          </a:p>
          <a:p>
            <a:pPr marL="914400" lvl="1" indent="-349250" algn="l" rtl="0">
              <a:spcBef>
                <a:spcPts val="0"/>
              </a:spcBef>
              <a:spcAft>
                <a:spcPts val="0"/>
              </a:spcAft>
              <a:buSzPts val="1900"/>
              <a:buChar char="○"/>
            </a:pP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 PGD(</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s</a:t>
            </a:r>
            <a:r>
              <a:rPr lang="en-IN" sz="1900" dirty="0">
                <a:latin typeface="Times New Roman" panose="02020603050405020304" pitchFamily="18" charset="0"/>
                <a:cs typeface="Times New Roman" panose="02020603050405020304" pitchFamily="18" charset="0"/>
              </a:rPr>
              <a:t>, NES(</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L), n, </a:t>
            </a:r>
            <a:r>
              <a:rPr lang="en-IN" sz="1900" dirty="0" err="1">
                <a:latin typeface="Times New Roman" panose="02020603050405020304" pitchFamily="18" charset="0"/>
                <a:cs typeface="Times New Roman" panose="02020603050405020304" pitchFamily="18" charset="0"/>
              </a:rPr>
              <a:t>ε</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 while f(</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 y</a:t>
            </a:r>
            <a:r>
              <a:rPr lang="en-IN" sz="1900" baseline="-25000" dirty="0">
                <a:latin typeface="Times New Roman" panose="02020603050405020304" pitchFamily="18" charset="0"/>
                <a:cs typeface="Times New Roman" panose="02020603050405020304" pitchFamily="18" charset="0"/>
              </a:rPr>
              <a:t>0</a:t>
            </a:r>
            <a:endParaRPr sz="1900" baseline="-25000" dirty="0">
              <a:latin typeface="Times New Roman" panose="02020603050405020304" pitchFamily="18" charset="0"/>
              <a:cs typeface="Times New Roman" panose="02020603050405020304" pitchFamily="18" charset="0"/>
            </a:endParaRPr>
          </a:p>
          <a:p>
            <a:pPr marL="457200" lvl="0" indent="-349250" algn="l" rtl="0">
              <a:spcBef>
                <a:spcPts val="0"/>
              </a:spcBef>
              <a:spcAft>
                <a:spcPts val="0"/>
              </a:spcAft>
              <a:buSzPts val="1900"/>
              <a:buChar char="●"/>
            </a:pPr>
            <a:r>
              <a:rPr lang="en-IN" sz="1900" dirty="0">
                <a:latin typeface="Times New Roman" panose="02020603050405020304" pitchFamily="18" charset="0"/>
                <a:cs typeface="Times New Roman" panose="02020603050405020304" pitchFamily="18" charset="0"/>
              </a:rPr>
              <a:t>else,</a:t>
            </a:r>
            <a:endParaRPr sz="1900" dirty="0">
              <a:latin typeface="Times New Roman" panose="02020603050405020304" pitchFamily="18" charset="0"/>
              <a:cs typeface="Times New Roman" panose="02020603050405020304" pitchFamily="18" charset="0"/>
            </a:endParaRPr>
          </a:p>
          <a:p>
            <a:pPr marL="914400" lvl="1" indent="-349250" algn="l" rtl="0">
              <a:spcBef>
                <a:spcPts val="0"/>
              </a:spcBef>
              <a:spcAft>
                <a:spcPts val="0"/>
              </a:spcAft>
              <a:buSzPts val="1900"/>
              <a:buChar char="○"/>
            </a:pP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 </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s</a:t>
            </a:r>
            <a:endParaRPr sz="1900" baseline="-25000" dirty="0">
              <a:latin typeface="Times New Roman" panose="02020603050405020304" pitchFamily="18" charset="0"/>
              <a:cs typeface="Times New Roman" panose="02020603050405020304" pitchFamily="18" charset="0"/>
            </a:endParaRPr>
          </a:p>
          <a:p>
            <a:pPr marL="914400" lvl="1" indent="-349250" algn="l" rtl="0">
              <a:spcBef>
                <a:spcPts val="0"/>
              </a:spcBef>
              <a:spcAft>
                <a:spcPts val="0"/>
              </a:spcAft>
              <a:buSzPts val="1900"/>
              <a:buChar char="○"/>
            </a:pP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 BPGD(</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s</a:t>
            </a:r>
            <a:r>
              <a:rPr lang="en-IN" sz="1900" dirty="0">
                <a:latin typeface="Times New Roman" panose="02020603050405020304" pitchFamily="18" charset="0"/>
                <a:cs typeface="Times New Roman" panose="02020603050405020304" pitchFamily="18" charset="0"/>
              </a:rPr>
              <a:t>, NES(</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L), n, </a:t>
            </a:r>
            <a:r>
              <a:rPr lang="en-IN" sz="1900" dirty="0" err="1">
                <a:latin typeface="Times New Roman" panose="02020603050405020304" pitchFamily="18" charset="0"/>
                <a:cs typeface="Times New Roman" panose="02020603050405020304" pitchFamily="18" charset="0"/>
              </a:rPr>
              <a:t>ε</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 while f(</a:t>
            </a:r>
            <a:r>
              <a:rPr lang="en-IN" sz="1900" dirty="0" err="1">
                <a:latin typeface="Times New Roman" panose="02020603050405020304" pitchFamily="18" charset="0"/>
                <a:cs typeface="Times New Roman" panose="02020603050405020304" pitchFamily="18" charset="0"/>
              </a:rPr>
              <a:t>x</a:t>
            </a:r>
            <a:r>
              <a:rPr lang="en-IN" sz="1900" baseline="-25000" dirty="0" err="1">
                <a:latin typeface="Times New Roman" panose="02020603050405020304" pitchFamily="18" charset="0"/>
                <a:cs typeface="Times New Roman" panose="02020603050405020304" pitchFamily="18" charset="0"/>
              </a:rPr>
              <a:t>adv</a:t>
            </a:r>
            <a:r>
              <a:rPr lang="en-IN" sz="1900" dirty="0">
                <a:latin typeface="Times New Roman" panose="02020603050405020304" pitchFamily="18" charset="0"/>
                <a:cs typeface="Times New Roman" panose="02020603050405020304" pitchFamily="18" charset="0"/>
              </a:rPr>
              <a:t>) != </a:t>
            </a:r>
            <a:r>
              <a:rPr lang="en-IN" sz="1900" dirty="0" err="1">
                <a:latin typeface="Times New Roman" panose="02020603050405020304" pitchFamily="18" charset="0"/>
                <a:cs typeface="Times New Roman" panose="02020603050405020304" pitchFamily="18" charset="0"/>
              </a:rPr>
              <a:t>y</a:t>
            </a:r>
            <a:r>
              <a:rPr lang="en-IN" sz="1900" baseline="-25000" dirty="0" err="1">
                <a:latin typeface="Times New Roman" panose="02020603050405020304" pitchFamily="18" charset="0"/>
                <a:cs typeface="Times New Roman" panose="02020603050405020304" pitchFamily="18" charset="0"/>
              </a:rPr>
              <a:t>t</a:t>
            </a:r>
            <a:r>
              <a:rPr lang="en-IN" sz="1900" dirty="0">
                <a:latin typeface="Times New Roman" panose="02020603050405020304" pitchFamily="18" charset="0"/>
                <a:cs typeface="Times New Roman" panose="02020603050405020304" pitchFamily="18" charset="0"/>
              </a:rPr>
              <a:t> or ε &gt; </a:t>
            </a:r>
            <a:r>
              <a:rPr lang="en-IN" sz="1900" dirty="0" err="1">
                <a:latin typeface="Times New Roman" panose="02020603050405020304" pitchFamily="18" charset="0"/>
                <a:cs typeface="Times New Roman" panose="02020603050405020304" pitchFamily="18" charset="0"/>
              </a:rPr>
              <a:t>ε</a:t>
            </a:r>
            <a:r>
              <a:rPr lang="en-IN" sz="1900" baseline="-25000" dirty="0" err="1">
                <a:latin typeface="Times New Roman" panose="02020603050405020304" pitchFamily="18" charset="0"/>
                <a:cs typeface="Times New Roman" panose="02020603050405020304" pitchFamily="18" charset="0"/>
              </a:rPr>
              <a:t>adv</a:t>
            </a:r>
            <a:endParaRPr sz="1900" baseline="-25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0"/>
          <p:cNvSpPr txBox="1">
            <a:spLocks noGrp="1"/>
          </p:cNvSpPr>
          <p:nvPr>
            <p:ph type="body" idx="1"/>
          </p:nvPr>
        </p:nvSpPr>
        <p:spPr>
          <a:xfrm>
            <a:off x="838200" y="508001"/>
            <a:ext cx="10845800" cy="5668962"/>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SzPts val="1564"/>
              <a:buNone/>
            </a:pPr>
            <a:r>
              <a:rPr lang="en-IN" b="1">
                <a:latin typeface="Times New Roman"/>
                <a:ea typeface="Times New Roman"/>
                <a:cs typeface="Times New Roman"/>
                <a:sym typeface="Times New Roman"/>
              </a:rPr>
              <a:t>Objective 3: To perform an adversarial black-box attack on Videos using SOTA GPT-2 architecture (presently working on)</a:t>
            </a:r>
            <a:endParaRPr/>
          </a:p>
          <a:p>
            <a:pPr marL="0" lvl="0" indent="0" algn="l" rtl="0">
              <a:lnSpc>
                <a:spcPct val="110000"/>
              </a:lnSpc>
              <a:spcBef>
                <a:spcPts val="600"/>
              </a:spcBef>
              <a:spcAft>
                <a:spcPts val="0"/>
              </a:spcAft>
              <a:buSzPts val="1472"/>
              <a:buNone/>
            </a:pPr>
            <a:endParaRPr sz="1600" b="1">
              <a:latin typeface="Times New Roman"/>
              <a:ea typeface="Times New Roman"/>
              <a:cs typeface="Times New Roman"/>
              <a:sym typeface="Times New Roman"/>
            </a:endParaRPr>
          </a:p>
          <a:p>
            <a:pPr marL="0" lvl="0" indent="0" algn="l" rtl="0">
              <a:lnSpc>
                <a:spcPct val="110000"/>
              </a:lnSpc>
              <a:spcBef>
                <a:spcPts val="600"/>
              </a:spcBef>
              <a:spcAft>
                <a:spcPts val="0"/>
              </a:spcAft>
              <a:buSzPts val="1472"/>
              <a:buNone/>
            </a:pPr>
            <a:r>
              <a:rPr lang="en-IN" sz="1600" b="1">
                <a:latin typeface="Times New Roman"/>
                <a:ea typeface="Times New Roman"/>
                <a:cs typeface="Times New Roman"/>
                <a:sym typeface="Times New Roman"/>
              </a:rPr>
              <a:t>Methodology used: </a:t>
            </a:r>
            <a:r>
              <a:rPr lang="en-IN" sz="1200" b="1"/>
              <a:t>	</a:t>
            </a:r>
            <a:endParaRPr/>
          </a:p>
        </p:txBody>
      </p:sp>
      <p:pic>
        <p:nvPicPr>
          <p:cNvPr id="213" name="Google Shape;213;p10"/>
          <p:cNvPicPr preferRelativeResize="0"/>
          <p:nvPr/>
        </p:nvPicPr>
        <p:blipFill rotWithShape="1">
          <a:blip r:embed="rId3">
            <a:alphaModFix/>
          </a:blip>
          <a:srcRect/>
          <a:stretch/>
        </p:blipFill>
        <p:spPr>
          <a:xfrm>
            <a:off x="950946" y="1819563"/>
            <a:ext cx="10620308" cy="3805382"/>
          </a:xfrm>
          <a:prstGeom prst="rect">
            <a:avLst/>
          </a:prstGeom>
          <a:noFill/>
          <a:ln w="9525" cap="flat" cmpd="sng">
            <a:solidFill>
              <a:schemeClr val="dk1"/>
            </a:solidFill>
            <a:prstDash val="solid"/>
            <a:round/>
            <a:headEnd type="none" w="sm" len="sm"/>
            <a:tailEnd type="none" w="sm" len="sm"/>
          </a:ln>
        </p:spPr>
      </p:pic>
      <p:sp>
        <p:nvSpPr>
          <p:cNvPr id="214" name="Google Shape;21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RICHA THAKUR, 19PE102</a:t>
            </a:r>
            <a:endParaRPr/>
          </a:p>
        </p:txBody>
      </p:sp>
      <p:sp>
        <p:nvSpPr>
          <p:cNvPr id="215" name="Google Shape;21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216" name="Google Shape;216;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IN"/>
              <a:t>DC Meeting-II, IIIT Una</a:t>
            </a:r>
            <a:endParaRPr/>
          </a:p>
        </p:txBody>
      </p:sp>
      <p:sp>
        <p:nvSpPr>
          <p:cNvPr id="217" name="Google Shape;217;p10"/>
          <p:cNvSpPr txBox="1"/>
          <p:nvPr/>
        </p:nvSpPr>
        <p:spPr>
          <a:xfrm>
            <a:off x="3906982" y="5665832"/>
            <a:ext cx="5375563" cy="2769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200" b="1">
                <a:solidFill>
                  <a:schemeClr val="dk1"/>
                </a:solidFill>
                <a:latin typeface="Times New Roman"/>
                <a:ea typeface="Times New Roman"/>
                <a:cs typeface="Times New Roman"/>
                <a:sym typeface="Times New Roman"/>
              </a:rPr>
              <a:t>Fig. : Overview of the methodology being used to generate a structured noise</a:t>
            </a:r>
            <a:endParaRPr/>
          </a:p>
        </p:txBody>
      </p:sp>
      <p:sp>
        <p:nvSpPr>
          <p:cNvPr id="218" name="Google Shape;218;p10"/>
          <p:cNvSpPr txBox="1"/>
          <p:nvPr/>
        </p:nvSpPr>
        <p:spPr>
          <a:xfrm>
            <a:off x="468757" y="873361"/>
            <a:ext cx="10845800" cy="985752"/>
          </a:xfrm>
          <a:prstGeom prst="rect">
            <a:avLst/>
          </a:prstGeom>
          <a:noFill/>
          <a:ln>
            <a:noFill/>
          </a:ln>
        </p:spPr>
        <p:txBody>
          <a:bodyPr spcFirstLastPara="1" wrap="square" lIns="91425" tIns="45700" rIns="91425" bIns="45700" anchor="ctr" anchorCtr="0">
            <a:normAutofit/>
          </a:bodyPr>
          <a:lstStyle/>
          <a:p>
            <a:pPr marL="0" marR="0" lvl="0" indent="0" algn="l" rtl="0">
              <a:lnSpc>
                <a:spcPct val="110000"/>
              </a:lnSpc>
              <a:spcBef>
                <a:spcPts val="0"/>
              </a:spcBef>
              <a:spcAft>
                <a:spcPts val="0"/>
              </a:spcAft>
              <a:buClr>
                <a:schemeClr val="accent1"/>
              </a:buClr>
              <a:buSzPts val="1564"/>
              <a:buFont typeface="Noto Sans Symbols"/>
              <a:buNone/>
            </a:pPr>
            <a:r>
              <a:rPr lang="en-IN" sz="1700">
                <a:solidFill>
                  <a:srgbClr val="3F3F3F"/>
                </a:solidFill>
                <a:latin typeface="Times New Roman"/>
                <a:ea typeface="Times New Roman"/>
                <a:cs typeface="Times New Roman"/>
                <a:sym typeface="Times New Roman"/>
              </a:rPr>
              <a:t>Can we </a:t>
            </a:r>
            <a:r>
              <a:rPr lang="en-IN" sz="1700" b="1">
                <a:solidFill>
                  <a:srgbClr val="3F3F3F"/>
                </a:solidFill>
                <a:latin typeface="Times New Roman"/>
                <a:ea typeface="Times New Roman"/>
                <a:cs typeface="Times New Roman"/>
                <a:sym typeface="Times New Roman"/>
              </a:rPr>
              <a:t>create a structured noise </a:t>
            </a:r>
            <a:r>
              <a:rPr lang="en-IN" sz="1700">
                <a:solidFill>
                  <a:srgbClr val="3F3F3F"/>
                </a:solidFill>
                <a:latin typeface="Times New Roman"/>
                <a:ea typeface="Times New Roman"/>
                <a:cs typeface="Times New Roman"/>
                <a:sym typeface="Times New Roman"/>
              </a:rPr>
              <a:t>to perform an adversarial black-box attack on Videos classification system?</a:t>
            </a:r>
            <a:endParaRPr/>
          </a:p>
        </p:txBody>
      </p:sp>
      <p:sp>
        <p:nvSpPr>
          <p:cNvPr id="219" name="Google Shape;219;p10"/>
          <p:cNvSpPr txBox="1">
            <a:spLocks noGrp="1"/>
          </p:cNvSpPr>
          <p:nvPr>
            <p:ph type="title"/>
          </p:nvPr>
        </p:nvSpPr>
        <p:spPr>
          <a:xfrm>
            <a:off x="468757" y="555528"/>
            <a:ext cx="11029616" cy="534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NOVEL IDEA TO IMPLEMENT (METHODOLOGY)</a:t>
            </a:r>
            <a:endParaRPr/>
          </a:p>
        </p:txBody>
      </p:sp>
      <p:pic>
        <p:nvPicPr>
          <p:cNvPr id="220" name="Google Shape;220;p10"/>
          <p:cNvPicPr preferRelativeResize="0"/>
          <p:nvPr/>
        </p:nvPicPr>
        <p:blipFill>
          <a:blip r:embed="rId4">
            <a:alphaModFix/>
          </a:blip>
          <a:stretch>
            <a:fillRect/>
          </a:stretch>
        </p:blipFill>
        <p:spPr>
          <a:xfrm>
            <a:off x="965200" y="1819575"/>
            <a:ext cx="10620300" cy="380537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2"/>
          <p:cNvSpPr txBox="1">
            <a:spLocks noGrp="1"/>
          </p:cNvSpPr>
          <p:nvPr>
            <p:ph type="title"/>
          </p:nvPr>
        </p:nvSpPr>
        <p:spPr>
          <a:xfrm>
            <a:off x="581192" y="702156"/>
            <a:ext cx="11029616" cy="563427"/>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IN"/>
              <a:t>REFERENCES</a:t>
            </a:r>
            <a:endParaRPr/>
          </a:p>
        </p:txBody>
      </p:sp>
      <p:sp>
        <p:nvSpPr>
          <p:cNvPr id="226" name="Google Shape;226;p12"/>
          <p:cNvSpPr txBox="1">
            <a:spLocks noGrp="1"/>
          </p:cNvSpPr>
          <p:nvPr>
            <p:ph type="body" idx="1"/>
          </p:nvPr>
        </p:nvSpPr>
        <p:spPr>
          <a:xfrm>
            <a:off x="581193" y="1387293"/>
            <a:ext cx="11029615" cy="5036621"/>
          </a:xfrm>
          <a:prstGeom prst="rect">
            <a:avLst/>
          </a:prstGeom>
          <a:noFill/>
          <a:ln>
            <a:noFill/>
          </a:ln>
        </p:spPr>
        <p:txBody>
          <a:bodyPr spcFirstLastPara="1" wrap="square" lIns="91425" tIns="45700" rIns="91425" bIns="45700" anchor="ctr" anchorCtr="0">
            <a:normAutofit fontScale="77500" lnSpcReduction="20000"/>
          </a:bodyPr>
          <a:lstStyle/>
          <a:p>
            <a:pPr marL="0" lvl="0" indent="0" algn="just" rtl="0">
              <a:lnSpc>
                <a:spcPct val="110000"/>
              </a:lnSpc>
              <a:spcBef>
                <a:spcPts val="0"/>
              </a:spcBef>
              <a:spcAft>
                <a:spcPts val="0"/>
              </a:spcAft>
              <a:buSzPct val="91999"/>
              <a:buNone/>
            </a:pPr>
            <a:r>
              <a:rPr lang="en-IN" sz="1800" b="1" i="0" dirty="0">
                <a:solidFill>
                  <a:srgbClr val="222222"/>
                </a:solidFill>
                <a:latin typeface="Times New Roman"/>
                <a:ea typeface="Times New Roman"/>
                <a:cs typeface="Times New Roman"/>
                <a:sym typeface="Times New Roman"/>
              </a:rPr>
              <a:t>[1] </a:t>
            </a:r>
            <a:r>
              <a:rPr lang="en-IN" sz="1800" b="0" i="0" dirty="0">
                <a:solidFill>
                  <a:srgbClr val="222222"/>
                </a:solidFill>
                <a:latin typeface="Times New Roman"/>
                <a:ea typeface="Times New Roman"/>
                <a:cs typeface="Times New Roman"/>
                <a:sym typeface="Times New Roman"/>
              </a:rPr>
              <a:t>Zhang, Yifu, et al. "</a:t>
            </a:r>
            <a:r>
              <a:rPr lang="en-IN" sz="1800" b="0" i="1" dirty="0" err="1">
                <a:solidFill>
                  <a:srgbClr val="222222"/>
                </a:solidFill>
                <a:latin typeface="Times New Roman"/>
                <a:ea typeface="Times New Roman"/>
                <a:cs typeface="Times New Roman"/>
                <a:sym typeface="Times New Roman"/>
              </a:rPr>
              <a:t>Bytetrack</a:t>
            </a:r>
            <a:r>
              <a:rPr lang="en-IN" sz="1800" b="0" i="1" dirty="0">
                <a:solidFill>
                  <a:srgbClr val="222222"/>
                </a:solidFill>
                <a:latin typeface="Times New Roman"/>
                <a:ea typeface="Times New Roman"/>
                <a:cs typeface="Times New Roman"/>
                <a:sym typeface="Times New Roman"/>
              </a:rPr>
              <a:t>: Multi-object tracking by associating every detection box</a:t>
            </a:r>
            <a:r>
              <a:rPr lang="en-IN" sz="1800" b="0" i="0" dirty="0">
                <a:solidFill>
                  <a:srgbClr val="222222"/>
                </a:solidFill>
                <a:latin typeface="Times New Roman"/>
                <a:ea typeface="Times New Roman"/>
                <a:cs typeface="Times New Roman"/>
                <a:sym typeface="Times New Roman"/>
              </a:rPr>
              <a:t>." European Conference on Computer Vision. Cham: Springer Nature Switzerland, 2022.</a:t>
            </a:r>
            <a:endParaRPr dirty="0"/>
          </a:p>
          <a:p>
            <a:pPr marL="0" lvl="0" indent="0" algn="just" rtl="0">
              <a:lnSpc>
                <a:spcPct val="110000"/>
              </a:lnSpc>
              <a:spcBef>
                <a:spcPts val="863"/>
              </a:spcBef>
              <a:spcAft>
                <a:spcPts val="0"/>
              </a:spcAft>
              <a:buSzPct val="92000"/>
              <a:buNone/>
            </a:pPr>
            <a:r>
              <a:rPr lang="en-IN" b="1" i="0" dirty="0">
                <a:solidFill>
                  <a:schemeClr val="dk1"/>
                </a:solidFill>
                <a:latin typeface="Times New Roman"/>
                <a:ea typeface="Times New Roman"/>
                <a:cs typeface="Times New Roman"/>
                <a:sym typeface="Times New Roman"/>
              </a:rPr>
              <a:t>[2] </a:t>
            </a:r>
            <a:r>
              <a:rPr lang="en-IN" i="0" dirty="0">
                <a:solidFill>
                  <a:schemeClr val="dk1"/>
                </a:solidFill>
                <a:latin typeface="Times New Roman"/>
                <a:ea typeface="Times New Roman"/>
                <a:cs typeface="Times New Roman"/>
                <a:sym typeface="Times New Roman"/>
              </a:rPr>
              <a:t>Wang, Chien-Yao, Alexey </a:t>
            </a:r>
            <a:r>
              <a:rPr lang="en-IN" i="0" dirty="0" err="1">
                <a:solidFill>
                  <a:schemeClr val="dk1"/>
                </a:solidFill>
                <a:latin typeface="Times New Roman"/>
                <a:ea typeface="Times New Roman"/>
                <a:cs typeface="Times New Roman"/>
                <a:sym typeface="Times New Roman"/>
              </a:rPr>
              <a:t>Bochkovskiy</a:t>
            </a:r>
            <a:r>
              <a:rPr lang="en-IN" i="0" dirty="0">
                <a:solidFill>
                  <a:schemeClr val="dk1"/>
                </a:solidFill>
                <a:latin typeface="Times New Roman"/>
                <a:ea typeface="Times New Roman"/>
                <a:cs typeface="Times New Roman"/>
                <a:sym typeface="Times New Roman"/>
              </a:rPr>
              <a:t>, and Hong-Yuan Mark Liao. "</a:t>
            </a:r>
            <a:r>
              <a:rPr lang="en-IN" i="1" dirty="0">
                <a:solidFill>
                  <a:schemeClr val="dk1"/>
                </a:solidFill>
                <a:latin typeface="Times New Roman"/>
                <a:ea typeface="Times New Roman"/>
                <a:cs typeface="Times New Roman"/>
                <a:sym typeface="Times New Roman"/>
              </a:rPr>
              <a:t>YOLOv7: Trainable bag-of-freebies sets new state-of-the-art for real-time object detectors.</a:t>
            </a:r>
            <a:r>
              <a:rPr lang="en-IN" i="0" dirty="0">
                <a:solidFill>
                  <a:schemeClr val="dk1"/>
                </a:solidFill>
                <a:latin typeface="Times New Roman"/>
                <a:ea typeface="Times New Roman"/>
                <a:cs typeface="Times New Roman"/>
                <a:sym typeface="Times New Roman"/>
              </a:rPr>
              <a:t>" Proceedings of the IEEE/CVF Conference on Computer Vision and Pattern Recognition. 2023.</a:t>
            </a:r>
            <a:endParaRPr dirty="0"/>
          </a:p>
          <a:p>
            <a:pPr marL="0" lvl="0" indent="0" algn="just" rtl="0">
              <a:lnSpc>
                <a:spcPct val="110000"/>
              </a:lnSpc>
              <a:spcBef>
                <a:spcPts val="863"/>
              </a:spcBef>
              <a:spcAft>
                <a:spcPts val="0"/>
              </a:spcAft>
              <a:buSzPct val="92000"/>
              <a:buNone/>
            </a:pPr>
            <a:r>
              <a:rPr lang="en-IN" b="1" i="0" dirty="0">
                <a:solidFill>
                  <a:schemeClr val="dk1"/>
                </a:solidFill>
                <a:latin typeface="Times New Roman"/>
                <a:ea typeface="Times New Roman"/>
                <a:cs typeface="Times New Roman"/>
                <a:sym typeface="Times New Roman"/>
              </a:rPr>
              <a:t>[3]</a:t>
            </a:r>
            <a:r>
              <a:rPr lang="en-IN" i="0" dirty="0">
                <a:solidFill>
                  <a:schemeClr val="dk1"/>
                </a:solidFill>
                <a:latin typeface="Times New Roman"/>
                <a:ea typeface="Times New Roman"/>
                <a:cs typeface="Times New Roman"/>
                <a:sym typeface="Times New Roman"/>
              </a:rPr>
              <a:t> Deng, </a:t>
            </a:r>
            <a:r>
              <a:rPr lang="en-IN" i="0" dirty="0" err="1">
                <a:solidFill>
                  <a:schemeClr val="dk1"/>
                </a:solidFill>
                <a:latin typeface="Times New Roman"/>
                <a:ea typeface="Times New Roman"/>
                <a:cs typeface="Times New Roman"/>
                <a:sym typeface="Times New Roman"/>
              </a:rPr>
              <a:t>Jiankang</a:t>
            </a:r>
            <a:r>
              <a:rPr lang="en-IN" i="0" dirty="0">
                <a:solidFill>
                  <a:schemeClr val="dk1"/>
                </a:solidFill>
                <a:latin typeface="Times New Roman"/>
                <a:ea typeface="Times New Roman"/>
                <a:cs typeface="Times New Roman"/>
                <a:sym typeface="Times New Roman"/>
              </a:rPr>
              <a:t>, et al. "</a:t>
            </a:r>
            <a:r>
              <a:rPr lang="en-IN" i="1" dirty="0" err="1">
                <a:solidFill>
                  <a:schemeClr val="dk1"/>
                </a:solidFill>
                <a:latin typeface="Times New Roman"/>
                <a:ea typeface="Times New Roman"/>
                <a:cs typeface="Times New Roman"/>
                <a:sym typeface="Times New Roman"/>
              </a:rPr>
              <a:t>Retinaface</a:t>
            </a:r>
            <a:r>
              <a:rPr lang="en-IN" i="1" dirty="0">
                <a:solidFill>
                  <a:schemeClr val="dk1"/>
                </a:solidFill>
                <a:latin typeface="Times New Roman"/>
                <a:ea typeface="Times New Roman"/>
                <a:cs typeface="Times New Roman"/>
                <a:sym typeface="Times New Roman"/>
              </a:rPr>
              <a:t>: Single-stage dense face localisation in the wild</a:t>
            </a:r>
            <a:r>
              <a:rPr lang="en-IN" i="0" dirty="0">
                <a:solidFill>
                  <a:schemeClr val="dk1"/>
                </a:solidFill>
                <a:latin typeface="Times New Roman"/>
                <a:ea typeface="Times New Roman"/>
                <a:cs typeface="Times New Roman"/>
                <a:sym typeface="Times New Roman"/>
              </a:rPr>
              <a:t>." </a:t>
            </a:r>
            <a:r>
              <a:rPr lang="en-IN" i="0" dirty="0" err="1">
                <a:solidFill>
                  <a:schemeClr val="dk1"/>
                </a:solidFill>
                <a:latin typeface="Times New Roman"/>
                <a:ea typeface="Times New Roman"/>
                <a:cs typeface="Times New Roman"/>
                <a:sym typeface="Times New Roman"/>
              </a:rPr>
              <a:t>arXiv</a:t>
            </a:r>
            <a:r>
              <a:rPr lang="en-IN" i="0" dirty="0">
                <a:solidFill>
                  <a:schemeClr val="dk1"/>
                </a:solidFill>
                <a:latin typeface="Times New Roman"/>
                <a:ea typeface="Times New Roman"/>
                <a:cs typeface="Times New Roman"/>
                <a:sym typeface="Times New Roman"/>
              </a:rPr>
              <a:t> preprint arXiv:1905.00641 2019.</a:t>
            </a:r>
            <a:endParaRPr dirty="0"/>
          </a:p>
          <a:p>
            <a:pPr marL="0" lvl="0" indent="0" algn="just" rtl="0">
              <a:lnSpc>
                <a:spcPct val="110000"/>
              </a:lnSpc>
              <a:spcBef>
                <a:spcPts val="863"/>
              </a:spcBef>
              <a:spcAft>
                <a:spcPts val="0"/>
              </a:spcAft>
              <a:buSzPct val="92000"/>
              <a:buNone/>
            </a:pPr>
            <a:r>
              <a:rPr lang="en-IN" b="1" i="0" dirty="0">
                <a:solidFill>
                  <a:schemeClr val="dk1"/>
                </a:solidFill>
                <a:latin typeface="Times New Roman"/>
                <a:ea typeface="Times New Roman"/>
                <a:cs typeface="Times New Roman"/>
                <a:sym typeface="Times New Roman"/>
              </a:rPr>
              <a:t>[4]</a:t>
            </a:r>
            <a:r>
              <a:rPr lang="en-IN" i="0" dirty="0">
                <a:solidFill>
                  <a:schemeClr val="dk1"/>
                </a:solidFill>
                <a:latin typeface="Times New Roman"/>
                <a:ea typeface="Times New Roman"/>
                <a:cs typeface="Times New Roman"/>
                <a:sym typeface="Times New Roman"/>
              </a:rPr>
              <a:t> Liang, </a:t>
            </a:r>
            <a:r>
              <a:rPr lang="en-IN" i="0" dirty="0" err="1">
                <a:solidFill>
                  <a:schemeClr val="dk1"/>
                </a:solidFill>
                <a:latin typeface="Times New Roman"/>
                <a:ea typeface="Times New Roman"/>
                <a:cs typeface="Times New Roman"/>
                <a:sym typeface="Times New Roman"/>
              </a:rPr>
              <a:t>Jingyun</a:t>
            </a:r>
            <a:r>
              <a:rPr lang="en-IN" i="0" dirty="0">
                <a:solidFill>
                  <a:schemeClr val="dk1"/>
                </a:solidFill>
                <a:latin typeface="Times New Roman"/>
                <a:ea typeface="Times New Roman"/>
                <a:cs typeface="Times New Roman"/>
                <a:sym typeface="Times New Roman"/>
              </a:rPr>
              <a:t>, et al. "</a:t>
            </a:r>
            <a:r>
              <a:rPr lang="en-IN" i="1" dirty="0" err="1">
                <a:solidFill>
                  <a:schemeClr val="dk1"/>
                </a:solidFill>
                <a:latin typeface="Times New Roman"/>
                <a:ea typeface="Times New Roman"/>
                <a:cs typeface="Times New Roman"/>
                <a:sym typeface="Times New Roman"/>
              </a:rPr>
              <a:t>SwinIR</a:t>
            </a:r>
            <a:r>
              <a:rPr lang="en-IN" i="1" dirty="0">
                <a:solidFill>
                  <a:schemeClr val="dk1"/>
                </a:solidFill>
                <a:latin typeface="Times New Roman"/>
                <a:ea typeface="Times New Roman"/>
                <a:cs typeface="Times New Roman"/>
                <a:sym typeface="Times New Roman"/>
              </a:rPr>
              <a:t>: Image restoration using </a:t>
            </a:r>
            <a:r>
              <a:rPr lang="en-IN" i="1" dirty="0" err="1">
                <a:solidFill>
                  <a:schemeClr val="dk1"/>
                </a:solidFill>
                <a:latin typeface="Times New Roman"/>
                <a:ea typeface="Times New Roman"/>
                <a:cs typeface="Times New Roman"/>
                <a:sym typeface="Times New Roman"/>
              </a:rPr>
              <a:t>swin</a:t>
            </a:r>
            <a:r>
              <a:rPr lang="en-IN" i="1" dirty="0">
                <a:solidFill>
                  <a:schemeClr val="dk1"/>
                </a:solidFill>
                <a:latin typeface="Times New Roman"/>
                <a:ea typeface="Times New Roman"/>
                <a:cs typeface="Times New Roman"/>
                <a:sym typeface="Times New Roman"/>
              </a:rPr>
              <a:t> transformer</a:t>
            </a:r>
            <a:r>
              <a:rPr lang="en-IN" i="0" dirty="0">
                <a:solidFill>
                  <a:schemeClr val="dk1"/>
                </a:solidFill>
                <a:latin typeface="Times New Roman"/>
                <a:ea typeface="Times New Roman"/>
                <a:cs typeface="Times New Roman"/>
                <a:sym typeface="Times New Roman"/>
              </a:rPr>
              <a:t>." Proceedings of the IEEE/CVF international conference on computer vision. 2021.</a:t>
            </a:r>
            <a:endParaRPr dirty="0"/>
          </a:p>
          <a:p>
            <a:pPr marL="0" lvl="0" indent="0" algn="just" rtl="0">
              <a:lnSpc>
                <a:spcPct val="110000"/>
              </a:lnSpc>
              <a:spcBef>
                <a:spcPts val="863"/>
              </a:spcBef>
              <a:spcAft>
                <a:spcPts val="0"/>
              </a:spcAft>
              <a:buSzPct val="92000"/>
              <a:buNone/>
            </a:pPr>
            <a:r>
              <a:rPr lang="en-IN" b="1" i="0" dirty="0">
                <a:solidFill>
                  <a:schemeClr val="dk1"/>
                </a:solidFill>
                <a:latin typeface="Times New Roman"/>
                <a:ea typeface="Times New Roman"/>
                <a:cs typeface="Times New Roman"/>
                <a:sym typeface="Times New Roman"/>
              </a:rPr>
              <a:t>[5]</a:t>
            </a:r>
            <a:r>
              <a:rPr lang="en-IN" i="0" dirty="0">
                <a:solidFill>
                  <a:schemeClr val="dk1"/>
                </a:solidFill>
                <a:latin typeface="Times New Roman"/>
                <a:ea typeface="Times New Roman"/>
                <a:cs typeface="Times New Roman"/>
                <a:sym typeface="Times New Roman"/>
              </a:rPr>
              <a:t> </a:t>
            </a:r>
            <a:r>
              <a:rPr lang="en-IN" i="0" dirty="0" err="1">
                <a:solidFill>
                  <a:schemeClr val="dk1"/>
                </a:solidFill>
                <a:latin typeface="Times New Roman"/>
                <a:ea typeface="Times New Roman"/>
                <a:cs typeface="Times New Roman"/>
                <a:sym typeface="Times New Roman"/>
              </a:rPr>
              <a:t>Ledig</a:t>
            </a:r>
            <a:r>
              <a:rPr lang="en-IN" i="0" dirty="0">
                <a:solidFill>
                  <a:schemeClr val="dk1"/>
                </a:solidFill>
                <a:latin typeface="Times New Roman"/>
                <a:ea typeface="Times New Roman"/>
                <a:cs typeface="Times New Roman"/>
                <a:sym typeface="Times New Roman"/>
              </a:rPr>
              <a:t>, Christian, et al. "</a:t>
            </a:r>
            <a:r>
              <a:rPr lang="en-IN" i="1" dirty="0">
                <a:solidFill>
                  <a:schemeClr val="dk1"/>
                </a:solidFill>
                <a:latin typeface="Times New Roman"/>
                <a:ea typeface="Times New Roman"/>
                <a:cs typeface="Times New Roman"/>
                <a:sym typeface="Times New Roman"/>
              </a:rPr>
              <a:t>Photo-realistic single image super-resolution using a generative adversarial network</a:t>
            </a:r>
            <a:r>
              <a:rPr lang="en-IN" i="0" dirty="0">
                <a:solidFill>
                  <a:schemeClr val="dk1"/>
                </a:solidFill>
                <a:latin typeface="Times New Roman"/>
                <a:ea typeface="Times New Roman"/>
                <a:cs typeface="Times New Roman"/>
                <a:sym typeface="Times New Roman"/>
              </a:rPr>
              <a:t>." Proceedings of the IEEE conference on computer vision and pattern recognition. 2017.</a:t>
            </a:r>
            <a:endParaRPr i="0" dirty="0">
              <a:solidFill>
                <a:schemeClr val="dk1"/>
              </a:solidFill>
              <a:latin typeface="Times New Roman"/>
              <a:ea typeface="Times New Roman"/>
              <a:cs typeface="Times New Roman"/>
              <a:sym typeface="Times New Roman"/>
            </a:endParaRPr>
          </a:p>
          <a:p>
            <a:pPr marL="0" lvl="0" indent="0" algn="just" rtl="0">
              <a:lnSpc>
                <a:spcPct val="110000"/>
              </a:lnSpc>
              <a:spcBef>
                <a:spcPts val="863"/>
              </a:spcBef>
              <a:spcAft>
                <a:spcPts val="0"/>
              </a:spcAft>
              <a:buSzPct val="92000"/>
              <a:buNone/>
            </a:pPr>
            <a:r>
              <a:rPr lang="en-IN" b="1" i="0" dirty="0">
                <a:solidFill>
                  <a:schemeClr val="dk1"/>
                </a:solidFill>
                <a:latin typeface="Times New Roman"/>
                <a:ea typeface="Times New Roman"/>
                <a:cs typeface="Times New Roman"/>
                <a:sym typeface="Times New Roman"/>
              </a:rPr>
              <a:t>[6]</a:t>
            </a:r>
            <a:r>
              <a:rPr lang="en-IN" i="0" dirty="0">
                <a:solidFill>
                  <a:schemeClr val="dk1"/>
                </a:solidFill>
                <a:latin typeface="Times New Roman"/>
                <a:ea typeface="Times New Roman"/>
                <a:cs typeface="Times New Roman"/>
                <a:sym typeface="Times New Roman"/>
              </a:rPr>
              <a:t> Deng, </a:t>
            </a:r>
            <a:r>
              <a:rPr lang="en-IN" i="0" dirty="0" err="1">
                <a:solidFill>
                  <a:schemeClr val="dk1"/>
                </a:solidFill>
                <a:latin typeface="Times New Roman"/>
                <a:ea typeface="Times New Roman"/>
                <a:cs typeface="Times New Roman"/>
                <a:sym typeface="Times New Roman"/>
              </a:rPr>
              <a:t>Jiankang</a:t>
            </a:r>
            <a:r>
              <a:rPr lang="en-IN" i="0" dirty="0">
                <a:solidFill>
                  <a:schemeClr val="dk1"/>
                </a:solidFill>
                <a:latin typeface="Times New Roman"/>
                <a:ea typeface="Times New Roman"/>
                <a:cs typeface="Times New Roman"/>
                <a:sym typeface="Times New Roman"/>
              </a:rPr>
              <a:t>, et al. "</a:t>
            </a:r>
            <a:r>
              <a:rPr lang="en-IN" i="1" dirty="0" err="1">
                <a:solidFill>
                  <a:schemeClr val="dk1"/>
                </a:solidFill>
                <a:latin typeface="Times New Roman"/>
                <a:ea typeface="Times New Roman"/>
                <a:cs typeface="Times New Roman"/>
                <a:sym typeface="Times New Roman"/>
              </a:rPr>
              <a:t>Arcface</a:t>
            </a:r>
            <a:r>
              <a:rPr lang="en-IN" i="1" dirty="0">
                <a:solidFill>
                  <a:schemeClr val="dk1"/>
                </a:solidFill>
                <a:latin typeface="Times New Roman"/>
                <a:ea typeface="Times New Roman"/>
                <a:cs typeface="Times New Roman"/>
                <a:sym typeface="Times New Roman"/>
              </a:rPr>
              <a:t>: Additive angular margin loss for deep face recognition</a:t>
            </a:r>
            <a:r>
              <a:rPr lang="en-IN" i="0" dirty="0">
                <a:solidFill>
                  <a:schemeClr val="dk1"/>
                </a:solidFill>
                <a:latin typeface="Times New Roman"/>
                <a:ea typeface="Times New Roman"/>
                <a:cs typeface="Times New Roman"/>
                <a:sym typeface="Times New Roman"/>
              </a:rPr>
              <a:t>." Proceedings of the IEEE/CVF conference on computer vision and pattern recognition. 2019.</a:t>
            </a:r>
            <a:endParaRPr dirty="0"/>
          </a:p>
          <a:p>
            <a:pPr marL="0" lvl="0" indent="0" algn="just" rtl="0">
              <a:lnSpc>
                <a:spcPct val="110000"/>
              </a:lnSpc>
              <a:spcBef>
                <a:spcPts val="879"/>
              </a:spcBef>
              <a:spcAft>
                <a:spcPts val="0"/>
              </a:spcAft>
              <a:buSzPct val="91999"/>
              <a:buNone/>
            </a:pPr>
            <a:r>
              <a:rPr lang="en-IN" sz="1800" b="1" dirty="0">
                <a:latin typeface="Times New Roman"/>
                <a:ea typeface="Times New Roman"/>
                <a:cs typeface="Times New Roman"/>
                <a:sym typeface="Times New Roman"/>
              </a:rPr>
              <a:t>[7]</a:t>
            </a:r>
            <a:r>
              <a:rPr lang="en-IN" sz="1800" dirty="0">
                <a:latin typeface="Times New Roman"/>
                <a:ea typeface="Times New Roman"/>
                <a:cs typeface="Times New Roman"/>
                <a:sym typeface="Times New Roman"/>
              </a:rPr>
              <a:t> Goodfellow I. J., </a:t>
            </a:r>
            <a:r>
              <a:rPr lang="en-IN" sz="1800" dirty="0" err="1">
                <a:latin typeface="Times New Roman"/>
                <a:ea typeface="Times New Roman"/>
                <a:cs typeface="Times New Roman"/>
                <a:sym typeface="Times New Roman"/>
              </a:rPr>
              <a:t>Shlens</a:t>
            </a:r>
            <a:r>
              <a:rPr lang="en-IN" sz="1800" dirty="0">
                <a:latin typeface="Times New Roman"/>
                <a:ea typeface="Times New Roman"/>
                <a:cs typeface="Times New Roman"/>
                <a:sym typeface="Times New Roman"/>
              </a:rPr>
              <a:t> J., and </a:t>
            </a:r>
            <a:r>
              <a:rPr lang="en-IN" sz="1800" dirty="0" err="1">
                <a:latin typeface="Times New Roman"/>
                <a:ea typeface="Times New Roman"/>
                <a:cs typeface="Times New Roman"/>
                <a:sym typeface="Times New Roman"/>
              </a:rPr>
              <a:t>Szegedy</a:t>
            </a:r>
            <a:r>
              <a:rPr lang="en-IN" sz="1800" dirty="0">
                <a:latin typeface="Times New Roman"/>
                <a:ea typeface="Times New Roman"/>
                <a:cs typeface="Times New Roman"/>
                <a:sym typeface="Times New Roman"/>
              </a:rPr>
              <a:t> C. </a:t>
            </a:r>
            <a:r>
              <a:rPr lang="en-IN" sz="1800" i="1" dirty="0">
                <a:latin typeface="Times New Roman"/>
                <a:ea typeface="Times New Roman"/>
                <a:cs typeface="Times New Roman"/>
                <a:sym typeface="Times New Roman"/>
              </a:rPr>
              <a:t>“Explaining and Harnessing Adversarial Examples”, </a:t>
            </a:r>
            <a:r>
              <a:rPr lang="en-IN" sz="1800" dirty="0">
                <a:latin typeface="Times New Roman"/>
                <a:ea typeface="Times New Roman"/>
                <a:cs typeface="Times New Roman"/>
                <a:sym typeface="Times New Roman"/>
              </a:rPr>
              <a:t>ICLR, 2015.</a:t>
            </a:r>
            <a:endParaRPr dirty="0"/>
          </a:p>
          <a:p>
            <a:pPr marL="0" lvl="0" indent="0" algn="just" rtl="0">
              <a:lnSpc>
                <a:spcPct val="110000"/>
              </a:lnSpc>
              <a:spcBef>
                <a:spcPts val="879"/>
              </a:spcBef>
              <a:spcAft>
                <a:spcPts val="0"/>
              </a:spcAft>
              <a:buSzPct val="91999"/>
              <a:buNone/>
            </a:pPr>
            <a:r>
              <a:rPr lang="en-IN" sz="1800" b="1" dirty="0">
                <a:latin typeface="Times New Roman"/>
                <a:ea typeface="Times New Roman"/>
                <a:cs typeface="Times New Roman"/>
                <a:sym typeface="Times New Roman"/>
              </a:rPr>
              <a:t>[8] </a:t>
            </a:r>
            <a:r>
              <a:rPr lang="en-IN" sz="1800" dirty="0" err="1">
                <a:latin typeface="Times New Roman"/>
                <a:ea typeface="Times New Roman"/>
                <a:cs typeface="Times New Roman"/>
                <a:sym typeface="Times New Roman"/>
              </a:rPr>
              <a:t>Kurakin</a:t>
            </a:r>
            <a:r>
              <a:rPr lang="en-IN" sz="1800" dirty="0">
                <a:latin typeface="Times New Roman"/>
                <a:ea typeface="Times New Roman"/>
                <a:cs typeface="Times New Roman"/>
                <a:sym typeface="Times New Roman"/>
              </a:rPr>
              <a:t> A., Goodfellow I., and Bengio S. </a:t>
            </a:r>
            <a:r>
              <a:rPr lang="en-IN" sz="1800" i="1" dirty="0">
                <a:latin typeface="Times New Roman"/>
                <a:ea typeface="Times New Roman"/>
                <a:cs typeface="Times New Roman"/>
                <a:sym typeface="Times New Roman"/>
              </a:rPr>
              <a:t>“Adversarial Examples in the Physical World”. </a:t>
            </a:r>
            <a:r>
              <a:rPr lang="en-IN" sz="1800" dirty="0">
                <a:latin typeface="Times New Roman"/>
                <a:ea typeface="Times New Roman"/>
                <a:cs typeface="Times New Roman"/>
                <a:sym typeface="Times New Roman"/>
              </a:rPr>
              <a:t>ICLR 2017.</a:t>
            </a:r>
            <a:endParaRPr dirty="0"/>
          </a:p>
          <a:p>
            <a:pPr marL="0" lvl="0" indent="0" algn="just" rtl="0">
              <a:lnSpc>
                <a:spcPct val="110000"/>
              </a:lnSpc>
              <a:spcBef>
                <a:spcPts val="879"/>
              </a:spcBef>
              <a:spcAft>
                <a:spcPts val="0"/>
              </a:spcAft>
              <a:buSzPct val="91999"/>
              <a:buNone/>
            </a:pPr>
            <a:r>
              <a:rPr lang="en-IN" sz="1800" b="1" dirty="0">
                <a:latin typeface="Times New Roman"/>
                <a:ea typeface="Times New Roman"/>
                <a:cs typeface="Times New Roman"/>
                <a:sym typeface="Times New Roman"/>
              </a:rPr>
              <a:t>[9] </a:t>
            </a:r>
            <a:r>
              <a:rPr lang="en-IN" sz="1800" dirty="0">
                <a:latin typeface="Times New Roman"/>
                <a:ea typeface="Times New Roman"/>
                <a:cs typeface="Times New Roman"/>
                <a:sym typeface="Times New Roman"/>
              </a:rPr>
              <a:t>N. </a:t>
            </a:r>
            <a:r>
              <a:rPr lang="en-IN" sz="1800" dirty="0" err="1">
                <a:latin typeface="Times New Roman"/>
                <a:ea typeface="Times New Roman"/>
                <a:cs typeface="Times New Roman"/>
                <a:sym typeface="Times New Roman"/>
              </a:rPr>
              <a:t>Papernot</a:t>
            </a:r>
            <a:r>
              <a:rPr lang="en-IN" sz="1800" dirty="0">
                <a:latin typeface="Times New Roman"/>
                <a:ea typeface="Times New Roman"/>
                <a:cs typeface="Times New Roman"/>
                <a:sym typeface="Times New Roman"/>
              </a:rPr>
              <a:t>, P. McDaniel, I. Goodfellow, S. Jha, Z.B. Celik, A. Swami, “</a:t>
            </a:r>
            <a:r>
              <a:rPr lang="en-IN" sz="1800" i="1" dirty="0">
                <a:latin typeface="Times New Roman"/>
                <a:ea typeface="Times New Roman"/>
                <a:cs typeface="Times New Roman"/>
                <a:sym typeface="Times New Roman"/>
              </a:rPr>
              <a:t>Practical black-box attacks against machine learning</a:t>
            </a:r>
            <a:r>
              <a:rPr lang="en-IN" sz="1800" dirty="0">
                <a:latin typeface="Times New Roman"/>
                <a:ea typeface="Times New Roman"/>
                <a:cs typeface="Times New Roman"/>
                <a:sym typeface="Times New Roman"/>
              </a:rPr>
              <a:t>”, in: Proceedings of the 2017 ACM on Asia conference on computer and communications security, 2017.</a:t>
            </a:r>
            <a:endParaRPr dirty="0"/>
          </a:p>
          <a:p>
            <a:pPr marL="0" lvl="0" indent="0" algn="just" rtl="0">
              <a:lnSpc>
                <a:spcPct val="110000"/>
              </a:lnSpc>
              <a:spcBef>
                <a:spcPts val="879"/>
              </a:spcBef>
              <a:spcAft>
                <a:spcPts val="0"/>
              </a:spcAft>
              <a:buSzPct val="91999"/>
              <a:buNone/>
            </a:pPr>
            <a:r>
              <a:rPr lang="en-IN" sz="1800" b="1" dirty="0">
                <a:latin typeface="Times New Roman"/>
                <a:ea typeface="Times New Roman"/>
                <a:cs typeface="Times New Roman"/>
                <a:sym typeface="Times New Roman"/>
              </a:rPr>
              <a:t>[10] </a:t>
            </a:r>
            <a:r>
              <a:rPr lang="en-IN" sz="1800" dirty="0" err="1">
                <a:latin typeface="Times New Roman"/>
                <a:ea typeface="Times New Roman"/>
                <a:cs typeface="Times New Roman"/>
                <a:sym typeface="Times New Roman"/>
              </a:rPr>
              <a:t>Carlini</a:t>
            </a:r>
            <a:r>
              <a:rPr lang="en-IN" sz="1800" dirty="0">
                <a:latin typeface="Times New Roman"/>
                <a:ea typeface="Times New Roman"/>
                <a:cs typeface="Times New Roman"/>
                <a:sym typeface="Times New Roman"/>
              </a:rPr>
              <a:t> N., Wagner D., </a:t>
            </a:r>
            <a:r>
              <a:rPr lang="en-IN" sz="1800" i="1" dirty="0">
                <a:latin typeface="Times New Roman"/>
                <a:ea typeface="Times New Roman"/>
                <a:cs typeface="Times New Roman"/>
                <a:sym typeface="Times New Roman"/>
              </a:rPr>
              <a:t>“Towards evaluating the robustness of neural networks</a:t>
            </a:r>
            <a:r>
              <a:rPr lang="en-IN" sz="1800" dirty="0">
                <a:latin typeface="Times New Roman"/>
                <a:ea typeface="Times New Roman"/>
                <a:cs typeface="Times New Roman"/>
                <a:sym typeface="Times New Roman"/>
              </a:rPr>
              <a:t>”, IEEE, 2017.</a:t>
            </a:r>
            <a:endParaRPr dirty="0"/>
          </a:p>
          <a:p>
            <a:pPr marL="0" lvl="0" indent="0" algn="just" rtl="0">
              <a:lnSpc>
                <a:spcPct val="110000"/>
              </a:lnSpc>
              <a:spcBef>
                <a:spcPts val="879"/>
              </a:spcBef>
              <a:spcAft>
                <a:spcPts val="0"/>
              </a:spcAft>
              <a:buSzPct val="91999"/>
              <a:buNone/>
            </a:pPr>
            <a:r>
              <a:rPr lang="en-IN" sz="1800" b="1" dirty="0">
                <a:latin typeface="Times New Roman"/>
                <a:ea typeface="Times New Roman"/>
                <a:cs typeface="Times New Roman"/>
                <a:sym typeface="Times New Roman"/>
              </a:rPr>
              <a:t>[11] </a:t>
            </a:r>
            <a:r>
              <a:rPr lang="en-IN" sz="1800" dirty="0">
                <a:latin typeface="Times New Roman"/>
                <a:ea typeface="Times New Roman"/>
                <a:cs typeface="Times New Roman"/>
                <a:sym typeface="Times New Roman"/>
              </a:rPr>
              <a:t>Xiao, </a:t>
            </a:r>
            <a:r>
              <a:rPr lang="en-IN" sz="1800" dirty="0" err="1">
                <a:latin typeface="Times New Roman"/>
                <a:ea typeface="Times New Roman"/>
                <a:cs typeface="Times New Roman"/>
                <a:sym typeface="Times New Roman"/>
              </a:rPr>
              <a:t>Chaowei</a:t>
            </a:r>
            <a:r>
              <a:rPr lang="en-IN" sz="1800" dirty="0">
                <a:latin typeface="Times New Roman"/>
                <a:ea typeface="Times New Roman"/>
                <a:cs typeface="Times New Roman"/>
                <a:sym typeface="Times New Roman"/>
              </a:rPr>
              <a:t>, et al. "</a:t>
            </a:r>
            <a:r>
              <a:rPr lang="en-IN" sz="1800" i="1" dirty="0">
                <a:latin typeface="Times New Roman"/>
                <a:ea typeface="Times New Roman"/>
                <a:cs typeface="Times New Roman"/>
                <a:sym typeface="Times New Roman"/>
              </a:rPr>
              <a:t>Generating adversarial examples with adversarial networks." </a:t>
            </a:r>
            <a:r>
              <a:rPr lang="en-IN" sz="1800" dirty="0" err="1">
                <a:latin typeface="Times New Roman"/>
                <a:ea typeface="Times New Roman"/>
                <a:cs typeface="Times New Roman"/>
                <a:sym typeface="Times New Roman"/>
              </a:rPr>
              <a:t>arXiv</a:t>
            </a:r>
            <a:r>
              <a:rPr lang="en-IN" sz="1800" dirty="0">
                <a:latin typeface="Times New Roman"/>
                <a:ea typeface="Times New Roman"/>
                <a:cs typeface="Times New Roman"/>
                <a:sym typeface="Times New Roman"/>
              </a:rPr>
              <a:t> preprint arXiv:1801.02610 (2018).</a:t>
            </a:r>
            <a:endParaRPr sz="1800" b="1" dirty="0">
              <a:latin typeface="Times New Roman"/>
              <a:ea typeface="Times New Roman"/>
              <a:cs typeface="Times New Roman"/>
              <a:sym typeface="Times New Roman"/>
            </a:endParaRPr>
          </a:p>
          <a:p>
            <a:pPr marL="0" lvl="0" indent="0" algn="just" rtl="0">
              <a:lnSpc>
                <a:spcPct val="110000"/>
              </a:lnSpc>
              <a:spcBef>
                <a:spcPts val="863"/>
              </a:spcBef>
              <a:spcAft>
                <a:spcPts val="0"/>
              </a:spcAft>
              <a:buSzPct val="92000"/>
              <a:buNone/>
            </a:pPr>
            <a:r>
              <a:rPr lang="en-IN" b="1" i="0" dirty="0">
                <a:solidFill>
                  <a:schemeClr val="dk1"/>
                </a:solidFill>
                <a:latin typeface="Times New Roman"/>
                <a:ea typeface="Times New Roman"/>
                <a:cs typeface="Times New Roman"/>
                <a:sym typeface="Times New Roman"/>
              </a:rPr>
              <a:t>[</a:t>
            </a:r>
            <a:r>
              <a:rPr lang="en-IN" b="1" dirty="0">
                <a:solidFill>
                  <a:schemeClr val="dk1"/>
                </a:solidFill>
                <a:latin typeface="Times New Roman"/>
                <a:ea typeface="Times New Roman"/>
                <a:cs typeface="Times New Roman"/>
                <a:sym typeface="Times New Roman"/>
              </a:rPr>
              <a:t>12]</a:t>
            </a:r>
            <a:r>
              <a:rPr lang="en-IN" i="0" dirty="0">
                <a:solidFill>
                  <a:schemeClr val="dk1"/>
                </a:solidFill>
                <a:latin typeface="Times New Roman"/>
                <a:ea typeface="Times New Roman"/>
                <a:cs typeface="Times New Roman"/>
                <a:sym typeface="Times New Roman"/>
              </a:rPr>
              <a:t> Meden, Blaz et al. </a:t>
            </a:r>
            <a:r>
              <a:rPr lang="en-IN" i="1" dirty="0">
                <a:solidFill>
                  <a:schemeClr val="dk1"/>
                </a:solidFill>
                <a:latin typeface="Times New Roman"/>
                <a:ea typeface="Times New Roman"/>
                <a:cs typeface="Times New Roman"/>
                <a:sym typeface="Times New Roman"/>
              </a:rPr>
              <a:t>“Face deidentification with controllable Privacy protection”, </a:t>
            </a:r>
            <a:r>
              <a:rPr lang="en-IN" i="0" dirty="0">
                <a:solidFill>
                  <a:schemeClr val="dk1"/>
                </a:solidFill>
                <a:latin typeface="Times New Roman"/>
                <a:ea typeface="Times New Roman"/>
                <a:cs typeface="Times New Roman"/>
                <a:sym typeface="Times New Roman"/>
              </a:rPr>
              <a:t>Image and Vision Computing, 2023.</a:t>
            </a:r>
            <a:endParaRPr dirty="0"/>
          </a:p>
          <a:p>
            <a:pPr marL="0" lvl="0" indent="0" algn="just" rtl="0">
              <a:lnSpc>
                <a:spcPct val="110000"/>
              </a:lnSpc>
              <a:spcBef>
                <a:spcPts val="863"/>
              </a:spcBef>
              <a:spcAft>
                <a:spcPts val="0"/>
              </a:spcAft>
              <a:buSzPct val="92000"/>
              <a:buNone/>
            </a:pPr>
            <a:r>
              <a:rPr lang="en-IN" b="1" i="0" dirty="0">
                <a:solidFill>
                  <a:schemeClr val="dk1"/>
                </a:solidFill>
                <a:latin typeface="Times New Roman"/>
                <a:ea typeface="Times New Roman"/>
                <a:cs typeface="Times New Roman"/>
                <a:sym typeface="Times New Roman"/>
              </a:rPr>
              <a:t>[13] </a:t>
            </a:r>
            <a:r>
              <a:rPr lang="en-IN" i="0" dirty="0">
                <a:solidFill>
                  <a:schemeClr val="dk1"/>
                </a:solidFill>
                <a:latin typeface="Times New Roman"/>
                <a:ea typeface="Times New Roman"/>
                <a:cs typeface="Times New Roman"/>
                <a:sym typeface="Times New Roman"/>
              </a:rPr>
              <a:t>Cao, </a:t>
            </a:r>
            <a:r>
              <a:rPr lang="en-IN" i="0" dirty="0" err="1">
                <a:solidFill>
                  <a:schemeClr val="dk1"/>
                </a:solidFill>
                <a:latin typeface="Times New Roman"/>
                <a:ea typeface="Times New Roman"/>
                <a:cs typeface="Times New Roman"/>
                <a:sym typeface="Times New Roman"/>
              </a:rPr>
              <a:t>Yuxin</a:t>
            </a:r>
            <a:r>
              <a:rPr lang="en-IN" i="0" dirty="0">
                <a:solidFill>
                  <a:schemeClr val="dk1"/>
                </a:solidFill>
                <a:latin typeface="Times New Roman"/>
                <a:ea typeface="Times New Roman"/>
                <a:cs typeface="Times New Roman"/>
                <a:sym typeface="Times New Roman"/>
              </a:rPr>
              <a:t>, et al. </a:t>
            </a:r>
            <a:r>
              <a:rPr lang="en-IN" i="1" dirty="0">
                <a:solidFill>
                  <a:schemeClr val="dk1"/>
                </a:solidFill>
                <a:latin typeface="Times New Roman"/>
                <a:ea typeface="Times New Roman"/>
                <a:cs typeface="Times New Roman"/>
                <a:sym typeface="Times New Roman"/>
              </a:rPr>
              <a:t>"</a:t>
            </a:r>
            <a:r>
              <a:rPr lang="en-IN" i="1" dirty="0" err="1">
                <a:solidFill>
                  <a:schemeClr val="dk1"/>
                </a:solidFill>
                <a:latin typeface="Times New Roman"/>
                <a:ea typeface="Times New Roman"/>
                <a:cs typeface="Times New Roman"/>
                <a:sym typeface="Times New Roman"/>
              </a:rPr>
              <a:t>Stylefool</a:t>
            </a:r>
            <a:r>
              <a:rPr lang="en-IN" i="1" dirty="0">
                <a:solidFill>
                  <a:schemeClr val="dk1"/>
                </a:solidFill>
                <a:latin typeface="Times New Roman"/>
                <a:ea typeface="Times New Roman"/>
                <a:cs typeface="Times New Roman"/>
                <a:sym typeface="Times New Roman"/>
              </a:rPr>
              <a:t>: Fooling video classification systems via style transfer." </a:t>
            </a:r>
            <a:r>
              <a:rPr lang="en-IN" i="0" dirty="0">
                <a:solidFill>
                  <a:schemeClr val="dk1"/>
                </a:solidFill>
                <a:latin typeface="Times New Roman"/>
                <a:ea typeface="Times New Roman"/>
                <a:cs typeface="Times New Roman"/>
                <a:sym typeface="Times New Roman"/>
              </a:rPr>
              <a:t>2023 IEEE Symposium on Security and Privacy (SP). IEEE, 2023.</a:t>
            </a:r>
            <a:endParaRPr dirty="0"/>
          </a:p>
        </p:txBody>
      </p:sp>
      <p:sp>
        <p:nvSpPr>
          <p:cNvPr id="227" name="Google Shape;227;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EE511 : COMPUTER VISION</a:t>
            </a:r>
            <a:endParaRPr/>
          </a:p>
        </p:txBody>
      </p:sp>
      <p:sp>
        <p:nvSpPr>
          <p:cNvPr id="228" name="Google Shape;228;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E960-5461-4BAE-8BD7-9CFCBD653283}"/>
              </a:ext>
            </a:extLst>
          </p:cNvPr>
          <p:cNvSpPr>
            <a:spLocks noGrp="1"/>
          </p:cNvSpPr>
          <p:nvPr>
            <p:ph type="title"/>
          </p:nvPr>
        </p:nvSpPr>
        <p:spPr>
          <a:xfrm>
            <a:off x="581192" y="702156"/>
            <a:ext cx="11029616" cy="477016"/>
          </a:xfrm>
        </p:spPr>
        <p:txBody>
          <a:bodyPr>
            <a:noAutofit/>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212E6D9-EC6D-4F83-87C9-916F89BDD3F9}"/>
              </a:ext>
            </a:extLst>
          </p:cNvPr>
          <p:cNvSpPr>
            <a:spLocks noGrp="1"/>
          </p:cNvSpPr>
          <p:nvPr>
            <p:ph idx="1"/>
          </p:nvPr>
        </p:nvSpPr>
        <p:spPr>
          <a:xfrm>
            <a:off x="658904" y="1163145"/>
            <a:ext cx="10874189" cy="1758932"/>
          </a:xfrm>
        </p:spPr>
        <p:txBody>
          <a:bodyPr/>
          <a:lstStyle/>
          <a:p>
            <a:pPr marL="0" indent="0">
              <a:buNone/>
            </a:pPr>
            <a:r>
              <a:rPr lang="en-US" sz="2400" b="1" dirty="0">
                <a:solidFill>
                  <a:srgbClr val="FF0000"/>
                </a:solidFill>
                <a:latin typeface="Times New Roman" panose="02020603050405020304" pitchFamily="18" charset="0"/>
                <a:cs typeface="Times New Roman" panose="02020603050405020304" pitchFamily="18" charset="0"/>
              </a:rPr>
              <a:t>Adversarial Attacks </a:t>
            </a:r>
            <a:r>
              <a:rPr lang="en-US" sz="2400" dirty="0">
                <a:latin typeface="Times New Roman" panose="02020603050405020304" pitchFamily="18" charset="0"/>
                <a:cs typeface="Times New Roman" panose="02020603050405020304" pitchFamily="18" charset="0"/>
              </a:rPr>
              <a:t>on Image </a:t>
            </a:r>
            <a:r>
              <a:rPr lang="en-US" sz="2400" b="1" dirty="0">
                <a:solidFill>
                  <a:schemeClr val="accent2"/>
                </a:solidFill>
                <a:latin typeface="Times New Roman" panose="02020603050405020304" pitchFamily="18" charset="0"/>
                <a:cs typeface="Times New Roman" panose="02020603050405020304" pitchFamily="18" charset="0"/>
              </a:rPr>
              <a:t>Classification Models</a:t>
            </a:r>
          </a:p>
          <a:p>
            <a:pPr lvl="1" algn="just"/>
            <a:r>
              <a:rPr lang="en-US" sz="1600" dirty="0">
                <a:latin typeface="Times New Roman" panose="02020603050405020304" pitchFamily="18" charset="0"/>
                <a:cs typeface="Times New Roman" panose="02020603050405020304" pitchFamily="18" charset="0"/>
              </a:rPr>
              <a:t>Adversarial attacks are those </a:t>
            </a:r>
            <a:r>
              <a:rPr lang="en-US" sz="1600" b="1" dirty="0">
                <a:latin typeface="Times New Roman" panose="02020603050405020304" pitchFamily="18" charset="0"/>
                <a:cs typeface="Times New Roman" panose="02020603050405020304" pitchFamily="18" charset="0"/>
              </a:rPr>
              <a:t>malicious attacks on the data which may seem okay to the human eye but causes misclassification in a machine-learning pipeline</a:t>
            </a:r>
            <a:r>
              <a:rPr lang="en-US" sz="1600" dirty="0">
                <a:latin typeface="Times New Roman" panose="02020603050405020304" pitchFamily="18" charset="0"/>
                <a:cs typeface="Times New Roman" panose="02020603050405020304" pitchFamily="18" charset="0"/>
              </a:rPr>
              <a:t>. </a:t>
            </a:r>
          </a:p>
          <a:p>
            <a:pPr lvl="1" algn="just"/>
            <a:r>
              <a:rPr lang="en-US" sz="1600" dirty="0">
                <a:latin typeface="Times New Roman" panose="02020603050405020304" pitchFamily="18" charset="0"/>
                <a:cs typeface="Times New Roman" panose="02020603050405020304" pitchFamily="18" charset="0"/>
              </a:rPr>
              <a:t>An Adversarial Attack is </a:t>
            </a:r>
            <a:r>
              <a:rPr lang="en-US" sz="1600" b="1" dirty="0">
                <a:latin typeface="Times New Roman" panose="02020603050405020304" pitchFamily="18" charset="0"/>
                <a:cs typeface="Times New Roman" panose="02020603050405020304" pitchFamily="18" charset="0"/>
              </a:rPr>
              <a:t>a technique to find a perturbation that changes the prediction of a machine learning model</a:t>
            </a:r>
            <a:r>
              <a:rPr lang="en-US" sz="16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FB56924B-75F5-43E4-BE3F-B39E9AC2A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1173" y="3003364"/>
            <a:ext cx="7967143" cy="2739650"/>
          </a:xfrm>
          <a:prstGeom prst="rect">
            <a:avLst/>
          </a:prstGeom>
        </p:spPr>
      </p:pic>
      <p:sp>
        <p:nvSpPr>
          <p:cNvPr id="4" name="Footer Placeholder 3">
            <a:extLst>
              <a:ext uri="{FF2B5EF4-FFF2-40B4-BE49-F238E27FC236}">
                <a16:creationId xmlns:a16="http://schemas.microsoft.com/office/drawing/2014/main" id="{F966BF8B-25FE-4908-A5F3-163C4B03C24A}"/>
              </a:ext>
            </a:extLst>
          </p:cNvPr>
          <p:cNvSpPr>
            <a:spLocks noGrp="1"/>
          </p:cNvSpPr>
          <p:nvPr>
            <p:ph type="ftr" sz="quarter" idx="11"/>
          </p:nvPr>
        </p:nvSpPr>
        <p:spPr/>
        <p:txBody>
          <a:bodyPr/>
          <a:lstStyle/>
          <a:p>
            <a:r>
              <a:rPr lang="en-IN" dirty="0"/>
              <a:t>EE511 : Computer Vision</a:t>
            </a:r>
          </a:p>
        </p:txBody>
      </p:sp>
      <p:sp>
        <p:nvSpPr>
          <p:cNvPr id="6" name="Slide Number Placeholder 5">
            <a:extLst>
              <a:ext uri="{FF2B5EF4-FFF2-40B4-BE49-F238E27FC236}">
                <a16:creationId xmlns:a16="http://schemas.microsoft.com/office/drawing/2014/main" id="{33CCA4A8-342A-4F54-98BD-FD03E2467B4A}"/>
              </a:ext>
            </a:extLst>
          </p:cNvPr>
          <p:cNvSpPr>
            <a:spLocks noGrp="1"/>
          </p:cNvSpPr>
          <p:nvPr>
            <p:ph type="sldNum" sz="quarter" idx="12"/>
          </p:nvPr>
        </p:nvSpPr>
        <p:spPr/>
        <p:txBody>
          <a:bodyPr/>
          <a:lstStyle/>
          <a:p>
            <a:fld id="{318F5DD4-8D15-459D-9C42-65792EB5749F}" type="slidenum">
              <a:rPr lang="en-IN" smtClean="0"/>
              <a:t>2</a:t>
            </a:fld>
            <a:endParaRPr lang="en-IN"/>
          </a:p>
        </p:txBody>
      </p:sp>
      <p:sp>
        <p:nvSpPr>
          <p:cNvPr id="8" name="TextBox 7">
            <a:extLst>
              <a:ext uri="{FF2B5EF4-FFF2-40B4-BE49-F238E27FC236}">
                <a16:creationId xmlns:a16="http://schemas.microsoft.com/office/drawing/2014/main" id="{640EC75E-E96F-438A-832A-7F50BAFA6A18}"/>
              </a:ext>
            </a:extLst>
          </p:cNvPr>
          <p:cNvSpPr txBox="1"/>
          <p:nvPr/>
        </p:nvSpPr>
        <p:spPr>
          <a:xfrm>
            <a:off x="4570181" y="5694855"/>
            <a:ext cx="3338332"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Fig. 1: An Adversarial Example Generation [1]</a:t>
            </a:r>
          </a:p>
        </p:txBody>
      </p:sp>
      <p:sp>
        <p:nvSpPr>
          <p:cNvPr id="10" name="TextBox 9">
            <a:extLst>
              <a:ext uri="{FF2B5EF4-FFF2-40B4-BE49-F238E27FC236}">
                <a16:creationId xmlns:a16="http://schemas.microsoft.com/office/drawing/2014/main" id="{7C24A937-0EE5-334F-B1C7-009AB6E62DC5}"/>
              </a:ext>
            </a:extLst>
          </p:cNvPr>
          <p:cNvSpPr txBox="1"/>
          <p:nvPr/>
        </p:nvSpPr>
        <p:spPr>
          <a:xfrm>
            <a:off x="121244" y="6165502"/>
            <a:ext cx="11029615" cy="261610"/>
          </a:xfrm>
          <a:prstGeom prst="rect">
            <a:avLst/>
          </a:prstGeom>
          <a:noFill/>
        </p:spPr>
        <p:txBody>
          <a:bodyPr wrap="square">
            <a:spAutoFit/>
          </a:bodyPr>
          <a:lstStyle/>
          <a:p>
            <a:pPr marL="0" indent="0" algn="just">
              <a:buNone/>
            </a:pPr>
            <a:r>
              <a:rPr lang="en-US" sz="1100" b="1" dirty="0">
                <a:latin typeface="Times New Roman" panose="02020603050405020304" pitchFamily="18" charset="0"/>
                <a:cs typeface="Times New Roman" panose="02020603050405020304" pitchFamily="18" charset="0"/>
              </a:rPr>
              <a:t>[1]</a:t>
            </a:r>
            <a:r>
              <a:rPr lang="en-US" sz="1100" dirty="0">
                <a:latin typeface="Times New Roman" panose="02020603050405020304" pitchFamily="18" charset="0"/>
                <a:cs typeface="Times New Roman" panose="02020603050405020304" pitchFamily="18" charset="0"/>
              </a:rPr>
              <a:t> Goodfellow I. J., </a:t>
            </a:r>
            <a:r>
              <a:rPr lang="en-US" sz="1100" dirty="0" err="1">
                <a:latin typeface="Times New Roman" panose="02020603050405020304" pitchFamily="18" charset="0"/>
                <a:cs typeface="Times New Roman" panose="02020603050405020304" pitchFamily="18" charset="0"/>
              </a:rPr>
              <a:t>Shlens</a:t>
            </a:r>
            <a:r>
              <a:rPr lang="en-US" sz="1100" dirty="0">
                <a:latin typeface="Times New Roman" panose="02020603050405020304" pitchFamily="18" charset="0"/>
                <a:cs typeface="Times New Roman" panose="02020603050405020304" pitchFamily="18" charset="0"/>
              </a:rPr>
              <a:t> J., and </a:t>
            </a:r>
            <a:r>
              <a:rPr lang="en-US" sz="1100" dirty="0" err="1">
                <a:latin typeface="Times New Roman" panose="02020603050405020304" pitchFamily="18" charset="0"/>
                <a:cs typeface="Times New Roman" panose="02020603050405020304" pitchFamily="18" charset="0"/>
              </a:rPr>
              <a:t>Szegedy</a:t>
            </a:r>
            <a:r>
              <a:rPr lang="en-US" sz="1100" dirty="0">
                <a:latin typeface="Times New Roman" panose="02020603050405020304" pitchFamily="18" charset="0"/>
                <a:cs typeface="Times New Roman" panose="02020603050405020304" pitchFamily="18" charset="0"/>
              </a:rPr>
              <a:t> C. </a:t>
            </a:r>
            <a:r>
              <a:rPr lang="en-US" sz="1100" i="1" dirty="0">
                <a:latin typeface="Times New Roman" panose="02020603050405020304" pitchFamily="18" charset="0"/>
                <a:cs typeface="Times New Roman" panose="02020603050405020304" pitchFamily="18" charset="0"/>
              </a:rPr>
              <a:t>“Explaining and Harnessing Adversarial Examples”, </a:t>
            </a:r>
            <a:r>
              <a:rPr lang="en-US" sz="1100" dirty="0">
                <a:latin typeface="Times New Roman" panose="02020603050405020304" pitchFamily="18" charset="0"/>
                <a:cs typeface="Times New Roman" panose="02020603050405020304" pitchFamily="18" charset="0"/>
              </a:rPr>
              <a:t>ICLR, 2015.</a:t>
            </a:r>
          </a:p>
        </p:txBody>
      </p:sp>
      <p:cxnSp>
        <p:nvCxnSpPr>
          <p:cNvPr id="12" name="Straight Connector 11">
            <a:extLst>
              <a:ext uri="{FF2B5EF4-FFF2-40B4-BE49-F238E27FC236}">
                <a16:creationId xmlns:a16="http://schemas.microsoft.com/office/drawing/2014/main" id="{9DC2B4E9-B567-F0C8-9432-78050D0FD1A1}"/>
              </a:ext>
            </a:extLst>
          </p:cNvPr>
          <p:cNvCxnSpPr/>
          <p:nvPr/>
        </p:nvCxnSpPr>
        <p:spPr>
          <a:xfrm>
            <a:off x="121244" y="6093673"/>
            <a:ext cx="11828777"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98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468757" y="555528"/>
            <a:ext cx="11029616" cy="534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PROBLEM STATEMENT (MOTIVATION)</a:t>
            </a:r>
            <a:endParaRPr/>
          </a:p>
        </p:txBody>
      </p:sp>
      <p:sp>
        <p:nvSpPr>
          <p:cNvPr id="122" name="Google Shape;122;p3"/>
          <p:cNvSpPr txBox="1">
            <a:spLocks noGrp="1"/>
          </p:cNvSpPr>
          <p:nvPr>
            <p:ph type="body" idx="1"/>
          </p:nvPr>
        </p:nvSpPr>
        <p:spPr>
          <a:xfrm>
            <a:off x="581192" y="1128617"/>
            <a:ext cx="11131197" cy="4965056"/>
          </a:xfrm>
          <a:prstGeom prst="rect">
            <a:avLst/>
          </a:prstGeom>
          <a:blipFill rotWithShape="1">
            <a:blip r:embed="rId3">
              <a:alphaModFix/>
            </a:blip>
            <a:stretch>
              <a:fillRect l="-820" r="-382" b="-734"/>
            </a:stretch>
          </a:blip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IN"/>
              <a:t> </a:t>
            </a:r>
            <a:endParaRPr/>
          </a:p>
        </p:txBody>
      </p:sp>
      <p:pic>
        <p:nvPicPr>
          <p:cNvPr id="123" name="Google Shape;123;p3"/>
          <p:cNvPicPr preferRelativeResize="0"/>
          <p:nvPr/>
        </p:nvPicPr>
        <p:blipFill rotWithShape="1">
          <a:blip r:embed="rId4">
            <a:alphaModFix/>
          </a:blip>
          <a:srcRect/>
          <a:stretch/>
        </p:blipFill>
        <p:spPr>
          <a:xfrm>
            <a:off x="5803614" y="4238886"/>
            <a:ext cx="6298411" cy="2287884"/>
          </a:xfrm>
          <a:prstGeom prst="rect">
            <a:avLst/>
          </a:prstGeom>
          <a:noFill/>
          <a:ln w="9525" cap="flat" cmpd="sng">
            <a:solidFill>
              <a:schemeClr val="dk1"/>
            </a:solidFill>
            <a:prstDash val="solid"/>
            <a:round/>
            <a:headEnd type="none" w="sm" len="sm"/>
            <a:tailEnd type="none" w="sm" len="sm"/>
          </a:ln>
        </p:spPr>
      </p:pic>
      <p:sp>
        <p:nvSpPr>
          <p:cNvPr id="124" name="Google Shape;124;p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dirty="0"/>
              <a:t>EE511 : COMPUTER VISION</a:t>
            </a:r>
            <a:endParaRPr dirty="0"/>
          </a:p>
        </p:txBody>
      </p:sp>
      <p:sp>
        <p:nvSpPr>
          <p:cNvPr id="125" name="Google Shape;125;p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26" name="Google Shape;126;p3"/>
          <p:cNvSpPr txBox="1"/>
          <p:nvPr/>
        </p:nvSpPr>
        <p:spPr>
          <a:xfrm>
            <a:off x="7008074" y="6526770"/>
            <a:ext cx="4704316"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dirty="0">
                <a:solidFill>
                  <a:schemeClr val="dk1"/>
                </a:solidFill>
                <a:latin typeface="Times New Roman"/>
                <a:ea typeface="Times New Roman"/>
                <a:cs typeface="Times New Roman"/>
                <a:sym typeface="Times New Roman"/>
              </a:rPr>
              <a:t>Fig. 2: Hacking a Face Recognition System (Source: Internet)</a:t>
            </a:r>
            <a:endParaRPr dirty="0"/>
          </a:p>
        </p:txBody>
      </p:sp>
      <p:pic>
        <p:nvPicPr>
          <p:cNvPr id="127" name="Google Shape;127;p3"/>
          <p:cNvPicPr preferRelativeResize="0"/>
          <p:nvPr/>
        </p:nvPicPr>
        <p:blipFill rotWithShape="1">
          <a:blip r:embed="rId5">
            <a:alphaModFix/>
          </a:blip>
          <a:srcRect/>
          <a:stretch/>
        </p:blipFill>
        <p:spPr>
          <a:xfrm>
            <a:off x="965057" y="3851516"/>
            <a:ext cx="1752690" cy="3873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title"/>
          </p:nvPr>
        </p:nvSpPr>
        <p:spPr>
          <a:xfrm>
            <a:off x="468757" y="555528"/>
            <a:ext cx="11029616" cy="534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ADVERSARIAL ATTACKS</a:t>
            </a:r>
            <a:endParaRPr/>
          </a:p>
        </p:txBody>
      </p:sp>
      <p:sp>
        <p:nvSpPr>
          <p:cNvPr id="133" name="Google Shape;133;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EE511 : COMPUTER VISION</a:t>
            </a:r>
            <a:endParaRPr/>
          </a:p>
        </p:txBody>
      </p:sp>
      <p:sp>
        <p:nvSpPr>
          <p:cNvPr id="134" name="Google Shape;134;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135" name="Google Shape;135;p4"/>
          <p:cNvSpPr txBox="1"/>
          <p:nvPr/>
        </p:nvSpPr>
        <p:spPr>
          <a:xfrm>
            <a:off x="4120588" y="5705653"/>
            <a:ext cx="408032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b="1">
                <a:solidFill>
                  <a:schemeClr val="dk1"/>
                </a:solidFill>
                <a:latin typeface="Times New Roman"/>
                <a:ea typeface="Times New Roman"/>
                <a:cs typeface="Times New Roman"/>
                <a:sym typeface="Times New Roman"/>
              </a:rPr>
              <a:t>Table 1: Adversarial Attack Techniques</a:t>
            </a:r>
            <a:endParaRPr/>
          </a:p>
        </p:txBody>
      </p:sp>
      <p:pic>
        <p:nvPicPr>
          <p:cNvPr id="136" name="Google Shape;136;p4"/>
          <p:cNvPicPr preferRelativeResize="0"/>
          <p:nvPr/>
        </p:nvPicPr>
        <p:blipFill rotWithShape="1">
          <a:blip r:embed="rId3">
            <a:alphaModFix/>
          </a:blip>
          <a:srcRect/>
          <a:stretch/>
        </p:blipFill>
        <p:spPr>
          <a:xfrm>
            <a:off x="3362036" y="1547657"/>
            <a:ext cx="5174170" cy="1496235"/>
          </a:xfrm>
          <a:prstGeom prst="rect">
            <a:avLst/>
          </a:prstGeom>
          <a:noFill/>
          <a:ln>
            <a:noFill/>
          </a:ln>
        </p:spPr>
      </p:pic>
      <p:graphicFrame>
        <p:nvGraphicFramePr>
          <p:cNvPr id="137" name="Google Shape;137;p4"/>
          <p:cNvGraphicFramePr/>
          <p:nvPr/>
        </p:nvGraphicFramePr>
        <p:xfrm>
          <a:off x="998162" y="3477252"/>
          <a:ext cx="10428350" cy="2103140"/>
        </p:xfrm>
        <a:graphic>
          <a:graphicData uri="http://schemas.openxmlformats.org/drawingml/2006/table">
            <a:tbl>
              <a:tblPr>
                <a:noFill/>
                <a:tableStyleId>{FCC0B930-1C20-4621-8EA9-4910EA7B49CD}</a:tableStyleId>
              </a:tblPr>
              <a:tblGrid>
                <a:gridCol w="1389050">
                  <a:extLst>
                    <a:ext uri="{9D8B030D-6E8A-4147-A177-3AD203B41FA5}">
                      <a16:colId xmlns:a16="http://schemas.microsoft.com/office/drawing/2014/main" val="20000"/>
                    </a:ext>
                  </a:extLst>
                </a:gridCol>
                <a:gridCol w="5186250">
                  <a:extLst>
                    <a:ext uri="{9D8B030D-6E8A-4147-A177-3AD203B41FA5}">
                      <a16:colId xmlns:a16="http://schemas.microsoft.com/office/drawing/2014/main" val="20001"/>
                    </a:ext>
                  </a:extLst>
                </a:gridCol>
                <a:gridCol w="3853050">
                  <a:extLst>
                    <a:ext uri="{9D8B030D-6E8A-4147-A177-3AD203B41FA5}">
                      <a16:colId xmlns:a16="http://schemas.microsoft.com/office/drawing/2014/main" val="20002"/>
                    </a:ext>
                  </a:extLst>
                </a:gridCol>
              </a:tblGrid>
              <a:tr h="288325">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White-Box Attack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b="1">
                          <a:latin typeface="Times New Roman"/>
                          <a:ea typeface="Times New Roman"/>
                          <a:cs typeface="Times New Roman"/>
                          <a:sym typeface="Times New Roman"/>
                        </a:rPr>
                        <a:t>Black-Box Attack (more practical)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207900">
                <a:tc>
                  <a:txBody>
                    <a:bodyPr/>
                    <a:lstStyle/>
                    <a:p>
                      <a:pPr marL="0" marR="0" lvl="0" indent="0" algn="l" rtl="0">
                        <a:spcBef>
                          <a:spcPts val="0"/>
                        </a:spcBef>
                        <a:spcAft>
                          <a:spcPts val="0"/>
                        </a:spcAft>
                        <a:buNone/>
                      </a:pPr>
                      <a:r>
                        <a:rPr lang="en-IN" sz="1800" b="1">
                          <a:latin typeface="Times New Roman"/>
                          <a:ea typeface="Times New Roman"/>
                          <a:cs typeface="Times New Roman"/>
                          <a:sym typeface="Times New Roman"/>
                        </a:rPr>
                        <a:t>Adversary Knowledge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Detailed knowledge includes:</a:t>
                      </a:r>
                      <a:endParaRPr/>
                    </a:p>
                    <a:p>
                      <a:pPr marL="285750" marR="0" lvl="0" indent="-285750" algn="just" rtl="0">
                        <a:spcBef>
                          <a:spcPts val="0"/>
                        </a:spcBef>
                        <a:spcAft>
                          <a:spcPts val="0"/>
                        </a:spcAft>
                        <a:buClr>
                          <a:schemeClr val="dk1"/>
                        </a:buClr>
                        <a:buSzPts val="1800"/>
                        <a:buFont typeface="Arial"/>
                        <a:buChar char="•"/>
                      </a:pPr>
                      <a:r>
                        <a:rPr lang="en-IN" sz="1800">
                          <a:latin typeface="Times New Roman"/>
                          <a:ea typeface="Times New Roman"/>
                          <a:cs typeface="Times New Roman"/>
                          <a:sym typeface="Times New Roman"/>
                        </a:rPr>
                        <a:t>Network architecture (No. of layers, types of layers)</a:t>
                      </a:r>
                      <a:endParaRPr/>
                    </a:p>
                    <a:p>
                      <a:pPr marL="285750" marR="0" lvl="0" indent="-285750" algn="just" rtl="0">
                        <a:spcBef>
                          <a:spcPts val="0"/>
                        </a:spcBef>
                        <a:spcAft>
                          <a:spcPts val="0"/>
                        </a:spcAft>
                        <a:buClr>
                          <a:schemeClr val="dk1"/>
                        </a:buClr>
                        <a:buSzPts val="1800"/>
                        <a:buFont typeface="Arial"/>
                        <a:buChar char="•"/>
                      </a:pPr>
                      <a:r>
                        <a:rPr lang="en-IN" sz="1800">
                          <a:latin typeface="Times New Roman"/>
                          <a:ea typeface="Times New Roman"/>
                          <a:cs typeface="Times New Roman"/>
                          <a:sym typeface="Times New Roman"/>
                        </a:rPr>
                        <a:t>Input, output</a:t>
                      </a:r>
                      <a:endParaRPr/>
                    </a:p>
                    <a:p>
                      <a:pPr marL="285750" marR="0" lvl="0" indent="-285750" algn="just" rtl="0">
                        <a:spcBef>
                          <a:spcPts val="0"/>
                        </a:spcBef>
                        <a:spcAft>
                          <a:spcPts val="0"/>
                        </a:spcAft>
                        <a:buClr>
                          <a:schemeClr val="dk1"/>
                        </a:buClr>
                        <a:buSzPts val="1800"/>
                        <a:buFont typeface="Arial"/>
                        <a:buChar char="•"/>
                      </a:pPr>
                      <a:r>
                        <a:rPr lang="en-IN" sz="1800">
                          <a:latin typeface="Times New Roman"/>
                          <a:ea typeface="Times New Roman"/>
                          <a:cs typeface="Times New Roman"/>
                          <a:sym typeface="Times New Roman"/>
                        </a:rPr>
                        <a:t>Training Data</a:t>
                      </a:r>
                      <a:endParaRPr/>
                    </a:p>
                    <a:p>
                      <a:pPr marL="285750" marR="0" lvl="0" indent="-285750" algn="just" rtl="0">
                        <a:spcBef>
                          <a:spcPts val="0"/>
                        </a:spcBef>
                        <a:spcAft>
                          <a:spcPts val="0"/>
                        </a:spcAft>
                        <a:buClr>
                          <a:schemeClr val="dk1"/>
                        </a:buClr>
                        <a:buSzPts val="1800"/>
                        <a:buFont typeface="Arial"/>
                        <a:buChar char="•"/>
                      </a:pPr>
                      <a:r>
                        <a:rPr lang="en-IN" sz="1800">
                          <a:latin typeface="Times New Roman"/>
                          <a:ea typeface="Times New Roman"/>
                          <a:cs typeface="Times New Roman"/>
                          <a:sym typeface="Times New Roman"/>
                        </a:rPr>
                        <a:t>Weights, and hyperparameters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IN" sz="1800">
                          <a:latin typeface="Times New Roman"/>
                          <a:ea typeface="Times New Roman"/>
                          <a:cs typeface="Times New Roman"/>
                          <a:sym typeface="Times New Roman"/>
                        </a:rPr>
                        <a:t>No knowledge, except:</a:t>
                      </a:r>
                      <a:endParaRPr/>
                    </a:p>
                    <a:p>
                      <a:pPr marL="171450" marR="0" lvl="0" indent="-171450" algn="just" rtl="0">
                        <a:spcBef>
                          <a:spcPts val="0"/>
                        </a:spcBef>
                        <a:spcAft>
                          <a:spcPts val="0"/>
                        </a:spcAft>
                        <a:buClr>
                          <a:schemeClr val="dk1"/>
                        </a:buClr>
                        <a:buSzPts val="1800"/>
                        <a:buFont typeface="Arial"/>
                        <a:buChar char="•"/>
                      </a:pPr>
                      <a:r>
                        <a:rPr lang="en-IN" sz="1800">
                          <a:latin typeface="Times New Roman"/>
                          <a:ea typeface="Times New Roman"/>
                          <a:cs typeface="Times New Roman"/>
                          <a:sym typeface="Times New Roman"/>
                        </a:rPr>
                        <a:t>Querying the model on input, and observing the labels.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EE511 : COMPUTER VISION</a:t>
            </a:r>
            <a:endParaRPr/>
          </a:p>
        </p:txBody>
      </p:sp>
      <p:sp>
        <p:nvSpPr>
          <p:cNvPr id="143" name="Google Shape;143;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graphicFrame>
        <p:nvGraphicFramePr>
          <p:cNvPr id="144" name="Google Shape;144;p5"/>
          <p:cNvGraphicFramePr/>
          <p:nvPr/>
        </p:nvGraphicFramePr>
        <p:xfrm>
          <a:off x="581192" y="1542832"/>
          <a:ext cx="11138500" cy="4215800"/>
        </p:xfrm>
        <a:graphic>
          <a:graphicData uri="http://schemas.openxmlformats.org/drawingml/2006/table">
            <a:tbl>
              <a:tblPr>
                <a:noFill/>
                <a:tableStyleId>{FCC0B930-1C20-4621-8EA9-4910EA7B49CD}</a:tableStyleId>
              </a:tblPr>
              <a:tblGrid>
                <a:gridCol w="1328125">
                  <a:extLst>
                    <a:ext uri="{9D8B030D-6E8A-4147-A177-3AD203B41FA5}">
                      <a16:colId xmlns:a16="http://schemas.microsoft.com/office/drawing/2014/main" val="20000"/>
                    </a:ext>
                  </a:extLst>
                </a:gridCol>
                <a:gridCol w="3134200">
                  <a:extLst>
                    <a:ext uri="{9D8B030D-6E8A-4147-A177-3AD203B41FA5}">
                      <a16:colId xmlns:a16="http://schemas.microsoft.com/office/drawing/2014/main" val="20001"/>
                    </a:ext>
                  </a:extLst>
                </a:gridCol>
                <a:gridCol w="3229175">
                  <a:extLst>
                    <a:ext uri="{9D8B030D-6E8A-4147-A177-3AD203B41FA5}">
                      <a16:colId xmlns:a16="http://schemas.microsoft.com/office/drawing/2014/main" val="20002"/>
                    </a:ext>
                  </a:extLst>
                </a:gridCol>
                <a:gridCol w="2244225">
                  <a:extLst>
                    <a:ext uri="{9D8B030D-6E8A-4147-A177-3AD203B41FA5}">
                      <a16:colId xmlns:a16="http://schemas.microsoft.com/office/drawing/2014/main" val="20003"/>
                    </a:ext>
                  </a:extLst>
                </a:gridCol>
                <a:gridCol w="1202775">
                  <a:extLst>
                    <a:ext uri="{9D8B030D-6E8A-4147-A177-3AD203B41FA5}">
                      <a16:colId xmlns:a16="http://schemas.microsoft.com/office/drawing/2014/main" val="20004"/>
                    </a:ext>
                  </a:extLst>
                </a:gridCol>
              </a:tblGrid>
              <a:tr h="616150">
                <a:tc>
                  <a:txBody>
                    <a:bodyPr/>
                    <a:lstStyle/>
                    <a:p>
                      <a:pPr marL="0" marR="0" lvl="0" indent="0" algn="l" rtl="0">
                        <a:spcBef>
                          <a:spcPts val="0"/>
                        </a:spcBef>
                        <a:spcAft>
                          <a:spcPts val="0"/>
                        </a:spcAft>
                        <a:buNone/>
                      </a:pPr>
                      <a:r>
                        <a:rPr lang="en-IN" sz="1600" b="1">
                          <a:latin typeface="Times New Roman"/>
                          <a:ea typeface="Times New Roman"/>
                          <a:cs typeface="Times New Roman"/>
                          <a:sym typeface="Times New Roman"/>
                        </a:rPr>
                        <a:t>Technique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IN" sz="1600" b="1">
                          <a:latin typeface="Times New Roman"/>
                          <a:ea typeface="Times New Roman"/>
                          <a:cs typeface="Times New Roman"/>
                          <a:sym typeface="Times New Roman"/>
                        </a:rPr>
                        <a:t>Research Paper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Dataset and Victim Model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Attack target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Published in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16150">
                <a:tc rowSpan="5">
                  <a:txBody>
                    <a:bodyPr/>
                    <a:lstStyle/>
                    <a:p>
                      <a:pPr marL="0" marR="0" lvl="0" indent="0" algn="l" rtl="0">
                        <a:spcBef>
                          <a:spcPts val="0"/>
                        </a:spcBef>
                        <a:spcAft>
                          <a:spcPts val="0"/>
                        </a:spcAft>
                        <a:buNone/>
                      </a:pPr>
                      <a:r>
                        <a:rPr lang="en-IN" sz="1600" b="1">
                          <a:latin typeface="Times New Roman"/>
                          <a:ea typeface="Times New Roman"/>
                          <a:cs typeface="Times New Roman"/>
                          <a:sym typeface="Times New Roman"/>
                        </a:rPr>
                        <a:t>Adversarial Attacks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IN" sz="1600" b="0">
                          <a:solidFill>
                            <a:schemeClr val="dk1"/>
                          </a:solidFill>
                          <a:latin typeface="Times New Roman"/>
                          <a:ea typeface="Times New Roman"/>
                          <a:cs typeface="Times New Roman"/>
                          <a:sym typeface="Times New Roman"/>
                        </a:rPr>
                        <a:t>FGSM (Fast Gradient Sign Method) [7]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ImageNet, GoogLeNet</a:t>
                      </a:r>
                      <a:endParaRPr sz="1600">
                        <a:latin typeface="Times New Roman"/>
                        <a:ea typeface="Times New Roman"/>
                        <a:cs typeface="Times New Roman"/>
                        <a:sym typeface="Times New Roman"/>
                      </a:endParaRPr>
                    </a:p>
                    <a:p>
                      <a:pPr marL="0" marR="0" lvl="0" indent="0" algn="ctr" rtl="0">
                        <a:spcBef>
                          <a:spcPts val="0"/>
                        </a:spcBef>
                        <a:spcAft>
                          <a:spcPts val="0"/>
                        </a:spcAft>
                        <a:buNone/>
                      </a:pPr>
                      <a:r>
                        <a:rPr lang="en-IN" sz="1600" b="0">
                          <a:solidFill>
                            <a:schemeClr val="dk1"/>
                          </a:solidFill>
                          <a:latin typeface="Times New Roman"/>
                          <a:ea typeface="Times New Roman"/>
                          <a:cs typeface="Times New Roman"/>
                          <a:sym typeface="Times New Roman"/>
                        </a:rPr>
                        <a:t>(White-box)</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Attack on gradients</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a:latin typeface="Times New Roman"/>
                          <a:ea typeface="Times New Roman"/>
                          <a:cs typeface="Times New Roman"/>
                          <a:sym typeface="Times New Roman"/>
                        </a:rPr>
                        <a:t>2015</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75600">
                <a:tc vMerge="1">
                  <a:txBody>
                    <a:bodyPr/>
                    <a:lstStyle/>
                    <a:p>
                      <a:endParaRPr lang="en-US"/>
                    </a:p>
                  </a:txBody>
                  <a:tcPr/>
                </a:tc>
                <a:tc>
                  <a:txBody>
                    <a:bodyPr/>
                    <a:lstStyle/>
                    <a:p>
                      <a:pPr marL="0" marR="0" lvl="0" indent="0" algn="l" rtl="0">
                        <a:spcBef>
                          <a:spcPts val="0"/>
                        </a:spcBef>
                        <a:spcAft>
                          <a:spcPts val="0"/>
                        </a:spcAft>
                        <a:buNone/>
                      </a:pPr>
                      <a:r>
                        <a:rPr lang="en-IN" sz="1600" b="0">
                          <a:solidFill>
                            <a:schemeClr val="dk1"/>
                          </a:solidFill>
                          <a:latin typeface="Times New Roman"/>
                          <a:ea typeface="Times New Roman"/>
                          <a:cs typeface="Times New Roman"/>
                          <a:sym typeface="Times New Roman"/>
                        </a:rPr>
                        <a:t>BIM (Basic Iterative Method) [8]</a:t>
                      </a:r>
                      <a:endParaRPr sz="1600" b="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Times New Roman"/>
                        <a:buNone/>
                      </a:pPr>
                      <a:r>
                        <a:rPr lang="en-IN" sz="1600" b="0">
                          <a:solidFill>
                            <a:schemeClr val="dk1"/>
                          </a:solidFill>
                          <a:latin typeface="Times New Roman"/>
                          <a:ea typeface="Times New Roman"/>
                          <a:cs typeface="Times New Roman"/>
                          <a:sym typeface="Times New Roman"/>
                        </a:rPr>
                        <a:t>ImageNet, TensorFlow Camera Flow App</a:t>
                      </a:r>
                      <a:endParaRPr/>
                    </a:p>
                    <a:p>
                      <a:pPr marL="0" marR="0" lvl="0" indent="0" algn="ctr" rtl="0">
                        <a:lnSpc>
                          <a:spcPct val="100000"/>
                        </a:lnSpc>
                        <a:spcBef>
                          <a:spcPts val="0"/>
                        </a:spcBef>
                        <a:spcAft>
                          <a:spcPts val="0"/>
                        </a:spcAft>
                        <a:buClr>
                          <a:schemeClr val="dk1"/>
                        </a:buClr>
                        <a:buSzPts val="1600"/>
                        <a:buFont typeface="Times New Roman"/>
                        <a:buNone/>
                      </a:pPr>
                      <a:r>
                        <a:rPr lang="en-IN" sz="1600" b="0">
                          <a:solidFill>
                            <a:schemeClr val="dk1"/>
                          </a:solidFill>
                          <a:latin typeface="Times New Roman"/>
                          <a:ea typeface="Times New Roman"/>
                          <a:cs typeface="Times New Roman"/>
                          <a:sym typeface="Times New Roman"/>
                        </a:rPr>
                        <a:t>(Black-box)</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Attack on input images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a:solidFill>
                            <a:srgbClr val="000000"/>
                          </a:solidFill>
                          <a:latin typeface="Times New Roman"/>
                          <a:ea typeface="Times New Roman"/>
                          <a:cs typeface="Times New Roman"/>
                          <a:sym typeface="Times New Roman"/>
                        </a:rPr>
                        <a:t>2016</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75600">
                <a:tc vMerge="1">
                  <a:txBody>
                    <a:bodyPr/>
                    <a:lstStyle/>
                    <a:p>
                      <a:endParaRPr lang="en-US"/>
                    </a:p>
                  </a:txBody>
                  <a:tcPr/>
                </a:tc>
                <a:tc>
                  <a:txBody>
                    <a:bodyPr/>
                    <a:lstStyle/>
                    <a:p>
                      <a:pPr marL="0" marR="0" lvl="0" indent="0" algn="l" rtl="0">
                        <a:spcBef>
                          <a:spcPts val="0"/>
                        </a:spcBef>
                        <a:spcAft>
                          <a:spcPts val="0"/>
                        </a:spcAft>
                        <a:buNone/>
                      </a:pPr>
                      <a:r>
                        <a:rPr lang="en-IN" sz="1600" b="0">
                          <a:solidFill>
                            <a:schemeClr val="dk1"/>
                          </a:solidFill>
                          <a:latin typeface="Times New Roman"/>
                          <a:ea typeface="Times New Roman"/>
                          <a:cs typeface="Times New Roman"/>
                          <a:sym typeface="Times New Roman"/>
                        </a:rPr>
                        <a:t>PGD (Projected Gradient Descent) [9]</a:t>
                      </a:r>
                      <a:endParaRPr sz="1600" b="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CIFAR, DNN hosted by MetaMind, Amazon and Google</a:t>
                      </a:r>
                      <a:endParaRPr/>
                    </a:p>
                    <a:p>
                      <a:pPr marL="0" marR="0" lvl="0" indent="0" algn="ctr" rtl="0">
                        <a:lnSpc>
                          <a:spcPct val="100000"/>
                        </a:lnSpc>
                        <a:spcBef>
                          <a:spcPts val="0"/>
                        </a:spcBef>
                        <a:spcAft>
                          <a:spcPts val="0"/>
                        </a:spcAft>
                        <a:buClr>
                          <a:schemeClr val="dk1"/>
                        </a:buClr>
                        <a:buSzPts val="1600"/>
                        <a:buFont typeface="Times New Roman"/>
                        <a:buNone/>
                      </a:pPr>
                      <a:r>
                        <a:rPr lang="en-IN" sz="1600" b="0">
                          <a:solidFill>
                            <a:schemeClr val="dk1"/>
                          </a:solidFill>
                          <a:latin typeface="Times New Roman"/>
                          <a:ea typeface="Times New Roman"/>
                          <a:cs typeface="Times New Roman"/>
                          <a:sym typeface="Times New Roman"/>
                        </a:rPr>
                        <a:t>(Black-box)</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Attack on gradients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a:solidFill>
                            <a:srgbClr val="000000"/>
                          </a:solidFill>
                          <a:latin typeface="Times New Roman"/>
                          <a:ea typeface="Times New Roman"/>
                          <a:cs typeface="Times New Roman"/>
                          <a:sym typeface="Times New Roman"/>
                        </a:rPr>
                        <a:t>2017</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16150">
                <a:tc vMerge="1">
                  <a:txBody>
                    <a:bodyPr/>
                    <a:lstStyle/>
                    <a:p>
                      <a:endParaRPr lang="en-US"/>
                    </a:p>
                  </a:txBody>
                  <a:tcPr/>
                </a:tc>
                <a:tc>
                  <a:txBody>
                    <a:bodyPr/>
                    <a:lstStyle/>
                    <a:p>
                      <a:pPr marL="0" marR="0" lvl="0" indent="0" algn="l" rtl="0">
                        <a:spcBef>
                          <a:spcPts val="0"/>
                        </a:spcBef>
                        <a:spcAft>
                          <a:spcPts val="0"/>
                        </a:spcAft>
                        <a:buNone/>
                      </a:pPr>
                      <a:r>
                        <a:rPr lang="en-IN" sz="1600" b="0">
                          <a:solidFill>
                            <a:schemeClr val="dk1"/>
                          </a:solidFill>
                          <a:latin typeface="Times New Roman"/>
                          <a:ea typeface="Times New Roman"/>
                          <a:cs typeface="Times New Roman"/>
                          <a:sym typeface="Times New Roman"/>
                        </a:rPr>
                        <a:t>CW (Carlini and Wagner) [10]</a:t>
                      </a:r>
                      <a:endParaRPr sz="1600" b="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MNIST, Custom CNN</a:t>
                      </a:r>
                      <a:endParaRPr/>
                    </a:p>
                    <a:p>
                      <a:pPr marL="0" marR="0" lvl="0" indent="0" algn="ctr" rtl="0">
                        <a:lnSpc>
                          <a:spcPct val="100000"/>
                        </a:lnSpc>
                        <a:spcBef>
                          <a:spcPts val="0"/>
                        </a:spcBef>
                        <a:spcAft>
                          <a:spcPts val="0"/>
                        </a:spcAft>
                        <a:buClr>
                          <a:schemeClr val="dk1"/>
                        </a:buClr>
                        <a:buSzPts val="1600"/>
                        <a:buFont typeface="Times New Roman"/>
                        <a:buNone/>
                      </a:pPr>
                      <a:r>
                        <a:rPr lang="en-IN" sz="1600" b="0">
                          <a:solidFill>
                            <a:schemeClr val="dk1"/>
                          </a:solidFill>
                          <a:latin typeface="Times New Roman"/>
                          <a:ea typeface="Times New Roman"/>
                          <a:cs typeface="Times New Roman"/>
                          <a:sym typeface="Times New Roman"/>
                        </a:rPr>
                        <a:t>(White-box)</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Attack on optimization algorithm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a:latin typeface="Times New Roman"/>
                          <a:ea typeface="Times New Roman"/>
                          <a:cs typeface="Times New Roman"/>
                          <a:sym typeface="Times New Roman"/>
                        </a:rPr>
                        <a:t>2017</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16150">
                <a:tc vMerge="1">
                  <a:txBody>
                    <a:bodyPr/>
                    <a:lstStyle/>
                    <a:p>
                      <a:endParaRPr lang="en-US"/>
                    </a:p>
                  </a:txBody>
                  <a:tcPr/>
                </a:tc>
                <a:tc>
                  <a:txBody>
                    <a:bodyPr/>
                    <a:lstStyle/>
                    <a:p>
                      <a:pPr marL="0" marR="0" lvl="0" indent="0" algn="l" rtl="0">
                        <a:spcBef>
                          <a:spcPts val="0"/>
                        </a:spcBef>
                        <a:spcAft>
                          <a:spcPts val="0"/>
                        </a:spcAft>
                        <a:buNone/>
                      </a:pPr>
                      <a:r>
                        <a:rPr lang="en-IN" sz="1600" b="0">
                          <a:solidFill>
                            <a:schemeClr val="dk1"/>
                          </a:solidFill>
                          <a:latin typeface="Times New Roman"/>
                          <a:ea typeface="Times New Roman"/>
                          <a:cs typeface="Times New Roman"/>
                          <a:sym typeface="Times New Roman"/>
                        </a:rPr>
                        <a:t>AdvGAN (Adversarial GANs) [11]</a:t>
                      </a:r>
                      <a:endParaRPr sz="1600" b="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MNIST, GANs</a:t>
                      </a:r>
                      <a:endParaRPr/>
                    </a:p>
                    <a:p>
                      <a:pPr marL="0" marR="0" lvl="0" indent="0" algn="ctr" rtl="0">
                        <a:lnSpc>
                          <a:spcPct val="100000"/>
                        </a:lnSpc>
                        <a:spcBef>
                          <a:spcPts val="0"/>
                        </a:spcBef>
                        <a:spcAft>
                          <a:spcPts val="0"/>
                        </a:spcAft>
                        <a:buClr>
                          <a:schemeClr val="dk1"/>
                        </a:buClr>
                        <a:buSzPts val="1600"/>
                        <a:buFont typeface="Times New Roman"/>
                        <a:buNone/>
                      </a:pPr>
                      <a:r>
                        <a:rPr lang="en-IN" sz="1600" b="0">
                          <a:solidFill>
                            <a:schemeClr val="dk1"/>
                          </a:solidFill>
                          <a:latin typeface="Times New Roman"/>
                          <a:ea typeface="Times New Roman"/>
                          <a:cs typeface="Times New Roman"/>
                          <a:sym typeface="Times New Roman"/>
                        </a:rPr>
                        <a:t>(White-box)</a:t>
                      </a:r>
                      <a:endParaRPr sz="16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Attack on input images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a:latin typeface="Times New Roman"/>
                          <a:ea typeface="Times New Roman"/>
                          <a:cs typeface="Times New Roman"/>
                          <a:sym typeface="Times New Roman"/>
                        </a:rPr>
                        <a:t>2018</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5" name="Google Shape;145;p5"/>
          <p:cNvSpPr txBox="1">
            <a:spLocks noGrp="1"/>
          </p:cNvSpPr>
          <p:nvPr>
            <p:ph type="title"/>
          </p:nvPr>
        </p:nvSpPr>
        <p:spPr>
          <a:xfrm>
            <a:off x="468757" y="555528"/>
            <a:ext cx="11029616" cy="534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LITERATURE REVIEW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EE511 : COMPUTER VISION</a:t>
            </a:r>
            <a:endParaRPr/>
          </a:p>
        </p:txBody>
      </p:sp>
      <p:sp>
        <p:nvSpPr>
          <p:cNvPr id="151" name="Google Shape;151;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graphicFrame>
        <p:nvGraphicFramePr>
          <p:cNvPr id="152" name="Google Shape;152;p6"/>
          <p:cNvGraphicFramePr/>
          <p:nvPr>
            <p:extLst>
              <p:ext uri="{D42A27DB-BD31-4B8C-83A1-F6EECF244321}">
                <p14:modId xmlns:p14="http://schemas.microsoft.com/office/powerpoint/2010/main" val="2919828638"/>
              </p:ext>
            </p:extLst>
          </p:nvPr>
        </p:nvGraphicFramePr>
        <p:xfrm>
          <a:off x="581192" y="1542832"/>
          <a:ext cx="11138500" cy="3577400"/>
        </p:xfrm>
        <a:graphic>
          <a:graphicData uri="http://schemas.openxmlformats.org/drawingml/2006/table">
            <a:tbl>
              <a:tblPr>
                <a:noFill/>
                <a:tableStyleId>{FCC0B930-1C20-4621-8EA9-4910EA7B49CD}</a:tableStyleId>
              </a:tblPr>
              <a:tblGrid>
                <a:gridCol w="1328125">
                  <a:extLst>
                    <a:ext uri="{9D8B030D-6E8A-4147-A177-3AD203B41FA5}">
                      <a16:colId xmlns:a16="http://schemas.microsoft.com/office/drawing/2014/main" val="20000"/>
                    </a:ext>
                  </a:extLst>
                </a:gridCol>
                <a:gridCol w="3933075">
                  <a:extLst>
                    <a:ext uri="{9D8B030D-6E8A-4147-A177-3AD203B41FA5}">
                      <a16:colId xmlns:a16="http://schemas.microsoft.com/office/drawing/2014/main" val="20001"/>
                    </a:ext>
                  </a:extLst>
                </a:gridCol>
                <a:gridCol w="1410000">
                  <a:extLst>
                    <a:ext uri="{9D8B030D-6E8A-4147-A177-3AD203B41FA5}">
                      <a16:colId xmlns:a16="http://schemas.microsoft.com/office/drawing/2014/main" val="20002"/>
                    </a:ext>
                  </a:extLst>
                </a:gridCol>
                <a:gridCol w="3264525">
                  <a:extLst>
                    <a:ext uri="{9D8B030D-6E8A-4147-A177-3AD203B41FA5}">
                      <a16:colId xmlns:a16="http://schemas.microsoft.com/office/drawing/2014/main" val="20003"/>
                    </a:ext>
                  </a:extLst>
                </a:gridCol>
                <a:gridCol w="1202775">
                  <a:extLst>
                    <a:ext uri="{9D8B030D-6E8A-4147-A177-3AD203B41FA5}">
                      <a16:colId xmlns:a16="http://schemas.microsoft.com/office/drawing/2014/main" val="20004"/>
                    </a:ext>
                  </a:extLst>
                </a:gridCol>
              </a:tblGrid>
              <a:tr h="616150">
                <a:tc>
                  <a:txBody>
                    <a:bodyPr/>
                    <a:lstStyle/>
                    <a:p>
                      <a:pPr marL="0" marR="0" lvl="0" indent="0" algn="l" rtl="0">
                        <a:spcBef>
                          <a:spcPts val="0"/>
                        </a:spcBef>
                        <a:spcAft>
                          <a:spcPts val="0"/>
                        </a:spcAft>
                        <a:buNone/>
                      </a:pPr>
                      <a:r>
                        <a:rPr lang="en-IN" sz="1600" b="1">
                          <a:latin typeface="Times New Roman"/>
                          <a:ea typeface="Times New Roman"/>
                          <a:cs typeface="Times New Roman"/>
                          <a:sym typeface="Times New Roman"/>
                        </a:rPr>
                        <a:t>Technique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IN" sz="1600" b="1">
                          <a:latin typeface="Times New Roman"/>
                          <a:ea typeface="Times New Roman"/>
                          <a:cs typeface="Times New Roman"/>
                          <a:sym typeface="Times New Roman"/>
                        </a:rPr>
                        <a:t>Research Paper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Dataset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b="1" dirty="0">
                          <a:latin typeface="Times New Roman"/>
                          <a:ea typeface="Times New Roman"/>
                          <a:cs typeface="Times New Roman"/>
                          <a:sym typeface="Times New Roman"/>
                        </a:rPr>
                        <a:t>Defense Type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b="1">
                          <a:latin typeface="Times New Roman"/>
                          <a:ea typeface="Times New Roman"/>
                          <a:cs typeface="Times New Roman"/>
                          <a:sym typeface="Times New Roman"/>
                        </a:rPr>
                        <a:t>Published in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16150">
                <a:tc rowSpan="5">
                  <a:txBody>
                    <a:bodyPr/>
                    <a:lstStyle/>
                    <a:p>
                      <a:pPr marL="0" marR="0" lvl="0" indent="0" algn="l" rtl="0">
                        <a:spcBef>
                          <a:spcPts val="0"/>
                        </a:spcBef>
                        <a:spcAft>
                          <a:spcPts val="0"/>
                        </a:spcAft>
                        <a:buNone/>
                      </a:pPr>
                      <a:r>
                        <a:rPr lang="en-IN" sz="1600" b="1" dirty="0">
                          <a:latin typeface="Times New Roman"/>
                          <a:ea typeface="Times New Roman"/>
                          <a:cs typeface="Times New Roman"/>
                          <a:sym typeface="Times New Roman"/>
                        </a:rPr>
                        <a:t>Adversarial Defenses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Times New Roman"/>
                        <a:buNone/>
                      </a:pPr>
                      <a:r>
                        <a:rPr lang="en-IN" sz="1600" b="0" i="0" u="none" strike="noStrike" dirty="0" err="1">
                          <a:solidFill>
                            <a:schemeClr val="dk1"/>
                          </a:solidFill>
                          <a:latin typeface="Times New Roman"/>
                          <a:ea typeface="Times New Roman"/>
                          <a:cs typeface="Times New Roman"/>
                          <a:sym typeface="Times New Roman"/>
                        </a:rPr>
                        <a:t>AdvIT</a:t>
                      </a:r>
                      <a:r>
                        <a:rPr lang="en-IN" sz="1600" b="0" i="0" u="none" strike="noStrike" dirty="0">
                          <a:solidFill>
                            <a:schemeClr val="dk1"/>
                          </a:solidFill>
                          <a:latin typeface="Times New Roman"/>
                          <a:ea typeface="Times New Roman"/>
                          <a:cs typeface="Times New Roman"/>
                          <a:sym typeface="Times New Roman"/>
                        </a:rPr>
                        <a:t> (Adversarial Frames Identifier) [13]</a:t>
                      </a:r>
                      <a:endParaRPr sz="1800" dirty="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IN" sz="1600" b="0" i="0" u="none" strike="noStrike">
                          <a:solidFill>
                            <a:schemeClr val="dk1"/>
                          </a:solidFill>
                          <a:latin typeface="Times New Roman"/>
                          <a:ea typeface="Times New Roman"/>
                          <a:cs typeface="Times New Roman"/>
                          <a:sym typeface="Times New Roman"/>
                        </a:rPr>
                        <a:t>DAVIS2017</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IN" sz="1600" b="0" i="0" u="none" strike="noStrike" dirty="0">
                          <a:latin typeface="Times New Roman"/>
                          <a:ea typeface="Times New Roman"/>
                          <a:cs typeface="Times New Roman"/>
                          <a:sym typeface="Times New Roman"/>
                        </a:rPr>
                        <a:t>Detection Defense</a:t>
                      </a:r>
                      <a:endParaRPr dirty="0"/>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a:latin typeface="Times New Roman"/>
                          <a:ea typeface="Times New Roman"/>
                          <a:cs typeface="Times New Roman"/>
                          <a:sym typeface="Times New Roman"/>
                        </a:rPr>
                        <a:t>2023</a:t>
                      </a:r>
                      <a:endParaRPr sz="18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0425">
                <a:tc vMerge="1">
                  <a:txBody>
                    <a:bodyPr/>
                    <a:lstStyle/>
                    <a:p>
                      <a:endParaRPr lang="en-US"/>
                    </a:p>
                  </a:txBody>
                  <a:tcPr/>
                </a:tc>
                <a:tc>
                  <a:txBody>
                    <a:bodyPr/>
                    <a:lstStyle/>
                    <a:p>
                      <a:pPr marL="0" marR="0" lvl="0" indent="0" algn="l" rtl="0">
                        <a:spcBef>
                          <a:spcPts val="0"/>
                        </a:spcBef>
                        <a:spcAft>
                          <a:spcPts val="0"/>
                        </a:spcAft>
                        <a:buClr>
                          <a:schemeClr val="dk1"/>
                        </a:buClr>
                        <a:buSzPts val="1600"/>
                        <a:buFont typeface="Times New Roman"/>
                        <a:buNone/>
                      </a:pPr>
                      <a:r>
                        <a:rPr lang="en-IN" sz="1600" b="0" i="0" u="none" strike="noStrike">
                          <a:latin typeface="Times New Roman"/>
                          <a:ea typeface="Times New Roman"/>
                          <a:cs typeface="Times New Roman"/>
                          <a:sym typeface="Times New Roman"/>
                        </a:rPr>
                        <a:t>Comdefend [14] </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IN" sz="1600" b="0" i="0" u="none" strike="noStrike">
                          <a:latin typeface="Times New Roman"/>
                          <a:ea typeface="Times New Roman"/>
                          <a:cs typeface="Times New Roman"/>
                          <a:sym typeface="Times New Roman"/>
                        </a:rPr>
                        <a:t>ILSVRC12</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IN" sz="1600" b="0" i="0" u="none" strike="noStrike" dirty="0">
                          <a:latin typeface="Times New Roman"/>
                          <a:ea typeface="Times New Roman"/>
                          <a:cs typeface="Times New Roman"/>
                          <a:sym typeface="Times New Roman"/>
                        </a:rPr>
                        <a:t>Reconstruction Defense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a:latin typeface="Times New Roman"/>
                          <a:ea typeface="Times New Roman"/>
                          <a:cs typeface="Times New Roman"/>
                          <a:sym typeface="Times New Roman"/>
                        </a:rPr>
                        <a:t>2021</a:t>
                      </a:r>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72375">
                <a:tc vMerge="1">
                  <a:txBody>
                    <a:bodyPr/>
                    <a:lstStyle/>
                    <a:p>
                      <a:endParaRPr lang="en-US"/>
                    </a:p>
                  </a:txBody>
                  <a:tcPr/>
                </a:tc>
                <a:tc>
                  <a:txBody>
                    <a:bodyPr/>
                    <a:lstStyle/>
                    <a:p>
                      <a:pPr marL="0" marR="0" lvl="0" indent="0" algn="l" rtl="0">
                        <a:spcBef>
                          <a:spcPts val="0"/>
                        </a:spcBef>
                        <a:spcAft>
                          <a:spcPts val="0"/>
                        </a:spcAft>
                        <a:buClr>
                          <a:schemeClr val="dk1"/>
                        </a:buClr>
                        <a:buSzPts val="1600"/>
                        <a:buFont typeface="Times New Roman"/>
                        <a:buNone/>
                      </a:pPr>
                      <a:r>
                        <a:rPr lang="en-IN" sz="1600" b="0" i="0" u="none" strike="noStrike">
                          <a:latin typeface="Times New Roman"/>
                          <a:ea typeface="Times New Roman"/>
                          <a:cs typeface="Times New Roman"/>
                          <a:sym typeface="Times New Roman"/>
                        </a:rPr>
                        <a:t>Randomized Smoothing (RS) [15]</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IN" sz="1600" b="0" i="0" u="none" strike="noStrike">
                          <a:latin typeface="Times New Roman"/>
                          <a:ea typeface="Times New Roman"/>
                          <a:cs typeface="Times New Roman"/>
                          <a:sym typeface="Times New Roman"/>
                        </a:rPr>
                        <a:t>CIFAR 10</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latin typeface="Times New Roman"/>
                          <a:ea typeface="Times New Roman"/>
                          <a:cs typeface="Times New Roman"/>
                          <a:sym typeface="Times New Roman"/>
                        </a:rPr>
                        <a:t>Certified Defense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a:latin typeface="Times New Roman"/>
                          <a:ea typeface="Times New Roman"/>
                          <a:cs typeface="Times New Roman"/>
                          <a:sym typeface="Times New Roman"/>
                        </a:rPr>
                        <a:t>2023</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16150">
                <a:tc vMerge="1">
                  <a:txBody>
                    <a:bodyPr/>
                    <a:lstStyle/>
                    <a:p>
                      <a:endParaRPr lang="en-US"/>
                    </a:p>
                  </a:txBody>
                  <a:tcPr/>
                </a:tc>
                <a:tc>
                  <a:txBody>
                    <a:bodyPr/>
                    <a:lstStyle/>
                    <a:p>
                      <a:pPr marL="0" marR="0" lvl="0" indent="0" algn="l" rtl="0">
                        <a:spcBef>
                          <a:spcPts val="0"/>
                        </a:spcBef>
                        <a:spcAft>
                          <a:spcPts val="0"/>
                        </a:spcAft>
                        <a:buClr>
                          <a:schemeClr val="dk1"/>
                        </a:buClr>
                        <a:buSzPts val="1600"/>
                        <a:buFont typeface="Times New Roman"/>
                        <a:buNone/>
                      </a:pPr>
                      <a:r>
                        <a:rPr lang="en-IN" sz="1600" b="0" i="0" u="none" strike="noStrike">
                          <a:latin typeface="Times New Roman"/>
                          <a:ea typeface="Times New Roman"/>
                          <a:cs typeface="Times New Roman"/>
                          <a:sym typeface="Times New Roman"/>
                        </a:rPr>
                        <a:t>CNN-generated Image Detector [16]</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IN" sz="1600" b="0" i="0" u="none" strike="noStrike">
                          <a:latin typeface="Times New Roman"/>
                          <a:ea typeface="Times New Roman"/>
                          <a:cs typeface="Times New Roman"/>
                          <a:sym typeface="Times New Roman"/>
                        </a:rPr>
                        <a:t>CelebDF </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dirty="0">
                          <a:latin typeface="Times New Roman"/>
                          <a:ea typeface="Times New Roman"/>
                          <a:cs typeface="Times New Roman"/>
                          <a:sym typeface="Times New Roman"/>
                        </a:rPr>
                        <a:t>Detector for GAN generated image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a:latin typeface="Times New Roman"/>
                          <a:ea typeface="Times New Roman"/>
                          <a:cs typeface="Times New Roman"/>
                          <a:sym typeface="Times New Roman"/>
                        </a:rPr>
                        <a:t>2022</a:t>
                      </a:r>
                      <a:endParaRPr sz="160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616150">
                <a:tc vMerge="1">
                  <a:txBody>
                    <a:bodyPr/>
                    <a:lstStyle/>
                    <a:p>
                      <a:endParaRPr lang="en-US"/>
                    </a:p>
                  </a:txBody>
                  <a:tcPr/>
                </a:tc>
                <a:tc>
                  <a:txBody>
                    <a:bodyPr/>
                    <a:lstStyle/>
                    <a:p>
                      <a:pPr marL="0" marR="0" lvl="0" indent="0" algn="l" rtl="0">
                        <a:spcBef>
                          <a:spcPts val="0"/>
                        </a:spcBef>
                        <a:spcAft>
                          <a:spcPts val="0"/>
                        </a:spcAft>
                        <a:buClr>
                          <a:schemeClr val="dk1"/>
                        </a:buClr>
                        <a:buSzPts val="1600"/>
                        <a:buFont typeface="Times New Roman"/>
                        <a:buNone/>
                      </a:pPr>
                      <a:r>
                        <a:rPr lang="en-IN" sz="1600" b="0" i="0" u="none" strike="noStrike">
                          <a:latin typeface="Times New Roman"/>
                          <a:ea typeface="Times New Roman"/>
                          <a:cs typeface="Times New Roman"/>
                          <a:sym typeface="Times New Roman"/>
                        </a:rPr>
                        <a:t>Adversarial training [17] </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600"/>
                        <a:buFont typeface="Times New Roman"/>
                        <a:buNone/>
                      </a:pPr>
                      <a:r>
                        <a:rPr lang="en-IN" sz="1600" b="0" i="0" u="none" strike="noStrike">
                          <a:latin typeface="Times New Roman"/>
                          <a:ea typeface="Times New Roman"/>
                          <a:cs typeface="Times New Roman"/>
                          <a:sym typeface="Times New Roman"/>
                        </a:rPr>
                        <a:t>CIFAR-10</a:t>
                      </a:r>
                      <a:endParaRPr sz="1800">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600">
                          <a:latin typeface="Times New Roman"/>
                          <a:ea typeface="Times New Roman"/>
                          <a:cs typeface="Times New Roman"/>
                          <a:sym typeface="Times New Roman"/>
                        </a:rPr>
                        <a:t>Improve accuracy of classifier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92075" marR="0" lvl="0" indent="0" algn="ctr" rtl="0">
                        <a:lnSpc>
                          <a:spcPct val="107000"/>
                        </a:lnSpc>
                        <a:spcBef>
                          <a:spcPts val="0"/>
                        </a:spcBef>
                        <a:spcAft>
                          <a:spcPts val="0"/>
                        </a:spcAft>
                        <a:buNone/>
                      </a:pPr>
                      <a:r>
                        <a:rPr lang="en-IN" sz="1600" dirty="0">
                          <a:latin typeface="Times New Roman"/>
                          <a:ea typeface="Times New Roman"/>
                          <a:cs typeface="Times New Roman"/>
                          <a:sym typeface="Times New Roman"/>
                        </a:rPr>
                        <a:t>2023</a:t>
                      </a:r>
                      <a:endParaRPr sz="1600" dirty="0">
                        <a:latin typeface="Times New Roman"/>
                        <a:ea typeface="Times New Roman"/>
                        <a:cs typeface="Times New Roman"/>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53" name="Google Shape;153;p6"/>
          <p:cNvSpPr txBox="1">
            <a:spLocks noGrp="1"/>
          </p:cNvSpPr>
          <p:nvPr>
            <p:ph type="title"/>
          </p:nvPr>
        </p:nvSpPr>
        <p:spPr>
          <a:xfrm>
            <a:off x="468757" y="555528"/>
            <a:ext cx="11029616" cy="534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LITERATURE REVIEW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C87493-6152-F9F8-38F1-E484D7163CDF}"/>
              </a:ext>
            </a:extLst>
          </p:cNvPr>
          <p:cNvSpPr>
            <a:spLocks noGrp="1"/>
          </p:cNvSpPr>
          <p:nvPr>
            <p:ph type="ftr" sz="quarter" idx="11"/>
          </p:nvPr>
        </p:nvSpPr>
        <p:spPr/>
        <p:txBody>
          <a:bodyPr/>
          <a:lstStyle/>
          <a:p>
            <a:r>
              <a:rPr lang="en-US"/>
              <a:t>EE511 : Computer Vision</a:t>
            </a:r>
          </a:p>
        </p:txBody>
      </p:sp>
      <p:sp>
        <p:nvSpPr>
          <p:cNvPr id="4" name="Slide Number Placeholder 3">
            <a:extLst>
              <a:ext uri="{FF2B5EF4-FFF2-40B4-BE49-F238E27FC236}">
                <a16:creationId xmlns:a16="http://schemas.microsoft.com/office/drawing/2014/main" id="{C2DC6397-44A5-BD71-CB5B-211B7BD64408}"/>
              </a:ext>
            </a:extLst>
          </p:cNvPr>
          <p:cNvSpPr>
            <a:spLocks noGrp="1"/>
          </p:cNvSpPr>
          <p:nvPr>
            <p:ph type="sldNum" sz="quarter" idx="12"/>
          </p:nvPr>
        </p:nvSpPr>
        <p:spPr/>
        <p:txBody>
          <a:bodyPr/>
          <a:lstStyle/>
          <a:p>
            <a:fld id="{3A98EE3D-8CD1-4C3F-BD1C-C98C9596463C}" type="slidenum">
              <a:rPr lang="en-US" smtClean="0"/>
              <a:t>7</a:t>
            </a:fld>
            <a:endParaRPr lang="en-US"/>
          </a:p>
        </p:txBody>
      </p:sp>
      <p:sp>
        <p:nvSpPr>
          <p:cNvPr id="7" name="Title 1">
            <a:extLst>
              <a:ext uri="{FF2B5EF4-FFF2-40B4-BE49-F238E27FC236}">
                <a16:creationId xmlns:a16="http://schemas.microsoft.com/office/drawing/2014/main" id="{82A16C1A-6404-FA8F-1B90-70F12E497C07}"/>
              </a:ext>
            </a:extLst>
          </p:cNvPr>
          <p:cNvSpPr>
            <a:spLocks noGrp="1"/>
          </p:cNvSpPr>
          <p:nvPr>
            <p:ph type="title"/>
          </p:nvPr>
        </p:nvSpPr>
        <p:spPr>
          <a:xfrm>
            <a:off x="468757" y="555528"/>
            <a:ext cx="11029616" cy="534700"/>
          </a:xfrm>
        </p:spPr>
        <p:txBody>
          <a:bodyPr>
            <a:normAutofit/>
          </a:bodyPr>
          <a:lstStyle/>
          <a:p>
            <a:r>
              <a:rPr lang="en-IN" b="1" dirty="0">
                <a:latin typeface="Times New Roman" panose="02020603050405020304" pitchFamily="18" charset="0"/>
                <a:cs typeface="Times New Roman" panose="02020603050405020304" pitchFamily="18" charset="0"/>
              </a:rPr>
              <a:t>LITERATURE REVIEW (Summary)</a:t>
            </a:r>
          </a:p>
        </p:txBody>
      </p:sp>
      <p:sp>
        <p:nvSpPr>
          <p:cNvPr id="2" name="Content Placeholder 2">
            <a:extLst>
              <a:ext uri="{FF2B5EF4-FFF2-40B4-BE49-F238E27FC236}">
                <a16:creationId xmlns:a16="http://schemas.microsoft.com/office/drawing/2014/main" id="{103855FF-8814-E816-7931-B6D13E1CB3F3}"/>
              </a:ext>
            </a:extLst>
          </p:cNvPr>
          <p:cNvSpPr>
            <a:spLocks noGrp="1"/>
          </p:cNvSpPr>
          <p:nvPr>
            <p:ph idx="1"/>
          </p:nvPr>
        </p:nvSpPr>
        <p:spPr>
          <a:xfrm>
            <a:off x="658904" y="1163144"/>
            <a:ext cx="10874189" cy="3359995"/>
          </a:xfrm>
        </p:spPr>
        <p:txBody>
          <a:bodyPr>
            <a:normAutofit/>
          </a:bodyPr>
          <a:lstStyle/>
          <a:p>
            <a:pPr lvl="1" algn="just"/>
            <a:r>
              <a:rPr lang="en-US" sz="1600" b="1" dirty="0">
                <a:latin typeface="Times New Roman" panose="02020603050405020304" pitchFamily="18" charset="0"/>
                <a:cs typeface="Times New Roman" panose="02020603050405020304" pitchFamily="18" charset="0"/>
              </a:rPr>
              <a:t>Balance:</a:t>
            </a:r>
            <a:r>
              <a:rPr lang="en-US" sz="1600" dirty="0">
                <a:latin typeface="Times New Roman" panose="02020603050405020304" pitchFamily="18" charset="0"/>
                <a:cs typeface="Times New Roman" panose="02020603050405020304" pitchFamily="18" charset="0"/>
              </a:rPr>
              <a:t> There is no foolproof defense against all possible attacks. Adversarial attacks and defenses are often in a constant parallel race. </a:t>
            </a:r>
          </a:p>
          <a:p>
            <a:pPr lvl="1" algn="just"/>
            <a:endParaRPr lang="en-US" sz="1600" dirty="0">
              <a:latin typeface="Times New Roman" panose="02020603050405020304" pitchFamily="18" charset="0"/>
              <a:cs typeface="Times New Roman" panose="02020603050405020304" pitchFamily="18" charset="0"/>
            </a:endParaRPr>
          </a:p>
          <a:p>
            <a:pPr lvl="1" algn="just"/>
            <a:r>
              <a:rPr lang="en-US" sz="1600" b="1" dirty="0">
                <a:latin typeface="Times New Roman" panose="02020603050405020304" pitchFamily="18" charset="0"/>
                <a:cs typeface="Times New Roman" panose="02020603050405020304" pitchFamily="18" charset="0"/>
              </a:rPr>
              <a:t>Trade-offs:</a:t>
            </a:r>
            <a:r>
              <a:rPr lang="en-US" sz="1600" dirty="0">
                <a:latin typeface="Times New Roman" panose="02020603050405020304" pitchFamily="18" charset="0"/>
                <a:cs typeface="Times New Roman" panose="02020603050405020304" pitchFamily="18" charset="0"/>
              </a:rPr>
              <a:t> Adversarial defenses often come with trade-offs, such as increased computational cost during training and inference, potential changes in model performance on clean data, and the risk of overfitting to the specific adversarial examples used during training.</a:t>
            </a:r>
          </a:p>
          <a:p>
            <a:pPr lvl="1" algn="just"/>
            <a:endParaRPr lang="en-US" sz="1600" dirty="0">
              <a:latin typeface="Times New Roman" panose="02020603050405020304" pitchFamily="18" charset="0"/>
              <a:cs typeface="Times New Roman" panose="02020603050405020304" pitchFamily="18" charset="0"/>
            </a:endParaRPr>
          </a:p>
          <a:p>
            <a:pPr lvl="1" algn="just"/>
            <a:r>
              <a:rPr lang="en-US" sz="1600" b="1" dirty="0">
                <a:latin typeface="Times New Roman" panose="02020603050405020304" pitchFamily="18" charset="0"/>
                <a:cs typeface="Times New Roman" panose="02020603050405020304" pitchFamily="18" charset="0"/>
              </a:rPr>
              <a:t>Real-world use case: </a:t>
            </a:r>
            <a:r>
              <a:rPr lang="en-US" sz="1600" dirty="0">
                <a:latin typeface="Times New Roman" panose="02020603050405020304" pitchFamily="18" charset="0"/>
                <a:cs typeface="Times New Roman" panose="02020603050405020304" pitchFamily="18" charset="0"/>
              </a:rPr>
              <a:t>In some cases, the cost and effort required to develop strong adversarial defenses may outweigh the potential risks of attacks. In other cases, security and robustness are critical, and strong defenses are necessary.</a:t>
            </a:r>
          </a:p>
        </p:txBody>
      </p:sp>
    </p:spTree>
    <p:extLst>
      <p:ext uri="{BB962C8B-B14F-4D97-AF65-F5344CB8AC3E}">
        <p14:creationId xmlns:p14="http://schemas.microsoft.com/office/powerpoint/2010/main" val="3487090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C87493-6152-F9F8-38F1-E484D7163CDF}"/>
              </a:ext>
            </a:extLst>
          </p:cNvPr>
          <p:cNvSpPr>
            <a:spLocks noGrp="1"/>
          </p:cNvSpPr>
          <p:nvPr>
            <p:ph type="ftr" sz="quarter" idx="11"/>
          </p:nvPr>
        </p:nvSpPr>
        <p:spPr/>
        <p:txBody>
          <a:bodyPr/>
          <a:lstStyle/>
          <a:p>
            <a:r>
              <a:rPr lang="en-US" dirty="0"/>
              <a:t>EE511 : Computer Vision</a:t>
            </a:r>
          </a:p>
        </p:txBody>
      </p:sp>
      <p:sp>
        <p:nvSpPr>
          <p:cNvPr id="4" name="Slide Number Placeholder 3">
            <a:extLst>
              <a:ext uri="{FF2B5EF4-FFF2-40B4-BE49-F238E27FC236}">
                <a16:creationId xmlns:a16="http://schemas.microsoft.com/office/drawing/2014/main" id="{C2DC6397-44A5-BD71-CB5B-211B7BD64408}"/>
              </a:ext>
            </a:extLst>
          </p:cNvPr>
          <p:cNvSpPr>
            <a:spLocks noGrp="1"/>
          </p:cNvSpPr>
          <p:nvPr>
            <p:ph type="sldNum" sz="quarter" idx="12"/>
          </p:nvPr>
        </p:nvSpPr>
        <p:spPr/>
        <p:txBody>
          <a:bodyPr/>
          <a:lstStyle/>
          <a:p>
            <a:fld id="{3A98EE3D-8CD1-4C3F-BD1C-C98C9596463C}" type="slidenum">
              <a:rPr lang="en-US" smtClean="0"/>
              <a:t>8</a:t>
            </a:fld>
            <a:endParaRPr lang="en-US"/>
          </a:p>
        </p:txBody>
      </p:sp>
      <p:sp>
        <p:nvSpPr>
          <p:cNvPr id="7" name="TextBox 6">
            <a:extLst>
              <a:ext uri="{FF2B5EF4-FFF2-40B4-BE49-F238E27FC236}">
                <a16:creationId xmlns:a16="http://schemas.microsoft.com/office/drawing/2014/main" id="{E7F1E368-88F2-7793-5B4D-5E6B4F97BF5D}"/>
              </a:ext>
            </a:extLst>
          </p:cNvPr>
          <p:cNvSpPr txBox="1"/>
          <p:nvPr/>
        </p:nvSpPr>
        <p:spPr>
          <a:xfrm>
            <a:off x="578681" y="1101278"/>
            <a:ext cx="103117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b="1" dirty="0" err="1">
                <a:latin typeface="Times New Roman" panose="02020603050405020304" pitchFamily="18" charset="0"/>
                <a:cs typeface="Times New Roman" panose="02020603050405020304" pitchFamily="18" charset="0"/>
              </a:rPr>
              <a:t>StyleFool</a:t>
            </a:r>
            <a:r>
              <a:rPr lang="en-GB"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A black box unrestricted adversarial attack framework against video classification system. [11]</a:t>
            </a:r>
          </a:p>
        </p:txBody>
      </p:sp>
      <p:pic>
        <p:nvPicPr>
          <p:cNvPr id="12" name="Picture 11" descr="A close up of some words&#10;&#10;Description automatically generated">
            <a:extLst>
              <a:ext uri="{FF2B5EF4-FFF2-40B4-BE49-F238E27FC236}">
                <a16:creationId xmlns:a16="http://schemas.microsoft.com/office/drawing/2014/main" id="{10F07211-DE9D-840C-294D-6B803134B01F}"/>
              </a:ext>
            </a:extLst>
          </p:cNvPr>
          <p:cNvPicPr>
            <a:picLocks noChangeAspect="1"/>
          </p:cNvPicPr>
          <p:nvPr/>
        </p:nvPicPr>
        <p:blipFill>
          <a:blip r:embed="rId2"/>
          <a:stretch>
            <a:fillRect/>
          </a:stretch>
        </p:blipFill>
        <p:spPr>
          <a:xfrm>
            <a:off x="8147193" y="5574997"/>
            <a:ext cx="2743200" cy="609600"/>
          </a:xfrm>
          <a:prstGeom prst="rect">
            <a:avLst/>
          </a:prstGeom>
        </p:spPr>
      </p:pic>
      <p:pic>
        <p:nvPicPr>
          <p:cNvPr id="13" name="Picture 12" descr="A close up of math symbols&#10;&#10;Description automatically generated">
            <a:extLst>
              <a:ext uri="{FF2B5EF4-FFF2-40B4-BE49-F238E27FC236}">
                <a16:creationId xmlns:a16="http://schemas.microsoft.com/office/drawing/2014/main" id="{BD67996E-8E46-6C27-03FF-B3A3A6E0A335}"/>
              </a:ext>
            </a:extLst>
          </p:cNvPr>
          <p:cNvPicPr>
            <a:picLocks noChangeAspect="1"/>
          </p:cNvPicPr>
          <p:nvPr/>
        </p:nvPicPr>
        <p:blipFill>
          <a:blip r:embed="rId3"/>
          <a:stretch>
            <a:fillRect/>
          </a:stretch>
        </p:blipFill>
        <p:spPr>
          <a:xfrm>
            <a:off x="824557" y="4916493"/>
            <a:ext cx="4819013" cy="949071"/>
          </a:xfrm>
          <a:prstGeom prst="rect">
            <a:avLst/>
          </a:prstGeom>
        </p:spPr>
      </p:pic>
      <p:sp>
        <p:nvSpPr>
          <p:cNvPr id="14" name="TextBox 13">
            <a:extLst>
              <a:ext uri="{FF2B5EF4-FFF2-40B4-BE49-F238E27FC236}">
                <a16:creationId xmlns:a16="http://schemas.microsoft.com/office/drawing/2014/main" id="{C29D2357-B5C2-2457-0BA4-AE48F8B211E6}"/>
              </a:ext>
            </a:extLst>
          </p:cNvPr>
          <p:cNvSpPr txBox="1"/>
          <p:nvPr/>
        </p:nvSpPr>
        <p:spPr>
          <a:xfrm>
            <a:off x="915633" y="4372053"/>
            <a:ext cx="91869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t>Original</a:t>
            </a:r>
          </a:p>
        </p:txBody>
      </p:sp>
      <p:sp>
        <p:nvSpPr>
          <p:cNvPr id="15" name="TextBox 14">
            <a:extLst>
              <a:ext uri="{FF2B5EF4-FFF2-40B4-BE49-F238E27FC236}">
                <a16:creationId xmlns:a16="http://schemas.microsoft.com/office/drawing/2014/main" id="{67DFF6AA-76B1-4525-B5EC-54648A088097}"/>
              </a:ext>
            </a:extLst>
          </p:cNvPr>
          <p:cNvSpPr txBox="1"/>
          <p:nvPr/>
        </p:nvSpPr>
        <p:spPr>
          <a:xfrm>
            <a:off x="3449068" y="4372053"/>
            <a:ext cx="13683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t>Noise added</a:t>
            </a:r>
          </a:p>
          <a:p>
            <a:r>
              <a:rPr lang="en-GB" sz="1200" dirty="0"/>
              <a:t>(</a:t>
            </a:r>
            <a:r>
              <a:rPr lang="en-GB" sz="1200" b="1" dirty="0"/>
              <a:t>Stylized Images</a:t>
            </a:r>
            <a:r>
              <a:rPr lang="en-GB" sz="1200" dirty="0"/>
              <a:t>)</a:t>
            </a:r>
          </a:p>
        </p:txBody>
      </p:sp>
      <p:sp>
        <p:nvSpPr>
          <p:cNvPr id="6" name="Title 1">
            <a:extLst>
              <a:ext uri="{FF2B5EF4-FFF2-40B4-BE49-F238E27FC236}">
                <a16:creationId xmlns:a16="http://schemas.microsoft.com/office/drawing/2014/main" id="{77C4CFE2-C297-6BC6-0848-E405F38CE261}"/>
              </a:ext>
            </a:extLst>
          </p:cNvPr>
          <p:cNvSpPr txBox="1">
            <a:spLocks/>
          </p:cNvSpPr>
          <p:nvPr/>
        </p:nvSpPr>
        <p:spPr>
          <a:xfrm>
            <a:off x="468757" y="555528"/>
            <a:ext cx="11029616" cy="534700"/>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a:latin typeface="Times New Roman" panose="02020603050405020304" pitchFamily="18" charset="0"/>
                <a:cs typeface="Times New Roman" panose="02020603050405020304" pitchFamily="18" charset="0"/>
              </a:rPr>
              <a:t>SOTA</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8C1A2E8-7D33-FD65-67BE-AE72478A8023}"/>
              </a:ext>
            </a:extLst>
          </p:cNvPr>
          <p:cNvPicPr>
            <a:picLocks noChangeAspect="1"/>
          </p:cNvPicPr>
          <p:nvPr/>
        </p:nvPicPr>
        <p:blipFill>
          <a:blip r:embed="rId4"/>
          <a:stretch>
            <a:fillRect/>
          </a:stretch>
        </p:blipFill>
        <p:spPr>
          <a:xfrm>
            <a:off x="803225" y="1732547"/>
            <a:ext cx="3678033" cy="2561200"/>
          </a:xfrm>
          <a:prstGeom prst="rect">
            <a:avLst/>
          </a:prstGeom>
        </p:spPr>
      </p:pic>
      <p:pic>
        <p:nvPicPr>
          <p:cNvPr id="11" name="Picture 10">
            <a:extLst>
              <a:ext uri="{FF2B5EF4-FFF2-40B4-BE49-F238E27FC236}">
                <a16:creationId xmlns:a16="http://schemas.microsoft.com/office/drawing/2014/main" id="{A7188A89-4391-3EAE-E035-A3B1022BF9D2}"/>
              </a:ext>
            </a:extLst>
          </p:cNvPr>
          <p:cNvPicPr>
            <a:picLocks noChangeAspect="1"/>
          </p:cNvPicPr>
          <p:nvPr/>
        </p:nvPicPr>
        <p:blipFill>
          <a:blip r:embed="rId5"/>
          <a:stretch>
            <a:fillRect/>
          </a:stretch>
        </p:blipFill>
        <p:spPr>
          <a:xfrm>
            <a:off x="6096000" y="1658864"/>
            <a:ext cx="5696243" cy="4007056"/>
          </a:xfrm>
          <a:prstGeom prst="rect">
            <a:avLst/>
          </a:prstGeom>
        </p:spPr>
      </p:pic>
      <p:sp>
        <p:nvSpPr>
          <p:cNvPr id="17" name="TextBox 16">
            <a:extLst>
              <a:ext uri="{FF2B5EF4-FFF2-40B4-BE49-F238E27FC236}">
                <a16:creationId xmlns:a16="http://schemas.microsoft.com/office/drawing/2014/main" id="{275A478C-AE19-F82C-0AAA-54931A9A96FC}"/>
              </a:ext>
            </a:extLst>
          </p:cNvPr>
          <p:cNvSpPr txBox="1"/>
          <p:nvPr/>
        </p:nvSpPr>
        <p:spPr>
          <a:xfrm>
            <a:off x="427812" y="1732547"/>
            <a:ext cx="375414" cy="376297"/>
          </a:xfrm>
          <a:prstGeom prst="rect">
            <a:avLst/>
          </a:prstGeom>
          <a:noFill/>
        </p:spPr>
        <p:txBody>
          <a:bodyPr wrap="square" rtlCol="0">
            <a:spAutoFit/>
          </a:bodyPr>
          <a:lstStyle/>
          <a:p>
            <a:r>
              <a:rPr lang="en-IN" dirty="0">
                <a:solidFill>
                  <a:srgbClr val="FF0000"/>
                </a:solidFill>
                <a:latin typeface="Algerian" panose="04020705040A02060702" pitchFamily="82" charset="0"/>
              </a:rPr>
              <a:t>I.</a:t>
            </a:r>
          </a:p>
        </p:txBody>
      </p:sp>
      <p:sp>
        <p:nvSpPr>
          <p:cNvPr id="18" name="TextBox 17">
            <a:extLst>
              <a:ext uri="{FF2B5EF4-FFF2-40B4-BE49-F238E27FC236}">
                <a16:creationId xmlns:a16="http://schemas.microsoft.com/office/drawing/2014/main" id="{7C9B0A62-C8C7-B5C6-BF0B-349B1784A65A}"/>
              </a:ext>
            </a:extLst>
          </p:cNvPr>
          <p:cNvSpPr txBox="1"/>
          <p:nvPr/>
        </p:nvSpPr>
        <p:spPr>
          <a:xfrm>
            <a:off x="5493380" y="1740680"/>
            <a:ext cx="490185" cy="369332"/>
          </a:xfrm>
          <a:prstGeom prst="rect">
            <a:avLst/>
          </a:prstGeom>
          <a:noFill/>
        </p:spPr>
        <p:txBody>
          <a:bodyPr wrap="square" rtlCol="0">
            <a:spAutoFit/>
          </a:bodyPr>
          <a:lstStyle/>
          <a:p>
            <a:r>
              <a:rPr lang="en-IN" dirty="0">
                <a:solidFill>
                  <a:srgbClr val="FF0000"/>
                </a:solidFill>
                <a:latin typeface="Algerian" panose="04020705040A02060702" pitchFamily="82" charset="0"/>
              </a:rPr>
              <a:t>II.</a:t>
            </a:r>
          </a:p>
        </p:txBody>
      </p:sp>
      <p:sp>
        <p:nvSpPr>
          <p:cNvPr id="19" name="TextBox 18">
            <a:extLst>
              <a:ext uri="{FF2B5EF4-FFF2-40B4-BE49-F238E27FC236}">
                <a16:creationId xmlns:a16="http://schemas.microsoft.com/office/drawing/2014/main" id="{AD221C42-169E-8522-9717-777F7A751A34}"/>
              </a:ext>
            </a:extLst>
          </p:cNvPr>
          <p:cNvSpPr txBox="1"/>
          <p:nvPr/>
        </p:nvSpPr>
        <p:spPr>
          <a:xfrm>
            <a:off x="372127" y="4936066"/>
            <a:ext cx="490185" cy="369332"/>
          </a:xfrm>
          <a:prstGeom prst="rect">
            <a:avLst/>
          </a:prstGeom>
          <a:noFill/>
        </p:spPr>
        <p:txBody>
          <a:bodyPr wrap="square" rtlCol="0">
            <a:spAutoFit/>
          </a:bodyPr>
          <a:lstStyle/>
          <a:p>
            <a:r>
              <a:rPr lang="en-IN" dirty="0">
                <a:solidFill>
                  <a:srgbClr val="FF0000"/>
                </a:solidFill>
                <a:latin typeface="Algerian" panose="04020705040A02060702" pitchFamily="82" charset="0"/>
              </a:rPr>
              <a:t>III.</a:t>
            </a:r>
          </a:p>
        </p:txBody>
      </p:sp>
      <p:sp>
        <p:nvSpPr>
          <p:cNvPr id="20" name="TextBox 19">
            <a:extLst>
              <a:ext uri="{FF2B5EF4-FFF2-40B4-BE49-F238E27FC236}">
                <a16:creationId xmlns:a16="http://schemas.microsoft.com/office/drawing/2014/main" id="{1AE1B65A-43AA-A6CF-D468-BF126B6B776A}"/>
              </a:ext>
            </a:extLst>
          </p:cNvPr>
          <p:cNvSpPr txBox="1"/>
          <p:nvPr/>
        </p:nvSpPr>
        <p:spPr>
          <a:xfrm>
            <a:off x="2114024" y="4396015"/>
            <a:ext cx="105643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t>Style Images</a:t>
            </a:r>
          </a:p>
        </p:txBody>
      </p:sp>
      <p:cxnSp>
        <p:nvCxnSpPr>
          <p:cNvPr id="21" name="Straight Connector 20">
            <a:extLst>
              <a:ext uri="{FF2B5EF4-FFF2-40B4-BE49-F238E27FC236}">
                <a16:creationId xmlns:a16="http://schemas.microsoft.com/office/drawing/2014/main" id="{BC9AC4E0-A446-C0E9-8DBB-20130211FAA8}"/>
              </a:ext>
            </a:extLst>
          </p:cNvPr>
          <p:cNvCxnSpPr>
            <a:cxnSpLocks/>
          </p:cNvCxnSpPr>
          <p:nvPr/>
        </p:nvCxnSpPr>
        <p:spPr>
          <a:xfrm>
            <a:off x="121244" y="6240256"/>
            <a:ext cx="11577492"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3E93B24-DEA0-C28C-4F92-3CBD521E1B19}"/>
              </a:ext>
            </a:extLst>
          </p:cNvPr>
          <p:cNvSpPr txBox="1"/>
          <p:nvPr/>
        </p:nvSpPr>
        <p:spPr>
          <a:xfrm>
            <a:off x="372127" y="6246273"/>
            <a:ext cx="11029615" cy="261610"/>
          </a:xfrm>
          <a:prstGeom prst="rect">
            <a:avLst/>
          </a:prstGeom>
          <a:noFill/>
        </p:spPr>
        <p:txBody>
          <a:bodyPr wrap="square">
            <a:spAutoFit/>
          </a:bodyPr>
          <a:lstStyle/>
          <a:p>
            <a:pPr marL="0" indent="0" algn="just">
              <a:buNone/>
            </a:pPr>
            <a:r>
              <a:rPr lang="en-US" sz="1100" b="1" dirty="0">
                <a:latin typeface="Times New Roman" panose="02020603050405020304" pitchFamily="18" charset="0"/>
                <a:cs typeface="Times New Roman" panose="02020603050405020304" pitchFamily="18" charset="0"/>
              </a:rPr>
              <a:t>[11]</a:t>
            </a:r>
            <a:r>
              <a:rPr lang="en-US" sz="1100" dirty="0">
                <a:latin typeface="Times New Roman" panose="02020603050405020304" pitchFamily="18" charset="0"/>
                <a:cs typeface="Times New Roman" panose="02020603050405020304" pitchFamily="18" charset="0"/>
              </a:rPr>
              <a:t> Cao, </a:t>
            </a:r>
            <a:r>
              <a:rPr lang="en-US" sz="1100" dirty="0" err="1">
                <a:latin typeface="Times New Roman" panose="02020603050405020304" pitchFamily="18" charset="0"/>
                <a:cs typeface="Times New Roman" panose="02020603050405020304" pitchFamily="18" charset="0"/>
              </a:rPr>
              <a:t>Yuxin</a:t>
            </a:r>
            <a:r>
              <a:rPr lang="en-US" sz="1100" dirty="0">
                <a:latin typeface="Times New Roman" panose="02020603050405020304" pitchFamily="18" charset="0"/>
                <a:cs typeface="Times New Roman" panose="02020603050405020304" pitchFamily="18" charset="0"/>
              </a:rPr>
              <a:t>, et al. "</a:t>
            </a:r>
            <a:r>
              <a:rPr lang="en-US" sz="1100" i="1" dirty="0" err="1">
                <a:latin typeface="Times New Roman" panose="02020603050405020304" pitchFamily="18" charset="0"/>
                <a:cs typeface="Times New Roman" panose="02020603050405020304" pitchFamily="18" charset="0"/>
              </a:rPr>
              <a:t>Stylefool</a:t>
            </a:r>
            <a:r>
              <a:rPr lang="en-US" sz="1100" i="1" dirty="0">
                <a:latin typeface="Times New Roman" panose="02020603050405020304" pitchFamily="18" charset="0"/>
                <a:cs typeface="Times New Roman" panose="02020603050405020304" pitchFamily="18" charset="0"/>
              </a:rPr>
              <a:t>: Fooling video classification systems via style transfer</a:t>
            </a:r>
            <a:r>
              <a:rPr lang="en-US" sz="1100" dirty="0">
                <a:latin typeface="Times New Roman" panose="02020603050405020304" pitchFamily="18" charset="0"/>
                <a:cs typeface="Times New Roman" panose="02020603050405020304" pitchFamily="18" charset="0"/>
              </a:rPr>
              <a:t>." 2023 IEEE Symposium on Security and Privacy (SP). IEEE, 2023.</a:t>
            </a:r>
          </a:p>
        </p:txBody>
      </p:sp>
      <p:cxnSp>
        <p:nvCxnSpPr>
          <p:cNvPr id="5" name="Connector: Curved 4">
            <a:extLst>
              <a:ext uri="{FF2B5EF4-FFF2-40B4-BE49-F238E27FC236}">
                <a16:creationId xmlns:a16="http://schemas.microsoft.com/office/drawing/2014/main" id="{7DA1C23A-BFAD-47DC-E308-F47EADD09203}"/>
              </a:ext>
            </a:extLst>
          </p:cNvPr>
          <p:cNvCxnSpPr/>
          <p:nvPr/>
        </p:nvCxnSpPr>
        <p:spPr>
          <a:xfrm>
            <a:off x="4690663" y="3155029"/>
            <a:ext cx="1738058" cy="1626376"/>
          </a:xfrm>
          <a:prstGeom prst="curved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14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EE511 : COMPUTER VISION</a:t>
            </a:r>
            <a:endParaRPr/>
          </a:p>
        </p:txBody>
      </p:sp>
      <p:sp>
        <p:nvSpPr>
          <p:cNvPr id="175" name="Google Shape;175;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176" name="Google Shape;176;p8"/>
          <p:cNvSpPr txBox="1">
            <a:spLocks noGrp="1"/>
          </p:cNvSpPr>
          <p:nvPr>
            <p:ph type="title"/>
          </p:nvPr>
        </p:nvSpPr>
        <p:spPr>
          <a:xfrm>
            <a:off x="468757" y="555528"/>
            <a:ext cx="11029616" cy="5347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REPLICATION OF SOTA</a:t>
            </a:r>
            <a:endParaRPr/>
          </a:p>
        </p:txBody>
      </p:sp>
      <p:graphicFrame>
        <p:nvGraphicFramePr>
          <p:cNvPr id="177" name="Google Shape;177;p8"/>
          <p:cNvGraphicFramePr/>
          <p:nvPr/>
        </p:nvGraphicFramePr>
        <p:xfrm>
          <a:off x="2787100" y="1288938"/>
          <a:ext cx="8823700" cy="1706900"/>
        </p:xfrm>
        <a:graphic>
          <a:graphicData uri="http://schemas.openxmlformats.org/drawingml/2006/table">
            <a:tbl>
              <a:tblPr firstRow="1" bandRow="1">
                <a:noFill/>
                <a:tableStyleId>{45DB16DB-8A11-44CC-9F20-DE8727F00A96}</a:tableStyleId>
              </a:tblPr>
              <a:tblGrid>
                <a:gridCol w="2205925">
                  <a:extLst>
                    <a:ext uri="{9D8B030D-6E8A-4147-A177-3AD203B41FA5}">
                      <a16:colId xmlns:a16="http://schemas.microsoft.com/office/drawing/2014/main" val="20000"/>
                    </a:ext>
                  </a:extLst>
                </a:gridCol>
                <a:gridCol w="2706775">
                  <a:extLst>
                    <a:ext uri="{9D8B030D-6E8A-4147-A177-3AD203B41FA5}">
                      <a16:colId xmlns:a16="http://schemas.microsoft.com/office/drawing/2014/main" val="20001"/>
                    </a:ext>
                  </a:extLst>
                </a:gridCol>
                <a:gridCol w="1536200">
                  <a:extLst>
                    <a:ext uri="{9D8B030D-6E8A-4147-A177-3AD203B41FA5}">
                      <a16:colId xmlns:a16="http://schemas.microsoft.com/office/drawing/2014/main" val="20002"/>
                    </a:ext>
                  </a:extLst>
                </a:gridCol>
                <a:gridCol w="23748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Dataset</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No. of classes</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Total Videos</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Classes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2000" dirty="0">
                          <a:latin typeface="Times New Roman"/>
                          <a:ea typeface="Times New Roman"/>
                          <a:cs typeface="Times New Roman"/>
                          <a:sym typeface="Times New Roman"/>
                        </a:rPr>
                        <a:t>UCF-101</a:t>
                      </a:r>
                      <a:endParaRPr dirty="0"/>
                    </a:p>
                    <a:p>
                      <a:pPr marL="0" marR="0" lvl="0" indent="0" algn="l" rtl="0">
                        <a:spcBef>
                          <a:spcPts val="0"/>
                        </a:spcBef>
                        <a:spcAft>
                          <a:spcPts val="0"/>
                        </a:spcAft>
                        <a:buNone/>
                      </a:pPr>
                      <a:r>
                        <a:rPr lang="en-IN" sz="2000" dirty="0">
                          <a:latin typeface="Times New Roman"/>
                          <a:ea typeface="Times New Roman"/>
                          <a:cs typeface="Times New Roman"/>
                          <a:sym typeface="Times New Roman"/>
                        </a:rPr>
                        <a:t>Action Recognition Dataset</a:t>
                      </a:r>
                      <a:endParaRPr dirty="0"/>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101 action classes</a:t>
                      </a:r>
                      <a:endParaRPr/>
                    </a:p>
                    <a:p>
                      <a:pPr marL="0" marR="0" lvl="0" indent="0" algn="l" rtl="0">
                        <a:spcBef>
                          <a:spcPts val="0"/>
                        </a:spcBef>
                        <a:spcAft>
                          <a:spcPts val="0"/>
                        </a:spcAft>
                        <a:buNone/>
                      </a:pPr>
                      <a:r>
                        <a:rPr lang="en-IN" sz="2000">
                          <a:latin typeface="Times New Roman"/>
                          <a:ea typeface="Times New Roman"/>
                          <a:cs typeface="Times New Roman"/>
                          <a:sym typeface="Times New Roman"/>
                        </a:rPr>
                        <a:t>(175 videos in each class)</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17,675</a:t>
                      </a:r>
                      <a:endParaRPr/>
                    </a:p>
                  </a:txBody>
                  <a:tcPr marL="91450" marR="91450" marT="45725" marB="45725"/>
                </a:tc>
                <a:tc>
                  <a:txBody>
                    <a:bodyPr/>
                    <a:lstStyle/>
                    <a:p>
                      <a:pPr marL="0" marR="0" lvl="0" indent="0" algn="l" rtl="0">
                        <a:spcBef>
                          <a:spcPts val="0"/>
                        </a:spcBef>
                        <a:spcAft>
                          <a:spcPts val="0"/>
                        </a:spcAft>
                        <a:buNone/>
                      </a:pPr>
                      <a:r>
                        <a:rPr lang="en-IN" sz="2000" dirty="0">
                          <a:latin typeface="Times New Roman"/>
                          <a:ea typeface="Times New Roman"/>
                          <a:cs typeface="Times New Roman"/>
                          <a:sym typeface="Times New Roman"/>
                        </a:rPr>
                        <a:t>101 actions </a:t>
                      </a:r>
                      <a:endParaRPr dirty="0"/>
                    </a:p>
                    <a:p>
                      <a:pPr marL="0" marR="0" lvl="0" indent="0" algn="l" rtl="0">
                        <a:spcBef>
                          <a:spcPts val="0"/>
                        </a:spcBef>
                        <a:spcAft>
                          <a:spcPts val="0"/>
                        </a:spcAft>
                        <a:buNone/>
                      </a:pPr>
                      <a:r>
                        <a:rPr lang="en-IN" sz="2000" dirty="0">
                          <a:latin typeface="Times New Roman"/>
                          <a:ea typeface="Times New Roman"/>
                          <a:cs typeface="Times New Roman"/>
                          <a:sym typeface="Times New Roman"/>
                        </a:rPr>
                        <a:t>(125 videos in each class)</a:t>
                      </a:r>
                      <a:endParaRPr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178" name="Google Shape;178;p8"/>
          <p:cNvGraphicFramePr/>
          <p:nvPr/>
        </p:nvGraphicFramePr>
        <p:xfrm>
          <a:off x="2787100" y="3626363"/>
          <a:ext cx="8823700" cy="2011700"/>
        </p:xfrm>
        <a:graphic>
          <a:graphicData uri="http://schemas.openxmlformats.org/drawingml/2006/table">
            <a:tbl>
              <a:tblPr firstRow="1" bandRow="1">
                <a:noFill/>
                <a:tableStyleId>{45DB16DB-8A11-44CC-9F20-DE8727F00A96}</a:tableStyleId>
              </a:tblPr>
              <a:tblGrid>
                <a:gridCol w="2205925">
                  <a:extLst>
                    <a:ext uri="{9D8B030D-6E8A-4147-A177-3AD203B41FA5}">
                      <a16:colId xmlns:a16="http://schemas.microsoft.com/office/drawing/2014/main" val="20000"/>
                    </a:ext>
                  </a:extLst>
                </a:gridCol>
                <a:gridCol w="2706775">
                  <a:extLst>
                    <a:ext uri="{9D8B030D-6E8A-4147-A177-3AD203B41FA5}">
                      <a16:colId xmlns:a16="http://schemas.microsoft.com/office/drawing/2014/main" val="20001"/>
                    </a:ext>
                  </a:extLst>
                </a:gridCol>
                <a:gridCol w="1536200">
                  <a:extLst>
                    <a:ext uri="{9D8B030D-6E8A-4147-A177-3AD203B41FA5}">
                      <a16:colId xmlns:a16="http://schemas.microsoft.com/office/drawing/2014/main" val="20002"/>
                    </a:ext>
                  </a:extLst>
                </a:gridCol>
                <a:gridCol w="23748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Dataset split</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Target Video classifier</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Accuracy</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Attack performance evaluation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70% - Style set</a:t>
                      </a:r>
                      <a:endParaRPr sz="2000">
                        <a:latin typeface="Times New Roman"/>
                        <a:ea typeface="Times New Roman"/>
                        <a:cs typeface="Times New Roman"/>
                        <a:sym typeface="Times New Roman"/>
                      </a:endParaRPr>
                    </a:p>
                    <a:p>
                      <a:pPr marL="0" marR="0" lvl="0" indent="0" algn="l" rtl="0">
                        <a:spcBef>
                          <a:spcPts val="0"/>
                        </a:spcBef>
                        <a:spcAft>
                          <a:spcPts val="0"/>
                        </a:spcAft>
                        <a:buNone/>
                      </a:pPr>
                      <a:r>
                        <a:rPr lang="en-IN" sz="2000">
                          <a:latin typeface="Times New Roman"/>
                          <a:ea typeface="Times New Roman"/>
                          <a:cs typeface="Times New Roman"/>
                          <a:sym typeface="Times New Roman"/>
                        </a:rPr>
                        <a:t>30% - Adversarial sample generation</a:t>
                      </a:r>
                      <a:endParaRPr sz="200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C3D</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84.9%</a:t>
                      </a:r>
                      <a:endParaRPr/>
                    </a:p>
                  </a:txBody>
                  <a:tcPr marL="91450" marR="91450" marT="45725" marB="45725"/>
                </a:tc>
                <a:tc>
                  <a:txBody>
                    <a:bodyPr/>
                    <a:lstStyle/>
                    <a:p>
                      <a:pPr marL="0" marR="0" lvl="0" indent="0" algn="l" rtl="0">
                        <a:spcBef>
                          <a:spcPts val="0"/>
                        </a:spcBef>
                        <a:spcAft>
                          <a:spcPts val="0"/>
                        </a:spcAft>
                        <a:buNone/>
                      </a:pPr>
                      <a:r>
                        <a:rPr lang="en-IN" sz="2000">
                          <a:latin typeface="Times New Roman"/>
                          <a:ea typeface="Times New Roman"/>
                          <a:cs typeface="Times New Roman"/>
                          <a:sym typeface="Times New Roman"/>
                        </a:rPr>
                        <a:t>100 randomly selected video</a:t>
                      </a:r>
                      <a:endParaRPr/>
                    </a:p>
                  </a:txBody>
                  <a:tcPr marL="91450" marR="91450" marT="45725" marB="45725"/>
                </a:tc>
                <a:extLst>
                  <a:ext uri="{0D108BD9-81ED-4DB2-BD59-A6C34878D82A}">
                    <a16:rowId xmlns:a16="http://schemas.microsoft.com/office/drawing/2014/main" val="10001"/>
                  </a:ext>
                </a:extLst>
              </a:tr>
            </a:tbl>
          </a:graphicData>
        </a:graphic>
      </p:graphicFrame>
      <p:sp>
        <p:nvSpPr>
          <p:cNvPr id="179" name="Google Shape;179;p8"/>
          <p:cNvSpPr txBox="1">
            <a:spLocks noGrp="1"/>
          </p:cNvSpPr>
          <p:nvPr>
            <p:ph type="title"/>
          </p:nvPr>
        </p:nvSpPr>
        <p:spPr>
          <a:xfrm>
            <a:off x="468752" y="1722675"/>
            <a:ext cx="2318400" cy="534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Times New Roman"/>
              <a:buNone/>
            </a:pPr>
            <a:r>
              <a:rPr lang="en-IN" b="1">
                <a:latin typeface="Times New Roman"/>
                <a:ea typeface="Times New Roman"/>
                <a:cs typeface="Times New Roman"/>
                <a:sym typeface="Times New Roman"/>
              </a:rPr>
              <a:t>Overview:</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1524</Words>
  <Application>Microsoft Office PowerPoint</Application>
  <PresentationFormat>Widescreen</PresentationFormat>
  <Paragraphs>222</Paragraphs>
  <Slides>14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Libre Franklin</vt:lpstr>
      <vt:lpstr>Franklin Gothic</vt:lpstr>
      <vt:lpstr>Arial</vt:lpstr>
      <vt:lpstr>Calibri</vt:lpstr>
      <vt:lpstr>Noto Sans Symbols</vt:lpstr>
      <vt:lpstr>Algerian</vt:lpstr>
      <vt:lpstr>Arial Rounded</vt:lpstr>
      <vt:lpstr>Times New Roman</vt:lpstr>
      <vt:lpstr>DividendVTI</vt:lpstr>
      <vt:lpstr>PERFORMING ADVERSARIAL ATTACK ON VIDEO CLASSIFICATION SYSTEM</vt:lpstr>
      <vt:lpstr>INTRODUCTION</vt:lpstr>
      <vt:lpstr>PROBLEM STATEMENT (MOTIVATION)</vt:lpstr>
      <vt:lpstr>ADVERSARIAL ATTACKS</vt:lpstr>
      <vt:lpstr>LITERATURE REVIEW</vt:lpstr>
      <vt:lpstr>LITERATURE REVIEW</vt:lpstr>
      <vt:lpstr>LITERATURE REVIEW (Summary)</vt:lpstr>
      <vt:lpstr>PowerPoint Presentation</vt:lpstr>
      <vt:lpstr>REPLICATION OF SOTA</vt:lpstr>
      <vt:lpstr>REPLICATION OF SOTA (RESULTS)</vt:lpstr>
      <vt:lpstr>LIMITATION OF SOTA - STYLEFOOL</vt:lpstr>
      <vt:lpstr>OVERCOMING LIMITATIONS - A NOVEL SOLUTION</vt:lpstr>
      <vt:lpstr>NOVEL IDEA TO IMPLEMENT (METHODOLOGY)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PERFORMING ADVERSARIAL ATTACK ON VIDEO CLASSIFICATION SYSTEM</dc:title>
  <dc:creator>Richa Thakur</dc:creator>
  <cp:lastModifiedBy>Richa Thakur</cp:lastModifiedBy>
  <cp:revision>1</cp:revision>
  <dcterms:created xsi:type="dcterms:W3CDTF">2023-07-02T11:09:35Z</dcterms:created>
  <dcterms:modified xsi:type="dcterms:W3CDTF">2023-11-09T06:48:43Z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