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69d8c9ed7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69d8c9ed7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69d8c9ed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69d8c9ed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69d8c9ed7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69d8c9ed7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69d8c9ed7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69d8c9ed7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69d8c9ed7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69d8c9ed7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69d8c9ed7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69d8c9ed7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6ca8201d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6ca8201d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6ca8201d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6ca8201d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6ca8201d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6ca8201d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6ca8201d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6ca8201d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69d8c9ed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69d8c9ed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6af678b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6af678b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6af678b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6af678b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69d8c9ed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69d8c9ed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69d8c9ed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69d8c9ed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69d8c9ed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69d8c9ed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69d8c9ed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69d8c9ed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69d8c9ed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69d8c9ed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Bellabeat</a:t>
            </a:r>
            <a:r>
              <a:rPr lang="en"/>
              <a:t> Case Study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Unveiling Insights: Competitor Fitness Usage Data Analysis (Fitbit)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52075" y="3676375"/>
            <a:ext cx="83802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Alex Carran </a:t>
            </a:r>
            <a:r>
              <a:rPr lang="en" sz="1800">
                <a:solidFill>
                  <a:schemeClr val="dk1"/>
                </a:solidFill>
              </a:rPr>
              <a:t>February</a:t>
            </a:r>
            <a:r>
              <a:rPr lang="en" sz="1800">
                <a:solidFill>
                  <a:schemeClr val="dk1"/>
                </a:solidFill>
              </a:rPr>
              <a:t> 2024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Analyze- </a:t>
            </a:r>
            <a:r>
              <a:rPr lang="en"/>
              <a:t>Average</a:t>
            </a:r>
            <a:r>
              <a:rPr lang="en"/>
              <a:t> Data by Day of Week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75" y="1017725"/>
            <a:ext cx="8265426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- Average Steps per Day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750" y="1017725"/>
            <a:ext cx="567054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 txBox="1"/>
          <p:nvPr/>
        </p:nvSpPr>
        <p:spPr>
          <a:xfrm>
            <a:off x="311700" y="1017825"/>
            <a:ext cx="28500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Saturday has the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rgbClr val="38761D"/>
                </a:solidFill>
              </a:rPr>
              <a:t>maximum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number of average steps taken at roughly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rgbClr val="F1C232"/>
                </a:solidFill>
              </a:rPr>
              <a:t>10k</a:t>
            </a:r>
            <a:r>
              <a:rPr lang="en" sz="1800">
                <a:solidFill>
                  <a:srgbClr val="BF9000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steps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Sunday had the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rgbClr val="E06666"/>
                </a:solidFill>
              </a:rPr>
              <a:t>minimum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n</a:t>
            </a:r>
            <a:r>
              <a:rPr lang="en" sz="1800">
                <a:solidFill>
                  <a:schemeClr val="dk1"/>
                </a:solidFill>
              </a:rPr>
              <a:t>umber</a:t>
            </a:r>
            <a:r>
              <a:rPr lang="en" sz="1800">
                <a:solidFill>
                  <a:schemeClr val="dk1"/>
                </a:solidFill>
              </a:rPr>
              <a:t> of average steps taken at roughly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rgbClr val="F1C232"/>
                </a:solidFill>
              </a:rPr>
              <a:t>7.3k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steps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9475" y="916550"/>
            <a:ext cx="1692825" cy="7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Analyze- Average Calories per Day</a:t>
            </a:r>
            <a:endParaRPr/>
          </a:p>
        </p:txBody>
      </p:sp>
      <p:sp>
        <p:nvSpPr>
          <p:cNvPr id="124" name="Google Shape;124;p24"/>
          <p:cNvSpPr txBox="1"/>
          <p:nvPr/>
        </p:nvSpPr>
        <p:spPr>
          <a:xfrm>
            <a:off x="247375" y="1185475"/>
            <a:ext cx="29145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On Saturdays, the average number of calories burned </a:t>
            </a:r>
            <a:r>
              <a:rPr lang="en" sz="1800">
                <a:solidFill>
                  <a:srgbClr val="6AA84F"/>
                </a:solidFill>
              </a:rPr>
              <a:t>peaks</a:t>
            </a:r>
            <a:r>
              <a:rPr lang="en" sz="1800">
                <a:solidFill>
                  <a:schemeClr val="dk1"/>
                </a:solidFill>
              </a:rPr>
              <a:t> at approximately </a:t>
            </a:r>
            <a:r>
              <a:rPr lang="en" sz="1800">
                <a:solidFill>
                  <a:srgbClr val="F1C232"/>
                </a:solidFill>
              </a:rPr>
              <a:t>2,530</a:t>
            </a:r>
            <a:endParaRPr sz="1800">
              <a:solidFill>
                <a:srgbClr val="F1C23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Conversely, Sundays exhibit the </a:t>
            </a:r>
            <a:r>
              <a:rPr lang="en" sz="1800">
                <a:solidFill>
                  <a:srgbClr val="FF0000"/>
                </a:solidFill>
              </a:rPr>
              <a:t>lowest</a:t>
            </a:r>
            <a:r>
              <a:rPr lang="en" sz="1800">
                <a:solidFill>
                  <a:schemeClr val="dk1"/>
                </a:solidFill>
              </a:rPr>
              <a:t> average calorie burn, hovering around </a:t>
            </a:r>
            <a:r>
              <a:rPr lang="en" sz="1800">
                <a:solidFill>
                  <a:srgbClr val="F1C232"/>
                </a:solidFill>
              </a:rPr>
              <a:t>2,300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925" y="1017725"/>
            <a:ext cx="5710377" cy="39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5100" y="1017725"/>
            <a:ext cx="1464850" cy="6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Analyze- </a:t>
            </a:r>
            <a:r>
              <a:rPr lang="en"/>
              <a:t>Correlation</a:t>
            </a:r>
            <a:r>
              <a:rPr lang="en"/>
              <a:t> between Steps and Calories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600" y="1017725"/>
            <a:ext cx="651570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/>
        </p:nvSpPr>
        <p:spPr>
          <a:xfrm>
            <a:off x="366775" y="1125950"/>
            <a:ext cx="1949700" cy="3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There is a </a:t>
            </a:r>
            <a:r>
              <a:rPr lang="en" sz="1800">
                <a:solidFill>
                  <a:srgbClr val="6AA84F"/>
                </a:solidFill>
              </a:rPr>
              <a:t>positive </a:t>
            </a:r>
            <a:r>
              <a:rPr lang="en" sz="1800">
                <a:solidFill>
                  <a:schemeClr val="dk1"/>
                </a:solidFill>
              </a:rPr>
              <a:t>correlation between steps taken and calories burned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Analyze- </a:t>
            </a:r>
            <a:r>
              <a:rPr lang="en" sz="2500"/>
              <a:t>Activity</a:t>
            </a:r>
            <a:r>
              <a:rPr lang="en" sz="2500"/>
              <a:t> Level Breakdown</a:t>
            </a:r>
            <a:endParaRPr sz="2500"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750" y="1091850"/>
            <a:ext cx="5607547" cy="378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/>
        </p:nvSpPr>
        <p:spPr>
          <a:xfrm>
            <a:off x="272950" y="1168600"/>
            <a:ext cx="2951700" cy="3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Sedentary minutes</a:t>
            </a:r>
            <a:r>
              <a:rPr lang="en" sz="1700">
                <a:solidFill>
                  <a:schemeClr val="dk2"/>
                </a:solidFill>
              </a:rPr>
              <a:t> </a:t>
            </a:r>
            <a:r>
              <a:rPr lang="en" sz="1700">
                <a:solidFill>
                  <a:schemeClr val="dk1"/>
                </a:solidFill>
              </a:rPr>
              <a:t>per day</a:t>
            </a:r>
            <a:r>
              <a:rPr lang="en" sz="1700">
                <a:solidFill>
                  <a:schemeClr val="dk2"/>
                </a:solidFill>
              </a:rPr>
              <a:t> </a:t>
            </a:r>
            <a:r>
              <a:rPr lang="en" sz="1700">
                <a:solidFill>
                  <a:schemeClr val="dk1"/>
                </a:solidFill>
              </a:rPr>
              <a:t>significantly </a:t>
            </a:r>
            <a:r>
              <a:rPr lang="en" sz="1700">
                <a:solidFill>
                  <a:srgbClr val="FF0000"/>
                </a:solidFill>
              </a:rPr>
              <a:t>exceed</a:t>
            </a:r>
            <a:r>
              <a:rPr lang="en" sz="1700">
                <a:solidFill>
                  <a:schemeClr val="dk2"/>
                </a:solidFill>
              </a:rPr>
              <a:t> </a:t>
            </a:r>
            <a:r>
              <a:rPr lang="en" sz="1700">
                <a:solidFill>
                  <a:schemeClr val="dk1"/>
                </a:solidFill>
              </a:rPr>
              <a:t>other activity levels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9900"/>
                </a:solidFill>
              </a:rPr>
              <a:t>Light activity</a:t>
            </a:r>
            <a:r>
              <a:rPr lang="en" sz="1700">
                <a:solidFill>
                  <a:schemeClr val="dk2"/>
                </a:solidFill>
              </a:rPr>
              <a:t> </a:t>
            </a:r>
            <a:r>
              <a:rPr lang="en" sz="1700">
                <a:solidFill>
                  <a:schemeClr val="dk1"/>
                </a:solidFill>
              </a:rPr>
              <a:t>accounts for the</a:t>
            </a:r>
            <a:r>
              <a:rPr lang="en" sz="1700">
                <a:solidFill>
                  <a:schemeClr val="dk2"/>
                </a:solidFill>
              </a:rPr>
              <a:t> </a:t>
            </a:r>
            <a:r>
              <a:rPr lang="en" sz="1700">
                <a:solidFill>
                  <a:schemeClr val="accent4"/>
                </a:solidFill>
              </a:rPr>
              <a:t>second highest</a:t>
            </a:r>
            <a:r>
              <a:rPr lang="en" sz="1700">
                <a:solidFill>
                  <a:schemeClr val="dk2"/>
                </a:solidFill>
              </a:rPr>
              <a:t> </a:t>
            </a:r>
            <a:r>
              <a:rPr lang="en" sz="1700">
                <a:solidFill>
                  <a:schemeClr val="dk1"/>
                </a:solidFill>
              </a:rPr>
              <a:t>duration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Tuesdays and Wednesdays exhibit the highest levels of light activity while </a:t>
            </a:r>
            <a:r>
              <a:rPr lang="en" sz="1700">
                <a:solidFill>
                  <a:srgbClr val="6AA84F"/>
                </a:solidFill>
              </a:rPr>
              <a:t>Sunday represents the lowest</a:t>
            </a:r>
            <a:endParaRPr sz="17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Analyze- Caloric Burn Analysis by Hour and Day</a:t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255900" y="1202700"/>
            <a:ext cx="2797800" cy="3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Saturdays </a:t>
            </a:r>
            <a:r>
              <a:rPr lang="en" sz="1700">
                <a:solidFill>
                  <a:srgbClr val="F1C232"/>
                </a:solidFill>
              </a:rPr>
              <a:t>peak</a:t>
            </a:r>
            <a:r>
              <a:rPr lang="en" sz="1700">
                <a:solidFill>
                  <a:schemeClr val="dk1"/>
                </a:solidFill>
              </a:rPr>
              <a:t> in calorie burn, particularly at </a:t>
            </a:r>
            <a:r>
              <a:rPr lang="en" sz="1700">
                <a:solidFill>
                  <a:srgbClr val="F1C232"/>
                </a:solidFill>
              </a:rPr>
              <a:t>1pm</a:t>
            </a:r>
            <a:endParaRPr sz="1700">
              <a:solidFill>
                <a:srgbClr val="F1C23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Caloric burn is notably </a:t>
            </a:r>
            <a:r>
              <a:rPr lang="en" sz="1700">
                <a:solidFill>
                  <a:srgbClr val="9900FF"/>
                </a:solidFill>
              </a:rPr>
              <a:t>low</a:t>
            </a:r>
            <a:r>
              <a:rPr lang="en" sz="1700">
                <a:solidFill>
                  <a:schemeClr val="dk1"/>
                </a:solidFill>
              </a:rPr>
              <a:t> during the </a:t>
            </a:r>
            <a:r>
              <a:rPr lang="en" sz="1700">
                <a:solidFill>
                  <a:srgbClr val="9900FF"/>
                </a:solidFill>
              </a:rPr>
              <a:t>early</a:t>
            </a:r>
            <a:r>
              <a:rPr lang="en" sz="1700">
                <a:solidFill>
                  <a:schemeClr val="dk1"/>
                </a:solidFill>
              </a:rPr>
              <a:t> morning </a:t>
            </a:r>
            <a:r>
              <a:rPr lang="en" sz="1700">
                <a:solidFill>
                  <a:srgbClr val="9900FF"/>
                </a:solidFill>
              </a:rPr>
              <a:t>hours</a:t>
            </a:r>
            <a:endParaRPr sz="17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27BA0"/>
                </a:solidFill>
              </a:rPr>
              <a:t>Weekday afternoons,</a:t>
            </a:r>
            <a:r>
              <a:rPr lang="en" sz="1700">
                <a:solidFill>
                  <a:schemeClr val="dk1"/>
                </a:solidFill>
              </a:rPr>
              <a:t> especially between </a:t>
            </a:r>
            <a:r>
              <a:rPr lang="en" sz="1700">
                <a:solidFill>
                  <a:srgbClr val="C27BA0"/>
                </a:solidFill>
              </a:rPr>
              <a:t>5pm and 7pm</a:t>
            </a:r>
            <a:r>
              <a:rPr lang="en" sz="1700">
                <a:solidFill>
                  <a:schemeClr val="dk1"/>
                </a:solidFill>
              </a:rPr>
              <a:t>, consistently record the highest calorie burn rates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100" y="1170125"/>
            <a:ext cx="562975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Act- Initial Findings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Users </a:t>
            </a:r>
            <a:r>
              <a:rPr lang="en">
                <a:solidFill>
                  <a:srgbClr val="FF0000"/>
                </a:solidFill>
              </a:rPr>
              <a:t>predominantly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maintain a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sedentary state </a:t>
            </a:r>
            <a:r>
              <a:rPr lang="en">
                <a:solidFill>
                  <a:schemeClr val="dk1"/>
                </a:solidFill>
              </a:rPr>
              <a:t>throughout the day, potentially indicating suboptimal step counts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CDC guidelines </a:t>
            </a:r>
            <a:r>
              <a:rPr lang="en">
                <a:solidFill>
                  <a:srgbClr val="38761D"/>
                </a:solidFill>
              </a:rPr>
              <a:t>suggest 10,000 daily steps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for healthy adults; however, our data reveals that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average step counts fall short of this target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Sunday </a:t>
            </a:r>
            <a:r>
              <a:rPr lang="en">
                <a:solidFill>
                  <a:schemeClr val="dk1"/>
                </a:solidFill>
              </a:rPr>
              <a:t>emerges as a </a:t>
            </a:r>
            <a:r>
              <a:rPr lang="en">
                <a:solidFill>
                  <a:schemeClr val="accent1"/>
                </a:solidFill>
              </a:rPr>
              <a:t>low-activity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day. Consider implementing exercise reminders to encourage user engagement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Furthermore, introducing a</a:t>
            </a:r>
            <a:r>
              <a:rPr lang="en"/>
              <a:t> </a:t>
            </a:r>
            <a:r>
              <a:rPr lang="en">
                <a:solidFill>
                  <a:srgbClr val="E69138"/>
                </a:solidFill>
              </a:rPr>
              <a:t>goal tracker </a:t>
            </a:r>
            <a:r>
              <a:rPr lang="en">
                <a:solidFill>
                  <a:schemeClr val="dk1"/>
                </a:solidFill>
              </a:rPr>
              <a:t>feature could notify users upon achieving their health milestones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Act- Initial Findings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Insights indicate a </a:t>
            </a:r>
            <a:r>
              <a:rPr lang="en">
                <a:solidFill>
                  <a:schemeClr val="accent5"/>
                </a:solidFill>
              </a:rPr>
              <a:t>positive correlation</a:t>
            </a:r>
            <a:r>
              <a:rPr lang="en">
                <a:solidFill>
                  <a:schemeClr val="dk1"/>
                </a:solidFill>
              </a:rPr>
              <a:t> between </a:t>
            </a:r>
            <a:r>
              <a:rPr lang="en">
                <a:solidFill>
                  <a:schemeClr val="accent5"/>
                </a:solidFill>
              </a:rPr>
              <a:t>step count </a:t>
            </a:r>
            <a:r>
              <a:rPr lang="en">
                <a:solidFill>
                  <a:schemeClr val="dk1"/>
                </a:solidFill>
              </a:rPr>
              <a:t>and </a:t>
            </a:r>
            <a:r>
              <a:rPr lang="en">
                <a:solidFill>
                  <a:schemeClr val="accent5"/>
                </a:solidFill>
              </a:rPr>
              <a:t>calorie burn</a:t>
            </a:r>
            <a:r>
              <a:rPr lang="en">
                <a:solidFill>
                  <a:schemeClr val="dk1"/>
                </a:solidFill>
              </a:rPr>
              <a:t>. Consider sending users notifications to remind them of the health benefits associated with walking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 average,</a:t>
            </a:r>
            <a:r>
              <a:rPr lang="en">
                <a:solidFill>
                  <a:schemeClr val="accent1"/>
                </a:solidFill>
                <a:highlight>
                  <a:schemeClr val="lt1"/>
                </a:highlight>
              </a:rPr>
              <a:t> users</a:t>
            </a:r>
            <a:r>
              <a:rPr lang="en">
                <a:solidFill>
                  <a:schemeClr val="dk1"/>
                </a:solidFill>
              </a:rPr>
              <a:t> are </a:t>
            </a:r>
            <a:r>
              <a:rPr lang="en">
                <a:solidFill>
                  <a:schemeClr val="accent1"/>
                </a:solidFill>
              </a:rPr>
              <a:t>falling short</a:t>
            </a:r>
            <a:r>
              <a:rPr lang="en">
                <a:solidFill>
                  <a:schemeClr val="dk1"/>
                </a:solidFill>
              </a:rPr>
              <a:t> of recommended sleep durations. Notably, </a:t>
            </a:r>
            <a:r>
              <a:rPr lang="en">
                <a:solidFill>
                  <a:schemeClr val="accent1"/>
                </a:solidFill>
              </a:rPr>
              <a:t>Sunday</a:t>
            </a:r>
            <a:r>
              <a:rPr lang="en">
                <a:solidFill>
                  <a:schemeClr val="dk1"/>
                </a:solidFill>
              </a:rPr>
              <a:t> records the closest average sleep duration to the recommended 8 hours, with an </a:t>
            </a:r>
            <a:r>
              <a:rPr lang="en">
                <a:solidFill>
                  <a:schemeClr val="accent1"/>
                </a:solidFill>
              </a:rPr>
              <a:t>average</a:t>
            </a:r>
            <a:r>
              <a:rPr lang="en">
                <a:solidFill>
                  <a:schemeClr val="dk1"/>
                </a:solidFill>
              </a:rPr>
              <a:t> of </a:t>
            </a:r>
            <a:r>
              <a:rPr lang="en">
                <a:solidFill>
                  <a:schemeClr val="accent1"/>
                </a:solidFill>
              </a:rPr>
              <a:t>453 minutes</a:t>
            </a:r>
            <a:r>
              <a:rPr lang="en">
                <a:solidFill>
                  <a:schemeClr val="dk1"/>
                </a:solidFill>
              </a:rPr>
              <a:t> (7 hours and 55 minutes). Implementing a </a:t>
            </a:r>
            <a:r>
              <a:rPr lang="en">
                <a:solidFill>
                  <a:schemeClr val="accent1"/>
                </a:solidFill>
              </a:rPr>
              <a:t>sleep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schedule</a:t>
            </a:r>
            <a:r>
              <a:rPr lang="en">
                <a:solidFill>
                  <a:schemeClr val="dk1"/>
                </a:solidFill>
              </a:rPr>
              <a:t> feature may aid users in maintaining healthier sleep habits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Share- Key Insights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Weekday Afternoons (5-7pm): Users are more </a:t>
            </a:r>
            <a:r>
              <a:rPr lang="en">
                <a:solidFill>
                  <a:srgbClr val="0000FF"/>
                </a:solidFill>
              </a:rPr>
              <a:t>active</a:t>
            </a:r>
            <a:r>
              <a:rPr lang="en">
                <a:solidFill>
                  <a:schemeClr val="dk1"/>
                </a:solidFill>
              </a:rPr>
              <a:t>, possibly post-work activities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Saturdays (1pm): </a:t>
            </a:r>
            <a:r>
              <a:rPr lang="en">
                <a:solidFill>
                  <a:srgbClr val="0000FF"/>
                </a:solidFill>
              </a:rPr>
              <a:t>Peak activity</a:t>
            </a:r>
            <a:r>
              <a:rPr lang="en">
                <a:solidFill>
                  <a:schemeClr val="dk1"/>
                </a:solidFill>
              </a:rPr>
              <a:t> time, likely due to weekend leisure.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Sleep Tracking: Many participants didn't use it, </a:t>
            </a:r>
            <a:r>
              <a:rPr lang="en">
                <a:solidFill>
                  <a:srgbClr val="CC0000"/>
                </a:solidFill>
                <a:highlight>
                  <a:schemeClr val="lt1"/>
                </a:highlight>
              </a:rPr>
              <a:t>reasons unknown.</a:t>
            </a:r>
            <a:endParaRPr>
              <a:solidFill>
                <a:srgbClr val="CC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Similarity to Fitbit: Bellabeat data aligns, </a:t>
            </a:r>
            <a:r>
              <a:rPr lang="en">
                <a:solidFill>
                  <a:schemeClr val="accent4"/>
                </a:solidFill>
              </a:rPr>
              <a:t>potential marketing synergy.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Act- What </a:t>
            </a:r>
            <a:r>
              <a:rPr lang="en"/>
              <a:t>should</a:t>
            </a:r>
            <a:r>
              <a:rPr lang="en"/>
              <a:t> Bellabeat do?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Targeted Timing</a:t>
            </a:r>
            <a:r>
              <a:rPr lang="en">
                <a:solidFill>
                  <a:schemeClr val="dk1"/>
                </a:solidFill>
              </a:rPr>
              <a:t>- Highlight device's activity tracking during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peak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weekday afternoons and Saturdays.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Weekend Promotions</a:t>
            </a:r>
            <a:r>
              <a:rPr lang="en">
                <a:solidFill>
                  <a:schemeClr val="dk1"/>
                </a:solidFill>
              </a:rPr>
              <a:t>- Offer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special deals or challenges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on Saturdays to boost engagement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Sleep Tracking</a:t>
            </a:r>
            <a:r>
              <a:rPr lang="en">
                <a:solidFill>
                  <a:schemeClr val="dk1"/>
                </a:solidFill>
              </a:rPr>
              <a:t>-  Address barriers, promote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importance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of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sleep tracking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Competitive Edge</a:t>
            </a:r>
            <a:r>
              <a:rPr lang="en">
                <a:solidFill>
                  <a:schemeClr val="dk1"/>
                </a:solidFill>
              </a:rPr>
              <a:t>- Use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data alignment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with Fitbit to position Bellabeat favorably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Content Tailoring</a:t>
            </a:r>
            <a:r>
              <a:rPr lang="en">
                <a:solidFill>
                  <a:schemeClr val="dk1"/>
                </a:solidFill>
              </a:rPr>
              <a:t>- Create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tailored content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for users' activity patterns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448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7300">
                <a:solidFill>
                  <a:schemeClr val="dk1"/>
                </a:solidFill>
              </a:rPr>
              <a:t>Background</a:t>
            </a:r>
            <a:endParaRPr sz="7300">
              <a:solidFill>
                <a:schemeClr val="dk1"/>
              </a:solidFill>
            </a:endParaRPr>
          </a:p>
          <a:p>
            <a:pPr indent="-34448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7300">
                <a:solidFill>
                  <a:schemeClr val="dk1"/>
                </a:solidFill>
              </a:rPr>
              <a:t>Ask</a:t>
            </a:r>
            <a:endParaRPr sz="7300">
              <a:solidFill>
                <a:schemeClr val="dk1"/>
              </a:solidFill>
            </a:endParaRPr>
          </a:p>
          <a:p>
            <a:pPr indent="-34448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7300">
                <a:solidFill>
                  <a:schemeClr val="dk1"/>
                </a:solidFill>
              </a:rPr>
              <a:t>Prepare </a:t>
            </a:r>
            <a:endParaRPr sz="7300">
              <a:solidFill>
                <a:schemeClr val="dk1"/>
              </a:solidFill>
            </a:endParaRPr>
          </a:p>
          <a:p>
            <a:pPr indent="-34448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7300">
                <a:solidFill>
                  <a:schemeClr val="dk1"/>
                </a:solidFill>
              </a:rPr>
              <a:t>Process</a:t>
            </a:r>
            <a:endParaRPr sz="7300">
              <a:solidFill>
                <a:schemeClr val="dk1"/>
              </a:solidFill>
            </a:endParaRPr>
          </a:p>
          <a:p>
            <a:pPr indent="-34448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7300">
                <a:solidFill>
                  <a:schemeClr val="dk1"/>
                </a:solidFill>
              </a:rPr>
              <a:t>Analyze </a:t>
            </a:r>
            <a:endParaRPr sz="7300">
              <a:solidFill>
                <a:schemeClr val="dk1"/>
              </a:solidFill>
            </a:endParaRPr>
          </a:p>
          <a:p>
            <a:pPr indent="-34448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7300">
                <a:solidFill>
                  <a:schemeClr val="dk1"/>
                </a:solidFill>
              </a:rPr>
              <a:t>Share </a:t>
            </a:r>
            <a:endParaRPr sz="7300">
              <a:solidFill>
                <a:schemeClr val="dk1"/>
              </a:solidFill>
            </a:endParaRPr>
          </a:p>
          <a:p>
            <a:pPr indent="-34448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7300">
                <a:solidFill>
                  <a:schemeClr val="dk1"/>
                </a:solidFill>
              </a:rPr>
              <a:t>Act</a:t>
            </a:r>
            <a:endParaRPr sz="7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035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92"/>
              <a:buChar char="●"/>
            </a:pPr>
            <a:r>
              <a:rPr lang="en" sz="1691">
                <a:solidFill>
                  <a:srgbClr val="A64D79"/>
                </a:solidFill>
                <a:highlight>
                  <a:srgbClr val="FFFFFF"/>
                </a:highlight>
              </a:rPr>
              <a:t>Bellabeat</a:t>
            </a:r>
            <a:r>
              <a:rPr lang="en" sz="1691">
                <a:solidFill>
                  <a:schemeClr val="dk1"/>
                </a:solidFill>
                <a:highlight>
                  <a:srgbClr val="FFFFFF"/>
                </a:highlight>
              </a:rPr>
              <a:t>, a high-tech company that manufactures </a:t>
            </a:r>
            <a:r>
              <a:rPr lang="en" sz="1691">
                <a:solidFill>
                  <a:schemeClr val="accent1"/>
                </a:solidFill>
                <a:highlight>
                  <a:schemeClr val="lt1"/>
                </a:highlight>
              </a:rPr>
              <a:t>health-focused smart products</a:t>
            </a:r>
            <a:endParaRPr sz="169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603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2"/>
              <a:buChar char="●"/>
            </a:pPr>
            <a:r>
              <a:rPr lang="en" sz="1691">
                <a:solidFill>
                  <a:srgbClr val="A64D79"/>
                </a:solidFill>
                <a:highlight>
                  <a:schemeClr val="lt1"/>
                </a:highlight>
              </a:rPr>
              <a:t>Bellabeat</a:t>
            </a:r>
            <a:r>
              <a:rPr lang="en" sz="1691">
                <a:solidFill>
                  <a:schemeClr val="dk1"/>
                </a:solidFill>
                <a:highlight>
                  <a:srgbClr val="FFFFFF"/>
                </a:highlight>
              </a:rPr>
              <a:t> has </a:t>
            </a:r>
            <a:r>
              <a:rPr lang="en" sz="1691">
                <a:solidFill>
                  <a:schemeClr val="accent1"/>
                </a:solidFill>
                <a:highlight>
                  <a:schemeClr val="lt1"/>
                </a:highlight>
              </a:rPr>
              <a:t>grown rapidly</a:t>
            </a:r>
            <a:r>
              <a:rPr lang="en" sz="1691">
                <a:solidFill>
                  <a:schemeClr val="dk1"/>
                </a:solidFill>
                <a:highlight>
                  <a:srgbClr val="FFFFFF"/>
                </a:highlight>
              </a:rPr>
              <a:t> and quickly positioned itself as a tech-driven wellness company for </a:t>
            </a:r>
            <a:r>
              <a:rPr lang="en" sz="1691">
                <a:solidFill>
                  <a:srgbClr val="A64D79"/>
                </a:solidFill>
                <a:highlight>
                  <a:srgbClr val="FFFFFF"/>
                </a:highlight>
              </a:rPr>
              <a:t>women</a:t>
            </a:r>
            <a:r>
              <a:rPr lang="en" sz="1691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69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0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2"/>
              <a:buChar char="●"/>
            </a:pPr>
            <a:r>
              <a:rPr lang="en" sz="1691">
                <a:solidFill>
                  <a:schemeClr val="dk1"/>
                </a:solidFill>
                <a:highlight>
                  <a:srgbClr val="FFFFFF"/>
                </a:highlight>
              </a:rPr>
              <a:t>Product to compare: </a:t>
            </a:r>
            <a:r>
              <a:rPr lang="en" sz="1691">
                <a:solidFill>
                  <a:srgbClr val="38761D"/>
                </a:solidFill>
                <a:highlight>
                  <a:srgbClr val="FFFFFF"/>
                </a:highlight>
              </a:rPr>
              <a:t>Leaf</a:t>
            </a:r>
            <a:endParaRPr sz="1691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indent="-33603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2"/>
              <a:buChar char="○"/>
            </a:pPr>
            <a:r>
              <a:rPr lang="en" sz="1691">
                <a:solidFill>
                  <a:schemeClr val="dk1"/>
                </a:solidFill>
                <a:highlight>
                  <a:srgbClr val="FFFFFF"/>
                </a:highlight>
              </a:rPr>
              <a:t>It is a fitness tracker that is worn as bracelet, necklace, or clip </a:t>
            </a:r>
            <a:endParaRPr sz="169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03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2"/>
              <a:buChar char="○"/>
            </a:pPr>
            <a:r>
              <a:rPr lang="en" sz="1691">
                <a:solidFill>
                  <a:schemeClr val="dk1"/>
                </a:solidFill>
                <a:highlight>
                  <a:srgbClr val="FFFFFF"/>
                </a:highlight>
              </a:rPr>
              <a:t>It is most similar to the Fitbit fitness tracker that we will be reviewing </a:t>
            </a:r>
            <a:endParaRPr sz="169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Phase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chemeClr val="accent1"/>
                </a:solidFill>
                <a:highlight>
                  <a:srgbClr val="FFFFFF"/>
                </a:highlight>
              </a:rPr>
              <a:t>Analyze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 smart device usage data in order to gain </a:t>
            </a:r>
            <a:r>
              <a:rPr lang="en" sz="1700">
                <a:solidFill>
                  <a:schemeClr val="accent1"/>
                </a:solidFill>
                <a:highlight>
                  <a:srgbClr val="FFFFFF"/>
                </a:highlight>
              </a:rPr>
              <a:t>insight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 into how consumers use </a:t>
            </a:r>
            <a:r>
              <a:rPr lang="en" sz="1700">
                <a:solidFill>
                  <a:schemeClr val="accent1"/>
                </a:solidFill>
                <a:highlight>
                  <a:srgbClr val="FFFFFF"/>
                </a:highlight>
              </a:rPr>
              <a:t>non-Bellabeat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 smart devices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Analyzing </a:t>
            </a:r>
            <a:r>
              <a:rPr lang="en" sz="1700">
                <a:solidFill>
                  <a:srgbClr val="38761D"/>
                </a:solidFill>
              </a:rPr>
              <a:t>Fitbit</a:t>
            </a:r>
            <a:r>
              <a:rPr lang="en" sz="1700">
                <a:solidFill>
                  <a:schemeClr val="dk1"/>
                </a:solidFill>
              </a:rPr>
              <a:t> users' smart device utilization could provide valuable insights for Bellabeat to better understand </a:t>
            </a:r>
            <a:r>
              <a:rPr lang="en" sz="1700">
                <a:solidFill>
                  <a:schemeClr val="accent1"/>
                </a:solidFill>
              </a:rPr>
              <a:t>customer behavior</a:t>
            </a:r>
            <a:r>
              <a:rPr lang="en" sz="1700">
                <a:solidFill>
                  <a:schemeClr val="dk1"/>
                </a:solidFill>
              </a:rPr>
              <a:t> and product usage patterns.</a:t>
            </a:r>
            <a:endParaRPr sz="17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Gathering usage insights- reporting to marketing with potential </a:t>
            </a:r>
            <a:r>
              <a:rPr lang="en">
                <a:solidFill>
                  <a:srgbClr val="38761D"/>
                </a:solidFill>
              </a:rPr>
              <a:t>leaf fitness device improvements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Phase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Tools used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Excel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Spreadsheets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MySQL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Tableau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Analyze- Limitations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Limitations of Dataset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accent4"/>
                </a:solidFill>
              </a:rPr>
              <a:t>33 </a:t>
            </a:r>
            <a:r>
              <a:rPr lang="en" sz="1600">
                <a:solidFill>
                  <a:schemeClr val="dk1"/>
                </a:solidFill>
              </a:rPr>
              <a:t>total users in the dataset is a </a:t>
            </a:r>
            <a:r>
              <a:rPr lang="en" sz="1600">
                <a:solidFill>
                  <a:schemeClr val="accent4"/>
                </a:solidFill>
              </a:rPr>
              <a:t>very low</a:t>
            </a:r>
            <a:r>
              <a:rPr lang="en" sz="1600"/>
              <a:t> </a:t>
            </a:r>
            <a:r>
              <a:rPr lang="en" sz="1600">
                <a:solidFill>
                  <a:schemeClr val="dk1"/>
                </a:solidFill>
              </a:rPr>
              <a:t>sample size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No time of year specifics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season?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No </a:t>
            </a:r>
            <a:r>
              <a:rPr lang="en" sz="1600">
                <a:solidFill>
                  <a:srgbClr val="FF0000"/>
                </a:solidFill>
              </a:rPr>
              <a:t>demographic</a:t>
            </a:r>
            <a:r>
              <a:rPr lang="en" sz="1600"/>
              <a:t> </a:t>
            </a:r>
            <a:r>
              <a:rPr lang="en" sz="1600">
                <a:solidFill>
                  <a:schemeClr val="dk1"/>
                </a:solidFill>
              </a:rPr>
              <a:t>is given for the participants of the survey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Height?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Weight?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Sex?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Age?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Device </a:t>
            </a:r>
            <a:r>
              <a:rPr lang="en" sz="1600">
                <a:solidFill>
                  <a:schemeClr val="accent1"/>
                </a:solidFill>
              </a:rPr>
              <a:t>not worn</a:t>
            </a:r>
            <a:r>
              <a:rPr lang="en" sz="1600">
                <a:solidFill>
                  <a:schemeClr val="dk1"/>
                </a:solidFill>
              </a:rPr>
              <a:t> at all times, may not track all activities.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Not all participants wore their Fitbit device </a:t>
            </a:r>
            <a:r>
              <a:rPr lang="en" sz="1600">
                <a:solidFill>
                  <a:schemeClr val="accent1"/>
                </a:solidFill>
              </a:rPr>
              <a:t>everyday</a:t>
            </a:r>
            <a:endParaRPr sz="1600">
              <a:solidFill>
                <a:schemeClr val="accent1"/>
              </a:solidFill>
            </a:endParaRPr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accent1"/>
                </a:solidFill>
              </a:rPr>
              <a:t>Lack</a:t>
            </a:r>
            <a:r>
              <a:rPr lang="en" sz="1600">
                <a:solidFill>
                  <a:schemeClr val="dk1"/>
                </a:solidFill>
              </a:rPr>
              <a:t> of </a:t>
            </a:r>
            <a:r>
              <a:rPr lang="en" sz="1600">
                <a:solidFill>
                  <a:schemeClr val="dk1"/>
                </a:solidFill>
              </a:rPr>
              <a:t>consistent</a:t>
            </a:r>
            <a:r>
              <a:rPr lang="en" sz="1600">
                <a:solidFill>
                  <a:schemeClr val="dk1"/>
                </a:solidFill>
              </a:rPr>
              <a:t> data </a:t>
            </a:r>
            <a:r>
              <a:rPr lang="en" sz="1600">
                <a:solidFill>
                  <a:schemeClr val="dk1"/>
                </a:solidFill>
              </a:rPr>
              <a:t>throughout</a:t>
            </a:r>
            <a:r>
              <a:rPr lang="en" sz="1600">
                <a:solidFill>
                  <a:schemeClr val="dk1"/>
                </a:solidFill>
              </a:rPr>
              <a:t> the day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Analyze- Dataset 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data we will be looking at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4 </a:t>
            </a:r>
            <a:r>
              <a:rPr lang="en">
                <a:solidFill>
                  <a:schemeClr val="dk1"/>
                </a:solidFill>
              </a:rPr>
              <a:t>separate</a:t>
            </a:r>
            <a:r>
              <a:rPr lang="en">
                <a:solidFill>
                  <a:schemeClr val="dk1"/>
                </a:solidFill>
              </a:rPr>
              <a:t> csv tables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Daily Activities - level of </a:t>
            </a:r>
            <a:r>
              <a:rPr lang="en">
                <a:solidFill>
                  <a:srgbClr val="93C47D"/>
                </a:solidFill>
              </a:rPr>
              <a:t>activity</a:t>
            </a:r>
            <a:r>
              <a:rPr lang="en">
                <a:solidFill>
                  <a:schemeClr val="dk1"/>
                </a:solidFill>
              </a:rPr>
              <a:t>, duration of activity (mins), day of week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Hourly Calories - calories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burned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per hour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>
                <a:solidFill>
                  <a:schemeClr val="dk1"/>
                </a:solidFill>
              </a:rPr>
              <a:t>Hourly Steps - steps per hour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		Sleep - total mins of sleep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Analyze- </a:t>
            </a:r>
            <a:r>
              <a:rPr lang="en"/>
              <a:t>Quick</a:t>
            </a:r>
            <a:r>
              <a:rPr lang="en"/>
              <a:t> Summary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Total </a:t>
            </a:r>
            <a:r>
              <a:rPr lang="en">
                <a:solidFill>
                  <a:schemeClr val="dk1"/>
                </a:solidFill>
              </a:rPr>
              <a:t>Participants for Daily Activity Data: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33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Total Participants for Sleep Tracking Data: 24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dk1"/>
                </a:solidFill>
              </a:rPr>
              <a:t>Participants with</a:t>
            </a:r>
            <a:r>
              <a:rPr lang="en"/>
              <a:t> </a:t>
            </a:r>
            <a:r>
              <a:rPr lang="en">
                <a:solidFill>
                  <a:srgbClr val="93C47D"/>
                </a:solidFill>
              </a:rPr>
              <a:t>High Use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( &gt;= 21 days): 12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Participants with</a:t>
            </a:r>
            <a:r>
              <a:rPr lang="en"/>
              <a:t> </a:t>
            </a:r>
            <a:r>
              <a:rPr lang="en">
                <a:solidFill>
                  <a:srgbClr val="FF9900"/>
                </a:solidFill>
              </a:rPr>
              <a:t>Fair Use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( &gt;=11, &lt; 21) : 3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Participants</a:t>
            </a:r>
            <a:r>
              <a:rPr lang="en">
                <a:solidFill>
                  <a:schemeClr val="dk1"/>
                </a:solidFill>
              </a:rPr>
              <a:t> with </a:t>
            </a:r>
            <a:r>
              <a:rPr lang="en">
                <a:solidFill>
                  <a:srgbClr val="FF0000"/>
                </a:solidFill>
              </a:rPr>
              <a:t>Low Use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( &lt;= 10): 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- Device Wear Time Across Users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875" y="1057700"/>
            <a:ext cx="8036250" cy="39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