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6"/>
  </p:notesMasterIdLst>
  <p:sldIdLst>
    <p:sldId id="306" r:id="rId5"/>
    <p:sldId id="307" r:id="rId6"/>
    <p:sldId id="308" r:id="rId7"/>
    <p:sldId id="309" r:id="rId8"/>
    <p:sldId id="314" r:id="rId9"/>
    <p:sldId id="315" r:id="rId10"/>
    <p:sldId id="295" r:id="rId11"/>
    <p:sldId id="316" r:id="rId12"/>
    <p:sldId id="328" r:id="rId13"/>
    <p:sldId id="310" r:id="rId14"/>
    <p:sldId id="317" r:id="rId15"/>
    <p:sldId id="303" r:id="rId16"/>
    <p:sldId id="327" r:id="rId17"/>
    <p:sldId id="304" r:id="rId18"/>
    <p:sldId id="318" r:id="rId19"/>
    <p:sldId id="320" r:id="rId20"/>
    <p:sldId id="321" r:id="rId21"/>
    <p:sldId id="323" r:id="rId22"/>
    <p:sldId id="326" r:id="rId23"/>
    <p:sldId id="311" r:id="rId24"/>
    <p:sldId id="31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67" autoAdjust="0"/>
  </p:normalViewPr>
  <p:slideViewPr>
    <p:cSldViewPr snapToGrid="0">
      <p:cViewPr varScale="1">
        <p:scale>
          <a:sx n="72" d="100"/>
          <a:sy n="72" d="100"/>
        </p:scale>
        <p:origin x="660" y="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8/6/2022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rashy19/BitbyBit-newsletter-app" TargetMode="External"/><Relationship Id="rId2" Type="http://schemas.openxmlformats.org/officeDocument/2006/relationships/hyperlink" Target="http://nameless-plateau-04838.herokuapp.com/"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nameless-plateau-04838.herokuapp.com/" TargetMode="External"/><Relationship Id="rId2" Type="http://schemas.openxmlformats.org/officeDocument/2006/relationships/hyperlink" Target="mailto:praashantmishraa@gmail.com"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457200" y="1598246"/>
            <a:ext cx="4790661" cy="3626217"/>
          </a:xfrm>
        </p:spPr>
        <p:txBody>
          <a:bodyPr anchor="t">
            <a:normAutofit/>
          </a:bodyPr>
          <a:lstStyle/>
          <a:p>
            <a:pPr algn="r">
              <a:lnSpc>
                <a:spcPct val="100000"/>
              </a:lnSpc>
            </a:pPr>
            <a:r>
              <a:rPr lang="en-US" sz="4400" spc="400" dirty="0">
                <a:latin typeface="Aharoni" panose="020B0604020202020204" pitchFamily="2" charset="-79"/>
                <a:cs typeface="Aharoni" panose="020B0604020202020204" pitchFamily="2" charset="-79"/>
              </a:rPr>
              <a:t>Bitbybit</a:t>
            </a:r>
            <a:br>
              <a:rPr lang="en-US" sz="4400" spc="400" dirty="0">
                <a:latin typeface="Aharoni" panose="020B0604020202020204" pitchFamily="2" charset="-79"/>
                <a:cs typeface="Aharoni" panose="020B0604020202020204" pitchFamily="2" charset="-79"/>
              </a:rPr>
            </a:br>
            <a:r>
              <a:rPr lang="en-US" sz="4400" spc="400" dirty="0">
                <a:latin typeface="Aharoni" panose="020B0604020202020204" pitchFamily="2" charset="-79"/>
                <a:cs typeface="Aharoni" panose="020B0604020202020204" pitchFamily="2" charset="-79"/>
              </a:rPr>
              <a:t>Newsletter Subscription</a:t>
            </a:r>
            <a:endParaRPr lang="en-US" sz="4400" dirty="0">
              <a:latin typeface="Aharoni" panose="020B0604020202020204" pitchFamily="2" charset="-79"/>
              <a:cs typeface="Aharoni" panose="020B0604020202020204" pitchFamily="2" charset="-79"/>
            </a:endParaRP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a:normAutofit/>
          </a:bodyPr>
          <a:lstStyle/>
          <a:p>
            <a:r>
              <a:rPr lang="en-US" dirty="0"/>
              <a:t>Presented by – Prashant Mishra</a:t>
            </a:r>
          </a:p>
        </p:txBody>
      </p:sp>
      <p:sp>
        <p:nvSpPr>
          <p:cNvPr id="2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2"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6" descr="Logo, company name&#10;&#10;Description automatically generated">
            <a:extLst>
              <a:ext uri="{FF2B5EF4-FFF2-40B4-BE49-F238E27FC236}">
                <a16:creationId xmlns:a16="http://schemas.microsoft.com/office/drawing/2014/main" id="{4CDA383C-B368-F924-472E-60B1D4B98DCE}"/>
              </a:ext>
            </a:extLst>
          </p:cNvPr>
          <p:cNvPicPr>
            <a:picLocks noChangeAspect="1"/>
          </p:cNvPicPr>
          <p:nvPr/>
        </p:nvPicPr>
        <p:blipFill>
          <a:blip r:embed="rId2"/>
          <a:stretch>
            <a:fillRect/>
          </a:stretch>
        </p:blipFill>
        <p:spPr>
          <a:xfrm>
            <a:off x="6380106" y="1598246"/>
            <a:ext cx="4783504" cy="4783504"/>
          </a:xfrm>
          <a:prstGeom prst="rect">
            <a:avLst/>
          </a:prstGeom>
        </p:spPr>
      </p:pic>
      <p:sp>
        <p:nvSpPr>
          <p:cNvPr id="2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6096000" y="463211"/>
            <a:ext cx="4434840" cy="926404"/>
          </a:xfrm>
        </p:spPr>
        <p:txBody>
          <a:bodyPr/>
          <a:lstStyle/>
          <a:p>
            <a:r>
              <a:rPr lang="en-US" sz="3600" dirty="0"/>
              <a:t>Use Case Diagram</a:t>
            </a:r>
            <a:endParaRPr lang="en-US" dirty="0"/>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a:xfrm>
            <a:off x="6391655" y="1883391"/>
            <a:ext cx="4434835" cy="3821373"/>
          </a:xfrm>
        </p:spPr>
        <p:txBody>
          <a:bodyPr>
            <a:normAutofit/>
          </a:bodyPr>
          <a:lstStyle/>
          <a:p>
            <a:r>
              <a:rPr lang="en-US" sz="2000" dirty="0"/>
              <a:t>A use case diagram is a graphical depiction of a user's possible interactions with a system. A use case diagram shows various use cases and different types of users the system has and will often be accompanied by other types of diagrams as well. The use cases are represented by either circles or ellipses</a:t>
            </a:r>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a:lstStyle/>
          <a:p>
            <a:r>
              <a:rPr lang="en-US" dirty="0"/>
              <a:t>Bitbybit newsletter app</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10</a:t>
            </a:fld>
            <a:endParaRPr lang="en-US" dirty="0"/>
          </a:p>
        </p:txBody>
      </p:sp>
      <p:pic>
        <p:nvPicPr>
          <p:cNvPr id="7" name="Picture Placeholder 6" descr="Diagram&#10;&#10;Description automatically generated">
            <a:extLst>
              <a:ext uri="{FF2B5EF4-FFF2-40B4-BE49-F238E27FC236}">
                <a16:creationId xmlns:a16="http://schemas.microsoft.com/office/drawing/2014/main" id="{AFCCEA5F-4821-8F8E-2FA0-CED30BA7DB19}"/>
              </a:ext>
            </a:extLst>
          </p:cNvPr>
          <p:cNvPicPr>
            <a:picLocks noGrp="1" noChangeAspect="1"/>
          </p:cNvPicPr>
          <p:nvPr>
            <p:ph type="pic" sz="quarter" idx="13"/>
          </p:nvPr>
        </p:nvPicPr>
        <p:blipFill rotWithShape="1">
          <a:blip r:embed="rId2"/>
          <a:srcRect l="13361" t="423" r="16552" b="-423"/>
          <a:stretch/>
        </p:blipFill>
        <p:spPr>
          <a:xfrm>
            <a:off x="95536" y="297180"/>
            <a:ext cx="5581934" cy="6263640"/>
          </a:xfrm>
        </p:spPr>
      </p:pic>
    </p:spTree>
    <p:extLst>
      <p:ext uri="{BB962C8B-B14F-4D97-AF65-F5344CB8AC3E}">
        <p14:creationId xmlns:p14="http://schemas.microsoft.com/office/powerpoint/2010/main" val="356147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1F1F-9FBD-C43D-A3C8-B5BCD3C8062D}"/>
              </a:ext>
            </a:extLst>
          </p:cNvPr>
          <p:cNvSpPr>
            <a:spLocks noGrp="1"/>
          </p:cNvSpPr>
          <p:nvPr>
            <p:ph type="title"/>
          </p:nvPr>
        </p:nvSpPr>
        <p:spPr>
          <a:xfrm>
            <a:off x="576072" y="365126"/>
            <a:ext cx="10314841" cy="841248"/>
          </a:xfrm>
        </p:spPr>
        <p:txBody>
          <a:bodyPr/>
          <a:lstStyle/>
          <a:p>
            <a:r>
              <a:rPr lang="en-US" dirty="0"/>
              <a:t>E-R Diagram</a:t>
            </a:r>
            <a:endParaRPr lang="en-IN" dirty="0"/>
          </a:p>
        </p:txBody>
      </p:sp>
      <p:sp>
        <p:nvSpPr>
          <p:cNvPr id="5" name="Footer Placeholder 4">
            <a:extLst>
              <a:ext uri="{FF2B5EF4-FFF2-40B4-BE49-F238E27FC236}">
                <a16:creationId xmlns:a16="http://schemas.microsoft.com/office/drawing/2014/main" id="{A97FB86C-F376-BCCF-254A-7C71ACBCEB09}"/>
              </a:ext>
            </a:extLst>
          </p:cNvPr>
          <p:cNvSpPr>
            <a:spLocks noGrp="1"/>
          </p:cNvSpPr>
          <p:nvPr>
            <p:ph type="ftr" sz="quarter" idx="11"/>
          </p:nvPr>
        </p:nvSpPr>
        <p:spPr/>
        <p:txBody>
          <a:bodyPr/>
          <a:lstStyle/>
          <a:p>
            <a:r>
              <a:rPr lang="en-US" dirty="0"/>
              <a:t>Bitbybit newsletter app</a:t>
            </a:r>
          </a:p>
        </p:txBody>
      </p:sp>
      <p:sp>
        <p:nvSpPr>
          <p:cNvPr id="6" name="Slide Number Placeholder 5">
            <a:extLst>
              <a:ext uri="{FF2B5EF4-FFF2-40B4-BE49-F238E27FC236}">
                <a16:creationId xmlns:a16="http://schemas.microsoft.com/office/drawing/2014/main" id="{7F03D8DF-CE8E-2663-D799-DF9DDA053EAC}"/>
              </a:ext>
            </a:extLst>
          </p:cNvPr>
          <p:cNvSpPr>
            <a:spLocks noGrp="1"/>
          </p:cNvSpPr>
          <p:nvPr>
            <p:ph type="sldNum" sz="quarter" idx="12"/>
          </p:nvPr>
        </p:nvSpPr>
        <p:spPr/>
        <p:txBody>
          <a:bodyPr/>
          <a:lstStyle/>
          <a:p>
            <a:fld id="{D8DA9DAA-006C-4F4B-980E-E3DF019B24E2}" type="slidenum">
              <a:rPr lang="en-US" smtClean="0"/>
              <a:pPr/>
              <a:t>11</a:t>
            </a:fld>
            <a:endParaRPr lang="en-US" dirty="0"/>
          </a:p>
        </p:txBody>
      </p:sp>
      <p:pic>
        <p:nvPicPr>
          <p:cNvPr id="12" name="Content Placeholder 11" descr="A picture containing text, sushi&#10;&#10;Description automatically generated">
            <a:extLst>
              <a:ext uri="{FF2B5EF4-FFF2-40B4-BE49-F238E27FC236}">
                <a16:creationId xmlns:a16="http://schemas.microsoft.com/office/drawing/2014/main" id="{B205F607-A942-8E60-31A5-BA370F6FE536}"/>
              </a:ext>
            </a:extLst>
          </p:cNvPr>
          <p:cNvPicPr>
            <a:picLocks noGrp="1" noChangeAspect="1"/>
          </p:cNvPicPr>
          <p:nvPr>
            <p:ph idx="1"/>
          </p:nvPr>
        </p:nvPicPr>
        <p:blipFill>
          <a:blip r:embed="rId2"/>
          <a:stretch>
            <a:fillRect/>
          </a:stretch>
        </p:blipFill>
        <p:spPr>
          <a:xfrm>
            <a:off x="1774210" y="1405718"/>
            <a:ext cx="8666328" cy="5452281"/>
          </a:xfrm>
        </p:spPr>
      </p:pic>
    </p:spTree>
    <p:extLst>
      <p:ext uri="{BB962C8B-B14F-4D97-AF65-F5344CB8AC3E}">
        <p14:creationId xmlns:p14="http://schemas.microsoft.com/office/powerpoint/2010/main" val="51540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801735"/>
            <a:ext cx="10515600" cy="945060"/>
          </a:xfrm>
        </p:spPr>
        <p:txBody>
          <a:bodyPr>
            <a:normAutofit/>
          </a:bodyPr>
          <a:lstStyle/>
          <a:p>
            <a:r>
              <a:rPr lang="en-US" dirty="0"/>
              <a:t>Hosted on:</a:t>
            </a:r>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12</a:t>
            </a:fld>
            <a:endParaRPr lang="en-US" b="1" cap="all" spc="100" dirty="0">
              <a:solidFill>
                <a:schemeClr val="accent2"/>
              </a:solidFill>
            </a:endParaRPr>
          </a:p>
        </p:txBody>
      </p:sp>
      <p:sp>
        <p:nvSpPr>
          <p:cNvPr id="12" name="Content Placeholder 8">
            <a:extLst>
              <a:ext uri="{FF2B5EF4-FFF2-40B4-BE49-F238E27FC236}">
                <a16:creationId xmlns:a16="http://schemas.microsoft.com/office/drawing/2014/main" id="{AB0A9DF1-9437-5E68-88F8-692E21C9AE13}"/>
              </a:ext>
            </a:extLst>
          </p:cNvPr>
          <p:cNvSpPr txBox="1">
            <a:spLocks/>
          </p:cNvSpPr>
          <p:nvPr/>
        </p:nvSpPr>
        <p:spPr>
          <a:xfrm>
            <a:off x="838200" y="2696237"/>
            <a:ext cx="10515600" cy="1834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hlinkClick r:id="rId2"/>
              </a:rPr>
              <a:t>http://nameless-plateau-04838.herokuapp.com/</a:t>
            </a:r>
            <a:endParaRPr lang="en-IN" dirty="0"/>
          </a:p>
          <a:p>
            <a:pPr marL="0" indent="0">
              <a:buFont typeface="Arial" panose="020B0604020202020204" pitchFamily="34" charset="0"/>
              <a:buNone/>
            </a:pPr>
            <a:endParaRPr lang="en-IN" dirty="0"/>
          </a:p>
          <a:p>
            <a:pPr marL="0" indent="0">
              <a:buNone/>
            </a:pPr>
            <a:r>
              <a:rPr lang="en-IN" dirty="0">
                <a:hlinkClick r:id="rId3"/>
              </a:rPr>
              <a:t>https://github.com/prashy19/BitbyBit-newsletter-app</a:t>
            </a:r>
            <a:endParaRPr lang="en-IN" dirty="0"/>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315928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6"/>
            <a:ext cx="10515600" cy="945060"/>
          </a:xfrm>
        </p:spPr>
        <p:txBody>
          <a:bodyPr>
            <a:normAutofit/>
          </a:bodyPr>
          <a:lstStyle/>
          <a:p>
            <a:r>
              <a:rPr lang="en-US" dirty="0"/>
              <a:t>Screenshots</a:t>
            </a:r>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13</a:t>
            </a:fld>
            <a:endParaRPr lang="en-US" b="1" cap="all" spc="100" dirty="0">
              <a:solidFill>
                <a:schemeClr val="accent2"/>
              </a:solidFill>
            </a:endParaRPr>
          </a:p>
        </p:txBody>
      </p:sp>
      <p:pic>
        <p:nvPicPr>
          <p:cNvPr id="7" name="Content Placeholder 6" descr="Graphical user interface, website&#10;&#10;Description automatically generated">
            <a:extLst>
              <a:ext uri="{FF2B5EF4-FFF2-40B4-BE49-F238E27FC236}">
                <a16:creationId xmlns:a16="http://schemas.microsoft.com/office/drawing/2014/main" id="{D41B6440-08DC-0F7C-BBF3-C82D9C9BA56D}"/>
              </a:ext>
            </a:extLst>
          </p:cNvPr>
          <p:cNvPicPr>
            <a:picLocks noGrp="1" noChangeAspect="1"/>
          </p:cNvPicPr>
          <p:nvPr>
            <p:ph idx="1"/>
          </p:nvPr>
        </p:nvPicPr>
        <p:blipFill rotWithShape="1">
          <a:blip r:embed="rId2"/>
          <a:srcRect t="3798"/>
          <a:stretch/>
        </p:blipFill>
        <p:spPr>
          <a:xfrm>
            <a:off x="1706352" y="1790474"/>
            <a:ext cx="8779296" cy="4748438"/>
          </a:xfrm>
        </p:spPr>
      </p:pic>
    </p:spTree>
    <p:extLst>
      <p:ext uri="{BB962C8B-B14F-4D97-AF65-F5344CB8AC3E}">
        <p14:creationId xmlns:p14="http://schemas.microsoft.com/office/powerpoint/2010/main" val="104989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Graphical user interface, website&#10;&#10;Description automatically generated">
            <a:extLst>
              <a:ext uri="{FF2B5EF4-FFF2-40B4-BE49-F238E27FC236}">
                <a16:creationId xmlns:a16="http://schemas.microsoft.com/office/drawing/2014/main" id="{BAD41928-AE9E-893F-F480-53EEC1B2AB2A}"/>
              </a:ext>
            </a:extLst>
          </p:cNvPr>
          <p:cNvPicPr>
            <a:picLocks noChangeAspect="1"/>
          </p:cNvPicPr>
          <p:nvPr/>
        </p:nvPicPr>
        <p:blipFill rotWithShape="1">
          <a:blip r:embed="rId2"/>
          <a:srcRect t="3600"/>
          <a:stretch/>
        </p:blipFill>
        <p:spPr>
          <a:xfrm>
            <a:off x="1467750" y="753353"/>
            <a:ext cx="9873539" cy="5351294"/>
          </a:xfrm>
          <a:prstGeom prst="rect">
            <a:avLst/>
          </a:prstGeom>
        </p:spPr>
      </p:pic>
    </p:spTree>
    <p:extLst>
      <p:ext uri="{BB962C8B-B14F-4D97-AF65-F5344CB8AC3E}">
        <p14:creationId xmlns:p14="http://schemas.microsoft.com/office/powerpoint/2010/main" val="312476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CFE5DFF-D30F-F9B5-3F9F-680C4750432E}"/>
              </a:ext>
            </a:extLst>
          </p:cNvPr>
          <p:cNvPicPr>
            <a:picLocks noChangeAspect="1"/>
          </p:cNvPicPr>
          <p:nvPr/>
        </p:nvPicPr>
        <p:blipFill rotWithShape="1">
          <a:blip r:embed="rId2"/>
          <a:srcRect t="4106"/>
          <a:stretch/>
        </p:blipFill>
        <p:spPr>
          <a:xfrm>
            <a:off x="1419367" y="702852"/>
            <a:ext cx="10112991" cy="5452295"/>
          </a:xfrm>
          <a:prstGeom prst="rect">
            <a:avLst/>
          </a:prstGeom>
        </p:spPr>
      </p:pic>
    </p:spTree>
    <p:extLst>
      <p:ext uri="{BB962C8B-B14F-4D97-AF65-F5344CB8AC3E}">
        <p14:creationId xmlns:p14="http://schemas.microsoft.com/office/powerpoint/2010/main" val="424706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email, website&#10;&#10;Description automatically generated">
            <a:extLst>
              <a:ext uri="{FF2B5EF4-FFF2-40B4-BE49-F238E27FC236}">
                <a16:creationId xmlns:a16="http://schemas.microsoft.com/office/drawing/2014/main" id="{CE3A6B45-BA0C-F706-D54E-3E4D9C879FDC}"/>
              </a:ext>
            </a:extLst>
          </p:cNvPr>
          <p:cNvPicPr>
            <a:picLocks noChangeAspect="1"/>
          </p:cNvPicPr>
          <p:nvPr/>
        </p:nvPicPr>
        <p:blipFill rotWithShape="1">
          <a:blip r:embed="rId2"/>
          <a:srcRect t="4356"/>
          <a:stretch/>
        </p:blipFill>
        <p:spPr>
          <a:xfrm>
            <a:off x="1378425" y="698934"/>
            <a:ext cx="10153933" cy="5460132"/>
          </a:xfrm>
          <a:prstGeom prst="rect">
            <a:avLst/>
          </a:prstGeom>
        </p:spPr>
      </p:pic>
    </p:spTree>
    <p:extLst>
      <p:ext uri="{BB962C8B-B14F-4D97-AF65-F5344CB8AC3E}">
        <p14:creationId xmlns:p14="http://schemas.microsoft.com/office/powerpoint/2010/main" val="3406381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website&#10;&#10;Description automatically generated">
            <a:extLst>
              <a:ext uri="{FF2B5EF4-FFF2-40B4-BE49-F238E27FC236}">
                <a16:creationId xmlns:a16="http://schemas.microsoft.com/office/drawing/2014/main" id="{4E610AA6-8315-A605-DA7D-A9B6B2FF4426}"/>
              </a:ext>
            </a:extLst>
          </p:cNvPr>
          <p:cNvPicPr>
            <a:picLocks noChangeAspect="1"/>
          </p:cNvPicPr>
          <p:nvPr/>
        </p:nvPicPr>
        <p:blipFill rotWithShape="1">
          <a:blip r:embed="rId2"/>
          <a:srcRect t="3977"/>
          <a:stretch/>
        </p:blipFill>
        <p:spPr>
          <a:xfrm>
            <a:off x="1419365" y="697775"/>
            <a:ext cx="10118216" cy="5462450"/>
          </a:xfrm>
          <a:prstGeom prst="rect">
            <a:avLst/>
          </a:prstGeom>
        </p:spPr>
      </p:pic>
    </p:spTree>
    <p:extLst>
      <p:ext uri="{BB962C8B-B14F-4D97-AF65-F5344CB8AC3E}">
        <p14:creationId xmlns:p14="http://schemas.microsoft.com/office/powerpoint/2010/main" val="2404625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8DF6C173-C5EA-6EA5-41BD-5BCD22A8E17C}"/>
              </a:ext>
            </a:extLst>
          </p:cNvPr>
          <p:cNvPicPr>
            <a:picLocks noChangeAspect="1"/>
          </p:cNvPicPr>
          <p:nvPr/>
        </p:nvPicPr>
        <p:blipFill rotWithShape="1">
          <a:blip r:embed="rId2"/>
          <a:srcRect t="3990"/>
          <a:stretch/>
        </p:blipFill>
        <p:spPr>
          <a:xfrm>
            <a:off x="1329881" y="671928"/>
            <a:ext cx="10215297" cy="5514143"/>
          </a:xfrm>
          <a:prstGeom prst="rect">
            <a:avLst/>
          </a:prstGeom>
        </p:spPr>
      </p:pic>
    </p:spTree>
    <p:extLst>
      <p:ext uri="{BB962C8B-B14F-4D97-AF65-F5344CB8AC3E}">
        <p14:creationId xmlns:p14="http://schemas.microsoft.com/office/powerpoint/2010/main" val="3595953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 website&#10;&#10;Description automatically generated">
            <a:extLst>
              <a:ext uri="{FF2B5EF4-FFF2-40B4-BE49-F238E27FC236}">
                <a16:creationId xmlns:a16="http://schemas.microsoft.com/office/drawing/2014/main" id="{57F5D2F6-C53D-955F-B90B-8388E089BCCC}"/>
              </a:ext>
            </a:extLst>
          </p:cNvPr>
          <p:cNvPicPr>
            <a:picLocks noChangeAspect="1"/>
          </p:cNvPicPr>
          <p:nvPr/>
        </p:nvPicPr>
        <p:blipFill rotWithShape="1">
          <a:blip r:embed="rId2"/>
          <a:srcRect t="4532"/>
          <a:stretch/>
        </p:blipFill>
        <p:spPr>
          <a:xfrm>
            <a:off x="1435288" y="846161"/>
            <a:ext cx="10103759" cy="5423134"/>
          </a:xfrm>
          <a:prstGeom prst="rect">
            <a:avLst/>
          </a:prstGeom>
        </p:spPr>
      </p:pic>
    </p:spTree>
    <p:extLst>
      <p:ext uri="{BB962C8B-B14F-4D97-AF65-F5344CB8AC3E}">
        <p14:creationId xmlns:p14="http://schemas.microsoft.com/office/powerpoint/2010/main" val="2938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412091" y="501651"/>
            <a:ext cx="4395340" cy="1716255"/>
          </a:xfrm>
        </p:spPr>
        <p:txBody>
          <a:bodyPr vert="horz" lIns="91440" tIns="45720" rIns="91440" bIns="45720" rtlCol="0" anchor="b">
            <a:normAutofit/>
          </a:bodyPr>
          <a:lstStyle/>
          <a:p>
            <a:pPr algn="l"/>
            <a:r>
              <a:rPr lang="en-US" sz="5400" b="1" kern="1200" cap="all" spc="400" dirty="0">
                <a:solidFill>
                  <a:schemeClr val="tx1"/>
                </a:solidFill>
                <a:latin typeface="+mj-lt"/>
                <a:ea typeface="+mj-ea"/>
                <a:cs typeface="+mj-cs"/>
              </a:rPr>
              <a:t>Agenda</a:t>
            </a:r>
            <a:endParaRPr lang="en-US" sz="5400" kern="1200" dirty="0">
              <a:solidFill>
                <a:schemeClr val="tx1"/>
              </a:solidFill>
              <a:latin typeface="+mj-lt"/>
              <a:ea typeface="+mj-ea"/>
              <a:cs typeface="+mj-cs"/>
            </a:endParaRPr>
          </a:p>
        </p:txBody>
      </p:sp>
      <p:sp>
        <p:nvSpPr>
          <p:cNvPr id="46" name="Rectangle 4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graphical user interface&#10;&#10;Description automatically generated">
            <a:extLst>
              <a:ext uri="{FF2B5EF4-FFF2-40B4-BE49-F238E27FC236}">
                <a16:creationId xmlns:a16="http://schemas.microsoft.com/office/drawing/2014/main" id="{8FC38C4A-FE5F-AA76-4261-0EBC6273EB47}"/>
              </a:ext>
            </a:extLst>
          </p:cNvPr>
          <p:cNvPicPr>
            <a:picLocks noChangeAspect="1"/>
          </p:cNvPicPr>
          <p:nvPr/>
        </p:nvPicPr>
        <p:blipFill>
          <a:blip r:embed="rId2"/>
          <a:stretch>
            <a:fillRect/>
          </a:stretch>
        </p:blipFill>
        <p:spPr>
          <a:xfrm>
            <a:off x="279143" y="1966945"/>
            <a:ext cx="5221625" cy="2924110"/>
          </a:xfrm>
          <a:prstGeom prst="rect">
            <a:avLst/>
          </a:prstGeom>
        </p:spPr>
      </p:pic>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392583" y="2645922"/>
            <a:ext cx="4434721" cy="3710427"/>
          </a:xfrm>
        </p:spPr>
        <p:txBody>
          <a:bodyPr vert="horz" lIns="91440" tIns="45720" rIns="91440" bIns="45720" rtlCol="0" anchor="t">
            <a:normAutofit fontScale="92500" lnSpcReduction="10000"/>
          </a:bodyPr>
          <a:lstStyle/>
          <a:p>
            <a:pPr indent="-228600" algn="l">
              <a:buFont typeface="Arial" panose="020B0604020202020204" pitchFamily="34" charset="0"/>
              <a:buChar char="•"/>
            </a:pPr>
            <a:r>
              <a:rPr lang="en-US" dirty="0">
                <a:solidFill>
                  <a:schemeClr val="tx1"/>
                </a:solidFill>
              </a:rPr>
              <a:t>Introduction</a:t>
            </a:r>
          </a:p>
          <a:p>
            <a:pPr indent="-228600" algn="l">
              <a:buFont typeface="Arial" panose="020B0604020202020204" pitchFamily="34" charset="0"/>
              <a:buChar char="•"/>
            </a:pPr>
            <a:r>
              <a:rPr lang="en-US" dirty="0">
                <a:solidFill>
                  <a:schemeClr val="tx1"/>
                </a:solidFill>
              </a:rPr>
              <a:t>Tech Stack</a:t>
            </a:r>
          </a:p>
          <a:p>
            <a:pPr indent="-228600" algn="l">
              <a:buFont typeface="Arial" panose="020B0604020202020204" pitchFamily="34" charset="0"/>
              <a:buChar char="•"/>
            </a:pPr>
            <a:r>
              <a:rPr lang="en-US" dirty="0">
                <a:solidFill>
                  <a:schemeClr val="tx1"/>
                </a:solidFill>
              </a:rPr>
              <a:t>What is API?</a:t>
            </a:r>
          </a:p>
          <a:p>
            <a:pPr indent="-228600" algn="l">
              <a:buFont typeface="Arial" panose="020B0604020202020204" pitchFamily="34" charset="0"/>
              <a:buChar char="•"/>
            </a:pPr>
            <a:r>
              <a:rPr lang="en-US" dirty="0">
                <a:solidFill>
                  <a:schemeClr val="tx1"/>
                </a:solidFill>
              </a:rPr>
              <a:t>Mailchimp API</a:t>
            </a:r>
          </a:p>
          <a:p>
            <a:pPr indent="-228600" algn="l">
              <a:buFont typeface="Arial" panose="020B0604020202020204" pitchFamily="34" charset="0"/>
              <a:buChar char="•"/>
            </a:pPr>
            <a:r>
              <a:rPr lang="en-US" dirty="0">
                <a:solidFill>
                  <a:schemeClr val="tx1"/>
                </a:solidFill>
              </a:rPr>
              <a:t>Why Newsletter is important?</a:t>
            </a:r>
          </a:p>
          <a:p>
            <a:pPr indent="-228600" algn="l">
              <a:buFont typeface="Arial" panose="020B0604020202020204" pitchFamily="34" charset="0"/>
              <a:buChar char="•"/>
            </a:pPr>
            <a:r>
              <a:rPr lang="en-US" dirty="0">
                <a:solidFill>
                  <a:schemeClr val="tx1"/>
                </a:solidFill>
              </a:rPr>
              <a:t>System Design</a:t>
            </a:r>
          </a:p>
          <a:p>
            <a:pPr indent="-228600" algn="l">
              <a:buFont typeface="Arial" panose="020B0604020202020204" pitchFamily="34" charset="0"/>
              <a:buChar char="•"/>
            </a:pPr>
            <a:r>
              <a:rPr lang="en-US" dirty="0">
                <a:solidFill>
                  <a:schemeClr val="tx1"/>
                </a:solidFill>
              </a:rPr>
              <a:t>Requirements</a:t>
            </a:r>
          </a:p>
          <a:p>
            <a:pPr indent="-228600" algn="l">
              <a:buFont typeface="Arial" panose="020B0604020202020204" pitchFamily="34" charset="0"/>
              <a:buChar char="•"/>
            </a:pPr>
            <a:r>
              <a:rPr lang="en-US" dirty="0">
                <a:solidFill>
                  <a:schemeClr val="tx1"/>
                </a:solidFill>
              </a:rPr>
              <a:t>Use Case Diagram</a:t>
            </a:r>
          </a:p>
          <a:p>
            <a:pPr indent="-228600" algn="l">
              <a:buFont typeface="Arial" panose="020B0604020202020204" pitchFamily="34" charset="0"/>
              <a:buChar char="•"/>
            </a:pPr>
            <a:r>
              <a:rPr lang="en-US" dirty="0">
                <a:solidFill>
                  <a:schemeClr val="tx1"/>
                </a:solidFill>
              </a:rPr>
              <a:t>E-R Diagram</a:t>
            </a:r>
          </a:p>
          <a:p>
            <a:pPr indent="-228600" algn="l">
              <a:buFont typeface="Arial" panose="020B0604020202020204" pitchFamily="34" charset="0"/>
              <a:buChar char="•"/>
            </a:pPr>
            <a:r>
              <a:rPr lang="en-US" dirty="0">
                <a:solidFill>
                  <a:schemeClr val="tx1"/>
                </a:solidFill>
              </a:rPr>
              <a:t>Screenshots</a:t>
            </a:r>
          </a:p>
          <a:p>
            <a:pPr indent="-228600" algn="l">
              <a:buFont typeface="Arial" panose="020B0604020202020204" pitchFamily="34" charset="0"/>
              <a:buChar char="•"/>
            </a:pPr>
            <a:r>
              <a:rPr lang="en-US" dirty="0">
                <a:solidFill>
                  <a:schemeClr val="tx1"/>
                </a:solidFill>
              </a:rPr>
              <a:t>Conclusion</a:t>
            </a:r>
          </a:p>
          <a:p>
            <a:pPr indent="-228600" algn="l">
              <a:buFont typeface="Arial" panose="020B0604020202020204" pitchFamily="34" charset="0"/>
              <a:buChar char="•"/>
            </a:pPr>
            <a:endParaRPr lang="en-US" dirty="0">
              <a:solidFill>
                <a:schemeClr val="tx1"/>
              </a:solidFill>
            </a:endParaRPr>
          </a:p>
          <a:p>
            <a:pPr indent="-228600" algn="l">
              <a:buFont typeface="Arial" panose="020B0604020202020204" pitchFamily="34" charset="0"/>
              <a:buChar char="•"/>
            </a:pPr>
            <a:endParaRPr lang="en-US" dirty="0">
              <a:solidFill>
                <a:schemeClr val="tx1"/>
              </a:solidFill>
            </a:endParaRP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r>
              <a:rPr lang="en-US" dirty="0">
                <a:solidFill>
                  <a:srgbClr val="0070C0"/>
                </a:solidFill>
              </a:rPr>
              <a:t>BITBYBIT NEWSletter app</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48" name="Straight Connector 4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Conclusion</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a:xfrm>
            <a:off x="6391656" y="2099592"/>
            <a:ext cx="4434840" cy="3848805"/>
          </a:xfrm>
        </p:spPr>
        <p:txBody>
          <a:bodyPr/>
          <a:lstStyle/>
          <a:p>
            <a:r>
              <a:rPr lang="en-US" dirty="0"/>
              <a:t>This project is built as serverless app to consolidate user’s email subscriptions into a single weekly summary email in form of newsletter.</a:t>
            </a:r>
          </a:p>
        </p:txBody>
      </p: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Bitbybit newsletter app</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20</a:t>
            </a:fld>
            <a:endParaRPr lang="en-US" dirty="0"/>
          </a:p>
        </p:txBody>
      </p:sp>
      <p:pic>
        <p:nvPicPr>
          <p:cNvPr id="11" name="Picture Placeholder 10" descr="A picture containing text, computer, businesscard&#10;&#10;Description automatically generated">
            <a:extLst>
              <a:ext uri="{FF2B5EF4-FFF2-40B4-BE49-F238E27FC236}">
                <a16:creationId xmlns:a16="http://schemas.microsoft.com/office/drawing/2014/main" id="{FEBB441A-CDF6-1C71-9A3C-CA4C950F3D74}"/>
              </a:ext>
            </a:extLst>
          </p:cNvPr>
          <p:cNvPicPr>
            <a:picLocks noGrp="1" noChangeAspect="1"/>
          </p:cNvPicPr>
          <p:nvPr>
            <p:ph type="pic" sz="quarter" idx="13"/>
          </p:nvPr>
        </p:nvPicPr>
        <p:blipFill>
          <a:blip r:embed="rId2"/>
          <a:srcRect l="3170" r="3170"/>
          <a:stretch>
            <a:fillRect/>
          </a:stretch>
        </p:blipFill>
        <p:spPr>
          <a:xfrm>
            <a:off x="283465" y="1823911"/>
            <a:ext cx="5221224" cy="3447288"/>
          </a:xfrm>
        </p:spPr>
      </p:pic>
    </p:spTree>
    <p:extLst>
      <p:ext uri="{BB962C8B-B14F-4D97-AF65-F5344CB8AC3E}">
        <p14:creationId xmlns:p14="http://schemas.microsoft.com/office/powerpoint/2010/main" val="3584772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21</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Bitbybit newsletter app</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normAutofit/>
          </a:bodyPr>
          <a:lstStyle/>
          <a:p>
            <a:r>
              <a:rPr lang="en-US" sz="6000"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5131558" y="3331963"/>
            <a:ext cx="5905250" cy="1758652"/>
          </a:xfrm>
        </p:spPr>
        <p:txBody>
          <a:bodyPr>
            <a:normAutofit/>
          </a:bodyPr>
          <a:lstStyle/>
          <a:p>
            <a:r>
              <a:rPr lang="en-US" sz="2000" dirty="0"/>
              <a:t>Prashant Mishra</a:t>
            </a:r>
          </a:p>
          <a:p>
            <a:r>
              <a:rPr lang="en-US" sz="2000" dirty="0">
                <a:hlinkClick r:id="rId2"/>
              </a:rPr>
              <a:t>praashantmishraa@gmail.com</a:t>
            </a:r>
            <a:endParaRPr lang="en-US" sz="2000" dirty="0"/>
          </a:p>
          <a:p>
            <a:r>
              <a:rPr lang="en-US" sz="2000" dirty="0">
                <a:hlinkClick r:id="rId3"/>
              </a:rPr>
              <a:t>http://nameless-plateau-04838.herokuapp.com/</a:t>
            </a:r>
            <a:endParaRPr lang="en-US" sz="2000" dirty="0"/>
          </a:p>
          <a:p>
            <a:endParaRPr lang="en-US" sz="2000" dirty="0"/>
          </a:p>
        </p:txBody>
      </p:sp>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pPr marL="342900" indent="-342900">
              <a:buFont typeface="Arial" panose="020B0604020202020204" pitchFamily="34" charset="0"/>
              <a:buChar char="•"/>
            </a:pPr>
            <a:r>
              <a:rPr lang="en-US" sz="2000" dirty="0"/>
              <a:t>A newsletter is a tool used to communicate regularly with the subscribers, delivering the information customer’s want in their email boxes</a:t>
            </a:r>
          </a:p>
          <a:p>
            <a:endParaRPr lang="en-US" sz="2000" dirty="0"/>
          </a:p>
          <a:p>
            <a:pPr marL="342900" indent="-342900">
              <a:buFont typeface="Arial" panose="020B0604020202020204" pitchFamily="34" charset="0"/>
              <a:buChar char="•"/>
            </a:pPr>
            <a:r>
              <a:rPr lang="en-US" sz="2000" dirty="0" err="1"/>
              <a:t>BitbyBit</a:t>
            </a:r>
            <a:r>
              <a:rPr lang="en-US" sz="2000" dirty="0"/>
              <a:t> is a Node.js based Web App, which allows user to subscribe newsletter subscriptions, powered by Mailchimp API</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Bitbybit newsletter app</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19" name="Picture Placeholder 18" descr="A black rectangle with a black background&#10;&#10;Description automatically generated with low confidence">
            <a:extLst>
              <a:ext uri="{FF2B5EF4-FFF2-40B4-BE49-F238E27FC236}">
                <a16:creationId xmlns:a16="http://schemas.microsoft.com/office/drawing/2014/main" id="{3E081EA7-37C8-CEC4-CE62-8D082FE4F5E9}"/>
              </a:ext>
            </a:extLst>
          </p:cNvPr>
          <p:cNvPicPr>
            <a:picLocks noGrp="1" noChangeAspect="1"/>
          </p:cNvPicPr>
          <p:nvPr>
            <p:ph type="pic" sz="quarter" idx="13"/>
          </p:nvPr>
        </p:nvPicPr>
        <p:blipFill>
          <a:blip r:embed="rId2"/>
          <a:srcRect t="174" b="174"/>
          <a:stretch>
            <a:fillRect/>
          </a:stretch>
        </p:blipFill>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450377"/>
            <a:ext cx="9144000" cy="1169886"/>
          </a:xfrm>
        </p:spPr>
        <p:txBody>
          <a:bodyPr/>
          <a:lstStyle/>
          <a:p>
            <a:r>
              <a:rPr lang="en-US" b="1" cap="all" spc="400">
                <a:solidFill>
                  <a:schemeClr val="bg1"/>
                </a:solidFill>
                <a:latin typeface="+mn-lt"/>
              </a:rPr>
              <a:t>Tech Stack</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4000" y="2161752"/>
            <a:ext cx="9144000" cy="1325880"/>
          </a:xfrm>
        </p:spPr>
        <p:txBody>
          <a:bodyPr/>
          <a:lstStyle/>
          <a:p>
            <a:pPr algn="l">
              <a:lnSpc>
                <a:spcPct val="100000"/>
              </a:lnSpc>
            </a:pPr>
            <a:r>
              <a:rPr lang="en-US" sz="2000" dirty="0">
                <a:solidFill>
                  <a:schemeClr val="bg1"/>
                </a:solidFill>
              </a:rPr>
              <a:t>Implemented with Nodejs and Expressjs on the backend; HTML, CSS and Bootstrap5 on the frontend. The emails are saved to Mailchimp using the Mailchimp API.</a:t>
            </a:r>
            <a:endParaRPr lang="en-US" dirty="0"/>
          </a:p>
        </p:txBody>
      </p:sp>
      <p:pic>
        <p:nvPicPr>
          <p:cNvPr id="7" name="Picture 6" descr="A screenshot of a computer&#10;&#10;Description automatically generated">
            <a:extLst>
              <a:ext uri="{FF2B5EF4-FFF2-40B4-BE49-F238E27FC236}">
                <a16:creationId xmlns:a16="http://schemas.microsoft.com/office/drawing/2014/main" id="{7FEF900F-22F5-875B-A07A-52075A67CFF3}"/>
              </a:ext>
            </a:extLst>
          </p:cNvPr>
          <p:cNvPicPr>
            <a:picLocks noChangeAspect="1"/>
          </p:cNvPicPr>
          <p:nvPr/>
        </p:nvPicPr>
        <p:blipFill rotWithShape="1">
          <a:blip r:embed="rId2"/>
          <a:srcRect l="71082" t="35018" r="7426" b="54232"/>
          <a:stretch/>
        </p:blipFill>
        <p:spPr>
          <a:xfrm>
            <a:off x="1005385" y="4029121"/>
            <a:ext cx="4714246" cy="146790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C185F0C3-217A-962D-DCE4-DDA94261E2DF}"/>
              </a:ext>
            </a:extLst>
          </p:cNvPr>
          <p:cNvPicPr>
            <a:picLocks noChangeAspect="1"/>
          </p:cNvPicPr>
          <p:nvPr/>
        </p:nvPicPr>
        <p:blipFill rotWithShape="1">
          <a:blip r:embed="rId3"/>
          <a:srcRect l="70411" t="47647" r="2052" b="36937"/>
          <a:stretch/>
        </p:blipFill>
        <p:spPr>
          <a:xfrm>
            <a:off x="6746196" y="4029121"/>
            <a:ext cx="4663856" cy="1467906"/>
          </a:xfrm>
          <a:prstGeom prst="rect">
            <a:avLst/>
          </a:prstGeom>
        </p:spPr>
      </p:pic>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29CFE09-EE3F-E380-B2E9-B67787D25883}"/>
              </a:ext>
            </a:extLst>
          </p:cNvPr>
          <p:cNvSpPr>
            <a:spLocks noGrp="1"/>
          </p:cNvSpPr>
          <p:nvPr>
            <p:ph type="title"/>
          </p:nvPr>
        </p:nvSpPr>
        <p:spPr>
          <a:xfrm>
            <a:off x="838200" y="698643"/>
            <a:ext cx="5243394" cy="2225532"/>
          </a:xfrm>
        </p:spPr>
        <p:txBody>
          <a:bodyPr vert="horz" lIns="91440" tIns="45720" rIns="91440" bIns="45720" rtlCol="0" anchor="t">
            <a:normAutofit/>
          </a:bodyPr>
          <a:lstStyle/>
          <a:p>
            <a:r>
              <a:rPr lang="en-US" sz="6000" kern="1200" dirty="0">
                <a:solidFill>
                  <a:schemeClr val="tx1"/>
                </a:solidFill>
                <a:latin typeface="+mj-lt"/>
                <a:ea typeface="+mj-ea"/>
                <a:cs typeface="+mj-cs"/>
              </a:rPr>
              <a:t>What is API?</a:t>
            </a:r>
            <a:br>
              <a:rPr lang="en-US" sz="6000" kern="1200" dirty="0">
                <a:solidFill>
                  <a:schemeClr val="tx1"/>
                </a:solidFill>
                <a:latin typeface="+mj-lt"/>
                <a:ea typeface="+mj-ea"/>
                <a:cs typeface="+mj-cs"/>
              </a:rPr>
            </a:br>
            <a:endParaRPr lang="en-US" sz="6000" kern="1200" dirty="0">
              <a:solidFill>
                <a:schemeClr val="tx1"/>
              </a:solidFill>
              <a:latin typeface="+mj-lt"/>
              <a:ea typeface="+mj-ea"/>
              <a:cs typeface="+mj-cs"/>
            </a:endParaRPr>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19" name="Picture 18" descr="Diagram&#10;&#10;Description automatically generated">
            <a:extLst>
              <a:ext uri="{FF2B5EF4-FFF2-40B4-BE49-F238E27FC236}">
                <a16:creationId xmlns:a16="http://schemas.microsoft.com/office/drawing/2014/main" id="{9A6C33C9-519E-EAB9-26B0-E5F41D16C65C}"/>
              </a:ext>
            </a:extLst>
          </p:cNvPr>
          <p:cNvPicPr>
            <a:picLocks noChangeAspect="1"/>
          </p:cNvPicPr>
          <p:nvPr/>
        </p:nvPicPr>
        <p:blipFill>
          <a:blip r:embed="rId2"/>
          <a:stretch>
            <a:fillRect/>
          </a:stretch>
        </p:blipFill>
        <p:spPr>
          <a:xfrm>
            <a:off x="1021597" y="2924175"/>
            <a:ext cx="5583816" cy="2610434"/>
          </a:xfrm>
          <a:prstGeom prst="rect">
            <a:avLst/>
          </a:prstGeom>
        </p:spPr>
      </p:pic>
      <p:sp>
        <p:nvSpPr>
          <p:cNvPr id="4" name="Content Placeholder 3">
            <a:extLst>
              <a:ext uri="{FF2B5EF4-FFF2-40B4-BE49-F238E27FC236}">
                <a16:creationId xmlns:a16="http://schemas.microsoft.com/office/drawing/2014/main" id="{8A21EDF1-67F3-FB73-2379-000426790353}"/>
              </a:ext>
            </a:extLst>
          </p:cNvPr>
          <p:cNvSpPr>
            <a:spLocks noGrp="1"/>
          </p:cNvSpPr>
          <p:nvPr>
            <p:ph idx="1"/>
          </p:nvPr>
        </p:nvSpPr>
        <p:spPr>
          <a:xfrm>
            <a:off x="7229041" y="879355"/>
            <a:ext cx="4453440" cy="5120755"/>
          </a:xfrm>
        </p:spPr>
        <p:txBody>
          <a:bodyPr vert="horz" lIns="91440" tIns="45720" rIns="91440" bIns="45720" rtlCol="0" anchor="ctr">
            <a:normAutofit/>
          </a:bodyPr>
          <a:lstStyle/>
          <a:p>
            <a:pPr>
              <a:lnSpc>
                <a:spcPct val="150000"/>
              </a:lnSpc>
            </a:pPr>
            <a:r>
              <a:rPr lang="en-US" b="1" dirty="0"/>
              <a:t>Application Programming Interface </a:t>
            </a:r>
            <a:r>
              <a:rPr lang="en-US" dirty="0"/>
              <a:t>is a way for two or more computer programs to communicate with each other. It is a type of software interface, offering a service to other pieces of software. A document or standard that describes how to build or use such a connection or interface is called an API specification.</a:t>
            </a:r>
          </a:p>
        </p:txBody>
      </p:sp>
      <p:sp>
        <p:nvSpPr>
          <p:cNvPr id="6" name="Footer Placeholder 5">
            <a:extLst>
              <a:ext uri="{FF2B5EF4-FFF2-40B4-BE49-F238E27FC236}">
                <a16:creationId xmlns:a16="http://schemas.microsoft.com/office/drawing/2014/main" id="{9731F169-0ED2-B509-5C99-23D3AC7ADD0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r>
              <a:rPr lang="en-US" dirty="0"/>
              <a:t>Bitbybit newsletter app</a:t>
            </a:r>
          </a:p>
        </p:txBody>
      </p:sp>
      <p:sp>
        <p:nvSpPr>
          <p:cNvPr id="7" name="Slide Number Placeholder 6">
            <a:extLst>
              <a:ext uri="{FF2B5EF4-FFF2-40B4-BE49-F238E27FC236}">
                <a16:creationId xmlns:a16="http://schemas.microsoft.com/office/drawing/2014/main" id="{8BBFDFCC-84C3-0ECB-4A3C-8198720709F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a:t>
            </a:fld>
            <a:endParaRPr lang="en-US"/>
          </a:p>
        </p:txBody>
      </p:sp>
    </p:spTree>
    <p:extLst>
      <p:ext uri="{BB962C8B-B14F-4D97-AF65-F5344CB8AC3E}">
        <p14:creationId xmlns:p14="http://schemas.microsoft.com/office/powerpoint/2010/main" val="198215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Logo&#10;&#10;Description automatically generated">
            <a:extLst>
              <a:ext uri="{FF2B5EF4-FFF2-40B4-BE49-F238E27FC236}">
                <a16:creationId xmlns:a16="http://schemas.microsoft.com/office/drawing/2014/main" id="{736F1038-806F-4366-78D4-CB4BEE888669}"/>
              </a:ext>
            </a:extLst>
          </p:cNvPr>
          <p:cNvPicPr>
            <a:picLocks noGrp="1" noChangeAspect="1"/>
          </p:cNvPicPr>
          <p:nvPr>
            <p:ph type="pic" sz="quarter" idx="13"/>
          </p:nvPr>
        </p:nvPicPr>
        <p:blipFill>
          <a:blip r:embed="rId2"/>
          <a:srcRect/>
          <a:stretch>
            <a:fillRect/>
          </a:stretch>
        </p:blipFill>
        <p:spPr/>
      </p:pic>
      <p:sp>
        <p:nvSpPr>
          <p:cNvPr id="3" name="Title 2">
            <a:extLst>
              <a:ext uri="{FF2B5EF4-FFF2-40B4-BE49-F238E27FC236}">
                <a16:creationId xmlns:a16="http://schemas.microsoft.com/office/drawing/2014/main" id="{D01D4A4C-8218-9F4F-697D-D8C556012F46}"/>
              </a:ext>
            </a:extLst>
          </p:cNvPr>
          <p:cNvSpPr>
            <a:spLocks noGrp="1"/>
          </p:cNvSpPr>
          <p:nvPr>
            <p:ph type="title"/>
          </p:nvPr>
        </p:nvSpPr>
        <p:spPr/>
        <p:txBody>
          <a:bodyPr/>
          <a:lstStyle/>
          <a:p>
            <a:r>
              <a:rPr lang="en-US" dirty="0"/>
              <a:t>Mailchimp API</a:t>
            </a:r>
            <a:endParaRPr lang="en-IN" dirty="0"/>
          </a:p>
        </p:txBody>
      </p:sp>
      <p:sp>
        <p:nvSpPr>
          <p:cNvPr id="4" name="Content Placeholder 3">
            <a:extLst>
              <a:ext uri="{FF2B5EF4-FFF2-40B4-BE49-F238E27FC236}">
                <a16:creationId xmlns:a16="http://schemas.microsoft.com/office/drawing/2014/main" id="{B8977B36-AED7-FC72-69E4-29B4F7F96EB0}"/>
              </a:ext>
            </a:extLst>
          </p:cNvPr>
          <p:cNvSpPr>
            <a:spLocks noGrp="1"/>
          </p:cNvSpPr>
          <p:nvPr>
            <p:ph idx="1"/>
          </p:nvPr>
        </p:nvSpPr>
        <p:spPr/>
        <p:txBody>
          <a:bodyPr>
            <a:normAutofit fontScale="92500"/>
          </a:bodyPr>
          <a:lstStyle/>
          <a:p>
            <a:r>
              <a:rPr lang="en-US" sz="2400" dirty="0"/>
              <a:t>The Mailchimp Marketing API provides programmatic access to Mailchimp data and functionality, allowing developers to build custom features to do things like sync email activity and campaign analytics with their database, manage audiences and campaigns, and more. To use the Marketing API, you need a Mailchimp account.</a:t>
            </a:r>
            <a:endParaRPr lang="en-IN" sz="2400" dirty="0"/>
          </a:p>
        </p:txBody>
      </p:sp>
      <p:sp>
        <p:nvSpPr>
          <p:cNvPr id="6" name="Footer Placeholder 5">
            <a:extLst>
              <a:ext uri="{FF2B5EF4-FFF2-40B4-BE49-F238E27FC236}">
                <a16:creationId xmlns:a16="http://schemas.microsoft.com/office/drawing/2014/main" id="{E3E9505D-BC42-F9E4-683A-B3F683093AEB}"/>
              </a:ext>
            </a:extLst>
          </p:cNvPr>
          <p:cNvSpPr>
            <a:spLocks noGrp="1"/>
          </p:cNvSpPr>
          <p:nvPr>
            <p:ph type="ftr" sz="quarter" idx="11"/>
          </p:nvPr>
        </p:nvSpPr>
        <p:spPr/>
        <p:txBody>
          <a:bodyPr/>
          <a:lstStyle/>
          <a:p>
            <a:r>
              <a:rPr lang="en-US" dirty="0"/>
              <a:t>Bitbybit newsletter app</a:t>
            </a:r>
          </a:p>
        </p:txBody>
      </p:sp>
      <p:sp>
        <p:nvSpPr>
          <p:cNvPr id="7" name="Slide Number Placeholder 6">
            <a:extLst>
              <a:ext uri="{FF2B5EF4-FFF2-40B4-BE49-F238E27FC236}">
                <a16:creationId xmlns:a16="http://schemas.microsoft.com/office/drawing/2014/main" id="{2A1B0942-0097-EBA9-B189-0F67FC959995}"/>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297263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1218009" y="1077947"/>
            <a:ext cx="9755982" cy="671198"/>
          </a:xfrm>
        </p:spPr>
        <p:txBody>
          <a:bodyPr>
            <a:normAutofit fontScale="90000"/>
          </a:bodyPr>
          <a:lstStyle/>
          <a:p>
            <a:r>
              <a:rPr lang="en-US" sz="5400" dirty="0"/>
              <a:t>Why Newsletter is important?</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p:txBody>
          <a:bodyPr/>
          <a:lstStyle/>
          <a:p>
            <a:fld id="{D8DA9DAA-006C-4F4B-980E-E3DF019B24E2}" type="slidenum">
              <a:rPr lang="en-US" b="1" cap="all" spc="100" smtClean="0">
                <a:solidFill>
                  <a:schemeClr val="accent2"/>
                </a:solidFill>
              </a:rPr>
              <a:t>7</a:t>
            </a:fld>
            <a:endParaRPr lang="en-US" b="1" cap="all" spc="100" dirty="0">
              <a:solidFill>
                <a:schemeClr val="accent2"/>
              </a:solidFill>
            </a:endParaRPr>
          </a:p>
        </p:txBody>
      </p:sp>
      <p:pic>
        <p:nvPicPr>
          <p:cNvPr id="13" name="Picture 12" descr="A picture containing Teams&#10;&#10;Description automatically generated">
            <a:extLst>
              <a:ext uri="{FF2B5EF4-FFF2-40B4-BE49-F238E27FC236}">
                <a16:creationId xmlns:a16="http://schemas.microsoft.com/office/drawing/2014/main" id="{B56DE866-FDCB-7AD1-D29A-44DF8AFF7ECB}"/>
              </a:ext>
            </a:extLst>
          </p:cNvPr>
          <p:cNvPicPr>
            <a:picLocks noChangeAspect="1"/>
          </p:cNvPicPr>
          <p:nvPr/>
        </p:nvPicPr>
        <p:blipFill rotWithShape="1">
          <a:blip r:embed="rId2"/>
          <a:srcRect t="17115" b="7315"/>
          <a:stretch/>
        </p:blipFill>
        <p:spPr>
          <a:xfrm>
            <a:off x="1905478" y="2058781"/>
            <a:ext cx="8381044" cy="4507427"/>
          </a:xfrm>
          <a:prstGeom prst="rect">
            <a:avLst/>
          </a:prstGeom>
        </p:spPr>
      </p:pic>
    </p:spTree>
    <p:extLst>
      <p:ext uri="{BB962C8B-B14F-4D97-AF65-F5344CB8AC3E}">
        <p14:creationId xmlns:p14="http://schemas.microsoft.com/office/powerpoint/2010/main" val="27782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E43BC0-DC7D-846E-8951-700C0223FC77}"/>
              </a:ext>
            </a:extLst>
          </p:cNvPr>
          <p:cNvSpPr>
            <a:spLocks noGrp="1"/>
          </p:cNvSpPr>
          <p:nvPr>
            <p:ph type="title"/>
          </p:nvPr>
        </p:nvSpPr>
        <p:spPr>
          <a:xfrm>
            <a:off x="838200" y="1336390"/>
            <a:ext cx="6155988" cy="1182927"/>
          </a:xfrm>
        </p:spPr>
        <p:txBody>
          <a:bodyPr anchor="b">
            <a:normAutofit/>
          </a:bodyPr>
          <a:lstStyle/>
          <a:p>
            <a:r>
              <a:rPr lang="en-US" dirty="0"/>
              <a:t>System Design</a:t>
            </a:r>
            <a:endParaRPr lang="en-IN" dirty="0"/>
          </a:p>
        </p:txBody>
      </p:sp>
      <p:cxnSp>
        <p:nvCxnSpPr>
          <p:cNvPr id="17" name="Straight Connector 16">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DDE3F0AB-5342-7D5F-F8CE-F3ACA495D5A1}"/>
              </a:ext>
            </a:extLst>
          </p:cNvPr>
          <p:cNvSpPr>
            <a:spLocks noGrp="1"/>
          </p:cNvSpPr>
          <p:nvPr>
            <p:ph idx="1"/>
          </p:nvPr>
        </p:nvSpPr>
        <p:spPr>
          <a:xfrm>
            <a:off x="803776" y="2829330"/>
            <a:ext cx="6190412" cy="3344459"/>
          </a:xfrm>
        </p:spPr>
        <p:txBody>
          <a:bodyPr anchor="t">
            <a:normAutofit/>
          </a:bodyPr>
          <a:lstStyle/>
          <a:p>
            <a:pPr marL="0" indent="0">
              <a:buNone/>
            </a:pPr>
            <a:r>
              <a:rPr lang="en-US" sz="2400" dirty="0"/>
              <a:t>System design is the process of defining the components, modules, interfaces, and data for a system to satisfy specified requirements. System development is the process of creating or altering systems, along with the processes, practices, models, and methodologies used to develop them.</a:t>
            </a:r>
            <a:endParaRPr lang="en-IN" sz="2400" dirty="0"/>
          </a:p>
        </p:txBody>
      </p:sp>
      <p:pic>
        <p:nvPicPr>
          <p:cNvPr id="10" name="Picture 9" descr="Diagram&#10;&#10;Description automatically generated">
            <a:extLst>
              <a:ext uri="{FF2B5EF4-FFF2-40B4-BE49-F238E27FC236}">
                <a16:creationId xmlns:a16="http://schemas.microsoft.com/office/drawing/2014/main" id="{5A8434CD-129E-03C8-BC74-A8EBC4C585C6}"/>
              </a:ext>
            </a:extLst>
          </p:cNvPr>
          <p:cNvPicPr>
            <a:picLocks noChangeAspect="1"/>
          </p:cNvPicPr>
          <p:nvPr/>
        </p:nvPicPr>
        <p:blipFill>
          <a:blip r:embed="rId2"/>
          <a:stretch>
            <a:fillRect/>
          </a:stretch>
        </p:blipFill>
        <p:spPr>
          <a:xfrm>
            <a:off x="7572653" y="1980885"/>
            <a:ext cx="3548404" cy="3548404"/>
          </a:xfrm>
          <a:prstGeom prst="rect">
            <a:avLst/>
          </a:prstGeom>
        </p:spPr>
      </p:pic>
      <p:sp>
        <p:nvSpPr>
          <p:cNvPr id="1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 name="Slide Number Placeholder 4">
            <a:extLst>
              <a:ext uri="{FF2B5EF4-FFF2-40B4-BE49-F238E27FC236}">
                <a16:creationId xmlns:a16="http://schemas.microsoft.com/office/drawing/2014/main" id="{15F55E4B-F877-A37B-51CE-8781A1B3D0BD}"/>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8</a:t>
            </a:fld>
            <a:endParaRPr lang="en-US">
              <a:solidFill>
                <a:schemeClr val="accent2"/>
              </a:solidFill>
            </a:endParaRPr>
          </a:p>
        </p:txBody>
      </p:sp>
    </p:spTree>
    <p:extLst>
      <p:ext uri="{BB962C8B-B14F-4D97-AF65-F5344CB8AC3E}">
        <p14:creationId xmlns:p14="http://schemas.microsoft.com/office/powerpoint/2010/main" val="377820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3BC0-DC7D-846E-8951-700C0223FC77}"/>
              </a:ext>
            </a:extLst>
          </p:cNvPr>
          <p:cNvSpPr>
            <a:spLocks noGrp="1"/>
          </p:cNvSpPr>
          <p:nvPr>
            <p:ph type="title"/>
          </p:nvPr>
        </p:nvSpPr>
        <p:spPr>
          <a:xfrm>
            <a:off x="838200" y="706744"/>
            <a:ext cx="10515600" cy="1012874"/>
          </a:xfrm>
        </p:spPr>
        <p:txBody>
          <a:bodyPr>
            <a:normAutofit/>
          </a:bodyPr>
          <a:lstStyle/>
          <a:p>
            <a:r>
              <a:rPr lang="en-IN" dirty="0"/>
              <a:t>Requirements</a:t>
            </a:r>
          </a:p>
        </p:txBody>
      </p:sp>
      <p:sp>
        <p:nvSpPr>
          <p:cNvPr id="8" name="Content Placeholder 7">
            <a:extLst>
              <a:ext uri="{FF2B5EF4-FFF2-40B4-BE49-F238E27FC236}">
                <a16:creationId xmlns:a16="http://schemas.microsoft.com/office/drawing/2014/main" id="{DDE3F0AB-5342-7D5F-F8CE-F3ACA495D5A1}"/>
              </a:ext>
            </a:extLst>
          </p:cNvPr>
          <p:cNvSpPr>
            <a:spLocks noGrp="1"/>
          </p:cNvSpPr>
          <p:nvPr>
            <p:ph idx="1"/>
          </p:nvPr>
        </p:nvSpPr>
        <p:spPr>
          <a:xfrm>
            <a:off x="838200" y="2187574"/>
            <a:ext cx="10515600" cy="4351338"/>
          </a:xfrm>
        </p:spPr>
        <p:txBody>
          <a:bodyPr/>
          <a:lstStyle/>
          <a:p>
            <a:pPr marL="0" indent="0">
              <a:buNone/>
            </a:pPr>
            <a:r>
              <a:rPr lang="en-US" dirty="0"/>
              <a:t>Emails sent to a specific email address are parsed, written to a database, and sent to user’s primary inbox as part of a single weekly email.</a:t>
            </a:r>
          </a:p>
          <a:p>
            <a:pPr marL="0" indent="0">
              <a:buNone/>
            </a:pPr>
            <a:endParaRPr lang="en-US" dirty="0"/>
          </a:p>
          <a:p>
            <a:r>
              <a:rPr lang="en-US" sz="2000" dirty="0"/>
              <a:t>Admin can preserve the design of each email newsletter.</a:t>
            </a:r>
          </a:p>
          <a:p>
            <a:r>
              <a:rPr lang="en-US" sz="2000" dirty="0"/>
              <a:t>Admin can choose ideal frequency (e.g. weekly, bi-weekly, or monthly) and the best time of week to send the newsletter.</a:t>
            </a:r>
            <a:endParaRPr lang="en-IN" sz="2000" dirty="0"/>
          </a:p>
        </p:txBody>
      </p:sp>
      <p:sp>
        <p:nvSpPr>
          <p:cNvPr id="5" name="Slide Number Placeholder 4">
            <a:extLst>
              <a:ext uri="{FF2B5EF4-FFF2-40B4-BE49-F238E27FC236}">
                <a16:creationId xmlns:a16="http://schemas.microsoft.com/office/drawing/2014/main" id="{15F55E4B-F877-A37B-51CE-8781A1B3D0BD}"/>
              </a:ext>
            </a:extLst>
          </p:cNvPr>
          <p:cNvSpPr>
            <a:spLocks noGrp="1"/>
          </p:cNvSpPr>
          <p:nvPr>
            <p:ph type="sldNum" sz="quarter" idx="12"/>
          </p:nvPr>
        </p:nvSpPr>
        <p:spPr/>
        <p:txBody>
          <a:bodyPr/>
          <a:lstStyle/>
          <a:p>
            <a:fld id="{D8DA9DAA-006C-4F4B-980E-E3DF019B24E2}" type="slidenum">
              <a:rPr lang="en-US" smtClean="0"/>
              <a:t>9</a:t>
            </a:fld>
            <a:endParaRPr lang="en-US" dirty="0"/>
          </a:p>
        </p:txBody>
      </p:sp>
    </p:spTree>
    <p:extLst>
      <p:ext uri="{BB962C8B-B14F-4D97-AF65-F5344CB8AC3E}">
        <p14:creationId xmlns:p14="http://schemas.microsoft.com/office/powerpoint/2010/main" val="1438202032"/>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openxmlformats.org/package/2006/metadata/core-properties"/>
    <ds:schemaRef ds:uri="16c05727-aa75-4e4a-9b5f-8a80a1165891"/>
    <ds:schemaRef ds:uri="http://schemas.microsoft.com/office/2006/documentManagement/types"/>
    <ds:schemaRef ds:uri="http://www.w3.org/XML/1998/namespace"/>
    <ds:schemaRef ds:uri="http://purl.org/dc/elements/1.1/"/>
    <ds:schemaRef ds:uri="http://purl.org/dc/terms/"/>
    <ds:schemaRef ds:uri="http://purl.org/dc/dcmitype/"/>
    <ds:schemaRef ds:uri="http://schemas.microsoft.com/office/infopath/2007/PartnerControl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{1833ADC4-D4F2-4D5E-903D-7B15C214A9FB}tf89338750_win32</Template>
  <TotalTime>1020</TotalTime>
  <Words>513</Words>
  <Application>Microsoft Office PowerPoint</Application>
  <PresentationFormat>Widescreen</PresentationFormat>
  <Paragraphs>67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Aharoni</vt:lpstr>
      <vt:lpstr>Arial</vt:lpstr>
      <vt:lpstr>Calibri</vt:lpstr>
      <vt:lpstr>Univers</vt:lpstr>
      <vt:lpstr>GradientUnivers</vt:lpstr>
      <vt:lpstr>Bitbybit Newsletter Subscription</vt:lpstr>
      <vt:lpstr>Agenda</vt:lpstr>
      <vt:lpstr>Introduction</vt:lpstr>
      <vt:lpstr>Tech Stack</vt:lpstr>
      <vt:lpstr>What is API? </vt:lpstr>
      <vt:lpstr>Mailchimp API</vt:lpstr>
      <vt:lpstr>Why Newsletter is important?</vt:lpstr>
      <vt:lpstr>System Design</vt:lpstr>
      <vt:lpstr>Requirements</vt:lpstr>
      <vt:lpstr>Use Case Diagram</vt:lpstr>
      <vt:lpstr>E-R Diagram</vt:lpstr>
      <vt:lpstr>Hosted on:</vt:lpstr>
      <vt:lpstr>Screenshots</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Newsletter Subscription</dc:title>
  <dc:creator>Prashant Mishra</dc:creator>
  <cp:lastModifiedBy>Prashant Mishra</cp:lastModifiedBy>
  <cp:revision>67</cp:revision>
  <dcterms:created xsi:type="dcterms:W3CDTF">2022-08-05T13:38:02Z</dcterms:created>
  <dcterms:modified xsi:type="dcterms:W3CDTF">2022-08-06T10:02:11Z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