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60" r:id="rId3"/>
    <p:sldId id="267" r:id="rId4"/>
    <p:sldId id="257" r:id="rId5"/>
    <p:sldId id="268" r:id="rId6"/>
    <p:sldId id="269" r:id="rId7"/>
    <p:sldId id="270" r:id="rId8"/>
    <p:sldId id="271" r:id="rId9"/>
    <p:sldId id="258" r:id="rId10"/>
    <p:sldId id="273" r:id="rId11"/>
    <p:sldId id="274" r:id="rId12"/>
    <p:sldId id="259" r:id="rId13"/>
    <p:sldId id="272" r:id="rId14"/>
    <p:sldId id="275" r:id="rId15"/>
    <p:sldId id="280" r:id="rId16"/>
    <p:sldId id="281" r:id="rId17"/>
    <p:sldId id="282" r:id="rId18"/>
    <p:sldId id="261" r:id="rId19"/>
    <p:sldId id="26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6345" y="1122363"/>
            <a:ext cx="4841275" cy="2387600"/>
          </a:xfrm>
        </p:spPr>
        <p:txBody>
          <a:bodyPr anchor="b">
            <a:no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103" y="3867325"/>
            <a:ext cx="6356517" cy="213709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D5006-B40E-8646-B2DB-6AB14F6E1354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6DC40-7B54-EE46-988A-37841D13E84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3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E97B5-44B4-AA41-B1DD-F411FFCDBDD1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FC2B-3AB8-8A4D-9C53-2D7178CF36F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54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B08DA41-61FB-244B-A279-91BD97CDB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96" y="0"/>
            <a:ext cx="9142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71C53-5A40-F94C-BD03-277F12952CAB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BB5B-83A2-3C41-B4E1-89829069F83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04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10666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B660E-C86D-014F-90CF-78C0B83B5C88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0B2DB-0700-5742-AB27-9B9F5ED75E2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0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366" y="1530038"/>
            <a:ext cx="4153075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613" y="1526863"/>
            <a:ext cx="411899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33A6-AE23-C647-9A58-35C53A0892FF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E298-D303-E442-8EA0-3DA495C0447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66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5" y="104775"/>
            <a:ext cx="8648383" cy="12122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4" y="1575893"/>
            <a:ext cx="4252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443" y="2476674"/>
            <a:ext cx="4252553" cy="33452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55750"/>
            <a:ext cx="41876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76674"/>
            <a:ext cx="4187677" cy="33452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F6C5-4F6F-8B4D-AE67-278DDC8961E9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55BA-3B50-224E-811E-E93FE151EF5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3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D8AF8-7D17-2246-80EE-9CFF14B6D378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3989A-8684-8045-8762-88826F38AAC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B8833-BD8E-6E4B-9722-BB8E61A5B066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3734-4894-1E49-A11F-CB2BD1F1B39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2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610" y="457200"/>
            <a:ext cx="5055273" cy="54117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10E51-1380-BB4A-914F-C4A59C5FF6A9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72535-AB9F-9946-A05F-661D60DD405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9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557FD-FD72-6145-9FCA-6C37672BF3EA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AC7B-DD8B-EB46-8363-7203F7D99A0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08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34950" y="206375"/>
            <a:ext cx="85979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4950" y="1585913"/>
            <a:ext cx="85979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64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0E54A5-1AE1-1647-BA55-FC9EE61BCCFE}" type="datetimeFigureOut">
              <a:rPr lang="es-MX"/>
              <a:pPr>
                <a:defRPr/>
              </a:pPr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649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64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205907-8597-CA4B-A6B2-B6C2B0A7B74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006DB6"/>
          </a:solidFill>
          <a:latin typeface="Avenir Black" panose="02000503020000020003" pitchFamily="2" charset="0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6DB6"/>
          </a:solidFill>
          <a:latin typeface="Avenir Black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1"/>
          </a:solidFill>
          <a:latin typeface="Avenir Roman" panose="02000503020000020003" pitchFamily="2" charset="0"/>
          <a:ea typeface="ＭＳ Ｐゴシック" charset="0"/>
          <a:cs typeface="ＭＳ Ｐゴシック" charset="0"/>
        </a:defRPr>
      </a:lvl1pPr>
      <a:lvl2pPr marL="6858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1"/>
          </a:solidFill>
          <a:latin typeface="Avenir Roman" panose="02000503020000020003" pitchFamily="2" charset="0"/>
          <a:ea typeface="ＭＳ Ｐゴシック" charset="0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•"/>
        <a:defRPr kern="1200">
          <a:solidFill>
            <a:schemeClr val="tx1"/>
          </a:solidFill>
          <a:latin typeface="Avenir Roman" panose="02000503020000020003" pitchFamily="2" charset="0"/>
          <a:ea typeface="ＭＳ Ｐゴシック" charset="0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Avenir Roman" panose="02000503020000020003" pitchFamily="2" charset="0"/>
          <a:ea typeface="ＭＳ Ｐゴシック" charset="0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Avenir Roman" panose="02000503020000020003" pitchFamily="2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8F544-91B4-5D4F-3EDD-AFF1D103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274729-4150-87BE-B321-C08BC58D2141}"/>
              </a:ext>
            </a:extLst>
          </p:cNvPr>
          <p:cNvSpPr txBox="1"/>
          <p:nvPr/>
        </p:nvSpPr>
        <p:spPr>
          <a:xfrm>
            <a:off x="61766" y="1537963"/>
            <a:ext cx="3745588" cy="2839231"/>
          </a:xfrm>
          <a:prstGeom prst="rect">
            <a:avLst/>
          </a:prstGeom>
          <a:noFill/>
        </p:spPr>
        <p:txBody>
          <a:bodyPr wrap="square" lIns="68571" tIns="34286" rIns="68571" bIns="34286" rtlCol="0" anchor="t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cs typeface="Calibri"/>
              </a:rPr>
              <a:t>Estructura de datos.</a:t>
            </a: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s-CO" b="1" dirty="0">
                <a:solidFill>
                  <a:schemeClr val="bg1"/>
                </a:solidFill>
                <a:cs typeface="Calibri"/>
              </a:rPr>
              <a:t>Mtro. Jesús Abraham Zazueta Castillo.</a:t>
            </a:r>
          </a:p>
          <a:p>
            <a:r>
              <a:rPr lang="es-CO" b="1" dirty="0">
                <a:solidFill>
                  <a:schemeClr val="bg1"/>
                </a:solidFill>
                <a:cs typeface="Calibri"/>
              </a:rPr>
              <a:t>   </a:t>
            </a: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s-CO" b="1" dirty="0">
                <a:solidFill>
                  <a:schemeClr val="bg1"/>
                </a:solidFill>
                <a:cs typeface="Calibri"/>
              </a:rPr>
              <a:t>Jesús Abraham Zazueta Castillo.</a:t>
            </a: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r>
              <a:rPr lang="es-CO" b="1" dirty="0">
                <a:solidFill>
                  <a:schemeClr val="bg1"/>
                </a:solidFill>
                <a:cs typeface="Calibri"/>
              </a:rPr>
              <a:t> Jesús Abraham Zazueta Castillo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230A53-48F2-5856-FFDA-9F6C944F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120" y="1105202"/>
            <a:ext cx="5268531" cy="46412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CD6717-876C-17E9-F501-ACB026449612}"/>
              </a:ext>
            </a:extLst>
          </p:cNvPr>
          <p:cNvSpPr txBox="1"/>
          <p:nvPr/>
        </p:nvSpPr>
        <p:spPr>
          <a:xfrm>
            <a:off x="0" y="819042"/>
            <a:ext cx="9150351" cy="5770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lIns="68571" tIns="34286" rIns="68571" bIns="34286" rtlCol="0" anchor="t">
            <a:spAutoFit/>
          </a:bodyPr>
          <a:lstStyle/>
          <a:p>
            <a:pPr algn="ctr"/>
            <a:r>
              <a:rPr lang="es-419" sz="3300" b="1" dirty="0">
                <a:solidFill>
                  <a:schemeClr val="bg1"/>
                </a:solidFill>
              </a:rPr>
              <a:t>C</a:t>
            </a:r>
            <a:r>
              <a:rPr lang="es-CO" sz="3300" b="1" dirty="0">
                <a:solidFill>
                  <a:schemeClr val="bg1"/>
                </a:solidFill>
              </a:rPr>
              <a:t>LASE ESPEJO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A3560C-726F-A1A6-5387-94F36223EF98}"/>
              </a:ext>
            </a:extLst>
          </p:cNvPr>
          <p:cNvSpPr txBox="1"/>
          <p:nvPr/>
        </p:nvSpPr>
        <p:spPr>
          <a:xfrm>
            <a:off x="5892034" y="1953422"/>
            <a:ext cx="3141134" cy="392407"/>
          </a:xfrm>
          <a:prstGeom prst="rect">
            <a:avLst/>
          </a:prstGeom>
          <a:noFill/>
        </p:spPr>
        <p:txBody>
          <a:bodyPr wrap="square" lIns="68571" tIns="34286" rIns="68571" bIns="34286" rtlCol="0" anchor="t">
            <a:spAutoFit/>
          </a:bodyPr>
          <a:lstStyle/>
          <a:p>
            <a:pPr algn="ctr"/>
            <a:r>
              <a:rPr lang="es-CO" sz="2100" b="1" dirty="0">
                <a:solidFill>
                  <a:schemeClr val="bg1"/>
                </a:solidFill>
                <a:cs typeface="Calibri"/>
              </a:rPr>
              <a:t>Algoritmos y Programación</a:t>
            </a:r>
          </a:p>
        </p:txBody>
      </p:sp>
      <p:pic>
        <p:nvPicPr>
          <p:cNvPr id="1026" name="Picture 2" descr="Logo de LinkedIn: la historia y el significado del logotipo, la marca y ...">
            <a:extLst>
              <a:ext uri="{FF2B5EF4-FFF2-40B4-BE49-F238E27FC236}">
                <a16:creationId xmlns:a16="http://schemas.microsoft.com/office/drawing/2014/main" id="{3595EE58-D8ED-8B06-6269-61587CF6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9" y="2698800"/>
            <a:ext cx="548641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0ABFC5FD-8C61-82DC-7C4C-D70EF9A32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" y="3630229"/>
            <a:ext cx="661588" cy="3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CD3305-044F-CF37-0F02-50E6AC9252EE}"/>
              </a:ext>
            </a:extLst>
          </p:cNvPr>
          <p:cNvSpPr txBox="1"/>
          <p:nvPr/>
        </p:nvSpPr>
        <p:spPr>
          <a:xfrm>
            <a:off x="5398413" y="2534784"/>
            <a:ext cx="3745588" cy="2008234"/>
          </a:xfrm>
          <a:prstGeom prst="rect">
            <a:avLst/>
          </a:prstGeom>
          <a:noFill/>
        </p:spPr>
        <p:txBody>
          <a:bodyPr wrap="square" lIns="68571" tIns="34286" rIns="68571" bIns="34286" rtlCol="0" anchor="t">
            <a:spAutoFit/>
          </a:bodyPr>
          <a:lstStyle/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r>
              <a:rPr lang="es-CO" b="1" dirty="0">
                <a:solidFill>
                  <a:schemeClr val="bg1"/>
                </a:solidFill>
                <a:cs typeface="Calibri"/>
              </a:rPr>
              <a:t> Jesús Abraham Zazueta Castillo</a:t>
            </a: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endParaRPr lang="es-CO" b="1" dirty="0">
              <a:solidFill>
                <a:schemeClr val="bg1"/>
              </a:solidFill>
              <a:cs typeface="Calibri"/>
            </a:endParaRPr>
          </a:p>
          <a:p>
            <a:r>
              <a:rPr lang="es-CO" b="1" dirty="0">
                <a:solidFill>
                  <a:schemeClr val="bg1"/>
                </a:solidFill>
                <a:cs typeface="Calibri"/>
              </a:rPr>
              <a:t>Jesús Abraham Zazueta Castillo</a:t>
            </a:r>
          </a:p>
        </p:txBody>
      </p:sp>
      <p:pic>
        <p:nvPicPr>
          <p:cNvPr id="8" name="Picture 2" descr="Logo de LinkedIn: la historia y el significado del logotipo, la marca y ...">
            <a:extLst>
              <a:ext uri="{FF2B5EF4-FFF2-40B4-BE49-F238E27FC236}">
                <a16:creationId xmlns:a16="http://schemas.microsoft.com/office/drawing/2014/main" id="{48F4D076-2AA8-DA46-A2E3-C66317B6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29" y="3141621"/>
            <a:ext cx="548641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itHub Logo, symbol, meaning, history, PNG, brand">
            <a:extLst>
              <a:ext uri="{FF2B5EF4-FFF2-40B4-BE49-F238E27FC236}">
                <a16:creationId xmlns:a16="http://schemas.microsoft.com/office/drawing/2014/main" id="{CB3F1236-43B6-B328-E8FF-BDE27F1C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47" y="3884196"/>
            <a:ext cx="661588" cy="3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8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9826-AB63-8A87-8368-A7E64948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Pila -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0CCF3-3D45-9EA5-8A2B-73E34E64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108365"/>
            <a:ext cx="8597900" cy="4747924"/>
          </a:xfrm>
        </p:spPr>
        <p:txBody>
          <a:bodyPr/>
          <a:lstStyle/>
          <a:p>
            <a:r>
              <a:rPr lang="es-MX" b="1" dirty="0" err="1"/>
              <a:t>push</a:t>
            </a:r>
            <a:r>
              <a:rPr lang="es-MX" b="1" dirty="0"/>
              <a:t>(e) Apilar</a:t>
            </a:r>
            <a:r>
              <a:rPr lang="es-MX" dirty="0"/>
              <a:t>: Inserta el elemento e en el tope de la pila</a:t>
            </a:r>
          </a:p>
          <a:p>
            <a:r>
              <a:rPr lang="es-MX" b="1" dirty="0"/>
              <a:t>pop() </a:t>
            </a:r>
            <a:r>
              <a:rPr lang="es-MX" b="1" dirty="0" err="1"/>
              <a:t>Desapilar</a:t>
            </a:r>
            <a:r>
              <a:rPr lang="es-MX" b="1" dirty="0"/>
              <a:t>: </a:t>
            </a:r>
            <a:r>
              <a:rPr lang="es-MX" dirty="0"/>
              <a:t>Elimina el elemento del tope de la pila y lo entrega como resultado. Si se aplica a una pila vacía, produce una situación de error.</a:t>
            </a:r>
          </a:p>
          <a:p>
            <a:r>
              <a:rPr lang="es-MX" b="1" dirty="0" err="1"/>
              <a:t>isEmpty</a:t>
            </a:r>
            <a:r>
              <a:rPr lang="es-MX" b="1" dirty="0"/>
              <a:t>(): </a:t>
            </a:r>
            <a:r>
              <a:rPr lang="es-MX" dirty="0"/>
              <a:t>Retorna verdadero si la pila no contiene elementos y falso en caso contrario.</a:t>
            </a:r>
          </a:p>
          <a:p>
            <a:r>
              <a:rPr lang="es-MX" b="1" dirty="0"/>
              <a:t>top(): </a:t>
            </a:r>
            <a:r>
              <a:rPr lang="es-MX" dirty="0"/>
              <a:t>Retorna el elemento del tope de la pila. Si se aplica a una pila vacía, produce una situación de error.</a:t>
            </a:r>
          </a:p>
          <a:p>
            <a:r>
              <a:rPr lang="es-MX" b="1" dirty="0" err="1"/>
              <a:t>size</a:t>
            </a:r>
            <a:r>
              <a:rPr lang="es-MX" b="1" dirty="0"/>
              <a:t>(): </a:t>
            </a:r>
            <a:r>
              <a:rPr lang="es-MX" dirty="0"/>
              <a:t>Retorna un entero natural que indica cuántos elementos hay en la pila.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606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D6397-32AE-0485-D30E-BBEBFDC7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CB837-D914-DAA9-70A2-48B01B4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108" y="3948544"/>
            <a:ext cx="3318741" cy="190774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Ejemplo:</a:t>
            </a:r>
          </a:p>
          <a:p>
            <a:r>
              <a:rPr lang="es-MX" dirty="0"/>
              <a:t>Inventario por lotes de materiales de construcción.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C2D5AA-214E-5655-19DB-EA34436C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3" y="1488613"/>
            <a:ext cx="6317252" cy="32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E7B03-A7DE-9AEE-5438-A113D91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C1EF7-D53C-FCB0-B292-34680664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Colección lineal de objetos actualizada en sus extremos llamados frente y rabo siguiendo una política FIFO (</a:t>
            </a:r>
            <a:r>
              <a:rPr lang="es-MX" dirty="0" err="1"/>
              <a:t>first</a:t>
            </a:r>
            <a:r>
              <a:rPr lang="es-MX" dirty="0"/>
              <a:t>-in </a:t>
            </a:r>
            <a:r>
              <a:rPr lang="es-MX" dirty="0" err="1"/>
              <a:t>first-out</a:t>
            </a:r>
            <a:r>
              <a:rPr lang="es-MX" dirty="0"/>
              <a:t>, el primero en entrar es el primero en salir) (También se llama FCFS = </a:t>
            </a:r>
            <a:r>
              <a:rPr lang="es-MX" dirty="0" err="1"/>
              <a:t>First</a:t>
            </a:r>
            <a:r>
              <a:rPr lang="es-MX" dirty="0"/>
              <a:t>-Come </a:t>
            </a:r>
            <a:r>
              <a:rPr lang="es-MX" dirty="0" err="1"/>
              <a:t>First-Served</a:t>
            </a:r>
            <a:r>
              <a:rPr lang="es-MX" dirty="0"/>
              <a:t>).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97A00D-94ED-46C3-4E99-9849CFE4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50" y="3848446"/>
            <a:ext cx="3040527" cy="18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23621-7B4D-15D3-F3EC-6CA8C71D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 -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C001-0306-761D-8166-A9085B45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350379"/>
            <a:ext cx="8597900" cy="4270375"/>
          </a:xfrm>
        </p:spPr>
        <p:txBody>
          <a:bodyPr/>
          <a:lstStyle/>
          <a:p>
            <a:r>
              <a:rPr lang="es-MX" sz="2400" b="1" dirty="0" err="1"/>
              <a:t>enqueue</a:t>
            </a:r>
            <a:r>
              <a:rPr lang="es-MX" sz="2400" b="1" dirty="0"/>
              <a:t>(e) Encolar: </a:t>
            </a:r>
            <a:r>
              <a:rPr lang="es-MX" sz="2400" dirty="0"/>
              <a:t>Inserta el elemento en el rabo/final de la cola</a:t>
            </a:r>
          </a:p>
          <a:p>
            <a:r>
              <a:rPr lang="es-MX" sz="2400" b="1" dirty="0" err="1"/>
              <a:t>dequeue</a:t>
            </a:r>
            <a:r>
              <a:rPr lang="es-MX" sz="2400" b="1" dirty="0"/>
              <a:t>() Desencolar: </a:t>
            </a:r>
            <a:r>
              <a:rPr lang="es-MX" sz="2400" dirty="0"/>
              <a:t>Elimina el elemento del frente de la cola y lo retorna. Si la cola está vacía se produce un error.</a:t>
            </a:r>
          </a:p>
          <a:p>
            <a:r>
              <a:rPr lang="es-MX" sz="2400" b="1" dirty="0" err="1"/>
              <a:t>front</a:t>
            </a:r>
            <a:r>
              <a:rPr lang="es-MX" sz="2400" b="1" dirty="0"/>
              <a:t>(): </a:t>
            </a:r>
            <a:r>
              <a:rPr lang="es-MX" sz="2400" dirty="0"/>
              <a:t>Retorna el elemento del frente de la cola. Si la cola está vacía se produce un error.</a:t>
            </a:r>
          </a:p>
          <a:p>
            <a:r>
              <a:rPr lang="es-MX" sz="2400" b="1" dirty="0" err="1"/>
              <a:t>isEmpty</a:t>
            </a:r>
            <a:r>
              <a:rPr lang="es-MX" sz="2400" b="1" dirty="0"/>
              <a:t>(): </a:t>
            </a:r>
            <a:r>
              <a:rPr lang="es-MX" sz="2400" dirty="0"/>
              <a:t>Retorna verdadero si la cola no tiene elementos y falso en caso contrario.</a:t>
            </a:r>
          </a:p>
          <a:p>
            <a:r>
              <a:rPr lang="es-MX" sz="2400" b="1" dirty="0" err="1"/>
              <a:t>size</a:t>
            </a:r>
            <a:r>
              <a:rPr lang="es-MX" sz="2400" b="1" dirty="0"/>
              <a:t>(): </a:t>
            </a:r>
            <a:r>
              <a:rPr lang="es-MX" sz="2400" dirty="0"/>
              <a:t>Retorna la cantidad de elementos de la cola.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9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58240-49DD-616E-FC73-AFB49677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C882A-493F-82F2-0C96-A0F8D049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326" y="4211782"/>
            <a:ext cx="2958523" cy="1644506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Ejemplo:</a:t>
            </a:r>
          </a:p>
          <a:p>
            <a:r>
              <a:rPr lang="es-MX" sz="2400" dirty="0"/>
              <a:t>Sistema de turnos en el banco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DCE0CE-DE78-FAA1-1BF5-6BBE3E6D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3" y="1387140"/>
            <a:ext cx="5282968" cy="94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CC092E-AFCA-6635-D65A-6E4998AF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9" y="2495504"/>
            <a:ext cx="4809066" cy="10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364E6-64F0-59EE-8F6C-E430F096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Buscar un elemento en la lista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B6546-4DB8-59EE-A7DA-E9A53293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DEC2A2-8DDC-7D3C-4D11-EA2782A2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437997"/>
            <a:ext cx="4558723" cy="30103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599945-D373-4E0E-5F54-B67629BE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62" y="4126727"/>
            <a:ext cx="6585876" cy="20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600F5-4CE3-110C-EF93-2590BF64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un elemento al 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D5E1A-4E31-5CF7-7D75-3BA847E1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4F80BB-20AC-B9DA-5D34-B19581CC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1" y="1300885"/>
            <a:ext cx="4416099" cy="29260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3E0DBA-6F28-30AF-45C4-D32B3A990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4" y="3338253"/>
            <a:ext cx="4738255" cy="25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7FA6-F9C9-58AF-B7EC-5FA88439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un elemento al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943B7-C83C-633D-4A53-A71355B0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440D31-2276-D751-760F-58591064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551277"/>
            <a:ext cx="4344006" cy="34294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63DC63-C333-AE13-3567-1CE6FBF5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4" y="4198698"/>
            <a:ext cx="7121236" cy="15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2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4B9B9-7BCC-E15C-FDF8-7B8D9E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Menú de opciones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CA9D2-591D-3F1D-67B6-5E6978ED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C95157-0D6B-AC88-4E51-AEA36D55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95" y="1772455"/>
            <a:ext cx="336279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4D20D-A7B1-E87A-C5C8-80E4EC1E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Ordenamiento y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77634-20C7-0D2E-8D6B-85310AED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[1, 5, 6,  9, 10, 21, 3, 100]</a:t>
            </a:r>
          </a:p>
          <a:p>
            <a:r>
              <a:rPr lang="es-MX" dirty="0"/>
              <a:t>[1, 5, 21,  9, 10, 21, 3, 10]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Condiciones búsqueda*  </a:t>
            </a:r>
          </a:p>
          <a:p>
            <a:pPr marL="0" indent="0">
              <a:buNone/>
            </a:pPr>
            <a:r>
              <a:rPr lang="es-MX" sz="2000" dirty="0"/>
              <a:t>No se repitan datos</a:t>
            </a:r>
          </a:p>
          <a:p>
            <a:pPr marL="0" indent="0">
              <a:buNone/>
            </a:pPr>
            <a:r>
              <a:rPr lang="es-MX" sz="2000" dirty="0"/>
              <a:t>El arreglo este ordenado previamente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879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85845-0D60-11C9-5CF9-B1B0F8E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Datos Abstractos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29732-AE07-003D-E541-14A3F4CD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modelo que define </a:t>
            </a:r>
            <a:r>
              <a:rPr lang="es-MX" b="1" dirty="0"/>
              <a:t>valores</a:t>
            </a:r>
            <a:r>
              <a:rPr lang="es-MX" dirty="0"/>
              <a:t> y las </a:t>
            </a:r>
            <a:r>
              <a:rPr lang="es-MX" b="1" dirty="0"/>
              <a:t>operaciones</a:t>
            </a:r>
            <a:r>
              <a:rPr lang="es-MX" dirty="0"/>
              <a:t> que se pueden realizan sobre ellos. Y se denomina abstracto ya que la intención es que quien lo utiliza, no necesita conocer los detalles de la representación interna o bien el cómo están implementadas las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88332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C921F-0A6A-4028-24F8-4D0673BF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de ordenamiento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27D15-AA86-F42C-FE28-DB5A351B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Ordenamiento burbuja</a:t>
            </a:r>
          </a:p>
          <a:p>
            <a:r>
              <a:rPr lang="es-MX" dirty="0"/>
              <a:t>Ordenamiento por selección</a:t>
            </a:r>
          </a:p>
          <a:p>
            <a:r>
              <a:rPr lang="es-MX" dirty="0"/>
              <a:t>Ordenamiento por inserción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7F3DCC-8166-484B-EAFC-920DE9AF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3" y="3429000"/>
            <a:ext cx="2297062" cy="21136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45086A-890E-07F6-BD6B-2C993C4C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570340" cy="20136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7A3817-D9A3-3DB2-0A82-88C2EFE6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746125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B8AC0-8675-2EFE-F0E1-2471DF69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5FE05-05E7-347E-76CF-4D546497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  <a:p>
            <a:r>
              <a:rPr lang="es-MX" dirty="0"/>
              <a:t>Búsqueda binaria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82101B-1B43-D9F0-105C-399EA254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03" y="3528026"/>
            <a:ext cx="4045169" cy="21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7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7745-5AA8-ED2C-CB86-9EE4A8FC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- Investigar cada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50B6C-F2E6-85D9-E33B-DA9564F9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Condiciones para el algoritmo</a:t>
            </a:r>
          </a:p>
          <a:p>
            <a:r>
              <a:rPr lang="es-MX" dirty="0"/>
              <a:t>Complejidad</a:t>
            </a:r>
          </a:p>
          <a:p>
            <a:r>
              <a:rPr lang="es-MX" dirty="0"/>
              <a:t>Pseudocódigo</a:t>
            </a:r>
          </a:p>
          <a:p>
            <a:r>
              <a:rPr lang="es-MX" dirty="0"/>
              <a:t>Ejemplos de programación e implementación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799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5351-11C6-E402-AFA2-5CC9895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TDAs</a:t>
            </a:r>
            <a:r>
              <a:rPr lang="es-MX" dirty="0"/>
              <a:t> Clasificaciones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9BC565-AC78-07CB-C2F6-260BDE7E9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011" y="1293812"/>
            <a:ext cx="7591777" cy="4270375"/>
          </a:xfrm>
        </p:spPr>
      </p:pic>
    </p:spTree>
    <p:extLst>
      <p:ext uri="{BB962C8B-B14F-4D97-AF65-F5344CB8AC3E}">
        <p14:creationId xmlns:p14="http://schemas.microsoft.com/office/powerpoint/2010/main" val="25464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6607-C4EF-49F7-0D94-A23914EE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enlazada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67C28-2C47-3423-2F8C-9922CBCD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lista es una estructura de datos lineal que se puede representar simbólicamente como un conjunto de nodos enlazados entre sí.</a:t>
            </a:r>
          </a:p>
          <a:p>
            <a:r>
              <a:rPr lang="es-MX" dirty="0"/>
              <a:t>Una lista es una secuencia de elementos del mismo tipo de cada uno de los cuales se puede decir cual es su siguiente (en caso de existir).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9EDE7-9700-EF13-02AE-625D9466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05" y="4602144"/>
            <a:ext cx="5285989" cy="9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6607-C4EF-49F7-0D94-A23914EE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enlazada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47D8AB-C591-56C8-50EE-D1F72F9C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427163"/>
            <a:ext cx="8596667" cy="36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99744-E40E-56D7-0371-BB46B11E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enlazada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F2E1E-5F43-E3A1-3510-B22F3DD0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Operaciones:</a:t>
            </a:r>
          </a:p>
          <a:p>
            <a:pPr lvl="1"/>
            <a:r>
              <a:rPr lang="es-MX" dirty="0"/>
              <a:t>Alta – agregar un nodo</a:t>
            </a:r>
          </a:p>
          <a:p>
            <a:pPr lvl="1"/>
            <a:r>
              <a:rPr lang="es-MX" dirty="0"/>
              <a:t>Baja – desvincular un nodo</a:t>
            </a:r>
          </a:p>
          <a:p>
            <a:pPr lvl="1"/>
            <a:r>
              <a:rPr lang="es-MX" dirty="0"/>
              <a:t>Modificar – Cambiar un nodo de la lista</a:t>
            </a:r>
          </a:p>
          <a:p>
            <a:pPr lvl="1"/>
            <a:r>
              <a:rPr lang="es-MX" dirty="0"/>
              <a:t>Búsqueda – Buscar un valor en la lista</a:t>
            </a:r>
          </a:p>
          <a:p>
            <a:pPr lvl="1"/>
            <a:r>
              <a:rPr lang="es-MX" dirty="0"/>
              <a:t>Recorrer (Listar) – Recorrer e imprimir los valores</a:t>
            </a:r>
          </a:p>
          <a:p>
            <a:pPr lvl="1"/>
            <a:r>
              <a:rPr lang="es-MX" dirty="0"/>
              <a:t>Indicar el tamaño de la lista </a:t>
            </a:r>
          </a:p>
        </p:txBody>
      </p:sp>
    </p:spTree>
    <p:extLst>
      <p:ext uri="{BB962C8B-B14F-4D97-AF65-F5344CB8AC3E}">
        <p14:creationId xmlns:p14="http://schemas.microsoft.com/office/powerpoint/2010/main" val="276270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ECA0-5BBC-4333-0C3F-DD1A477C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enlazada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46A6D-D477-E4E9-79D5-187FAFC5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Lista enlazada simple</a:t>
            </a:r>
          </a:p>
          <a:p>
            <a:r>
              <a:rPr lang="es-MX" dirty="0"/>
              <a:t>Lista circulares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79273C-0FBE-F3AA-A112-847BC724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55" y="1678793"/>
            <a:ext cx="2268681" cy="16776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C4C436-463D-7F98-9A37-FAE6DF5D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03" y="3992418"/>
            <a:ext cx="3754582" cy="9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3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ECA0-5BBC-4333-0C3F-DD1A477C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enlazada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46A6D-D477-E4E9-79D5-187FAFC5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Lista doblemente enlazada</a:t>
            </a:r>
          </a:p>
          <a:p>
            <a:r>
              <a:rPr lang="es-MX" dirty="0"/>
              <a:t>Lista circulares doblemente enlazada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9D8C8C-5C9C-33B4-5600-C7C4D1EE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2" y="2790624"/>
            <a:ext cx="4028458" cy="12431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314AA6-EB2B-5346-B9D7-F434BB47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1" y="4171746"/>
            <a:ext cx="4114663" cy="16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9826-AB63-8A87-8368-A7E64948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0CCF3-3D45-9EA5-8A2B-73E34E64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Colección lineal de objetos actualizada en un extremo llamado tope usando una política LIFO (</a:t>
            </a:r>
            <a:r>
              <a:rPr lang="es-MX" dirty="0" err="1"/>
              <a:t>last</a:t>
            </a:r>
            <a:r>
              <a:rPr lang="es-MX" dirty="0"/>
              <a:t>-in </a:t>
            </a:r>
            <a:r>
              <a:rPr lang="es-MX" dirty="0" err="1"/>
              <a:t>first-out</a:t>
            </a:r>
            <a:r>
              <a:rPr lang="es-MX" dirty="0"/>
              <a:t>, el primero en entrar es el último en salir).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4D9E66-08FE-8995-7DD3-A01AF799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84" y="3129375"/>
            <a:ext cx="3763416" cy="27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52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4X3_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AC410AE8-DE22-CE4C-AB48-277DAA26D34F}" vid="{D6DF465B-179A-9C4D-9CEF-4EF204944E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297</TotalTime>
  <Words>600</Words>
  <Application>Microsoft Office PowerPoint</Application>
  <PresentationFormat>Presentación en pantalla (4:3)</PresentationFormat>
  <Paragraphs>88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Avenir Black</vt:lpstr>
      <vt:lpstr>Avenir Roman</vt:lpstr>
      <vt:lpstr>Calibri</vt:lpstr>
      <vt:lpstr>Presentación4X3_1</vt:lpstr>
      <vt:lpstr>Presentación de PowerPoint</vt:lpstr>
      <vt:lpstr>Tipos de Datos Abstractos</vt:lpstr>
      <vt:lpstr>TDAs Clasificaciones</vt:lpstr>
      <vt:lpstr>Lista enlazada</vt:lpstr>
      <vt:lpstr>Lista enlazada</vt:lpstr>
      <vt:lpstr>Lista enlazada</vt:lpstr>
      <vt:lpstr>Lista enlazada</vt:lpstr>
      <vt:lpstr>Lista enlazada</vt:lpstr>
      <vt:lpstr>Pila</vt:lpstr>
      <vt:lpstr>Pila - Operaciones</vt:lpstr>
      <vt:lpstr>Pila</vt:lpstr>
      <vt:lpstr>Cola</vt:lpstr>
      <vt:lpstr>Cola - Operaciones</vt:lpstr>
      <vt:lpstr>Cola</vt:lpstr>
      <vt:lpstr>Buscar un elemento en la lista</vt:lpstr>
      <vt:lpstr>Eliminar un elemento al inicio</vt:lpstr>
      <vt:lpstr>Eliminar un elemento al final</vt:lpstr>
      <vt:lpstr>Menú de opciones</vt:lpstr>
      <vt:lpstr>Ordenamiento y búsqueda</vt:lpstr>
      <vt:lpstr>Algoritmos de ordenamiento</vt:lpstr>
      <vt:lpstr>Algoritmos de búsqueda</vt:lpstr>
      <vt:lpstr>Asignación - Investigar cada 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Enlazada Pila Cola</dc:title>
  <dc:creator>Julio Nava</dc:creator>
  <cp:lastModifiedBy>JESUS ABRAHAM ZAZUETA CASTILLO</cp:lastModifiedBy>
  <cp:revision>8</cp:revision>
  <dcterms:created xsi:type="dcterms:W3CDTF">2024-08-30T10:07:44Z</dcterms:created>
  <dcterms:modified xsi:type="dcterms:W3CDTF">2024-11-21T21:24:51Z</dcterms:modified>
</cp:coreProperties>
</file>