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8" r:id="rId3"/>
    <p:sldId id="270" r:id="rId4"/>
    <p:sldId id="271" r:id="rId5"/>
    <p:sldId id="272" r:id="rId6"/>
    <p:sldId id="273" r:id="rId7"/>
    <p:sldId id="269" r:id="rId8"/>
  </p:sldIdLst>
  <p:sldSz cx="12193588" cy="6858000"/>
  <p:notesSz cx="6858000" cy="9144000"/>
  <p:defaultTextStyle>
    <a:defPPr>
      <a:defRPr lang="es-ES"/>
    </a:defPPr>
    <a:lvl1pPr marL="0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1pPr>
    <a:lvl2pPr marL="562198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2pPr>
    <a:lvl3pPr marL="1124395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3pPr>
    <a:lvl4pPr marL="1686592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4pPr>
    <a:lvl5pPr marL="2248788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5pPr>
    <a:lvl6pPr marL="2810986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6pPr>
    <a:lvl7pPr marL="3373183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7pPr>
    <a:lvl8pPr marL="3935381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8pPr>
    <a:lvl9pPr marL="4497579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6"/>
    <p:restoredTop sz="94666"/>
  </p:normalViewPr>
  <p:slideViewPr>
    <p:cSldViewPr snapToGrid="0" snapToObjects="1">
      <p:cViewPr varScale="1">
        <p:scale>
          <a:sx n="104" d="100"/>
          <a:sy n="104" d="100"/>
        </p:scale>
        <p:origin x="2622" y="114"/>
      </p:cViewPr>
      <p:guideLst>
        <p:guide orient="horz" pos="2161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B08DA41-61FB-244B-A279-91BD97CDB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81" y="1600200"/>
            <a:ext cx="1097423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27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40352" y="274638"/>
            <a:ext cx="2743557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80" y="274638"/>
            <a:ext cx="802744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20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1D69CAD-EBB2-5A42-989F-E9AE1EEBA9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33" y="0"/>
            <a:ext cx="12180722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9BFE3CA-17F0-3E42-92B0-C63C49C949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61" y="1388"/>
            <a:ext cx="12187066" cy="68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</p:spPr>
        <p:txBody>
          <a:bodyPr anchor="t"/>
          <a:lstStyle>
            <a:lvl1pPr algn="l">
              <a:defRPr sz="4819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44">
                <a:solidFill>
                  <a:schemeClr val="tx1">
                    <a:tint val="75000"/>
                  </a:schemeClr>
                </a:solidFill>
              </a:defRPr>
            </a:lvl1pPr>
            <a:lvl2pPr marL="549164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2pPr>
            <a:lvl3pPr marL="1098327" indent="0">
              <a:buNone/>
              <a:defRPr sz="1954">
                <a:solidFill>
                  <a:schemeClr val="tx1">
                    <a:tint val="75000"/>
                  </a:schemeClr>
                </a:solidFill>
              </a:defRPr>
            </a:lvl3pPr>
            <a:lvl4pPr marL="1647491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4pPr>
            <a:lvl5pPr marL="2196653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5pPr>
            <a:lvl6pPr marL="2745817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6pPr>
            <a:lvl7pPr marL="3294981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7pPr>
            <a:lvl8pPr marL="3844144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8pPr>
            <a:lvl9pPr marL="4393308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3387"/>
            </a:lvl1pPr>
            <a:lvl2pPr>
              <a:defRPr sz="2865"/>
            </a:lvl2pPr>
            <a:lvl3pPr>
              <a:defRPr sz="2344"/>
            </a:lvl3pPr>
            <a:lvl4pPr>
              <a:defRPr sz="2214"/>
            </a:lvl4pPr>
            <a:lvl5pPr>
              <a:defRPr sz="2214"/>
            </a:lvl5pPr>
            <a:lvl6pPr>
              <a:defRPr sz="2214"/>
            </a:lvl6pPr>
            <a:lvl7pPr>
              <a:defRPr sz="2214"/>
            </a:lvl7pPr>
            <a:lvl8pPr>
              <a:defRPr sz="2214"/>
            </a:lvl8pPr>
            <a:lvl9pPr>
              <a:defRPr sz="221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3387"/>
            </a:lvl1pPr>
            <a:lvl2pPr>
              <a:defRPr sz="2865"/>
            </a:lvl2pPr>
            <a:lvl3pPr>
              <a:defRPr sz="2344"/>
            </a:lvl3pPr>
            <a:lvl4pPr>
              <a:defRPr sz="2214"/>
            </a:lvl4pPr>
            <a:lvl5pPr>
              <a:defRPr sz="2214"/>
            </a:lvl5pPr>
            <a:lvl6pPr>
              <a:defRPr sz="2214"/>
            </a:lvl6pPr>
            <a:lvl7pPr>
              <a:defRPr sz="2214"/>
            </a:lvl7pPr>
            <a:lvl8pPr>
              <a:defRPr sz="2214"/>
            </a:lvl8pPr>
            <a:lvl9pPr>
              <a:defRPr sz="221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46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65" b="1"/>
            </a:lvl1pPr>
            <a:lvl2pPr marL="549164" indent="0">
              <a:buNone/>
              <a:defRPr sz="2344" b="1"/>
            </a:lvl2pPr>
            <a:lvl3pPr marL="1098327" indent="0">
              <a:buNone/>
              <a:defRPr sz="2214" b="1"/>
            </a:lvl3pPr>
            <a:lvl4pPr marL="1647491" indent="0">
              <a:buNone/>
              <a:defRPr sz="1954" b="1"/>
            </a:lvl4pPr>
            <a:lvl5pPr marL="2196653" indent="0">
              <a:buNone/>
              <a:defRPr sz="1954" b="1"/>
            </a:lvl5pPr>
            <a:lvl6pPr marL="2745817" indent="0">
              <a:buNone/>
              <a:defRPr sz="1954" b="1"/>
            </a:lvl6pPr>
            <a:lvl7pPr marL="3294981" indent="0">
              <a:buNone/>
              <a:defRPr sz="1954" b="1"/>
            </a:lvl7pPr>
            <a:lvl8pPr marL="3844144" indent="0">
              <a:buNone/>
              <a:defRPr sz="1954" b="1"/>
            </a:lvl8pPr>
            <a:lvl9pPr marL="4393308" indent="0">
              <a:buNone/>
              <a:defRPr sz="195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</p:spPr>
        <p:txBody>
          <a:bodyPr/>
          <a:lstStyle>
            <a:lvl1pPr>
              <a:defRPr sz="2865"/>
            </a:lvl1pPr>
            <a:lvl2pPr>
              <a:defRPr sz="2344"/>
            </a:lvl2pPr>
            <a:lvl3pPr>
              <a:defRPr sz="2214"/>
            </a:lvl3pPr>
            <a:lvl4pPr>
              <a:defRPr sz="1954"/>
            </a:lvl4pPr>
            <a:lvl5pPr>
              <a:defRPr sz="1954"/>
            </a:lvl5pPr>
            <a:lvl6pPr>
              <a:defRPr sz="1954"/>
            </a:lvl6pPr>
            <a:lvl7pPr>
              <a:defRPr sz="1954"/>
            </a:lvl7pPr>
            <a:lvl8pPr>
              <a:defRPr sz="1954"/>
            </a:lvl8pPr>
            <a:lvl9pPr>
              <a:defRPr sz="195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65" b="1"/>
            </a:lvl1pPr>
            <a:lvl2pPr marL="549164" indent="0">
              <a:buNone/>
              <a:defRPr sz="2344" b="1"/>
            </a:lvl2pPr>
            <a:lvl3pPr marL="1098327" indent="0">
              <a:buNone/>
              <a:defRPr sz="2214" b="1"/>
            </a:lvl3pPr>
            <a:lvl4pPr marL="1647491" indent="0">
              <a:buNone/>
              <a:defRPr sz="1954" b="1"/>
            </a:lvl4pPr>
            <a:lvl5pPr marL="2196653" indent="0">
              <a:buNone/>
              <a:defRPr sz="1954" b="1"/>
            </a:lvl5pPr>
            <a:lvl6pPr marL="2745817" indent="0">
              <a:buNone/>
              <a:defRPr sz="1954" b="1"/>
            </a:lvl6pPr>
            <a:lvl7pPr marL="3294981" indent="0">
              <a:buNone/>
              <a:defRPr sz="1954" b="1"/>
            </a:lvl7pPr>
            <a:lvl8pPr marL="3844144" indent="0">
              <a:buNone/>
              <a:defRPr sz="1954" b="1"/>
            </a:lvl8pPr>
            <a:lvl9pPr marL="4393308" indent="0">
              <a:buNone/>
              <a:defRPr sz="195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</p:spPr>
        <p:txBody>
          <a:bodyPr/>
          <a:lstStyle>
            <a:lvl1pPr>
              <a:defRPr sz="2865"/>
            </a:lvl1pPr>
            <a:lvl2pPr>
              <a:defRPr sz="2344"/>
            </a:lvl2pPr>
            <a:lvl3pPr>
              <a:defRPr sz="2214"/>
            </a:lvl3pPr>
            <a:lvl4pPr>
              <a:defRPr sz="1954"/>
            </a:lvl4pPr>
            <a:lvl5pPr>
              <a:defRPr sz="1954"/>
            </a:lvl5pPr>
            <a:lvl6pPr>
              <a:defRPr sz="1954"/>
            </a:lvl6pPr>
            <a:lvl7pPr>
              <a:defRPr sz="1954"/>
            </a:lvl7pPr>
            <a:lvl8pPr>
              <a:defRPr sz="1954"/>
            </a:lvl8pPr>
            <a:lvl9pPr>
              <a:defRPr sz="195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24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00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3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</p:spPr>
        <p:txBody>
          <a:bodyPr anchor="b"/>
          <a:lstStyle>
            <a:lvl1pPr algn="l">
              <a:defRPr sz="2344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</p:spPr>
        <p:txBody>
          <a:bodyPr/>
          <a:lstStyle>
            <a:lvl1pPr>
              <a:defRPr sz="3907"/>
            </a:lvl1pPr>
            <a:lvl2pPr>
              <a:defRPr sz="3387"/>
            </a:lvl2pPr>
            <a:lvl3pPr>
              <a:defRPr sz="2865"/>
            </a:lvl3pPr>
            <a:lvl4pPr>
              <a:defRPr sz="2344"/>
            </a:lvl4pPr>
            <a:lvl5pPr>
              <a:defRPr sz="2344"/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3"/>
            </a:lvl1pPr>
            <a:lvl2pPr marL="549164" indent="0">
              <a:buNone/>
              <a:defRPr sz="1433"/>
            </a:lvl2pPr>
            <a:lvl3pPr marL="1098327" indent="0">
              <a:buNone/>
              <a:defRPr sz="1172"/>
            </a:lvl3pPr>
            <a:lvl4pPr marL="1647491" indent="0">
              <a:buNone/>
              <a:defRPr sz="1042"/>
            </a:lvl4pPr>
            <a:lvl5pPr marL="2196653" indent="0">
              <a:buNone/>
              <a:defRPr sz="1042"/>
            </a:lvl5pPr>
            <a:lvl6pPr marL="2745817" indent="0">
              <a:buNone/>
              <a:defRPr sz="1042"/>
            </a:lvl6pPr>
            <a:lvl7pPr marL="3294981" indent="0">
              <a:buNone/>
              <a:defRPr sz="1042"/>
            </a:lvl7pPr>
            <a:lvl8pPr marL="3844144" indent="0">
              <a:buNone/>
              <a:defRPr sz="1042"/>
            </a:lvl8pPr>
            <a:lvl9pPr marL="4393308" indent="0">
              <a:buNone/>
              <a:defRPr sz="104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4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</p:spPr>
        <p:txBody>
          <a:bodyPr anchor="b"/>
          <a:lstStyle>
            <a:lvl1pPr algn="l">
              <a:defRPr sz="2344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07"/>
            </a:lvl1pPr>
            <a:lvl2pPr marL="549164" indent="0">
              <a:buNone/>
              <a:defRPr sz="3387"/>
            </a:lvl2pPr>
            <a:lvl3pPr marL="1098327" indent="0">
              <a:buNone/>
              <a:defRPr sz="2865"/>
            </a:lvl3pPr>
            <a:lvl4pPr marL="1647491" indent="0">
              <a:buNone/>
              <a:defRPr sz="2344"/>
            </a:lvl4pPr>
            <a:lvl5pPr marL="2196653" indent="0">
              <a:buNone/>
              <a:defRPr sz="2344"/>
            </a:lvl5pPr>
            <a:lvl6pPr marL="2745817" indent="0">
              <a:buNone/>
              <a:defRPr sz="2344"/>
            </a:lvl6pPr>
            <a:lvl7pPr marL="3294981" indent="0">
              <a:buNone/>
              <a:defRPr sz="2344"/>
            </a:lvl7pPr>
            <a:lvl8pPr marL="3844144" indent="0">
              <a:buNone/>
              <a:defRPr sz="2344"/>
            </a:lvl8pPr>
            <a:lvl9pPr marL="4393308" indent="0">
              <a:buNone/>
              <a:defRPr sz="2344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3"/>
            </a:lvl1pPr>
            <a:lvl2pPr marL="549164" indent="0">
              <a:buNone/>
              <a:defRPr sz="1433"/>
            </a:lvl2pPr>
            <a:lvl3pPr marL="1098327" indent="0">
              <a:buNone/>
              <a:defRPr sz="1172"/>
            </a:lvl3pPr>
            <a:lvl4pPr marL="1647491" indent="0">
              <a:buNone/>
              <a:defRPr sz="1042"/>
            </a:lvl4pPr>
            <a:lvl5pPr marL="2196653" indent="0">
              <a:buNone/>
              <a:defRPr sz="1042"/>
            </a:lvl5pPr>
            <a:lvl6pPr marL="2745817" indent="0">
              <a:buNone/>
              <a:defRPr sz="1042"/>
            </a:lvl6pPr>
            <a:lvl7pPr marL="3294981" indent="0">
              <a:buNone/>
              <a:defRPr sz="1042"/>
            </a:lvl7pPr>
            <a:lvl8pPr marL="3844144" indent="0">
              <a:buNone/>
              <a:defRPr sz="1042"/>
            </a:lvl8pPr>
            <a:lvl9pPr marL="4393308" indent="0">
              <a:buNone/>
              <a:defRPr sz="104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E719049-0792-3C47-8B7F-6A2B8796E36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261" y="0"/>
            <a:ext cx="12187066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83BDCB3-BDA9-9F48-A911-03AD84A9103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6433" y="3172"/>
            <a:ext cx="12180722" cy="68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6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9164" rtl="0" eaLnBrk="1" latinLnBrk="0" hangingPunct="1">
        <a:spcBef>
          <a:spcPct val="0"/>
        </a:spcBef>
        <a:buNone/>
        <a:defRPr sz="5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872" indent="-411872" algn="l" defTabSz="549164" rtl="0" eaLnBrk="1" latinLnBrk="0" hangingPunct="1">
        <a:spcBef>
          <a:spcPct val="20000"/>
        </a:spcBef>
        <a:buFont typeface="Arial"/>
        <a:buChar char="•"/>
        <a:defRPr sz="3907" kern="1200">
          <a:solidFill>
            <a:schemeClr val="tx1"/>
          </a:solidFill>
          <a:latin typeface="+mn-lt"/>
          <a:ea typeface="+mn-ea"/>
          <a:cs typeface="+mn-cs"/>
        </a:defRPr>
      </a:lvl1pPr>
      <a:lvl2pPr marL="892390" indent="-343228" algn="l" defTabSz="549164" rtl="0" eaLnBrk="1" latinLnBrk="0" hangingPunct="1">
        <a:spcBef>
          <a:spcPct val="20000"/>
        </a:spcBef>
        <a:buFont typeface="Arial"/>
        <a:buChar char="–"/>
        <a:defRPr sz="3387" kern="1200">
          <a:solidFill>
            <a:schemeClr val="tx1"/>
          </a:solidFill>
          <a:latin typeface="+mn-lt"/>
          <a:ea typeface="+mn-ea"/>
          <a:cs typeface="+mn-cs"/>
        </a:defRPr>
      </a:lvl2pPr>
      <a:lvl3pPr marL="1372909" indent="-274582" algn="l" defTabSz="549164" rtl="0" eaLnBrk="1" latinLnBrk="0" hangingPunct="1">
        <a:spcBef>
          <a:spcPct val="20000"/>
        </a:spcBef>
        <a:buFont typeface="Arial"/>
        <a:buChar char="•"/>
        <a:defRPr sz="2865" kern="1200">
          <a:solidFill>
            <a:schemeClr val="tx1"/>
          </a:solidFill>
          <a:latin typeface="+mn-lt"/>
          <a:ea typeface="+mn-ea"/>
          <a:cs typeface="+mn-cs"/>
        </a:defRPr>
      </a:lvl3pPr>
      <a:lvl4pPr marL="1922071" indent="-274582" algn="l" defTabSz="549164" rtl="0" eaLnBrk="1" latinLnBrk="0" hangingPunct="1">
        <a:spcBef>
          <a:spcPct val="20000"/>
        </a:spcBef>
        <a:buFont typeface="Arial"/>
        <a:buChar char="–"/>
        <a:defRPr sz="2344" kern="1200">
          <a:solidFill>
            <a:schemeClr val="tx1"/>
          </a:solidFill>
          <a:latin typeface="+mn-lt"/>
          <a:ea typeface="+mn-ea"/>
          <a:cs typeface="+mn-cs"/>
        </a:defRPr>
      </a:lvl4pPr>
      <a:lvl5pPr marL="2471236" indent="-274582" algn="l" defTabSz="549164" rtl="0" eaLnBrk="1" latinLnBrk="0" hangingPunct="1">
        <a:spcBef>
          <a:spcPct val="20000"/>
        </a:spcBef>
        <a:buFont typeface="Arial"/>
        <a:buChar char="»"/>
        <a:defRPr sz="2344" kern="1200">
          <a:solidFill>
            <a:schemeClr val="tx1"/>
          </a:solidFill>
          <a:latin typeface="+mn-lt"/>
          <a:ea typeface="+mn-ea"/>
          <a:cs typeface="+mn-cs"/>
        </a:defRPr>
      </a:lvl5pPr>
      <a:lvl6pPr marL="3020399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569563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118726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4667890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1pPr>
      <a:lvl2pPr marL="549164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1098327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3pPr>
      <a:lvl4pPr marL="1647491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4pPr>
      <a:lvl5pPr marL="2196653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5pPr>
      <a:lvl6pPr marL="2745817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6pPr>
      <a:lvl7pPr marL="3294981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7pPr>
      <a:lvl8pPr marL="3844144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8pPr>
      <a:lvl9pPr marL="4393308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460665E-D1B5-4BA4-0615-4CA503E7FC28}"/>
              </a:ext>
            </a:extLst>
          </p:cNvPr>
          <p:cNvSpPr txBox="1"/>
          <p:nvPr/>
        </p:nvSpPr>
        <p:spPr>
          <a:xfrm>
            <a:off x="700333" y="1199213"/>
            <a:ext cx="4366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 err="1">
                <a:solidFill>
                  <a:schemeClr val="bg1"/>
                </a:solidFill>
              </a:rPr>
              <a:t>Backend</a:t>
            </a:r>
            <a:endParaRPr lang="es-CO" sz="5400" dirty="0">
              <a:solidFill>
                <a:schemeClr val="bg1"/>
              </a:solidFill>
            </a:endParaRPr>
          </a:p>
          <a:p>
            <a:r>
              <a:rPr lang="es-CO" sz="54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B3CFE1-2327-713A-6D15-69D798E6AF0F}"/>
              </a:ext>
            </a:extLst>
          </p:cNvPr>
          <p:cNvSpPr txBox="1"/>
          <p:nvPr/>
        </p:nvSpPr>
        <p:spPr>
          <a:xfrm>
            <a:off x="5234063" y="6416982"/>
            <a:ext cx="2802699" cy="4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13 de Sep. 2023</a:t>
            </a:r>
          </a:p>
        </p:txBody>
      </p:sp>
    </p:spTree>
    <p:extLst>
      <p:ext uri="{BB962C8B-B14F-4D97-AF65-F5344CB8AC3E}">
        <p14:creationId xmlns:p14="http://schemas.microsoft.com/office/powerpoint/2010/main" val="17993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5FCB15-8E91-65B8-B034-1F91281BAF2A}"/>
              </a:ext>
            </a:extLst>
          </p:cNvPr>
          <p:cNvSpPr txBox="1"/>
          <p:nvPr/>
        </p:nvSpPr>
        <p:spPr>
          <a:xfrm>
            <a:off x="548074" y="840681"/>
            <a:ext cx="107383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dirty="0"/>
              <a:t>Optimización del módulo de seguridad</a:t>
            </a:r>
          </a:p>
          <a:p>
            <a:endParaRPr lang="es-419" sz="3200" dirty="0"/>
          </a:p>
          <a:p>
            <a:r>
              <a:rPr lang="es-ES" sz="3200" dirty="0"/>
              <a:t>Es importante optimizar el código para mejorar la eficiencia y rendimiento de un programa. La optimización permite reducir el consumo de recursos, como la memoria y la CPU, lo que resulta en aplicaciones más rápidas y responsivas. Además, un código optimizado es más fácil de mantener y comprender, lo que facilita el trabajo en equipo y la detección de errores. 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388060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5FCB15-8E91-65B8-B034-1F91281BAF2A}"/>
              </a:ext>
            </a:extLst>
          </p:cNvPr>
          <p:cNvSpPr txBox="1"/>
          <p:nvPr/>
        </p:nvSpPr>
        <p:spPr>
          <a:xfrm>
            <a:off x="548074" y="674400"/>
            <a:ext cx="1073832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dirty="0"/>
              <a:t>Sistema Security</a:t>
            </a:r>
          </a:p>
          <a:p>
            <a:endParaRPr lang="es-419" sz="3200" dirty="0"/>
          </a:p>
          <a:p>
            <a:r>
              <a:rPr lang="es-ES" sz="3200" dirty="0"/>
              <a:t>En un sistema que involucra las entidades (</a:t>
            </a:r>
            <a:r>
              <a:rPr lang="es-ES" sz="3200" dirty="0" err="1"/>
              <a:t>Person</a:t>
            </a:r>
            <a:r>
              <a:rPr lang="es-ES" sz="3200" dirty="0"/>
              <a:t>, </a:t>
            </a:r>
            <a:r>
              <a:rPr lang="es-ES" sz="3200" dirty="0" err="1"/>
              <a:t>User</a:t>
            </a:r>
            <a:r>
              <a:rPr lang="es-ES" sz="3200" dirty="0"/>
              <a:t>, </a:t>
            </a:r>
            <a:r>
              <a:rPr lang="es-ES" sz="3200" dirty="0" err="1"/>
              <a:t>UserRole</a:t>
            </a:r>
            <a:r>
              <a:rPr lang="es-ES" sz="3200" dirty="0"/>
              <a:t>, Role, </a:t>
            </a:r>
            <a:r>
              <a:rPr lang="es-ES" sz="3200" dirty="0" err="1"/>
              <a:t>ModuleRole</a:t>
            </a:r>
            <a:r>
              <a:rPr lang="es-ES" sz="3200" dirty="0"/>
              <a:t>, Module, </a:t>
            </a:r>
            <a:r>
              <a:rPr lang="es-ES" sz="3200" dirty="0" err="1"/>
              <a:t>ModuleView</a:t>
            </a:r>
            <a:r>
              <a:rPr lang="es-ES" sz="3200" dirty="0"/>
              <a:t> y View), se establece una estructura de control y acceso que permite a las personas (Usuarios) gestionar sus roles y permisos para acceder a Módulos y Vistas específicas. Esta organización jerárquica y de permisos asegura un control efectivo y seguro de las funcionalidades del sistema, garantizando que los usuarios tengan acceso solo a las áreas y datos pertinentes a sus funciones y responsabilidades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47157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5FCB15-8E91-65B8-B034-1F91281BAF2A}"/>
              </a:ext>
            </a:extLst>
          </p:cNvPr>
          <p:cNvSpPr txBox="1"/>
          <p:nvPr/>
        </p:nvSpPr>
        <p:spPr>
          <a:xfrm>
            <a:off x="548074" y="674400"/>
            <a:ext cx="1073832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dirty="0"/>
              <a:t>Estructura del Sistema</a:t>
            </a:r>
          </a:p>
          <a:p>
            <a:endParaRPr lang="es-419" sz="3200" dirty="0"/>
          </a:p>
          <a:p>
            <a:r>
              <a:rPr lang="es-ES" sz="3200" dirty="0"/>
              <a:t>La estructura del sistema se compone de diversas capas y elementos esenciales, como </a:t>
            </a:r>
            <a:r>
              <a:rPr lang="es-ES" sz="3200" b="1" dirty="0" err="1"/>
              <a:t>Entity</a:t>
            </a:r>
            <a:r>
              <a:rPr lang="es-ES" sz="3200" dirty="0"/>
              <a:t> para representar las entidades de datos, </a:t>
            </a:r>
            <a:r>
              <a:rPr lang="es-ES" sz="3200" b="1" dirty="0"/>
              <a:t>DTO</a:t>
            </a:r>
            <a:r>
              <a:rPr lang="es-ES" sz="3200" dirty="0"/>
              <a:t> para transferir información de manera eficiente, </a:t>
            </a:r>
            <a:r>
              <a:rPr lang="es-ES" sz="3200" b="1" dirty="0" err="1"/>
              <a:t>IRepository</a:t>
            </a:r>
            <a:r>
              <a:rPr lang="es-ES" sz="3200" dirty="0"/>
              <a:t> para el acceso a la base de datos, </a:t>
            </a:r>
            <a:r>
              <a:rPr lang="es-ES" sz="3200" b="1" dirty="0" err="1"/>
              <a:t>IService</a:t>
            </a:r>
            <a:r>
              <a:rPr lang="es-ES" sz="3200" dirty="0"/>
              <a:t> y </a:t>
            </a:r>
            <a:r>
              <a:rPr lang="es-ES" sz="3200" b="1" dirty="0" err="1"/>
              <a:t>Service</a:t>
            </a:r>
            <a:r>
              <a:rPr lang="es-ES" sz="3200" dirty="0"/>
              <a:t> para la lógica de negocio, y </a:t>
            </a:r>
            <a:r>
              <a:rPr lang="es-ES" sz="3200" b="1" dirty="0" err="1"/>
              <a:t>Controller</a:t>
            </a:r>
            <a:r>
              <a:rPr lang="es-ES" sz="3200" dirty="0"/>
              <a:t> para gestionar las solicitudes de la interfaz. Esta arquitectura proporciona un enfoque organizado y modular que facilita el desarrollo de una slider eficaz y flexible.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2634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5FCB15-8E91-65B8-B034-1F91281BAF2A}"/>
              </a:ext>
            </a:extLst>
          </p:cNvPr>
          <p:cNvSpPr txBox="1"/>
          <p:nvPr/>
        </p:nvSpPr>
        <p:spPr>
          <a:xfrm>
            <a:off x="548074" y="674400"/>
            <a:ext cx="107383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dirty="0"/>
              <a:t>Ventajas de usar clases Genéricas</a:t>
            </a:r>
          </a:p>
          <a:p>
            <a:endParaRPr lang="es-419" sz="3200" dirty="0"/>
          </a:p>
          <a:p>
            <a:r>
              <a:rPr lang="es-ES" sz="3200" dirty="0"/>
              <a:t>El uso de clases genéricas, como </a:t>
            </a:r>
            <a:r>
              <a:rPr lang="es-ES" sz="3200" dirty="0" err="1"/>
              <a:t>IBaseEntity</a:t>
            </a:r>
            <a:r>
              <a:rPr lang="es-ES" sz="3200" dirty="0"/>
              <a:t>, </a:t>
            </a:r>
            <a:r>
              <a:rPr lang="es-ES" sz="3200" dirty="0" err="1"/>
              <a:t>IBaseRepository</a:t>
            </a:r>
            <a:r>
              <a:rPr lang="es-ES" sz="3200" dirty="0"/>
              <a:t>, </a:t>
            </a:r>
            <a:r>
              <a:rPr lang="es-ES" sz="3200" dirty="0" err="1"/>
              <a:t>IBaseService</a:t>
            </a:r>
            <a:r>
              <a:rPr lang="es-ES" sz="3200" dirty="0"/>
              <a:t>, </a:t>
            </a:r>
            <a:r>
              <a:rPr lang="es-ES" sz="3200" dirty="0" err="1"/>
              <a:t>BaseService</a:t>
            </a:r>
            <a:r>
              <a:rPr lang="es-ES" sz="3200" dirty="0"/>
              <a:t> y </a:t>
            </a:r>
            <a:r>
              <a:rPr lang="es-ES" sz="3200" dirty="0" err="1"/>
              <a:t>BaseController</a:t>
            </a:r>
            <a:r>
              <a:rPr lang="es-ES" sz="3200" dirty="0"/>
              <a:t>, simplifica y agiliza el desarrollo al permitir la reutilización de código, reducir duplicación y ofrecer una base sólida y escalable para diferentes componentes.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75633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5FCB15-8E91-65B8-B034-1F91281BAF2A}"/>
              </a:ext>
            </a:extLst>
          </p:cNvPr>
          <p:cNvSpPr txBox="1"/>
          <p:nvPr/>
        </p:nvSpPr>
        <p:spPr>
          <a:xfrm>
            <a:off x="548074" y="674400"/>
            <a:ext cx="107383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dirty="0"/>
              <a:t>Orientación </a:t>
            </a:r>
          </a:p>
          <a:p>
            <a:endParaRPr lang="es-419" sz="3200" dirty="0"/>
          </a:p>
          <a:p>
            <a:r>
              <a:rPr lang="es-ES" sz="3200" dirty="0"/>
              <a:t>Use @MappedSuperclass, ampliamente utilizado para definir clases base compartidas. Los objetos T (tipo de entidad), S (servicio), y D (transferencia de datos) son componentes populares que aprovechan esta técnica para mejorar la organización, reutilización y escalabilidad del código.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426324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5FCB15-8E91-65B8-B034-1F91281BAF2A}"/>
              </a:ext>
            </a:extLst>
          </p:cNvPr>
          <p:cNvSpPr txBox="1"/>
          <p:nvPr/>
        </p:nvSpPr>
        <p:spPr>
          <a:xfrm>
            <a:off x="455711" y="563590"/>
            <a:ext cx="10738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00" dirty="0"/>
              <a:t>Bibliografía </a:t>
            </a:r>
          </a:p>
          <a:p>
            <a:endParaRPr lang="es-419" sz="3600" dirty="0"/>
          </a:p>
          <a:p>
            <a:r>
              <a:rPr lang="es-419" sz="2800" dirty="0"/>
              <a:t>Haro, E., Guarda, T., Peñaherrera, A. O. Z., &amp; Quiña, G. N. (2019). Desarrollo </a:t>
            </a:r>
            <a:r>
              <a:rPr lang="es-419" sz="2800" dirty="0" err="1"/>
              <a:t>backend</a:t>
            </a:r>
            <a:r>
              <a:rPr lang="es-419" sz="2800" dirty="0"/>
              <a:t> para aplicaciones web, servicios web </a:t>
            </a:r>
            <a:r>
              <a:rPr lang="es-419" sz="2800" dirty="0" err="1"/>
              <a:t>restful</a:t>
            </a:r>
            <a:r>
              <a:rPr lang="es-419" sz="2800" dirty="0"/>
              <a:t>: </a:t>
            </a:r>
            <a:r>
              <a:rPr lang="es-419" sz="2800" dirty="0" err="1"/>
              <a:t>Node</a:t>
            </a:r>
            <a:r>
              <a:rPr lang="es-419" sz="2800" dirty="0"/>
              <a:t>. </a:t>
            </a:r>
            <a:r>
              <a:rPr lang="es-419" sz="2800" dirty="0" err="1"/>
              <a:t>js</a:t>
            </a:r>
            <a:r>
              <a:rPr lang="es-419" sz="2800" dirty="0"/>
              <a:t> vs </a:t>
            </a:r>
            <a:r>
              <a:rPr lang="es-419" sz="2800" dirty="0" err="1"/>
              <a:t>spring</a:t>
            </a:r>
            <a:r>
              <a:rPr lang="es-419" sz="2800" dirty="0"/>
              <a:t> </a:t>
            </a:r>
            <a:r>
              <a:rPr lang="es-419" sz="2800" dirty="0" err="1"/>
              <a:t>boot</a:t>
            </a:r>
            <a:r>
              <a:rPr lang="es-419" sz="2800" dirty="0"/>
              <a:t>. Revista Ibérica de Sistemas e </a:t>
            </a:r>
            <a:r>
              <a:rPr lang="es-419" sz="2800" dirty="0" err="1"/>
              <a:t>Tecnologias</a:t>
            </a:r>
            <a:r>
              <a:rPr lang="es-419" sz="2800" dirty="0"/>
              <a:t> de </a:t>
            </a:r>
            <a:r>
              <a:rPr lang="es-419" sz="2800" dirty="0" err="1"/>
              <a:t>Informação</a:t>
            </a:r>
            <a:r>
              <a:rPr lang="es-419" sz="2800" dirty="0"/>
              <a:t>, (E17), 309-321.</a:t>
            </a:r>
          </a:p>
          <a:p>
            <a:endParaRPr lang="es-419" sz="2800" dirty="0"/>
          </a:p>
          <a:p>
            <a:r>
              <a:rPr lang="nl-NL" sz="2800" dirty="0"/>
              <a:t>Boot, S. (2020). Spring Boot.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3715741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416</Words>
  <Application>Microsoft Office PowerPoint</Application>
  <PresentationFormat>Personalizado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Bello</dc:creator>
  <cp:lastModifiedBy>Jesús Ariel González Bonilla</cp:lastModifiedBy>
  <cp:revision>39</cp:revision>
  <dcterms:created xsi:type="dcterms:W3CDTF">2020-08-21T13:03:05Z</dcterms:created>
  <dcterms:modified xsi:type="dcterms:W3CDTF">2023-10-23T02:34:27Z</dcterms:modified>
</cp:coreProperties>
</file>