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  <p:sldMasterId id="2147483817" r:id="rId7"/>
  </p:sldMasterIdLst>
  <p:notesMasterIdLst>
    <p:notesMasterId r:id="rId30"/>
  </p:notesMasterIdLst>
  <p:sldIdLst>
    <p:sldId id="425" r:id="rId8"/>
    <p:sldId id="462" r:id="rId9"/>
    <p:sldId id="463" r:id="rId10"/>
    <p:sldId id="472" r:id="rId11"/>
    <p:sldId id="471" r:id="rId12"/>
    <p:sldId id="470" r:id="rId13"/>
    <p:sldId id="469" r:id="rId14"/>
    <p:sldId id="468" r:id="rId15"/>
    <p:sldId id="467" r:id="rId16"/>
    <p:sldId id="466" r:id="rId17"/>
    <p:sldId id="465" r:id="rId18"/>
    <p:sldId id="464" r:id="rId19"/>
    <p:sldId id="476" r:id="rId20"/>
    <p:sldId id="475" r:id="rId21"/>
    <p:sldId id="474" r:id="rId22"/>
    <p:sldId id="473" r:id="rId23"/>
    <p:sldId id="480" r:id="rId24"/>
    <p:sldId id="479" r:id="rId25"/>
    <p:sldId id="478" r:id="rId26"/>
    <p:sldId id="477" r:id="rId27"/>
    <p:sldId id="481" r:id="rId28"/>
    <p:sldId id="4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1"/>
    <p:restoredTop sz="86398"/>
  </p:normalViewPr>
  <p:slideViewPr>
    <p:cSldViewPr snapToGrid="0" snapToObjects="1">
      <p:cViewPr varScale="1">
        <p:scale>
          <a:sx n="80" d="100"/>
          <a:sy n="80" d="100"/>
        </p:scale>
        <p:origin x="859" y="67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F4-B1FD-466D-BBED-FD75E994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5A44-6FCC-4FE4-BFEC-2E137A14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161A-6153-4180-B809-E076499A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CC5C-BAB1-4436-81B7-7F3DE1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8A92-F1AF-42B0-8E5C-97D5D8E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59B-90E3-4EB6-B1CD-82DDE19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ECB7-B0D2-48C2-A325-459BFEEC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0B81-4F4E-416C-B158-A8EA9D7F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483-6AB1-44D8-A794-469BAF7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883B-00BC-48A4-8246-23F4C92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2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C2C-047D-4DCE-BEE6-E55A22C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88EB-D8C3-4DE5-90D1-AA3C9E96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2F20-43D2-47F1-AD52-F4696781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20DB-0896-4E07-9100-2E59D4A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E9EF-D723-4645-AE20-AA0CFDC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93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6D1-3D7F-47C4-8DEA-5F1C6961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F42A-E52B-4CF2-BC4A-41253B59E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F251-AFE5-4C5B-8120-B493B607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429-7F40-44CD-8C78-641CB70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481A-79AA-4C64-8500-B44E047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4EE6-1D73-43C5-87B3-9B751F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1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B90E-3353-462E-9C4E-11836FD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4D2F-6B3B-43F6-8C01-869E1AC0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FE43-9CB6-4385-8D3E-9BE3E3B7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C0DD0-8522-4858-8F2A-91F25744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F602-66DC-454F-B60D-2BE3C9B6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B85D1-3CA4-46CE-A0A2-A483DFAF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9B8A-7317-4576-B4D4-3CF623B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5DA9-2424-4FEE-8268-0A76445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79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42BD-BAEE-45D2-841F-21EEF66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BE53-247B-45DF-9F8D-C3E2302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21A0-5A7C-4C19-AC12-852E58BF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92F8-7AEB-4EC1-B6D6-D07E526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23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021F-6057-4DA3-A2C3-C554CF1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2113-5FC1-4973-A3EB-28F94E9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E18A-0FB4-40C1-B46C-E53730A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1B2B-26C6-4660-A6FD-77BCE7A8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C32D-412A-4DC9-A08D-1A2B0810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04B3-E339-4F7D-AE51-B9B8AE91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206F-F789-4F24-A3B8-60AD102A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4A3A7-D7DE-45BE-924F-615CFD2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D937-BFF8-4A0D-BF54-D14F4EA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06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81A-69F4-46F4-AC7C-547B608B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45AE-D20C-49F2-968C-3E3DEAA7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74EE-0D2A-4CE0-9410-01969ECB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6292-BC3E-4690-92B0-F8C6D6F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B577-602E-456A-8B06-F3E7D5E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67D-830F-4E20-9A19-7B3563A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15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595-D976-4254-82BE-74E0C2C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7C73-8E4A-4E25-8922-78F31810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A08B-59F6-4432-9374-A91EF471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16C-A3D5-422F-88FB-CA2A2E3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438E-31CC-4884-AF42-B1755DC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7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1413-5C1B-4768-B2C1-6B4DE0D4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38A5-2677-426E-A60F-D34C9E11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F98D-B8DC-4A49-ADE9-1D41C1E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46D-1249-4B12-AEEF-E228ED9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8BD5-5DBE-4684-BE46-FF9393EE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018C-2D0C-490B-9402-E516AE0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77F5-AA03-4FBB-B5C0-B9A5EFD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2C9-AB66-48B4-ABC1-236BCD0E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36F-4E83-4D3D-864B-EB8E727E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6B8C-5DD6-4B0C-B4F3-AAC91CAD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Deployment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6CD794-E9C6-45FE-8009-F2EE938C2885}"/>
              </a:ext>
            </a:extLst>
          </p:cNvPr>
          <p:cNvSpPr txBox="1"/>
          <p:nvPr/>
        </p:nvSpPr>
        <p:spPr>
          <a:xfrm>
            <a:off x="1451263" y="870817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70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Deployment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1A93B2-C400-400F-9855-4A84679C15B8}"/>
              </a:ext>
            </a:extLst>
          </p:cNvPr>
          <p:cNvSpPr txBox="1"/>
          <p:nvPr/>
        </p:nvSpPr>
        <p:spPr>
          <a:xfrm>
            <a:off x="1553853" y="713127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apiVersion: apps/v1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Deployment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-deployment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spec: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replicas: 2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selector: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matchLabels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app: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template: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labels: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app: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spec: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containers: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-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nodejsapp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image: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sofyspace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/nodejs-starter:1.0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resources: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  limits: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    memory: "128Mi"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  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cpu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"500m"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ports: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-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containerPort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30808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Namespace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38AE4BA-97FE-40D6-AB5F-A9E9BC7A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7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Namespace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E6133-31A3-4C16-BC1E-0F58CD998CDD}"/>
              </a:ext>
            </a:extLst>
          </p:cNvPr>
          <p:cNvSpPr txBox="1"/>
          <p:nvPr/>
        </p:nvSpPr>
        <p:spPr>
          <a:xfrm>
            <a:off x="1438275" y="970972"/>
            <a:ext cx="10668000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7B82F-31C8-4271-A845-C884A5AD2678}"/>
              </a:ext>
            </a:extLst>
          </p:cNvPr>
          <p:cNvSpPr txBox="1"/>
          <p:nvPr/>
        </p:nvSpPr>
        <p:spPr>
          <a:xfrm>
            <a:off x="1545491" y="2562642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apiVersion: 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Namespace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scm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-dev-namespace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987A-2E54-4F78-8617-D2335FC0E541}"/>
              </a:ext>
            </a:extLst>
          </p:cNvPr>
          <p:cNvSpPr txBox="1"/>
          <p:nvPr/>
        </p:nvSpPr>
        <p:spPr>
          <a:xfrm>
            <a:off x="1545492" y="3896458"/>
            <a:ext cx="6945867" cy="1554272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kubectl get namespaces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$ kubectl apply -f scm-dev-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namespace.yaml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metropolis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$ kubectl get namespace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$ kubectl describe namespace scm-dev-namespace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24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366C12F-49AF-4C61-A6E9-91A364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1" y="1125664"/>
            <a:ext cx="7968297" cy="46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1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46D98BC-9C46-4E35-A268-83E3B053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010089"/>
            <a:ext cx="6345555" cy="4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5440D-C964-489F-AA7D-5F9C8B797144}"/>
              </a:ext>
            </a:extLst>
          </p:cNvPr>
          <p:cNvSpPr txBox="1"/>
          <p:nvPr/>
        </p:nvSpPr>
        <p:spPr>
          <a:xfrm>
            <a:off x="1450109" y="1077191"/>
            <a:ext cx="9790546" cy="29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way to provide both long-term and temporary storage to Pods in your cluster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support any type of storage infrastructure, including local storage devices, cloud storage services etc.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accessed directly from pods or Persistent Volumes.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(PV) is a type of object that defines how a cluster provides storage and lives longer than a lifespan of a pod or even a node.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Claim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(PVC) is how you reserve a PV to mount it later as a volume in containers within a pod.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5656"/>
                </a:solidFill>
                <a:latin typeface="metropolislight"/>
              </a:rPr>
              <a:t>Storage Class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represents a type of storage—for example, fast SSD storage vs regular magnetic drives or remote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126296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D97143-F105-476E-95B3-8DA69F2DB5C6}"/>
              </a:ext>
            </a:extLst>
          </p:cNvPr>
          <p:cNvSpPr txBox="1"/>
          <p:nvPr/>
        </p:nvSpPr>
        <p:spPr>
          <a:xfrm>
            <a:off x="1545359" y="1066815"/>
            <a:ext cx="6945867" cy="472437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apiVersion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PersistentVolume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-volume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spec: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capacity: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storage: 500Gi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volumeMode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Filesystem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accessModes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-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ReadWriteOnce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persistentVolumeReclaimPolicy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Recycle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storageClassName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slow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mountOptions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- hard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-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nfsvers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=4.1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nfs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path: /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tmp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server: 172.17.0.2</a:t>
            </a:r>
          </a:p>
        </p:txBody>
      </p:sp>
    </p:spTree>
    <p:extLst>
      <p:ext uri="{BB962C8B-B14F-4D97-AF65-F5344CB8AC3E}">
        <p14:creationId xmlns:p14="http://schemas.microsoft.com/office/powerpoint/2010/main" val="119873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Secrets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B169B1-72CC-4E54-9372-A86FC57253FA}"/>
              </a:ext>
            </a:extLst>
          </p:cNvPr>
          <p:cNvSpPr txBox="1"/>
          <p:nvPr/>
        </p:nvSpPr>
        <p:spPr>
          <a:xfrm>
            <a:off x="1526309" y="951640"/>
            <a:ext cx="6945867" cy="210826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apiVersion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Secret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-secret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type: Opaque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nginx-root-username: dXNlcm5hbWU=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nginx-root-password: cGFzc3dvcmQ=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72066-1F19-40CD-A0EC-2A9D4560B137}"/>
              </a:ext>
            </a:extLst>
          </p:cNvPr>
          <p:cNvSpPr txBox="1"/>
          <p:nvPr/>
        </p:nvSpPr>
        <p:spPr>
          <a:xfrm>
            <a:off x="1526308" y="3524117"/>
            <a:ext cx="6945867" cy="892552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apply -f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nodejs-secret.yaml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get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describe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80273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Secrets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FAA7F4-04E4-4684-933D-C787AE01EFD4}"/>
              </a:ext>
            </a:extLst>
          </p:cNvPr>
          <p:cNvSpPr txBox="1"/>
          <p:nvPr/>
        </p:nvSpPr>
        <p:spPr>
          <a:xfrm>
            <a:off x="1534921" y="786711"/>
            <a:ext cx="6945867" cy="5832366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apiVersion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 v1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kind: Pod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-pod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labels: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name: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9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spec: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containers: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- name: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9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image: nodejs:14.16.2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resources: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limits: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memory: "128Mi"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cpu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 "500m"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ports: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-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containerPort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 80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env: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- name: NODEJS_ROOT_USERNAME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valueFrom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secretKeyRef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   name: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-secret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   key: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-root-username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- name: NODEJS_ROOT_PASSWORD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valueFrom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secretKeyRef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   name: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-secret</a:t>
            </a:r>
          </a:p>
          <a:p>
            <a:pPr>
              <a:spcBef>
                <a:spcPts val="600"/>
              </a:spcBef>
              <a:defRPr/>
            </a:pPr>
            <a:r>
              <a:rPr lang="en-US" sz="900" kern="0" dirty="0">
                <a:solidFill>
                  <a:srgbClr val="000000"/>
                </a:solidFill>
                <a:cs typeface="Arial"/>
              </a:rPr>
              <a:t>             key: </a:t>
            </a:r>
            <a:r>
              <a:rPr lang="en-US" sz="9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900" kern="0" dirty="0">
                <a:solidFill>
                  <a:srgbClr val="000000"/>
                </a:solidFill>
                <a:cs typeface="Arial"/>
              </a:rPr>
              <a:t>-root-password</a:t>
            </a:r>
          </a:p>
        </p:txBody>
      </p:sp>
    </p:spTree>
    <p:extLst>
      <p:ext uri="{BB962C8B-B14F-4D97-AF65-F5344CB8AC3E}">
        <p14:creationId xmlns:p14="http://schemas.microsoft.com/office/powerpoint/2010/main" val="661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Agenda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D17B6E-5CAF-44CE-94FB-8C791CA6E1D4}"/>
              </a:ext>
            </a:extLst>
          </p:cNvPr>
          <p:cNvSpPr txBox="1"/>
          <p:nvPr/>
        </p:nvSpPr>
        <p:spPr>
          <a:xfrm>
            <a:off x="1533832" y="1305988"/>
            <a:ext cx="9532374" cy="318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5700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ETCD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E6BA77-C3E7-4195-AA5B-8956248E98AB}"/>
              </a:ext>
            </a:extLst>
          </p:cNvPr>
          <p:cNvSpPr txBox="1"/>
          <p:nvPr/>
        </p:nvSpPr>
        <p:spPr>
          <a:xfrm>
            <a:off x="1516784" y="866775"/>
            <a:ext cx="10106025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etcd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 is an open-source distributed key-value store.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Kubernetes uses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etcd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 to store state data, metadata and configuration data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It allows nodes in Kubernetes clusters to read and write data.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It is accessible only by Kubernetes API server as it may have some sensitive information.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metropolislight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8EC92E7-0727-44AB-84E4-3810BA85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72609"/>
            <a:ext cx="6810376" cy="41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Kubelet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B7DC7F-4F20-4938-9F52-135981651A19}"/>
              </a:ext>
            </a:extLst>
          </p:cNvPr>
          <p:cNvSpPr txBox="1"/>
          <p:nvPr/>
        </p:nvSpPr>
        <p:spPr>
          <a:xfrm>
            <a:off x="1316759" y="1248938"/>
            <a:ext cx="9970366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kubelet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is a service agent that controls and maintains a set of pods.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interacts with 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 store to read configuration details and wright values.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manages network rules, port forwarding, etc.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kubelet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runs on each node and enables the communication between the master and slave nodes.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can register the node with 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apiserver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using one of the hostname.</a:t>
            </a:r>
          </a:p>
        </p:txBody>
      </p:sp>
    </p:spTree>
    <p:extLst>
      <p:ext uri="{BB962C8B-B14F-4D97-AF65-F5344CB8AC3E}">
        <p14:creationId xmlns:p14="http://schemas.microsoft.com/office/powerpoint/2010/main" val="11179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Kube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-Proxy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AA596B-FA01-4E6E-B935-EC61A3829791}"/>
              </a:ext>
            </a:extLst>
          </p:cNvPr>
          <p:cNvSpPr txBox="1"/>
          <p:nvPr/>
        </p:nvSpPr>
        <p:spPr>
          <a:xfrm>
            <a:off x="1533525" y="1135737"/>
            <a:ext cx="976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kube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-proxy is a key component of any Kubernetes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Its role is to load-balance traffic that is destined for services (via cluster IPs and node ports) to the correct backend 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Kube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-proxy can run in one of three modes,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userspace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, iptables, or IPVS.</a:t>
            </a:r>
          </a:p>
        </p:txBody>
      </p:sp>
    </p:spTree>
    <p:extLst>
      <p:ext uri="{BB962C8B-B14F-4D97-AF65-F5344CB8AC3E}">
        <p14:creationId xmlns:p14="http://schemas.microsoft.com/office/powerpoint/2010/main" val="42726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3817D2-F3AA-484F-9988-96876958E3AF}"/>
              </a:ext>
            </a:extLst>
          </p:cNvPr>
          <p:cNvSpPr txBox="1"/>
          <p:nvPr/>
        </p:nvSpPr>
        <p:spPr>
          <a:xfrm>
            <a:off x="1384010" y="1159717"/>
            <a:ext cx="89791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3789"/>
                </a:solidFill>
                <a:effectLst/>
                <a:uLnTx/>
                <a:uFillTx/>
              </a:rPr>
              <a:t>Q. What is Kubernetes 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A3789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A3789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Container management (orchestration) tool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Used to manage Docker containers as default implementation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Redundancy and availability of containers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Scalability or high performance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Self-Healing Capabilities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Service discovery and load balancing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59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47E0D9-B186-47BB-800F-4A699315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4" y="1186451"/>
            <a:ext cx="8180492" cy="4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1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85AAE36-B560-44B2-B331-C391B0A6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A4C1AC-06C7-47E1-B46C-B1274F70BDE5}"/>
              </a:ext>
            </a:extLst>
          </p:cNvPr>
          <p:cNvSpPr txBox="1"/>
          <p:nvPr/>
        </p:nvSpPr>
        <p:spPr>
          <a:xfrm>
            <a:off x="1428750" y="872740"/>
            <a:ext cx="990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C1B72-463B-4690-896C-ED1A3C3FF816}"/>
              </a:ext>
            </a:extLst>
          </p:cNvPr>
          <p:cNvSpPr txBox="1"/>
          <p:nvPr/>
        </p:nvSpPr>
        <p:spPr>
          <a:xfrm>
            <a:off x="1533525" y="221772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apiVersion: 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Pod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-pod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labels: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spec: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containers: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-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image: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:14.16.0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resources: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limits: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memory: "128Mi"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cpu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"500m"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ports: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  -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containerPort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2069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Service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52D48BD-D45E-4206-9AB7-9111EEB4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Service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399F1B-DCEC-49B0-9189-0D0AE898DC20}"/>
              </a:ext>
            </a:extLst>
          </p:cNvPr>
          <p:cNvSpPr txBox="1"/>
          <p:nvPr/>
        </p:nvSpPr>
        <p:spPr>
          <a:xfrm>
            <a:off x="1369401" y="803765"/>
            <a:ext cx="103397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Pods can be configured to talk to the Service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Services provide discovery and routing between pods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Permanent IP address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Service do the load-balancing on available pod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It use labels and selectors to match pods with other applications.</a:t>
            </a:r>
          </a:p>
          <a:p>
            <a:pPr marL="285750" marR="0" lvl="0" indent="-285750" defTabSz="91440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</a:rPr>
              <a:t>Types: ClusterIP, NodePort, LoadBalancer, ExternalName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CA76B-56FB-45F1-A5A7-496F69A6E769}"/>
              </a:ext>
            </a:extLst>
          </p:cNvPr>
          <p:cNvSpPr txBox="1"/>
          <p:nvPr/>
        </p:nvSpPr>
        <p:spPr>
          <a:xfrm>
            <a:off x="1459768" y="2975960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apiVersion: v1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kind: Service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metadata: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name: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-service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spec: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selector: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app: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nodejs</a:t>
            </a:r>
            <a:endParaRPr lang="en-US" sz="1200" kern="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ports: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- port: 80</a:t>
            </a:r>
          </a:p>
          <a:p>
            <a:pPr>
              <a:spcBef>
                <a:spcPts val="600"/>
              </a:spcBef>
              <a:defRPr/>
            </a:pPr>
            <a:r>
              <a:rPr lang="en-US" sz="1200" kern="0" dirty="0">
                <a:solidFill>
                  <a:srgbClr val="000000"/>
                </a:solidFill>
                <a:cs typeface="Arial"/>
              </a:rPr>
              <a:t>    </a:t>
            </a:r>
            <a:r>
              <a:rPr lang="en-US" sz="1200" kern="0" dirty="0" err="1">
                <a:solidFill>
                  <a:srgbClr val="000000"/>
                </a:solidFill>
                <a:cs typeface="Arial"/>
              </a:rPr>
              <a:t>targetPort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291681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Deployment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AE7E3D-2BBA-45BA-9ED2-45155E5C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0786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19218</TotalTime>
  <Words>986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Office Theme</vt:lpstr>
      <vt:lpstr>Kubernetes </vt:lpstr>
      <vt:lpstr>Agenda </vt:lpstr>
      <vt:lpstr>Overview </vt:lpstr>
      <vt:lpstr>Architecture </vt:lpstr>
      <vt:lpstr>POD </vt:lpstr>
      <vt:lpstr>POD </vt:lpstr>
      <vt:lpstr>Service </vt:lpstr>
      <vt:lpstr>Service </vt:lpstr>
      <vt:lpstr>Deployment </vt:lpstr>
      <vt:lpstr>Deployment </vt:lpstr>
      <vt:lpstr>Deployment </vt:lpstr>
      <vt:lpstr>Namespace </vt:lpstr>
      <vt:lpstr>Namespace </vt:lpstr>
      <vt:lpstr>Volumes </vt:lpstr>
      <vt:lpstr>Volumes </vt:lpstr>
      <vt:lpstr>Volumes </vt:lpstr>
      <vt:lpstr>Volumes </vt:lpstr>
      <vt:lpstr>Secrets </vt:lpstr>
      <vt:lpstr>Secrets </vt:lpstr>
      <vt:lpstr>ETCD </vt:lpstr>
      <vt:lpstr>Kubelet </vt:lpstr>
      <vt:lpstr>Kube-Proxy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1471</cp:revision>
  <dcterms:created xsi:type="dcterms:W3CDTF">2019-04-21T14:38:15Z</dcterms:created>
  <dcterms:modified xsi:type="dcterms:W3CDTF">2022-01-03T04:18:48Z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