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F15"/>
    <a:srgbClr val="FFB81D"/>
    <a:srgbClr val="C6CACD"/>
    <a:srgbClr val="7665A0"/>
    <a:srgbClr val="5B6770"/>
    <a:srgbClr val="00ADBC"/>
    <a:srgbClr val="FFA400"/>
    <a:srgbClr val="0094CA"/>
    <a:srgbClr val="00CED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4" autoAdjust="0"/>
    <p:restoredTop sz="80199" autoAdjust="0"/>
  </p:normalViewPr>
  <p:slideViewPr>
    <p:cSldViewPr snapToGrid="0">
      <p:cViewPr varScale="1">
        <p:scale>
          <a:sx n="108" d="100"/>
          <a:sy n="108" d="100"/>
        </p:scale>
        <p:origin x="516" y="60"/>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FFB81D"/>
              </a:solidFill>
              <a:ln>
                <a:noFill/>
              </a:ln>
              <a:effectLst/>
            </c:spPr>
            <c:extLst>
              <c:ext xmlns:c16="http://schemas.microsoft.com/office/drawing/2014/chart" uri="{C3380CC4-5D6E-409C-BE32-E72D297353CC}">
                <c16:uniqueId val="{00000001-1CF5-47B3-A141-C4BD512806F5}"/>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2665</c:v>
                </c:pt>
                <c:pt idx="1">
                  <c:v>2789</c:v>
                </c:pt>
                <c:pt idx="2">
                  <c:v>3096</c:v>
                </c:pt>
                <c:pt idx="3">
                  <c:v>3726</c:v>
                </c:pt>
                <c:pt idx="4">
                  <c:v>4000</c:v>
                </c:pt>
                <c:pt idx="5">
                  <c:v>4635</c:v>
                </c:pt>
                <c:pt idx="6">
                  <c:v>5485</c:v>
                </c:pt>
                <c:pt idx="7">
                  <c:v>7458</c:v>
                </c:pt>
                <c:pt idx="8">
                  <c:v>10142</c:v>
                </c:pt>
                <c:pt idx="9">
                  <c:v>12642</c:v>
                </c:pt>
                <c:pt idx="10">
                  <c:v>26339</c:v>
                </c:pt>
                <c:pt idx="11">
                  <c:v>36709</c:v>
                </c:pt>
                <c:pt idx="12">
                  <c:v>48569</c:v>
                </c:pt>
              </c:numCache>
            </c:numRef>
          </c:val>
          <c:extLst>
            <c:ext xmlns:c16="http://schemas.microsoft.com/office/drawing/2014/chart" uri="{C3380CC4-5D6E-409C-BE32-E72D297353CC}">
              <c16:uniqueId val="{00000002-1CF5-47B3-A141-C4BD512806F5}"/>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5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B9BF15"/>
              </a:solidFill>
              <a:ln>
                <a:noFill/>
              </a:ln>
              <a:effectLst/>
            </c:spPr>
            <c:extLst>
              <c:ext xmlns:c16="http://schemas.microsoft.com/office/drawing/2014/chart" uri="{C3380CC4-5D6E-409C-BE32-E72D297353CC}">
                <c16:uniqueId val="{00000001-AC9E-441E-A4A6-5BFCE5ED71E4}"/>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1771</c:v>
                </c:pt>
                <c:pt idx="1">
                  <c:v>1863</c:v>
                </c:pt>
                <c:pt idx="2">
                  <c:v>2048</c:v>
                </c:pt>
                <c:pt idx="3">
                  <c:v>2357</c:v>
                </c:pt>
                <c:pt idx="4">
                  <c:v>2712</c:v>
                </c:pt>
                <c:pt idx="5">
                  <c:v>3010</c:v>
                </c:pt>
                <c:pt idx="6">
                  <c:v>3624</c:v>
                </c:pt>
                <c:pt idx="7">
                  <c:v>4870</c:v>
                </c:pt>
                <c:pt idx="8">
                  <c:v>6240</c:v>
                </c:pt>
                <c:pt idx="9">
                  <c:v>8442</c:v>
                </c:pt>
                <c:pt idx="10">
                  <c:v>20173</c:v>
                </c:pt>
                <c:pt idx="11">
                  <c:v>28556</c:v>
                </c:pt>
                <c:pt idx="12">
                  <c:v>36375</c:v>
                </c:pt>
              </c:numCache>
            </c:numRef>
          </c:val>
          <c:extLst>
            <c:ext xmlns:c16="http://schemas.microsoft.com/office/drawing/2014/chart" uri="{C3380CC4-5D6E-409C-BE32-E72D297353CC}">
              <c16:uniqueId val="{00000002-AC9E-441E-A4A6-5BFCE5ED71E4}"/>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4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9/16/2019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45%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bringing the total number of states that allow CS to count to 47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9/16/2019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grpSp>
        <p:nvGrpSpPr>
          <p:cNvPr id="4" name="Group 3">
            <a:extLst>
              <a:ext uri="{FF2B5EF4-FFF2-40B4-BE49-F238E27FC236}">
                <a16:creationId xmlns:a16="http://schemas.microsoft.com/office/drawing/2014/main" id="{41B8CF8C-C969-4A0B-B6CB-F2E727C026A9}"/>
              </a:ext>
            </a:extLst>
          </p:cNvPr>
          <p:cNvGrpSpPr/>
          <p:nvPr/>
        </p:nvGrpSpPr>
        <p:grpSpPr>
          <a:xfrm>
            <a:off x="936838" y="1380190"/>
            <a:ext cx="7270324" cy="3474720"/>
            <a:chOff x="936838" y="1380190"/>
            <a:chExt cx="7270324" cy="3474720"/>
          </a:xfrm>
        </p:grpSpPr>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rotWithShape="1">
            <a:blip r:embed="rId3">
              <a:extLst>
                <a:ext uri="{28A0092B-C50C-407E-A947-70E740481C1C}">
                  <a14:useLocalDpi xmlns:a14="http://schemas.microsoft.com/office/drawing/2010/main" val="0"/>
                </a:ext>
              </a:extLst>
            </a:blip>
            <a:srcRect r="52270"/>
            <a:stretch/>
          </p:blipFill>
          <p:spPr>
            <a:xfrm>
              <a:off x="936838" y="1380190"/>
              <a:ext cx="3470136" cy="3474720"/>
            </a:xfrm>
            <a:prstGeom prst="rect">
              <a:avLst/>
            </a:prstGeom>
          </p:spPr>
        </p:pic>
        <p:pic>
          <p:nvPicPr>
            <p:cNvPr id="3" name="Picture 2" descr="A close up of a logo&#10;&#10;Description automatically generated">
              <a:extLst>
                <a:ext uri="{FF2B5EF4-FFF2-40B4-BE49-F238E27FC236}">
                  <a16:creationId xmlns:a16="http://schemas.microsoft.com/office/drawing/2014/main" id="{0B372E60-3779-4BA1-9C23-C941244988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026" y="1380190"/>
              <a:ext cx="3470136" cy="3474720"/>
            </a:xfrm>
            <a:prstGeom prst="rect">
              <a:avLst/>
            </a:prstGeom>
          </p:spPr>
        </p:pic>
      </p:grpSp>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7" name="Picture 6">
            <a:extLst>
              <a:ext uri="{FF2B5EF4-FFF2-40B4-BE49-F238E27FC236}">
                <a16:creationId xmlns:a16="http://schemas.microsoft.com/office/drawing/2014/main" id="{5253B641-8306-49F0-B67B-51C11964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3861"/>
            <a:ext cx="7251518" cy="3465732"/>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0840" y="3161193"/>
            <a:ext cx="2210933"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a:t>
            </a:r>
            <a:r>
              <a:rPr lang="en-US" sz="3200" b="1" dirty="0">
                <a:solidFill>
                  <a:srgbClr val="5B6770"/>
                </a:solidFill>
                <a:latin typeface="Verdana" panose="020B0604030504040204" pitchFamily="34" charset="0"/>
                <a:ea typeface="Verdana" panose="020B0604030504040204" pitchFamily="34" charset="0"/>
              </a:rPr>
              <a: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34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a:t>
            </a:r>
            <a:r>
              <a:rPr lang="en-US" sz="1800" dirty="0">
                <a:solidFill>
                  <a:srgbClr val="5B6770"/>
                </a:solidFill>
                <a:latin typeface="Verdana" panose="020B0604030504040204" pitchFamily="34" charset="0"/>
                <a:ea typeface="Verdana" panose="020B0604030504040204" pitchFamily="34" charset="0"/>
              </a:rPr>
              <a:t>created K–12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48516"/>
            <a:chOff x="8087399" y="5257472"/>
            <a:chExt cx="2589236" cy="948516"/>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200" dirty="0">
                  <a:solidFill>
                    <a:srgbClr val="5B6770"/>
                  </a:solidFill>
                  <a:latin typeface="Verdana" panose="020B0604030504040204" pitchFamily="34" charset="0"/>
                  <a:ea typeface="Verdana" panose="020B0604030504040204" pitchFamily="34" charset="0"/>
                </a:rPr>
                <a:t>with K–1</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2 CS standards</a:t>
              </a:r>
            </a:p>
          </p:txBody>
        </p:sp>
        <p:sp>
          <p:nvSpPr>
            <p:cNvPr id="102" name="Rectangle 101"/>
            <p:cNvSpPr/>
            <p:nvPr/>
          </p:nvSpPr>
          <p:spPr>
            <a:xfrm>
              <a:off x="8599796" y="5728934"/>
              <a:ext cx="2076839"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a:t>
              </a:r>
              <a:r>
                <a:rPr lang="en-US" sz="1200" dirty="0">
                  <a:solidFill>
                    <a:srgbClr val="5B6770"/>
                  </a:solidFill>
                  <a:latin typeface="Verdana" panose="020B0604030504040204" pitchFamily="34" charset="0"/>
                  <a:ea typeface="Verdana" panose="020B0604030504040204" pitchFamily="34" charset="0"/>
                </a:rPr>
                <a:t>–12 </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a:t>
            </a:r>
            <a:r>
              <a:rPr lang="en-US" sz="3200" b="1" dirty="0">
                <a:solidFill>
                  <a:srgbClr val="5B6770"/>
                </a:solidFill>
                <a:latin typeface="Verdana" panose="020B0604030504040204" pitchFamily="34" charset="0"/>
                <a:ea typeface="Verdana" panose="020B0604030504040204" pitchFamily="34" charset="0"/>
              </a:rPr>
              <a:t>K–</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A close up of a map&#10;&#10;Description automatically generated">
            <a:extLst>
              <a:ext uri="{FF2B5EF4-FFF2-40B4-BE49-F238E27FC236}">
                <a16:creationId xmlns:a16="http://schemas.microsoft.com/office/drawing/2014/main" id="{F9987947-7B2F-49AD-A84A-6865CF71A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83" y="1172238"/>
            <a:ext cx="5878015" cy="3845123"/>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47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47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A close up of a map&#10;&#10;Description automatically generated">
            <a:extLst>
              <a:ext uri="{FF2B5EF4-FFF2-40B4-BE49-F238E27FC236}">
                <a16:creationId xmlns:a16="http://schemas.microsoft.com/office/drawing/2014/main" id="{0765773D-5B5E-4491-9178-0FB256ABA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86" y="1172238"/>
            <a:ext cx="5878015" cy="3837363"/>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538214"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86023" y="4711124"/>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9" name="Chart 28">
            <a:extLst>
              <a:ext uri="{FF2B5EF4-FFF2-40B4-BE49-F238E27FC236}">
                <a16:creationId xmlns:a16="http://schemas.microsoft.com/office/drawing/2014/main" id="{0DF679F0-0849-4C94-AC7E-41E00DBB5001}"/>
              </a:ext>
            </a:extLst>
          </p:cNvPr>
          <p:cNvGraphicFramePr/>
          <p:nvPr>
            <p:extLst>
              <p:ext uri="{D42A27DB-BD31-4B8C-83A1-F6EECF244321}">
                <p14:modId xmlns:p14="http://schemas.microsoft.com/office/powerpoint/2010/main" val="29181517"/>
              </p:ext>
            </p:extLst>
          </p:nvPr>
        </p:nvGraphicFramePr>
        <p:xfrm>
          <a:off x="308844" y="1523795"/>
          <a:ext cx="4025802" cy="30867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8BAFED1F-76BB-4A3D-98DC-A77D0609EEDF}"/>
              </a:ext>
            </a:extLst>
          </p:cNvPr>
          <p:cNvGraphicFramePr/>
          <p:nvPr>
            <p:extLst>
              <p:ext uri="{D42A27DB-BD31-4B8C-83A1-F6EECF244321}">
                <p14:modId xmlns:p14="http://schemas.microsoft.com/office/powerpoint/2010/main" val="2007134927"/>
              </p:ext>
            </p:extLst>
          </p:nvPr>
        </p:nvGraphicFramePr>
        <p:xfrm>
          <a:off x="4830372" y="1523795"/>
          <a:ext cx="4025802" cy="30867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6" name="Group 5">
            <a:extLst>
              <a:ext uri="{FF2B5EF4-FFF2-40B4-BE49-F238E27FC236}">
                <a16:creationId xmlns:a16="http://schemas.microsoft.com/office/drawing/2014/main" id="{C48702F4-9DA6-4F0A-846B-116A09B87C34}"/>
              </a:ext>
            </a:extLst>
          </p:cNvPr>
          <p:cNvGrpSpPr/>
          <p:nvPr/>
        </p:nvGrpSpPr>
        <p:grpSpPr>
          <a:xfrm>
            <a:off x="936838" y="1380190"/>
            <a:ext cx="7270324" cy="3474720"/>
            <a:chOff x="936838" y="1380190"/>
            <a:chExt cx="7270324" cy="3474720"/>
          </a:xfrm>
        </p:grpSpPr>
        <p:pic>
          <p:nvPicPr>
            <p:cNvPr id="8" name="Picture 7">
              <a:extLst>
                <a:ext uri="{FF2B5EF4-FFF2-40B4-BE49-F238E27FC236}">
                  <a16:creationId xmlns:a16="http://schemas.microsoft.com/office/drawing/2014/main" id="{BB4CFA1D-E7DC-448D-9687-601B57A81564}"/>
                </a:ext>
              </a:extLst>
            </p:cNvPr>
            <p:cNvPicPr>
              <a:picLocks noChangeAspect="1"/>
            </p:cNvPicPr>
            <p:nvPr/>
          </p:nvPicPr>
          <p:blipFill rotWithShape="1">
            <a:blip r:embed="rId3">
              <a:extLst>
                <a:ext uri="{28A0092B-C50C-407E-A947-70E740481C1C}">
                  <a14:useLocalDpi xmlns:a14="http://schemas.microsoft.com/office/drawing/2010/main" val="0"/>
                </a:ext>
              </a:extLst>
            </a:blip>
            <a:srcRect r="52270"/>
            <a:stretch/>
          </p:blipFill>
          <p:spPr>
            <a:xfrm>
              <a:off x="936838" y="1380190"/>
              <a:ext cx="3470136" cy="3474720"/>
            </a:xfrm>
            <a:prstGeom prst="rect">
              <a:avLst/>
            </a:prstGeom>
          </p:spPr>
        </p:pic>
        <p:pic>
          <p:nvPicPr>
            <p:cNvPr id="9" name="Picture 8" descr="A close up of a logo&#10;&#10;Description automatically generated">
              <a:extLst>
                <a:ext uri="{FF2B5EF4-FFF2-40B4-BE49-F238E27FC236}">
                  <a16:creationId xmlns:a16="http://schemas.microsoft.com/office/drawing/2014/main" id="{CB301422-E9CC-41F7-911A-2BF06495A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026" y="1380190"/>
              <a:ext cx="3470136" cy="3474720"/>
            </a:xfrm>
            <a:prstGeom prst="rect">
              <a:avLst/>
            </a:prstGeom>
          </p:spPr>
        </p:pic>
      </p:grpSp>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22568</TotalTime>
  <Words>2462</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 Glennon</cp:lastModifiedBy>
  <cp:revision>389</cp:revision>
  <cp:lastPrinted>2016-07-19T17:37:10Z</cp:lastPrinted>
  <dcterms:created xsi:type="dcterms:W3CDTF">2014-08-04T22:26:06Z</dcterms:created>
  <dcterms:modified xsi:type="dcterms:W3CDTF">2019-09-16T20:33:56Z</dcterms:modified>
</cp:coreProperties>
</file>