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F15"/>
    <a:srgbClr val="FFB81D"/>
    <a:srgbClr val="C6CACD"/>
    <a:srgbClr val="7665A0"/>
    <a:srgbClr val="5B6770"/>
    <a:srgbClr val="00ADBC"/>
    <a:srgbClr val="FFA400"/>
    <a:srgbClr val="0094CA"/>
    <a:srgbClr val="00CEDE"/>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8" autoAdjust="0"/>
    <p:restoredTop sz="65000" autoAdjust="0"/>
  </p:normalViewPr>
  <p:slideViewPr>
    <p:cSldViewPr snapToGrid="0">
      <p:cViewPr varScale="1">
        <p:scale>
          <a:sx n="95" d="100"/>
          <a:sy n="95" d="100"/>
        </p:scale>
        <p:origin x="1364" y="44"/>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2"/>
            <c:invertIfNegative val="0"/>
            <c:bubble3D val="0"/>
            <c:spPr>
              <a:solidFill>
                <a:srgbClr val="FFB81D"/>
              </a:solidFill>
              <a:ln>
                <a:noFill/>
              </a:ln>
              <a:effectLst/>
            </c:spPr>
            <c:extLst>
              <c:ext xmlns:c16="http://schemas.microsoft.com/office/drawing/2014/chart" uri="{C3380CC4-5D6E-409C-BE32-E72D297353CC}">
                <c16:uniqueId val="{00000001-1CF5-47B3-A141-C4BD512806F5}"/>
              </c:ext>
            </c:extLst>
          </c:dPt>
          <c:cat>
            <c:numRef>
              <c:f>Sheet1!$A$2:$A$14</c:f>
              <c:numCache>
                <c:formatCode>General</c:formatCode>
                <c:ptCount val="13"/>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numCache>
            </c:numRef>
          </c:cat>
          <c:val>
            <c:numRef>
              <c:f>Sheet1!$B$2:$B$14</c:f>
              <c:numCache>
                <c:formatCode>General</c:formatCode>
                <c:ptCount val="13"/>
                <c:pt idx="0">
                  <c:v>2665</c:v>
                </c:pt>
                <c:pt idx="1">
                  <c:v>2789</c:v>
                </c:pt>
                <c:pt idx="2">
                  <c:v>3096</c:v>
                </c:pt>
                <c:pt idx="3">
                  <c:v>3726</c:v>
                </c:pt>
                <c:pt idx="4">
                  <c:v>4000</c:v>
                </c:pt>
                <c:pt idx="5">
                  <c:v>4635</c:v>
                </c:pt>
                <c:pt idx="6">
                  <c:v>5485</c:v>
                </c:pt>
                <c:pt idx="7">
                  <c:v>7458</c:v>
                </c:pt>
                <c:pt idx="8">
                  <c:v>10142</c:v>
                </c:pt>
                <c:pt idx="9">
                  <c:v>12642</c:v>
                </c:pt>
                <c:pt idx="10">
                  <c:v>26339</c:v>
                </c:pt>
                <c:pt idx="11">
                  <c:v>36709</c:v>
                </c:pt>
                <c:pt idx="12">
                  <c:v>48569</c:v>
                </c:pt>
              </c:numCache>
            </c:numRef>
          </c:val>
          <c:extLst>
            <c:ext xmlns:c16="http://schemas.microsoft.com/office/drawing/2014/chart" uri="{C3380CC4-5D6E-409C-BE32-E72D297353CC}">
              <c16:uniqueId val="{00000002-1CF5-47B3-A141-C4BD512806F5}"/>
            </c:ext>
          </c:extLst>
        </c:ser>
        <c:dLbls>
          <c:showLegendKey val="0"/>
          <c:showVal val="0"/>
          <c:showCatName val="0"/>
          <c:showSerName val="0"/>
          <c:showPercent val="0"/>
          <c:showBubbleSize val="0"/>
        </c:dLbls>
        <c:gapWidth val="65"/>
        <c:axId val="437294712"/>
        <c:axId val="437297592"/>
      </c:barChart>
      <c:catAx>
        <c:axId val="437294712"/>
        <c:scaling>
          <c:orientation val="minMax"/>
        </c:scaling>
        <c:delete val="1"/>
        <c:axPos val="b"/>
        <c:numFmt formatCode="General" sourceLinked="1"/>
        <c:majorTickMark val="none"/>
        <c:minorTickMark val="none"/>
        <c:tickLblPos val="nextTo"/>
        <c:crossAx val="437297592"/>
        <c:crosses val="autoZero"/>
        <c:auto val="1"/>
        <c:lblAlgn val="ctr"/>
        <c:lblOffset val="100"/>
        <c:noMultiLvlLbl val="0"/>
      </c:catAx>
      <c:valAx>
        <c:axId val="437297592"/>
        <c:scaling>
          <c:orientation val="minMax"/>
          <c:max val="50000"/>
        </c:scaling>
        <c:delete val="1"/>
        <c:axPos val="l"/>
        <c:numFmt formatCode="#,##0" sourceLinked="0"/>
        <c:majorTickMark val="none"/>
        <c:minorTickMark val="none"/>
        <c:tickLblPos val="nextTo"/>
        <c:crossAx val="437294712"/>
        <c:crosses val="autoZero"/>
        <c:crossBetween val="between"/>
        <c:min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rgbClr val="000000"/>
          </a:solidFill>
          <a:latin typeface="Gotham Book" pitchFamily="50"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2"/>
            <c:invertIfNegative val="0"/>
            <c:bubble3D val="0"/>
            <c:spPr>
              <a:solidFill>
                <a:srgbClr val="B9BF15"/>
              </a:solidFill>
              <a:ln>
                <a:noFill/>
              </a:ln>
              <a:effectLst/>
            </c:spPr>
            <c:extLst>
              <c:ext xmlns:c16="http://schemas.microsoft.com/office/drawing/2014/chart" uri="{C3380CC4-5D6E-409C-BE32-E72D297353CC}">
                <c16:uniqueId val="{00000001-AC9E-441E-A4A6-5BFCE5ED71E4}"/>
              </c:ext>
            </c:extLst>
          </c:dPt>
          <c:cat>
            <c:numRef>
              <c:f>Sheet1!$A$2:$A$14</c:f>
              <c:numCache>
                <c:formatCode>General</c:formatCode>
                <c:ptCount val="13"/>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numCache>
            </c:numRef>
          </c:cat>
          <c:val>
            <c:numRef>
              <c:f>Sheet1!$B$2:$B$14</c:f>
              <c:numCache>
                <c:formatCode>General</c:formatCode>
                <c:ptCount val="13"/>
                <c:pt idx="0">
                  <c:v>1771</c:v>
                </c:pt>
                <c:pt idx="1">
                  <c:v>1863</c:v>
                </c:pt>
                <c:pt idx="2">
                  <c:v>2048</c:v>
                </c:pt>
                <c:pt idx="3">
                  <c:v>2357</c:v>
                </c:pt>
                <c:pt idx="4">
                  <c:v>2712</c:v>
                </c:pt>
                <c:pt idx="5">
                  <c:v>3010</c:v>
                </c:pt>
                <c:pt idx="6">
                  <c:v>3624</c:v>
                </c:pt>
                <c:pt idx="7">
                  <c:v>4870</c:v>
                </c:pt>
                <c:pt idx="8">
                  <c:v>6240</c:v>
                </c:pt>
                <c:pt idx="9">
                  <c:v>8442</c:v>
                </c:pt>
                <c:pt idx="10">
                  <c:v>20173</c:v>
                </c:pt>
                <c:pt idx="11">
                  <c:v>28556</c:v>
                </c:pt>
                <c:pt idx="12">
                  <c:v>36375</c:v>
                </c:pt>
              </c:numCache>
            </c:numRef>
          </c:val>
          <c:extLst>
            <c:ext xmlns:c16="http://schemas.microsoft.com/office/drawing/2014/chart" uri="{C3380CC4-5D6E-409C-BE32-E72D297353CC}">
              <c16:uniqueId val="{00000002-AC9E-441E-A4A6-5BFCE5ED71E4}"/>
            </c:ext>
          </c:extLst>
        </c:ser>
        <c:dLbls>
          <c:showLegendKey val="0"/>
          <c:showVal val="0"/>
          <c:showCatName val="0"/>
          <c:showSerName val="0"/>
          <c:showPercent val="0"/>
          <c:showBubbleSize val="0"/>
        </c:dLbls>
        <c:gapWidth val="65"/>
        <c:axId val="437294712"/>
        <c:axId val="437297592"/>
      </c:barChart>
      <c:catAx>
        <c:axId val="437294712"/>
        <c:scaling>
          <c:orientation val="minMax"/>
        </c:scaling>
        <c:delete val="1"/>
        <c:axPos val="b"/>
        <c:numFmt formatCode="General" sourceLinked="1"/>
        <c:majorTickMark val="none"/>
        <c:minorTickMark val="none"/>
        <c:tickLblPos val="nextTo"/>
        <c:crossAx val="437297592"/>
        <c:crosses val="autoZero"/>
        <c:auto val="1"/>
        <c:lblAlgn val="ctr"/>
        <c:lblOffset val="100"/>
        <c:noMultiLvlLbl val="0"/>
      </c:catAx>
      <c:valAx>
        <c:axId val="437297592"/>
        <c:scaling>
          <c:orientation val="minMax"/>
          <c:max val="40000"/>
        </c:scaling>
        <c:delete val="1"/>
        <c:axPos val="l"/>
        <c:numFmt formatCode="#,##0" sourceLinked="0"/>
        <c:majorTickMark val="none"/>
        <c:minorTickMark val="none"/>
        <c:tickLblPos val="nextTo"/>
        <c:crossAx val="437294712"/>
        <c:crosses val="autoZero"/>
        <c:crossBetween val="between"/>
        <c:min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rgbClr val="000000"/>
          </a:solidFill>
          <a:latin typeface="Gotham Book"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53% of high schools offer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bringing the total number of states that allow CS to count to 47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racial and ethnic group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11/2/2022</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many schools still don’t offer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pic>
        <p:nvPicPr>
          <p:cNvPr id="18" name="Picture 17" descr="Text, logo&#10;&#10;Description automatically generated">
            <a:extLst>
              <a:ext uri="{FF2B5EF4-FFF2-40B4-BE49-F238E27FC236}">
                <a16:creationId xmlns:a16="http://schemas.microsoft.com/office/drawing/2014/main" id="{BF9F2F4B-280E-4434-BCBC-C5CEF35022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9488" y="1381443"/>
            <a:ext cx="7305024" cy="3486060"/>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pic>
        <p:nvPicPr>
          <p:cNvPr id="4" name="Picture 3" descr="Text, logo&#10;&#10;Description automatically generated">
            <a:extLst>
              <a:ext uri="{FF2B5EF4-FFF2-40B4-BE49-F238E27FC236}">
                <a16:creationId xmlns:a16="http://schemas.microsoft.com/office/drawing/2014/main" id="{77BF016C-5D9C-4325-A0B6-AF246AD36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87902"/>
            <a:ext cx="7251519" cy="3465733"/>
          </a:xfrm>
          <a:prstGeom prst="rect">
            <a:avLst/>
          </a:prstGeom>
        </p:spPr>
      </p:pic>
    </p:spTree>
    <p:extLst>
      <p:ext uri="{BB962C8B-B14F-4D97-AF65-F5344CB8AC3E}">
        <p14:creationId xmlns:p14="http://schemas.microsoft.com/office/powerpoint/2010/main" val="275769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0840" y="3161193"/>
            <a:ext cx="2210933"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t>
            </a:r>
            <a:r>
              <a:rPr lang="en-US" sz="1800">
                <a:solidFill>
                  <a:srgbClr val="5B6770"/>
                </a:solidFill>
                <a:latin typeface="Verdana" panose="020B0604030504040204" pitchFamily="34" charset="0"/>
                <a:ea typeface="Verdana" panose="020B0604030504040204" pitchFamily="34" charset="0"/>
                <a:cs typeface="Verdana" panose="020B0604030504040204" pitchFamily="34" charset="0"/>
              </a:rPr>
              <a:t>and Latino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a:t>
            </a:r>
            <a:r>
              <a:rPr lang="en-US" sz="3200" b="1" dirty="0">
                <a:solidFill>
                  <a:srgbClr val="5B6770"/>
                </a:solidFill>
                <a:latin typeface="Verdana" panose="020B0604030504040204" pitchFamily="34" charset="0"/>
                <a:ea typeface="Verdana" panose="020B0604030504040204" pitchFamily="34" charset="0"/>
              </a:rPr>
              <a: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41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a:t>
            </a:r>
            <a:r>
              <a:rPr lang="en-US" sz="1800" dirty="0">
                <a:solidFill>
                  <a:srgbClr val="5B6770"/>
                </a:solidFill>
                <a:latin typeface="Verdana" panose="020B0604030504040204" pitchFamily="34" charset="0"/>
                <a:ea typeface="Verdana" panose="020B0604030504040204" pitchFamily="34" charset="0"/>
              </a:rPr>
              <a:t>created K–12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48516"/>
            <a:chOff x="8087399" y="5257472"/>
            <a:chExt cx="2589236" cy="948516"/>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a:t>
              </a:r>
              <a:r>
                <a:rPr lang="en-US" sz="1200" dirty="0">
                  <a:solidFill>
                    <a:srgbClr val="5B6770"/>
                  </a:solidFill>
                  <a:latin typeface="Verdana" panose="020B0604030504040204" pitchFamily="34" charset="0"/>
                  <a:ea typeface="Verdana" panose="020B0604030504040204" pitchFamily="34" charset="0"/>
                </a:rPr>
                <a:t>with K–1</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2 CS standards</a:t>
              </a:r>
            </a:p>
          </p:txBody>
        </p:sp>
        <p:sp>
          <p:nvSpPr>
            <p:cNvPr id="102" name="Rectangle 101"/>
            <p:cNvSpPr/>
            <p:nvPr/>
          </p:nvSpPr>
          <p:spPr>
            <a:xfrm>
              <a:off x="8599796" y="5728934"/>
              <a:ext cx="2076839"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a:t>
              </a:r>
              <a:r>
                <a:rPr lang="en-US" sz="1200" dirty="0">
                  <a:solidFill>
                    <a:srgbClr val="5B6770"/>
                  </a:solidFill>
                  <a:latin typeface="Verdana" panose="020B0604030504040204" pitchFamily="34" charset="0"/>
                  <a:ea typeface="Verdana" panose="020B0604030504040204" pitchFamily="34" charset="0"/>
                </a:rPr>
                <a:t>–12 </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a:t>
            </a:r>
            <a:r>
              <a:rPr lang="en-US" sz="3200" b="1" dirty="0">
                <a:solidFill>
                  <a:srgbClr val="5B6770"/>
                </a:solidFill>
                <a:latin typeface="Verdana" panose="020B0604030504040204" pitchFamily="34" charset="0"/>
                <a:ea typeface="Verdana" panose="020B0604030504040204" pitchFamily="34" charset="0"/>
              </a:rPr>
              <a:t>K–</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Map&#10;&#10;Description automatically generated">
            <a:extLst>
              <a:ext uri="{FF2B5EF4-FFF2-40B4-BE49-F238E27FC236}">
                <a16:creationId xmlns:a16="http://schemas.microsoft.com/office/drawing/2014/main" id="{5EB3A8E0-2453-4727-9CA1-7A6352D27E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587" y="1182226"/>
            <a:ext cx="5878014" cy="3837482"/>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All 50 states + DC</a:t>
            </a:r>
          </a:p>
        </p:txBody>
      </p:sp>
      <p:sp>
        <p:nvSpPr>
          <p:cNvPr id="13" name="Title 1"/>
          <p:cNvSpPr txBox="1">
            <a:spLocks/>
          </p:cNvSpPr>
          <p:nvPr/>
        </p:nvSpPr>
        <p:spPr>
          <a:xfrm>
            <a:off x="6009600" y="1136875"/>
            <a:ext cx="2904704"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all 50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7" name="Picture 16" descr="Map&#10;&#10;Description automatically generated">
            <a:extLst>
              <a:ext uri="{FF2B5EF4-FFF2-40B4-BE49-F238E27FC236}">
                <a16:creationId xmlns:a16="http://schemas.microsoft.com/office/drawing/2014/main" id="{BAB2BEAB-65BB-43F6-A042-2A2F012212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586" y="1170474"/>
            <a:ext cx="5878014" cy="3834694"/>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082662" y="1385885"/>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26" name="Rounded Rectangle 51">
            <a:extLst>
              <a:ext uri="{FF2B5EF4-FFF2-40B4-BE49-F238E27FC236}">
                <a16:creationId xmlns:a16="http://schemas.microsoft.com/office/drawing/2014/main" id="{068B3C60-BC20-483E-AA21-2CF93DCB15E8}"/>
              </a:ext>
            </a:extLst>
          </p:cNvPr>
          <p:cNvSpPr/>
          <p:nvPr/>
        </p:nvSpPr>
        <p:spPr>
          <a:xfrm>
            <a:off x="521337" y="1385882"/>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196662" y="1416074"/>
            <a:ext cx="2940878" cy="907735"/>
          </a:xfrm>
          <a:prstGeom prst="rect">
            <a:avLst/>
          </a:prstGeom>
          <a:noFill/>
        </p:spPr>
        <p:txBody>
          <a:bodyPr wrap="square" lIns="75996" tIns="37998" rIns="75996" bIns="37998" rtlCol="0">
            <a:spAutoFit/>
          </a:bodyPr>
          <a:lstStyle/>
          <a:p>
            <a:pPr algn="ctr"/>
            <a:r>
              <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racial and ethnic groups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4657" y="1523795"/>
            <a:ext cx="3068741" cy="692291"/>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538214"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2019</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86023" y="4711124"/>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2019</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9" name="Chart 28">
            <a:extLst>
              <a:ext uri="{FF2B5EF4-FFF2-40B4-BE49-F238E27FC236}">
                <a16:creationId xmlns:a16="http://schemas.microsoft.com/office/drawing/2014/main" id="{0DF679F0-0849-4C94-AC7E-41E00DBB5001}"/>
              </a:ext>
            </a:extLst>
          </p:cNvPr>
          <p:cNvGraphicFramePr/>
          <p:nvPr>
            <p:extLst>
              <p:ext uri="{D42A27DB-BD31-4B8C-83A1-F6EECF244321}">
                <p14:modId xmlns:p14="http://schemas.microsoft.com/office/powerpoint/2010/main" val="29181517"/>
              </p:ext>
            </p:extLst>
          </p:nvPr>
        </p:nvGraphicFramePr>
        <p:xfrm>
          <a:off x="308844" y="1523795"/>
          <a:ext cx="4025802" cy="30867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Chart 29">
            <a:extLst>
              <a:ext uri="{FF2B5EF4-FFF2-40B4-BE49-F238E27FC236}">
                <a16:creationId xmlns:a16="http://schemas.microsoft.com/office/drawing/2014/main" id="{8BAFED1F-76BB-4A3D-98DC-A77D0609EEDF}"/>
              </a:ext>
            </a:extLst>
          </p:cNvPr>
          <p:cNvGraphicFramePr/>
          <p:nvPr>
            <p:extLst>
              <p:ext uri="{D42A27DB-BD31-4B8C-83A1-F6EECF244321}">
                <p14:modId xmlns:p14="http://schemas.microsoft.com/office/powerpoint/2010/main" val="2007134927"/>
              </p:ext>
            </p:extLst>
          </p:nvPr>
        </p:nvGraphicFramePr>
        <p:xfrm>
          <a:off x="4830372" y="1523795"/>
          <a:ext cx="4025802" cy="30867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descr="Text, logo&#10;&#10;Description automatically generated">
            <a:extLst>
              <a:ext uri="{FF2B5EF4-FFF2-40B4-BE49-F238E27FC236}">
                <a16:creationId xmlns:a16="http://schemas.microsoft.com/office/drawing/2014/main" id="{6696036D-20B1-4865-ABA3-6DFAEF9D9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9488" y="1381443"/>
            <a:ext cx="7305024" cy="3486060"/>
          </a:xfrm>
          <a:prstGeom prst="rect">
            <a:avLst/>
          </a:prstGeom>
        </p:spPr>
      </p:pic>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22627</TotalTime>
  <Words>2469</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Calibri Light</vt:lpstr>
      <vt:lpstr>Rail 400</vt:lpstr>
      <vt:lpstr>Rail 500</vt:lpstr>
      <vt:lpstr>Rail Headline</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 Glennon</cp:lastModifiedBy>
  <cp:revision>398</cp:revision>
  <cp:lastPrinted>2016-07-19T17:37:10Z</cp:lastPrinted>
  <dcterms:created xsi:type="dcterms:W3CDTF">2014-08-04T22:26:06Z</dcterms:created>
  <dcterms:modified xsi:type="dcterms:W3CDTF">2022-11-02T17:50:28Z</dcterms:modified>
</cp:coreProperties>
</file>