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3"/>
  </p:notesMasterIdLst>
  <p:sldIdLst>
    <p:sldId id="419" r:id="rId4"/>
    <p:sldId id="407" r:id="rId5"/>
    <p:sldId id="442" r:id="rId6"/>
    <p:sldId id="421" r:id="rId7"/>
    <p:sldId id="422" r:id="rId8"/>
    <p:sldId id="423" r:id="rId9"/>
    <p:sldId id="424" r:id="rId10"/>
    <p:sldId id="446" r:id="rId11"/>
    <p:sldId id="430" r:id="rId12"/>
    <p:sldId id="431" r:id="rId13"/>
    <p:sldId id="432" r:id="rId14"/>
    <p:sldId id="433" r:id="rId15"/>
    <p:sldId id="434" r:id="rId16"/>
    <p:sldId id="435" r:id="rId17"/>
    <p:sldId id="436" r:id="rId18"/>
    <p:sldId id="413" r:id="rId19"/>
    <p:sldId id="426" r:id="rId20"/>
    <p:sldId id="427" r:id="rId21"/>
    <p:sldId id="428" r:id="rId22"/>
    <p:sldId id="416" r:id="rId23"/>
    <p:sldId id="441" r:id="rId24"/>
    <p:sldId id="429" r:id="rId25"/>
    <p:sldId id="415" r:id="rId26"/>
    <p:sldId id="411" r:id="rId27"/>
    <p:sldId id="437" r:id="rId28"/>
    <p:sldId id="445" r:id="rId29"/>
    <p:sldId id="412" r:id="rId30"/>
    <p:sldId id="443" r:id="rId31"/>
    <p:sldId id="439" r:id="rId32"/>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665A0"/>
    <a:srgbClr val="00ADBC"/>
    <a:srgbClr val="0094CA"/>
    <a:srgbClr val="FFB81D"/>
    <a:srgbClr val="00CEDE"/>
    <a:srgbClr val="7030A0"/>
    <a:srgbClr val="00AEBC"/>
    <a:srgbClr val="181717"/>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95" autoAdjust="0"/>
    <p:restoredTop sz="73810" autoAdjust="0"/>
  </p:normalViewPr>
  <p:slideViewPr>
    <p:cSldViewPr snapToGrid="0">
      <p:cViewPr>
        <p:scale>
          <a:sx n="70" d="100"/>
          <a:sy n="70" d="100"/>
        </p:scale>
        <p:origin x="-80" y="-312"/>
      </p:cViewPr>
      <p:guideLst>
        <p:guide orient="horz" pos="331"/>
        <p:guide orient="horz" pos="187"/>
        <p:guide orient="horz" pos="4243"/>
        <p:guide orient="horz" pos="4075"/>
        <p:guide orient="horz" pos="2203"/>
        <p:guide orient="horz" pos="3763"/>
        <p:guide orient="horz" pos="243"/>
        <p:guide orient="horz" pos="138"/>
        <p:guide orient="horz" pos="3120"/>
        <p:guide orient="horz" pos="2997"/>
        <p:guide orient="horz" pos="1620"/>
        <p:guide orient="horz" pos="2767"/>
        <p:guide pos="3917"/>
        <p:guide pos="7661"/>
        <p:guide pos="173"/>
        <p:guide pos="509"/>
        <p:guide pos="2309"/>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74252548638251"/>
          <c:y val="0.0385089192114851"/>
          <c:w val="0.851495157027854"/>
          <c:h val="0.92298216157703"/>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803075617061991"/>
          <c:y val="0.0600256168601606"/>
          <c:w val="0.893219379321414"/>
          <c:h val="0.848022756961525"/>
        </c:manualLayout>
      </c:layout>
      <c:barChart>
        <c:barDir val="col"/>
        <c:grouping val="stacked"/>
        <c:varyColors val="0"/>
        <c:ser>
          <c:idx val="0"/>
          <c:order val="0"/>
          <c:tx>
            <c:strRef>
              <c:f>Sheet1!$B$1</c:f>
              <c:strCache>
                <c:ptCount val="1"/>
                <c:pt idx="0">
                  <c:v>Series 1</c:v>
                </c:pt>
              </c:strCache>
            </c:strRef>
          </c:tx>
          <c:spPr>
            <a:solidFill>
              <a:srgbClr val="7665A0"/>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Sheet1!$B$2:$B$14</c:f>
              <c:numCache>
                <c:formatCode>#,##0</c:formatCode>
                <c:ptCount val="13"/>
                <c:pt idx="0">
                  <c:v>12875.0</c:v>
                </c:pt>
                <c:pt idx="1">
                  <c:v>11645.0</c:v>
                </c:pt>
                <c:pt idx="2">
                  <c:v>9289.0</c:v>
                </c:pt>
                <c:pt idx="3">
                  <c:v>7036.0</c:v>
                </c:pt>
                <c:pt idx="4">
                  <c:v>5609.0</c:v>
                </c:pt>
                <c:pt idx="5">
                  <c:v>4772.0</c:v>
                </c:pt>
                <c:pt idx="6">
                  <c:v>4755.0</c:v>
                </c:pt>
                <c:pt idx="7">
                  <c:v>4989.0</c:v>
                </c:pt>
                <c:pt idx="8">
                  <c:v>5146.0</c:v>
                </c:pt>
                <c:pt idx="9">
                  <c:v>5800.0</c:v>
                </c:pt>
                <c:pt idx="10">
                  <c:v>6353.0</c:v>
                </c:pt>
                <c:pt idx="11">
                  <c:v>7343.0</c:v>
                </c:pt>
                <c:pt idx="12">
                  <c:v>8629.0</c:v>
                </c:pt>
              </c:numCache>
            </c:numRef>
          </c:val>
        </c:ser>
        <c:ser>
          <c:idx val="1"/>
          <c:order val="1"/>
          <c:tx>
            <c:strRef>
              <c:f>Sheet1!$C$1</c:f>
              <c:strCache>
                <c:ptCount val="1"/>
                <c:pt idx="0">
                  <c:v>Series 2</c:v>
                </c:pt>
              </c:strCache>
            </c:strRef>
          </c:tx>
          <c:spPr>
            <a:solidFill>
              <a:srgbClr val="00ADBC"/>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Sheet1!$C$2:$C$14</c:f>
              <c:numCache>
                <c:formatCode>#,##0</c:formatCode>
                <c:ptCount val="13"/>
                <c:pt idx="0">
                  <c:v>35711.0</c:v>
                </c:pt>
                <c:pt idx="1">
                  <c:v>36039.0</c:v>
                </c:pt>
                <c:pt idx="2">
                  <c:v>33580.0</c:v>
                </c:pt>
                <c:pt idx="3">
                  <c:v>28735.0</c:v>
                </c:pt>
                <c:pt idx="4">
                  <c:v>25874.0</c:v>
                </c:pt>
                <c:pt idx="5">
                  <c:v>23666.0</c:v>
                </c:pt>
                <c:pt idx="6">
                  <c:v>23560.0</c:v>
                </c:pt>
                <c:pt idx="7">
                  <c:v>24126.0</c:v>
                </c:pt>
                <c:pt idx="8">
                  <c:v>26607.0</c:v>
                </c:pt>
                <c:pt idx="9">
                  <c:v>29195.0</c:v>
                </c:pt>
                <c:pt idx="10">
                  <c:v>31853.0</c:v>
                </c:pt>
                <c:pt idx="11">
                  <c:v>35664.0</c:v>
                </c:pt>
                <c:pt idx="12">
                  <c:v>40662.0</c:v>
                </c:pt>
              </c:numCache>
            </c:numRef>
          </c:val>
        </c:ser>
        <c:dLbls>
          <c:showLegendKey val="0"/>
          <c:showVal val="0"/>
          <c:showCatName val="0"/>
          <c:showSerName val="0"/>
          <c:showPercent val="0"/>
          <c:showBubbleSize val="0"/>
        </c:dLbls>
        <c:gapWidth val="150"/>
        <c:overlap val="100"/>
        <c:axId val="2071119848"/>
        <c:axId val="2071122952"/>
      </c:barChart>
      <c:catAx>
        <c:axId val="2071119848"/>
        <c:scaling>
          <c:orientation val="minMax"/>
        </c:scaling>
        <c:delete val="0"/>
        <c:axPos val="b"/>
        <c:numFmt formatCode="General" sourceLinked="1"/>
        <c:majorTickMark val="out"/>
        <c:minorTickMark val="none"/>
        <c:tickLblPos val="nextTo"/>
        <c:txPr>
          <a:bodyPr/>
          <a:lstStyle/>
          <a:p>
            <a:pPr>
              <a:defRPr sz="1400">
                <a:latin typeface="Arial" panose="020B0604020202020204" pitchFamily="34" charset="0"/>
                <a:cs typeface="Arial" panose="020B0604020202020204" pitchFamily="34" charset="0"/>
              </a:defRPr>
            </a:pPr>
            <a:endParaRPr lang="en-US"/>
          </a:p>
        </c:txPr>
        <c:crossAx val="2071122952"/>
        <c:crosses val="autoZero"/>
        <c:auto val="1"/>
        <c:lblAlgn val="ctr"/>
        <c:lblOffset val="100"/>
        <c:noMultiLvlLbl val="0"/>
      </c:catAx>
      <c:valAx>
        <c:axId val="2071122952"/>
        <c:scaling>
          <c:orientation val="minMax"/>
          <c:max val="50000.0"/>
        </c:scaling>
        <c:delete val="0"/>
        <c:axPos val="l"/>
        <c:majorGridlines/>
        <c:numFmt formatCode="#,##0" sourceLinked="1"/>
        <c:majorTickMark val="out"/>
        <c:minorTickMark val="none"/>
        <c:tickLblPos val="nextTo"/>
        <c:txPr>
          <a:bodyPr/>
          <a:lstStyle/>
          <a:p>
            <a:pPr>
              <a:defRPr sz="1200">
                <a:latin typeface="Arial" panose="020B0604020202020204" pitchFamily="34" charset="0"/>
                <a:cs typeface="Arial" panose="020B0604020202020204" pitchFamily="34" charset="0"/>
              </a:defRPr>
            </a:pPr>
            <a:endParaRPr lang="en-US"/>
          </a:p>
        </c:txPr>
        <c:crossAx val="20711198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10/3/17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fewer than half of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Already, several states have created K-12 computer science standards, all but one of those in the </a:t>
            </a:r>
            <a:r>
              <a:rPr lang="en-US" baseline="0" smtClean="0"/>
              <a:t>past two </a:t>
            </a:r>
            <a:r>
              <a:rPr lang="en-US" baseline="0" dirty="0" smtClean="0"/>
              <a:t>years, and several more are in progress. </a:t>
            </a:r>
          </a:p>
          <a:p>
            <a:pPr marL="171450" indent="-171450">
              <a:buFont typeface="Arial"/>
              <a:buChar char="•"/>
            </a:pPr>
            <a:endParaRPr lang="en-US" baseline="0"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And in the past three years, we’ve changed policies to allow computer science to count for graduation in </a:t>
            </a:r>
            <a:r>
              <a:rPr lang="en-US" baseline="0" dirty="0" smtClean="0"/>
              <a:t>24 </a:t>
            </a:r>
            <a:r>
              <a:rPr lang="en-US" baseline="0" dirty="0" smtClean="0"/>
              <a:t>states, bringing the total number of states that allow CS to count </a:t>
            </a:r>
            <a:r>
              <a:rPr lang="en-US" baseline="0" smtClean="0"/>
              <a:t>to </a:t>
            </a:r>
            <a:r>
              <a:rPr lang="en-US" baseline="0" smtClean="0"/>
              <a:t>34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smtClean="0"/>
              <a:t>And</a:t>
            </a:r>
            <a:r>
              <a:rPr lang="en-US" baseline="0" smtClean="0"/>
              <a:t> </a:t>
            </a:r>
            <a:r>
              <a:rPr lang="en-US" baseline="0" dirty="0" smtClean="0"/>
              <a:t>i</a:t>
            </a:r>
            <a:r>
              <a:rPr lang="en-US" baseline="0" smtClean="0"/>
              <a:t>n </a:t>
            </a:r>
            <a:r>
              <a:rPr lang="en-US" baseline="0" dirty="0" smtClean="0"/>
              <a:t>schools that offer computer science, enrollment is through the roof. </a:t>
            </a:r>
            <a:endParaRPr lang="en-US" dirty="0" smtClean="0"/>
          </a:p>
          <a:p>
            <a:pPr marL="171450" indent="-171450">
              <a:buFont typeface="Arial"/>
              <a:buChar char="•"/>
            </a:pPr>
            <a:r>
              <a:rPr lang="en-US" baseline="0" dirty="0" smtClean="0"/>
              <a:t>AP Computer Science A is the fastest growing course of the decade. </a:t>
            </a:r>
          </a:p>
          <a:p>
            <a:pPr marL="171450" indent="-171450">
              <a:buFont typeface="Arial"/>
              <a:buChar char="•"/>
            </a:pPr>
            <a:r>
              <a:rPr lang="en-US" baseline="0" dirty="0" smtClean="0"/>
              <a:t>In 2016, female participation increased by 25%, and underrepresented minority participation increased by 38%. </a:t>
            </a:r>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130161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29</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Computer</a:t>
            </a:r>
            <a:r>
              <a:rPr lang="en-US" baseline="0" dirty="0" smtClean="0"/>
              <a:t> science graduates are finally on the rise again, matching the number of degrees earned 10 years ago. </a:t>
            </a:r>
          </a:p>
          <a:p>
            <a:pPr marL="171450" indent="-171450">
              <a:buFont typeface="Arial"/>
              <a:buChar char="•"/>
            </a:pPr>
            <a:r>
              <a:rPr lang="en-US" baseline="0" dirty="0" smtClean="0"/>
              <a:t>But the number of women graduating with computer science degrees still on 2/3 of what it was in 2013. </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2495791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xmlns=""/>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18.jpg"/></Relationships>
</file>

<file path=ppt/slides/_rels/slide29.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79106"/>
            <a:ext cx="8229600" cy="1754292"/>
          </a:xfrm>
          <a:prstGeom prst="rect">
            <a:avLst/>
          </a:prstGeom>
          <a:noFill/>
        </p:spPr>
        <p:txBody>
          <a:bodyPr wrap="square" lIns="91406" tIns="45703" rIns="91406" bIns="45703" rtlCol="0">
            <a:spAutoFit/>
          </a:bodyPr>
          <a:lstStyle/>
          <a:p>
            <a:pPr algn="ctr"/>
            <a:r>
              <a:rPr lang="en-US" sz="5400" dirty="0">
                <a:latin typeface="Arial" panose="020B0604020202020204" pitchFamily="34" charset="0"/>
                <a:ea typeface="Verdana" panose="020B0604030504040204" pitchFamily="34" charset="0"/>
                <a:cs typeface="Arial" panose="020B060402020202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
        <p:nvSpPr>
          <p:cNvPr id="12"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latin typeface="Arial" panose="020B0604020202020204" pitchFamily="34" charset="0"/>
                <a:ea typeface="Adobe Gothic Std B" panose="020B0800000000000000" pitchFamily="34" charset="-128"/>
                <a:cs typeface="Arial" panose="020B0604020202020204" pitchFamily="34" charset="0"/>
              </a:rPr>
              <a:t>Technology </a:t>
            </a:r>
            <a:r>
              <a:rPr lang="en-US" sz="3200" dirty="0">
                <a:latin typeface="Arial" panose="020B0604020202020204" pitchFamily="34" charset="0"/>
                <a:ea typeface="Adobe Gothic Std B" panose="020B0800000000000000" pitchFamily="34" charset="-128"/>
                <a:cs typeface="Arial" panose="020B0604020202020204" pitchFamily="34" charset="0"/>
              </a:rPr>
              <a:t>affects </a:t>
            </a:r>
            <a:r>
              <a:rPr lang="en-US" sz="3200" b="1" i="1" dirty="0">
                <a:latin typeface="Arial" panose="020B0604020202020204" pitchFamily="34" charset="0"/>
                <a:ea typeface="Adobe Gothic Std B" panose="020B0800000000000000" pitchFamily="34" charset="-128"/>
                <a:cs typeface="Arial" panose="020B0604020202020204" pitchFamily="34" charset="0"/>
              </a:rPr>
              <a:t>every </a:t>
            </a:r>
            <a:r>
              <a:rPr lang="en-US" sz="3200" dirty="0">
                <a:latin typeface="Arial" panose="020B0604020202020204" pitchFamily="34" charset="0"/>
                <a:ea typeface="Adobe Gothic Std B" panose="020B0800000000000000" pitchFamily="34" charset="-128"/>
                <a:cs typeface="Arial" panose="020B0604020202020204" pitchFamily="34" charset="0"/>
              </a:rPr>
              <a:t>field</a:t>
            </a:r>
            <a:r>
              <a:rPr lang="en-US" sz="3200" dirty="0" smtClean="0">
                <a:latin typeface="Arial" panose="020B0604020202020204" pitchFamily="34" charset="0"/>
                <a:ea typeface="Adobe Gothic Std B" panose="020B0800000000000000" pitchFamily="34" charset="-128"/>
                <a:cs typeface="Arial" panose="020B0604020202020204" pitchFamily="34" charset="0"/>
              </a:rPr>
              <a:t>:</a:t>
            </a:r>
            <a:endParaRPr lang="en-US" sz="3200" dirty="0">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par>
                                <p:cTn id="56" presetID="10" presetClass="entr" presetSubtype="0" fill="hold" grpId="0" nodeType="withEffect">
                                  <p:stCondLst>
                                    <p:cond delay="20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600"/>
                                        <p:tgtEl>
                                          <p:spTgt spid="12"/>
                                        </p:tgtEl>
                                      </p:cBhvr>
                                    </p:animEffect>
                                  </p:childTnLst>
                                </p:cTn>
                              </p:par>
                              <p:par>
                                <p:cTn id="59" presetID="35" presetClass="path" presetSubtype="0" decel="100000" fill="hold" grpId="1" nodeType="withEffect">
                                  <p:stCondLst>
                                    <p:cond delay="0"/>
                                  </p:stCondLst>
                                  <p:childTnLst>
                                    <p:animMotion origin="layout" path="M -0.05553 0.00023 L 2.78785E-6 0.00023 " pathEditMode="relative" rAng="0" ptsTypes="AA">
                                      <p:cBhvr>
                                        <p:cTn id="60"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217" y="1371599"/>
            <a:ext cx="7221300" cy="4061981"/>
          </a:xfrm>
          <a:prstGeom prst="rect">
            <a:avLst/>
          </a:prstGeom>
        </p:spPr>
      </p:pic>
      <p:sp>
        <p:nvSpPr>
          <p:cNvPr id="5" name="Title 1"/>
          <p:cNvSpPr txBox="1">
            <a:spLocks/>
          </p:cNvSpPr>
          <p:nvPr/>
        </p:nvSpPr>
        <p:spPr>
          <a:xfrm>
            <a:off x="345744" y="3708705"/>
            <a:ext cx="2793241"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7" name="Title 1"/>
          <p:cNvSpPr txBox="1">
            <a:spLocks/>
          </p:cNvSpPr>
          <p:nvPr/>
        </p:nvSpPr>
        <p:spPr>
          <a:xfrm>
            <a:off x="170618" y="275996"/>
            <a:ext cx="8802765"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Every </a:t>
            </a:r>
            <a:r>
              <a:rPr lang="en-US" sz="3200" dirty="0">
                <a:solidFill>
                  <a:srgbClr val="000000"/>
                </a:solidFill>
                <a:latin typeface="Arial"/>
                <a:ea typeface="Adobe Gothic Std B" panose="020B0800000000000000" pitchFamily="34" charset="-128"/>
                <a:cs typeface="Arial"/>
              </a:rPr>
              <a:t>21</a:t>
            </a:r>
            <a:r>
              <a:rPr lang="en-US" sz="3200" baseline="30000" dirty="0">
                <a:solidFill>
                  <a:srgbClr val="000000"/>
                </a:solidFill>
                <a:latin typeface="Arial"/>
                <a:ea typeface="Adobe Gothic Std B" panose="020B0800000000000000" pitchFamily="34" charset="-128"/>
                <a:cs typeface="Arial"/>
              </a:rPr>
              <a:t>st</a:t>
            </a:r>
            <a:r>
              <a:rPr lang="en-US" sz="3200" dirty="0">
                <a:solidFill>
                  <a:srgbClr val="000000"/>
                </a:solidFill>
                <a:latin typeface="Arial"/>
                <a:ea typeface="Adobe Gothic Std B" panose="020B0800000000000000" pitchFamily="34" charset="-128"/>
                <a:cs typeface="Arial"/>
              </a:rPr>
              <a:t> century student should have a chance to learn about </a:t>
            </a:r>
            <a:r>
              <a:rPr lang="en-US" sz="3200" b="1" i="1" dirty="0">
                <a:solidFill>
                  <a:srgbClr val="000000"/>
                </a:solidFill>
                <a:latin typeface="Arial"/>
                <a:ea typeface="Adobe Gothic Std B" panose="020B0800000000000000" pitchFamily="34" charset="-128"/>
                <a:cs typeface="Arial"/>
              </a:rPr>
              <a:t>algorithms</a:t>
            </a:r>
            <a:r>
              <a:rPr lang="en-US" sz="3200" dirty="0">
                <a:solidFill>
                  <a:srgbClr val="000000"/>
                </a:solidFill>
                <a:latin typeface="Arial"/>
                <a:ea typeface="Adobe Gothic Std B" panose="020B0800000000000000" pitchFamily="34" charset="-128"/>
                <a:cs typeface="Arial"/>
              </a:rPr>
              <a:t>, how to make </a:t>
            </a:r>
            <a:r>
              <a:rPr lang="en-US" sz="3200" b="1" i="1" dirty="0">
                <a:solidFill>
                  <a:srgbClr val="000000"/>
                </a:solidFill>
                <a:latin typeface="Arial"/>
                <a:ea typeface="Adobe Gothic Std B" panose="020B0800000000000000" pitchFamily="34" charset="-128"/>
                <a:cs typeface="Arial"/>
              </a:rPr>
              <a:t>apps</a:t>
            </a:r>
            <a:r>
              <a:rPr lang="en-US" sz="3200" dirty="0">
                <a:solidFill>
                  <a:srgbClr val="000000"/>
                </a:solidFill>
                <a:latin typeface="Arial"/>
                <a:ea typeface="Adobe Gothic Std B" panose="020B0800000000000000" pitchFamily="34" charset="-128"/>
                <a:cs typeface="Arial"/>
              </a:rPr>
              <a:t>, or how the </a:t>
            </a:r>
            <a:r>
              <a:rPr lang="en-US" sz="3200" b="1" i="1" dirty="0">
                <a:solidFill>
                  <a:srgbClr val="000000"/>
                </a:solidFill>
                <a:latin typeface="Arial"/>
                <a:ea typeface="Adobe Gothic Std B" panose="020B0800000000000000" pitchFamily="34" charset="-128"/>
                <a:cs typeface="Arial"/>
              </a:rPr>
              <a:t>internet</a:t>
            </a:r>
            <a:r>
              <a:rPr lang="en-US" sz="3200" dirty="0">
                <a:solidFill>
                  <a:srgbClr val="000000"/>
                </a:solidFill>
                <a:latin typeface="Arial"/>
                <a:ea typeface="Adobe Gothic Std B" panose="020B0800000000000000" pitchFamily="34" charset="-128"/>
                <a:cs typeface="Arial"/>
              </a:rPr>
              <a:t> works. </a:t>
            </a: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0" presetClass="entr" presetSubtype="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600"/>
                                        <p:tgtEl>
                                          <p:spTgt spid="7"/>
                                        </p:tgtEl>
                                      </p:cBhvr>
                                    </p:animEffect>
                                  </p:childTnLst>
                                </p:cTn>
                              </p:par>
                              <p:par>
                                <p:cTn id="12" presetID="35" presetClass="path" presetSubtype="0" decel="100000" fill="hold" grpId="1" nodeType="withEffect">
                                  <p:stCondLst>
                                    <p:cond delay="0"/>
                                  </p:stCondLst>
                                  <p:childTnLst>
                                    <p:animMotion origin="layout" path="M -0.05553 0.00023 L 2.78785E-6 0.00023 " pathEditMode="relative" rAng="0" ptsTypes="AA">
                                      <p:cBhvr>
                                        <p:cTn id="13"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a:t>
            </a:r>
            <a:r>
              <a:rPr lang="en-US" sz="4400" b="1" dirty="0" smtClean="0">
                <a:latin typeface="Arial"/>
                <a:cs typeface="Arial"/>
              </a:rPr>
              <a:t>[YOUR STATE]:</a:t>
            </a:r>
            <a:endParaRPr lang="en-US" sz="4400" b="1" dirty="0">
              <a:latin typeface="Arial"/>
              <a:cs typeface="Arial"/>
            </a:endParaRPr>
          </a:p>
          <a:p>
            <a:r>
              <a:rPr lang="en-US" sz="4000" dirty="0" smtClean="0">
                <a:latin typeface="Arial"/>
                <a:cs typeface="Arial"/>
              </a:rPr>
              <a:t>[insert #] open </a:t>
            </a:r>
            <a:r>
              <a:rPr lang="en-US" sz="4000" dirty="0">
                <a:latin typeface="Arial"/>
                <a:cs typeface="Arial"/>
              </a:rPr>
              <a:t>computing jobs</a:t>
            </a:r>
          </a:p>
          <a:p>
            <a:r>
              <a:rPr lang="en-US" sz="4000" dirty="0">
                <a:latin typeface="Arial"/>
                <a:cs typeface="Arial"/>
              </a:rPr>
              <a:t>[insert #] </a:t>
            </a:r>
            <a:r>
              <a:rPr lang="en-US" sz="4000" dirty="0" smtClean="0">
                <a:latin typeface="Arial"/>
                <a:cs typeface="Arial"/>
              </a:rPr>
              <a:t>computer </a:t>
            </a:r>
            <a:r>
              <a:rPr lang="en-US" sz="4000" dirty="0">
                <a:latin typeface="Arial"/>
                <a:cs typeface="Arial"/>
              </a:rPr>
              <a:t>science graduates</a:t>
            </a:r>
            <a:r>
              <a:rPr lang="en-US" sz="4400" dirty="0">
                <a:latin typeface="Arial"/>
                <a:cs typeface="Arial"/>
              </a:rPr>
              <a:t> </a:t>
            </a:r>
          </a:p>
          <a:p>
            <a:r>
              <a:rPr lang="en-US" sz="4000" dirty="0">
                <a:latin typeface="Arial"/>
                <a:cs typeface="Arial"/>
              </a:rPr>
              <a:t>[insert #] </a:t>
            </a:r>
            <a:r>
              <a:rPr lang="en-US" sz="4000" dirty="0" smtClean="0">
                <a:latin typeface="Arial"/>
                <a:cs typeface="Arial"/>
              </a:rPr>
              <a:t>high </a:t>
            </a:r>
            <a:r>
              <a:rPr lang="en-US" sz="4000" dirty="0">
                <a:latin typeface="Arial"/>
                <a:cs typeface="Arial"/>
              </a:rPr>
              <a:t>schools </a:t>
            </a:r>
            <a:r>
              <a:rPr lang="en-US" sz="4000" dirty="0" smtClean="0">
                <a:latin typeface="Arial"/>
                <a:cs typeface="Arial"/>
              </a:rPr>
              <a:t>teach </a:t>
            </a:r>
            <a:r>
              <a:rPr lang="en-US" sz="4000" dirty="0">
                <a:latin typeface="Arial"/>
                <a:cs typeface="Arial"/>
              </a:rPr>
              <a:t>AP CS</a:t>
            </a:r>
          </a:p>
          <a:p>
            <a:endParaRPr lang="en-US" sz="4400" dirty="0">
              <a:latin typeface="Arial"/>
              <a:cs typeface="Arial"/>
            </a:endParaRP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latin typeface="Arial" panose="020B0604020202020204" pitchFamily="34" charset="0"/>
                <a:ea typeface="Verdana" panose="020B0604030504040204" pitchFamily="34" charset="0"/>
                <a:cs typeface="Arial" panose="020B0604020202020204" pitchFamily="34" charset="0"/>
              </a:rPr>
              <a:t>…but the majority of </a:t>
            </a:r>
            <a:r>
              <a:rPr lang="en-US" sz="3200" dirty="0">
                <a:latin typeface="Arial" panose="020B0604020202020204" pitchFamily="34" charset="0"/>
                <a:ea typeface="Verdana" panose="020B0604030504040204" pitchFamily="34" charset="0"/>
                <a:cs typeface="Arial" panose="020B0604020202020204" pitchFamily="34" charset="0"/>
              </a:rPr>
              <a:t>schools don’t teach </a:t>
            </a:r>
            <a:r>
              <a:rPr lang="en-US" sz="3200" b="1" dirty="0" smtClean="0">
                <a:latin typeface="Arial" panose="020B0604020202020204" pitchFamily="34" charset="0"/>
                <a:ea typeface="Verdana" panose="020B0604030504040204" pitchFamily="34" charset="0"/>
                <a:cs typeface="Arial" panose="020B0604020202020204" pitchFamily="34" charset="0"/>
              </a:rPr>
              <a:t>computer science:</a:t>
            </a:r>
            <a:endParaRPr lang="en-US" sz="3200" b="1" dirty="0">
              <a:latin typeface="Arial" panose="020B0604020202020204" pitchFamily="34" charset="0"/>
              <a:ea typeface="Verdana" panose="020B0604030504040204" pitchFamily="34" charset="0"/>
              <a:cs typeface="Arial" panose="020B0604020202020204" pitchFamily="34" charset="0"/>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9246" y="1781542"/>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404040"/>
                  </a:solidFill>
                  <a:latin typeface="Arial" panose="020B0604020202020204" pitchFamily="34" charset="0"/>
                  <a:ea typeface="Verdana" panose="020B0604030504040204" pitchFamily="34" charset="0"/>
                  <a:cs typeface="Arial" panose="020B0604020202020204" pitchFamily="34" charset="0"/>
                </a:rPr>
                <a:t>90%</a:t>
              </a:r>
              <a:endParaRPr lang="en-US" sz="4800" b="1" dirty="0">
                <a:solidFill>
                  <a:srgbClr val="404040"/>
                </a:solidFill>
                <a:latin typeface="Arial" panose="020B0604020202020204" pitchFamily="34" charset="0"/>
                <a:ea typeface="Verdana" panose="020B0604030504040204" pitchFamily="34" charset="0"/>
                <a:cs typeface="Arial" panose="020B0604020202020204" pitchFamily="34" charset="0"/>
              </a:endParaRPr>
            </a:p>
            <a:p>
              <a:pPr algn="ctr">
                <a:lnSpc>
                  <a:spcPct val="100000"/>
                </a:lnSpc>
              </a:pPr>
              <a:r>
                <a:rPr lang="en-US" sz="2000" dirty="0">
                  <a:solidFill>
                    <a:srgbClr val="404040"/>
                  </a:solidFill>
                  <a:latin typeface="Arial" panose="020B0604020202020204" pitchFamily="34" charset="0"/>
                  <a:ea typeface="Verdana" panose="020B0604030504040204" pitchFamily="34" charset="0"/>
                  <a:cs typeface="Arial" panose="020B0604020202020204" pitchFamily="34" charset="0"/>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9870584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404040"/>
                  </a:solidFill>
                  <a:latin typeface="Arial"/>
                  <a:ea typeface="Adobe Gothic Std B" panose="020B0800000000000000" pitchFamily="34" charset="-128"/>
                  <a:cs typeface="Arial"/>
                </a:rPr>
                <a:t>40%</a:t>
              </a:r>
              <a:endParaRPr lang="en-US" sz="4800" b="1" dirty="0">
                <a:solidFill>
                  <a:srgbClr val="404040"/>
                </a:solidFill>
                <a:latin typeface="Arial"/>
                <a:ea typeface="Adobe Gothic Std B" panose="020B0800000000000000" pitchFamily="34" charset="-128"/>
                <a:cs typeface="Arial"/>
              </a:endParaRPr>
            </a:p>
            <a:p>
              <a:pPr algn="ctr">
                <a:lnSpc>
                  <a:spcPct val="100000"/>
                </a:lnSpc>
              </a:pPr>
              <a:r>
                <a:rPr lang="en-US" sz="2000" dirty="0" smtClean="0">
                  <a:solidFill>
                    <a:srgbClr val="404040"/>
                  </a:solidFill>
                  <a:latin typeface="Arial"/>
                  <a:ea typeface="Adobe Gothic Std B" panose="020B0800000000000000" pitchFamily="34" charset="-128"/>
                  <a:cs typeface="Arial"/>
                </a:rPr>
                <a:t>of schools </a:t>
              </a:r>
              <a:r>
                <a:rPr lang="en-US" sz="2000" dirty="0">
                  <a:solidFill>
                    <a:srgbClr val="404040"/>
                  </a:solidFill>
                  <a:latin typeface="Arial"/>
                  <a:ea typeface="Adobe Gothic Std B" panose="020B0800000000000000" pitchFamily="34" charset="-128"/>
                  <a:cs typeface="Arial"/>
                </a:rPr>
                <a:t>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6"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value of a computer science education</a:t>
            </a: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Computing </a:t>
            </a:r>
            <a:r>
              <a:rPr lang="en-US" sz="3200" dirty="0">
                <a:solidFill>
                  <a:srgbClr val="000000"/>
                </a:solidFill>
                <a:latin typeface="Arial"/>
                <a:ea typeface="Adobe Gothic Std B" panose="020B0800000000000000" pitchFamily="34" charset="-128"/>
                <a:cs typeface="Arial"/>
              </a:rPr>
              <a:t>jobs are the #1 source of new wages in the United States</a:t>
            </a: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600"/>
                                        <p:tgtEl>
                                          <p:spTgt spid="9"/>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9"/>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25039" y="1089337"/>
            <a:ext cx="7693922" cy="3627731"/>
            <a:chOff x="765743" y="1089337"/>
            <a:chExt cx="7693922" cy="3627731"/>
          </a:xfrm>
        </p:grpSpPr>
        <p:graphicFrame>
          <p:nvGraphicFramePr>
            <p:cNvPr id="9" name="Chart 8"/>
            <p:cNvGraphicFramePr/>
            <p:nvPr>
              <p:extLst>
                <p:ext uri="{D42A27DB-BD31-4B8C-83A1-F6EECF244321}">
                  <p14:modId xmlns:p14="http://schemas.microsoft.com/office/powerpoint/2010/main" val="2916712247"/>
                </p:ext>
              </p:extLst>
            </p:nvPr>
          </p:nvGraphicFramePr>
          <p:xfrm>
            <a:off x="765743" y="1089337"/>
            <a:ext cx="3690251" cy="35448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p:nvPr>
              <p:extLst>
                <p:ext uri="{D42A27DB-BD31-4B8C-83A1-F6EECF244321}">
                  <p14:modId xmlns:p14="http://schemas.microsoft.com/office/powerpoint/2010/main" val="765621027"/>
                </p:ext>
              </p:extLst>
            </p:nvPr>
          </p:nvGraphicFramePr>
          <p:xfrm>
            <a:off x="4527369" y="1089337"/>
            <a:ext cx="3932296" cy="3627731"/>
          </p:xfrm>
          <a:graphic>
            <a:graphicData uri="http://schemas.openxmlformats.org/drawingml/2006/chart">
              <c:chart xmlns:c="http://schemas.openxmlformats.org/drawingml/2006/chart" xmlns:r="http://schemas.openxmlformats.org/officeDocument/2006/relationships" r:id="rId4"/>
            </a:graphicData>
          </a:graphic>
        </p:graphicFrame>
      </p:gr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582891" y="2032753"/>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smtClean="0">
                <a:solidFill>
                  <a:srgbClr val="000000"/>
                </a:solidFill>
                <a:latin typeface="Arial"/>
                <a:ea typeface="Adobe Gothic Std B" panose="020B0800000000000000" pitchFamily="34" charset="-128"/>
                <a:cs typeface="Arial"/>
              </a:rPr>
              <a:t>71%</a:t>
            </a:r>
            <a:endParaRPr lang="en-US" sz="5400" b="1"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sp>
        <p:nvSpPr>
          <p:cNvPr id="22" name="Title 1"/>
          <p:cNvSpPr txBox="1">
            <a:spLocks/>
          </p:cNvSpPr>
          <p:nvPr/>
        </p:nvSpPr>
        <p:spPr>
          <a:xfrm>
            <a:off x="5281767" y="2032752"/>
            <a:ext cx="2342091"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STEM problem </a:t>
            </a:r>
            <a:r>
              <a:rPr lang="en-US" sz="3200" b="1" dirty="0">
                <a:solidFill>
                  <a:srgbClr val="000000"/>
                </a:solidFill>
                <a:latin typeface="Arial"/>
                <a:ea typeface="Adobe Gothic Std B" panose="020B0800000000000000" pitchFamily="34" charset="-128"/>
                <a:cs typeface="Arial"/>
              </a:rPr>
              <a:t>is in computer science: </a:t>
            </a: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0" presetClass="entr" presetSubtype="0"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600"/>
                                        <p:tgtEl>
                                          <p:spTgt spid="10"/>
                                        </p:tgtEl>
                                      </p:cBhvr>
                                    </p:animEffect>
                                  </p:childTnLst>
                                </p:cTn>
                              </p:par>
                              <p:par>
                                <p:cTn id="18" presetID="35" presetClass="path" presetSubtype="0" decel="100000" fill="hold" grpId="1" nodeType="withEffect">
                                  <p:stCondLst>
                                    <p:cond delay="0"/>
                                  </p:stCondLst>
                                  <p:childTnLst>
                                    <p:animMotion origin="layout" path="M -0.05553 0.00023 L 2.78785E-6 0.00023 " pathEditMode="relative" rAng="0" ptsTypes="AA">
                                      <p:cBhvr>
                                        <p:cTn id="1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p:bldP spid="11" grpId="0"/>
      <p:bldP spid="10" grpId="0"/>
      <p:bldP spid="10"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329578" y="2990568"/>
            <a:ext cx="21545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H</a:t>
            </a:r>
            <a:r>
              <a:rPr lang="en-US" sz="1800" dirty="0" smtClean="0">
                <a:solidFill>
                  <a:srgbClr val="000000"/>
                </a:solidFill>
                <a:latin typeface="Arial"/>
                <a:ea typeface="Adobe Gothic Std B" panose="020B0800000000000000" pitchFamily="34" charset="-128"/>
                <a:cs typeface="Arial"/>
              </a:rPr>
              <a:t>igh school </a:t>
            </a:r>
            <a:r>
              <a:rPr lang="en-US" sz="1800" dirty="0">
                <a:solidFill>
                  <a:srgbClr val="000000"/>
                </a:solidFill>
                <a:latin typeface="Arial"/>
                <a:ea typeface="Adobe Gothic Std B" panose="020B0800000000000000" pitchFamily="34" charset="-128"/>
                <a:cs typeface="Arial"/>
              </a:rPr>
              <a:t>c</a:t>
            </a:r>
            <a:r>
              <a:rPr lang="en-US" sz="1800" dirty="0" smtClean="0">
                <a:solidFill>
                  <a:srgbClr val="000000"/>
                </a:solidFill>
                <a:latin typeface="Arial"/>
                <a:ea typeface="Adobe Gothic Std B" panose="020B0800000000000000" pitchFamily="34" charset="-128"/>
                <a:cs typeface="Arial"/>
              </a:rPr>
              <a:t>omputer </a:t>
            </a:r>
            <a:r>
              <a:rPr lang="en-US" sz="1800" dirty="0">
                <a:solidFill>
                  <a:srgbClr val="000000"/>
                </a:solidFill>
                <a:latin typeface="Arial"/>
                <a:ea typeface="Adobe Gothic Std B" panose="020B0800000000000000" pitchFamily="34" charset="-128"/>
                <a:cs typeface="Arial"/>
              </a:rPr>
              <a:t>s</a:t>
            </a:r>
            <a:r>
              <a:rPr lang="en-US" sz="1800" dirty="0" smtClean="0">
                <a:solidFill>
                  <a:srgbClr val="000000"/>
                </a:solidFill>
                <a:latin typeface="Arial"/>
                <a:ea typeface="Adobe Gothic Std B" panose="020B0800000000000000" pitchFamily="34" charset="-128"/>
                <a:cs typeface="Arial"/>
              </a:rPr>
              <a:t>cience</a:t>
            </a:r>
            <a:endParaRPr lang="en-US" sz="18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4736" y="2990568"/>
            <a:ext cx="21545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University </a:t>
            </a:r>
            <a:br>
              <a:rPr lang="en-US" sz="1800" dirty="0">
                <a:solidFill>
                  <a:srgbClr val="000000"/>
                </a:solidFill>
                <a:latin typeface="Arial"/>
                <a:ea typeface="Adobe Gothic Std B" panose="020B0800000000000000" pitchFamily="34" charset="-128"/>
                <a:cs typeface="Arial"/>
              </a:rPr>
            </a:br>
            <a:r>
              <a:rPr lang="en-US" sz="1800" dirty="0" smtClean="0">
                <a:solidFill>
                  <a:srgbClr val="000000"/>
                </a:solidFill>
                <a:latin typeface="Arial"/>
                <a:ea typeface="Adobe Gothic Std B" panose="020B0800000000000000" pitchFamily="34" charset="-128"/>
                <a:cs typeface="Arial"/>
              </a:rPr>
              <a:t>computer </a:t>
            </a:r>
            <a:r>
              <a:rPr lang="en-US" sz="1800" dirty="0">
                <a:solidFill>
                  <a:srgbClr val="000000"/>
                </a:solidFill>
                <a:latin typeface="Arial"/>
                <a:ea typeface="Adobe Gothic Std B" panose="020B0800000000000000" pitchFamily="34" charset="-128"/>
                <a:cs typeface="Arial"/>
              </a:rPr>
              <a:t>s</a:t>
            </a:r>
            <a:r>
              <a:rPr lang="en-US" sz="1800" dirty="0" smtClean="0">
                <a:solidFill>
                  <a:srgbClr val="000000"/>
                </a:solidFill>
                <a:latin typeface="Arial"/>
                <a:ea typeface="Adobe Gothic Std B" panose="020B0800000000000000" pitchFamily="34" charset="-128"/>
                <a:cs typeface="Arial"/>
              </a:rPr>
              <a:t>cience</a:t>
            </a:r>
            <a:endParaRPr lang="en-US" sz="18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739924" y="2990567"/>
            <a:ext cx="2044789" cy="725372"/>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Software </a:t>
            </a:r>
            <a:r>
              <a:rPr lang="en-US" sz="1800" dirty="0" smtClean="0">
                <a:solidFill>
                  <a:srgbClr val="000000"/>
                </a:solidFill>
                <a:latin typeface="Arial"/>
                <a:ea typeface="Adobe Gothic Std B" panose="020B0800000000000000" pitchFamily="34" charset="-128"/>
                <a:cs typeface="Arial"/>
              </a:rPr>
              <a:t>workforce</a:t>
            </a:r>
            <a:endParaRPr lang="en-US" sz="18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689756" y="1820331"/>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71648" y="1789393"/>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13427" y="1043182"/>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387961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68904" y="1004345"/>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141112" y="3711536"/>
            <a:ext cx="8861777" cy="1015628"/>
          </a:xfrm>
          <a:prstGeom prst="rect">
            <a:avLst/>
          </a:prstGeom>
        </p:spPr>
        <p:txBody>
          <a:bodyPr wrap="square" lIns="91406" tIns="45703" rIns="91406" bIns="45703">
            <a:spAutoFit/>
          </a:bodyPr>
          <a:lstStyle/>
          <a:p>
            <a:pPr algn="ctr"/>
            <a:r>
              <a:rPr lang="en-US" sz="20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
        <p:nvSpPr>
          <p:cNvPr id="8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Tech’s </a:t>
            </a:r>
            <a:r>
              <a:rPr lang="en-US" sz="3200" dirty="0">
                <a:solidFill>
                  <a:srgbClr val="000000"/>
                </a:solidFill>
                <a:latin typeface="Arial"/>
                <a:ea typeface="Adobe Gothic Std B" panose="020B0800000000000000" pitchFamily="34" charset="-128"/>
                <a:cs typeface="Arial"/>
              </a:rPr>
              <a:t>diversity problem starts in K-12 </a:t>
            </a:r>
            <a:r>
              <a:rPr lang="en-US" sz="3200" dirty="0" smtClean="0">
                <a:solidFill>
                  <a:srgbClr val="000000"/>
                </a:solidFill>
                <a:latin typeface="Arial"/>
                <a:ea typeface="Adobe Gothic Std B" panose="020B0800000000000000" pitchFamily="34" charset="-128"/>
                <a:cs typeface="Arial"/>
              </a:rPr>
              <a:t>CS</a:t>
            </a: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600"/>
                                        <p:tgtEl>
                                          <p:spTgt spid="8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4926" y="787209"/>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b="1" dirty="0" smtClean="0">
                <a:solidFill>
                  <a:srgbClr val="000000"/>
                </a:solidFill>
                <a:latin typeface="Arial"/>
                <a:ea typeface="Adobe Gothic Std B" panose="020B0800000000000000" pitchFamily="34" charset="-128"/>
                <a:cs typeface="Arial"/>
              </a:rPr>
              <a:t>Only 10 states </a:t>
            </a:r>
            <a:r>
              <a:rPr lang="en-US" sz="2000" dirty="0" smtClean="0">
                <a:solidFill>
                  <a:srgbClr val="000000"/>
                </a:solidFill>
                <a:latin typeface="Arial"/>
                <a:ea typeface="Adobe Gothic Std B" panose="020B0800000000000000" pitchFamily="34" charset="-128"/>
                <a:cs typeface="Arial"/>
              </a:rPr>
              <a:t>have created K-12 computer science standards. Momentum is building, but we still have a long way to go. </a:t>
            </a:r>
            <a:endParaRPr lang="en-US" sz="2000" b="1" dirty="0">
              <a:solidFill>
                <a:srgbClr val="000000"/>
              </a:solidFill>
              <a:latin typeface="Arial"/>
              <a:ea typeface="Adobe Gothic Std B" panose="020B0800000000000000" pitchFamily="34" charset="-128"/>
              <a:cs typeface="Arial"/>
            </a:endParaRPr>
          </a:p>
        </p:txBody>
      </p:sp>
      <p:sp>
        <p:nvSpPr>
          <p:cNvPr id="7"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state of K-12 computer science </a:t>
            </a:r>
            <a:r>
              <a:rPr lang="en-US" sz="3200" dirty="0" smtClean="0">
                <a:solidFill>
                  <a:srgbClr val="000000"/>
                </a:solidFill>
                <a:latin typeface="Arial"/>
                <a:ea typeface="Adobe Gothic Std B" panose="020B0800000000000000" pitchFamily="34" charset="-128"/>
                <a:cs typeface="Arial"/>
              </a:rPr>
              <a:t>standards</a:t>
            </a:r>
            <a:endParaRPr lang="en-US" sz="3600" dirty="0">
              <a:solidFill>
                <a:srgbClr val="000000"/>
              </a:solidFill>
              <a:latin typeface="Arial"/>
              <a:ea typeface="Adobe Gothic Std B" panose="020B0800000000000000" pitchFamily="34" charset="-128"/>
              <a:cs typeface="Arial"/>
            </a:endParaRPr>
          </a:p>
        </p:txBody>
      </p:sp>
      <p:grpSp>
        <p:nvGrpSpPr>
          <p:cNvPr id="98" name="Group 97"/>
          <p:cNvGrpSpPr/>
          <p:nvPr/>
        </p:nvGrpSpPr>
        <p:grpSpPr>
          <a:xfrm>
            <a:off x="6203931" y="3241566"/>
            <a:ext cx="3082608" cy="933127"/>
            <a:chOff x="8087399" y="5257472"/>
            <a:chExt cx="3082608"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8600384" y="5257472"/>
              <a:ext cx="241884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States with K-12 CS standards</a:t>
              </a:r>
              <a:endParaRPr lang="en-US" sz="1200" dirty="0">
                <a:solidFill>
                  <a:srgbClr val="5B6770"/>
                </a:solidFill>
                <a:latin typeface="Gotham Bold" pitchFamily="50" charset="0"/>
                <a:cs typeface="Gotham Bold" pitchFamily="50" charset="0"/>
              </a:endParaRPr>
            </a:p>
          </p:txBody>
        </p:sp>
        <p:sp>
          <p:nvSpPr>
            <p:cNvPr id="102" name="Rectangle 101"/>
            <p:cNvSpPr/>
            <p:nvPr/>
          </p:nvSpPr>
          <p:spPr>
            <a:xfrm>
              <a:off x="8599796" y="5728934"/>
              <a:ext cx="257021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States without K-12 CS standards</a:t>
              </a:r>
              <a:endParaRPr lang="en-US" sz="1200" dirty="0">
                <a:solidFill>
                  <a:srgbClr val="5B6770"/>
                </a:solidFill>
                <a:latin typeface="Gotham Bold" pitchFamily="50" charset="0"/>
                <a:cs typeface="Gotham Bold" pitchFamily="50" charset="0"/>
              </a:endParaRPr>
            </a:p>
          </p:txBody>
        </p:sp>
      </p:grpSp>
      <p:pic>
        <p:nvPicPr>
          <p:cNvPr id="3" name="Picture 2" descr="State of CS Map Only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55" y="1453507"/>
            <a:ext cx="5678715" cy="4016565"/>
          </a:xfrm>
          <a:prstGeom prst="rect">
            <a:avLst/>
          </a:prstGeom>
        </p:spPr>
      </p:pic>
    </p:spTree>
    <p:extLst>
      <p:ext uri="{BB962C8B-B14F-4D97-AF65-F5344CB8AC3E}">
        <p14:creationId xmlns:p14="http://schemas.microsoft.com/office/powerpoint/2010/main" val="1067948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600"/>
                                        <p:tgtEl>
                                          <p:spTgt spid="7"/>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5460" y="71596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32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
        <p:nvSpPr>
          <p:cNvPr id="8" name="Title 1"/>
          <p:cNvSpPr txBox="1">
            <a:spLocks/>
          </p:cNvSpPr>
          <p:nvPr/>
        </p:nvSpPr>
        <p:spPr>
          <a:xfrm>
            <a:off x="238794" y="275996"/>
            <a:ext cx="8666412"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CS </a:t>
            </a:r>
            <a:r>
              <a:rPr lang="en-US" sz="3200" dirty="0">
                <a:solidFill>
                  <a:srgbClr val="000000"/>
                </a:solidFill>
                <a:latin typeface="Arial"/>
                <a:ea typeface="Adobe Gothic Std B" panose="020B0800000000000000" pitchFamily="34" charset="-128"/>
                <a:cs typeface="Arial"/>
              </a:rPr>
              <a:t>can count for graduation in </a:t>
            </a:r>
            <a:r>
              <a:rPr lang="en-US" sz="3200" b="1" dirty="0" smtClean="0">
                <a:solidFill>
                  <a:srgbClr val="7665A0"/>
                </a:solidFill>
                <a:latin typeface="Arial"/>
                <a:ea typeface="Adobe Gothic Std B" panose="020B0800000000000000" pitchFamily="34" charset="-128"/>
                <a:cs typeface="Arial"/>
              </a:rPr>
              <a:t>34 </a:t>
            </a:r>
            <a:r>
              <a:rPr lang="en-US" sz="3200" b="1" dirty="0">
                <a:solidFill>
                  <a:srgbClr val="7665A0"/>
                </a:solidFill>
                <a:latin typeface="Arial"/>
                <a:ea typeface="Adobe Gothic Std B" panose="020B0800000000000000" pitchFamily="34" charset="-128"/>
                <a:cs typeface="Arial"/>
              </a:rPr>
              <a:t>states + </a:t>
            </a:r>
            <a:r>
              <a:rPr lang="en-US" sz="3200" b="1" dirty="0" smtClean="0">
                <a:solidFill>
                  <a:srgbClr val="7665A0"/>
                </a:solidFill>
                <a:latin typeface="Arial"/>
                <a:ea typeface="Adobe Gothic Std B" panose="020B0800000000000000" pitchFamily="34" charset="-128"/>
                <a:cs typeface="Arial"/>
              </a:rPr>
              <a:t>DC</a:t>
            </a:r>
            <a:endParaRPr lang="en-US" sz="3200" b="1" dirty="0">
              <a:solidFill>
                <a:srgbClr val="7665A0"/>
              </a:solidFill>
              <a:latin typeface="Arial"/>
              <a:ea typeface="Adobe Gothic Std B" panose="020B0800000000000000" pitchFamily="34" charset="-128"/>
              <a:cs typeface="Arial"/>
            </a:endParaRPr>
          </a:p>
        </p:txBody>
      </p:sp>
      <p:grpSp>
        <p:nvGrpSpPr>
          <p:cNvPr id="100" name="Group 99"/>
          <p:cNvGrpSpPr/>
          <p:nvPr/>
        </p:nvGrpSpPr>
        <p:grpSpPr>
          <a:xfrm>
            <a:off x="5937615" y="2526022"/>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8600384" y="5257472"/>
              <a:ext cx="241884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counts statewide</a:t>
              </a:r>
              <a:endParaRPr lang="en-US" sz="1200" dirty="0">
                <a:solidFill>
                  <a:srgbClr val="5B6770"/>
                </a:solidFill>
                <a:latin typeface="Gotham Bold" pitchFamily="50" charset="0"/>
                <a:cs typeface="Gotham Bold" pitchFamily="50" charset="0"/>
              </a:endParaRP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can count (school decides)</a:t>
              </a:r>
              <a:endParaRPr lang="en-US" sz="1200" dirty="0">
                <a:solidFill>
                  <a:srgbClr val="5B6770"/>
                </a:solidFill>
                <a:latin typeface="Gotham Bold" pitchFamily="50" charset="0"/>
                <a:cs typeface="Gotham Bold" pitchFamily="50" charset="0"/>
              </a:endParaRP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is an elective</a:t>
              </a:r>
              <a:endParaRPr lang="en-US" sz="1200" dirty="0">
                <a:solidFill>
                  <a:srgbClr val="5B6770"/>
                </a:solidFill>
                <a:latin typeface="Gotham Bold" pitchFamily="50" charset="0"/>
                <a:cs typeface="Gotham Bold" pitchFamily="50" charset="0"/>
              </a:endParaRPr>
            </a:p>
          </p:txBody>
        </p:sp>
      </p:grpSp>
      <p:pic>
        <p:nvPicPr>
          <p:cNvPr id="3" name="Picture 2" descr="CS can count - map 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468767"/>
            <a:ext cx="5406571" cy="3529589"/>
          </a:xfrm>
          <a:prstGeom prst="rect">
            <a:avLst/>
          </a:prstGeom>
        </p:spPr>
      </p:pic>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P CS stats white backgroun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14559"/>
            <a:ext cx="8483600" cy="3928940"/>
          </a:xfrm>
          <a:prstGeom prst="rect">
            <a:avLst/>
          </a:prstGeom>
        </p:spPr>
      </p:pic>
      <p:sp>
        <p:nvSpPr>
          <p:cNvPr id="4"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And</a:t>
            </a:r>
            <a:r>
              <a:rPr lang="en-US" sz="3200" dirty="0">
                <a:solidFill>
                  <a:srgbClr val="000000"/>
                </a:solidFill>
                <a:latin typeface="Arial"/>
                <a:ea typeface="Adobe Gothic Std B" panose="020B0800000000000000" pitchFamily="34" charset="-128"/>
                <a:cs typeface="Arial"/>
              </a:rPr>
              <a:t>, in schools that teach computer science, enrollment is through the roof</a:t>
            </a:r>
            <a:r>
              <a:rPr lang="is-IS" sz="3200" dirty="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875919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600"/>
                                        <p:tgtEl>
                                          <p:spTgt spid="4"/>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4"/>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000000"/>
                  </a:solidFill>
                  <a:latin typeface="Arial"/>
                  <a:ea typeface="Adobe Gothic Std B" panose="020B0800000000000000" pitchFamily="34" charset="-128"/>
                  <a:cs typeface="Arial"/>
                </a:rPr>
                <a:t>90%</a:t>
              </a:r>
              <a:endParaRPr lang="en-US" sz="4800" b="1"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000000"/>
                  </a:solidFill>
                  <a:latin typeface="Arial"/>
                  <a:ea typeface="Adobe Gothic Std B" panose="020B0800000000000000" pitchFamily="34" charset="-128"/>
                  <a:cs typeface="Arial"/>
                </a:rPr>
                <a:t>40%</a:t>
              </a: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teach computer programming</a:t>
              </a:r>
              <a:endParaRPr lang="en-US" sz="2000" dirty="0">
                <a:solidFill>
                  <a:srgbClr val="000000"/>
                </a:solidFill>
                <a:latin typeface="Arial"/>
                <a:ea typeface="Adobe Gothic Std B" panose="020B0800000000000000" pitchFamily="34" charset="-128"/>
                <a:cs typeface="Arial"/>
              </a:endParaRPr>
            </a:p>
          </p:txBody>
        </p:sp>
      </p:gr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But fundamentally, this is the picture we need to solve:</a:t>
            </a:r>
            <a:endParaRPr lang="en-US" sz="40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600"/>
                                        <p:tgtEl>
                                          <p:spTgt spid="10"/>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
        <p:nvSpPr>
          <p:cNvPr id="6"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And students enjoy computer science </a:t>
            </a:r>
            <a:endParaRPr lang="en-US" sz="3200" dirty="0" smtClean="0">
              <a:latin typeface="Arial" panose="020B0604020202020204" pitchFamily="34" charset="0"/>
              <a:ea typeface="Verdana" panose="020B0604030504040204" pitchFamily="34" charset="0"/>
              <a:cs typeface="Arial" panose="020B0604020202020204" pitchFamily="34" charset="0"/>
            </a:endParaRPr>
          </a:p>
          <a:p>
            <a:pPr algn="ctr">
              <a:lnSpc>
                <a:spcPts val="3500"/>
              </a:lnSpc>
            </a:pPr>
            <a:r>
              <a:rPr lang="en-US" sz="3200" dirty="0" smtClean="0">
                <a:latin typeface="Arial" panose="020B0604020202020204" pitchFamily="34" charset="0"/>
                <a:ea typeface="Verdana" panose="020B0604030504040204" pitchFamily="34" charset="0"/>
                <a:cs typeface="Arial" panose="020B0604020202020204" pitchFamily="34" charset="0"/>
              </a:rPr>
              <a:t>and </a:t>
            </a:r>
            <a:r>
              <a:rPr lang="en-US" sz="3200" dirty="0">
                <a:latin typeface="Arial" panose="020B0604020202020204" pitchFamily="34" charset="0"/>
                <a:ea typeface="Verdana" panose="020B0604030504040204" pitchFamily="34" charset="0"/>
                <a:cs typeface="Arial" panose="020B0604020202020204" pitchFamily="34" charset="0"/>
              </a:rPr>
              <a:t>the arts the most</a:t>
            </a: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4293258155"/>
              </p:ext>
            </p:extLst>
          </p:nvPr>
        </p:nvGraphicFramePr>
        <p:xfrm>
          <a:off x="477672" y="1317008"/>
          <a:ext cx="7675728" cy="3534391"/>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
          <p:cNvSpPr txBox="1">
            <a:spLocks/>
          </p:cNvSpPr>
          <p:nvPr/>
        </p:nvSpPr>
        <p:spPr>
          <a:xfrm>
            <a:off x="-2599899" y="3903983"/>
            <a:ext cx="9144000"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2600" dirty="0">
              <a:latin typeface="Arial"/>
              <a:ea typeface="Adobe Gothic Std B" panose="020B0800000000000000" pitchFamily="34" charset="-128"/>
              <a:cs typeface="Arial"/>
            </a:endParaRPr>
          </a:p>
        </p:txBody>
      </p:sp>
      <p:grpSp>
        <p:nvGrpSpPr>
          <p:cNvPr id="5" name="Group 4"/>
          <p:cNvGrpSpPr/>
          <p:nvPr/>
        </p:nvGrpSpPr>
        <p:grpSpPr>
          <a:xfrm>
            <a:off x="8109219" y="4240037"/>
            <a:ext cx="1202046" cy="270491"/>
            <a:chOff x="11155066" y="5540684"/>
            <a:chExt cx="1281409" cy="427025"/>
          </a:xfrm>
        </p:grpSpPr>
        <p:sp>
          <p:nvSpPr>
            <p:cNvPr id="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 name="TextBox 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8" name="Group 7"/>
          <p:cNvGrpSpPr/>
          <p:nvPr/>
        </p:nvGrpSpPr>
        <p:grpSpPr>
          <a:xfrm>
            <a:off x="8125422" y="3903983"/>
            <a:ext cx="1175389" cy="266427"/>
            <a:chOff x="11183482" y="4628671"/>
            <a:chExt cx="1252993" cy="420607"/>
          </a:xfrm>
        </p:grpSpPr>
        <p:sp>
          <p:nvSpPr>
            <p:cNvPr id="9"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10" name="TextBox 9"/>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11" name="Rectangle 10"/>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12"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a:ea typeface="Adobe Gothic Std B" panose="020B0800000000000000" pitchFamily="34" charset="-128"/>
                <a:cs typeface="Arial"/>
              </a:rPr>
              <a:t>Computer science graduates are on the rise again, but women are still underrepresented</a:t>
            </a:r>
            <a:endParaRPr lang="en-US" sz="2400" dirty="0">
              <a:latin typeface="Arial"/>
              <a:ea typeface="Adobe Gothic Std B" panose="020B0800000000000000" pitchFamily="34" charset="-128"/>
              <a:cs typeface="Arial"/>
            </a:endParaRP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567110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600"/>
                                        <p:tgtEl>
                                          <p:spTgt spid="1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21060</TotalTime>
  <Words>2666</Words>
  <Application>Microsoft Macintosh PowerPoint</Application>
  <PresentationFormat>On-screen Show (16:9)</PresentationFormat>
  <Paragraphs>225</Paragraphs>
  <Slides>29</Slides>
  <Notes>28</Notes>
  <HiddenSlides>1</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cp:lastModifiedBy>
  <cp:revision>324</cp:revision>
  <cp:lastPrinted>2016-07-19T17:37:10Z</cp:lastPrinted>
  <dcterms:created xsi:type="dcterms:W3CDTF">2014-08-04T22:26:06Z</dcterms:created>
  <dcterms:modified xsi:type="dcterms:W3CDTF">2017-10-03T15:30:08Z</dcterms:modified>
</cp:coreProperties>
</file>