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1"/>
  </p:notesMasterIdLst>
  <p:sldIdLst>
    <p:sldId id="419" r:id="rId4"/>
    <p:sldId id="407" r:id="rId5"/>
    <p:sldId id="442" r:id="rId6"/>
    <p:sldId id="421" r:id="rId7"/>
    <p:sldId id="422" r:id="rId8"/>
    <p:sldId id="430" r:id="rId9"/>
    <p:sldId id="431" r:id="rId10"/>
    <p:sldId id="432" r:id="rId11"/>
    <p:sldId id="433" r:id="rId12"/>
    <p:sldId id="434" r:id="rId13"/>
    <p:sldId id="435" r:id="rId14"/>
    <p:sldId id="436" r:id="rId15"/>
    <p:sldId id="413" r:id="rId16"/>
    <p:sldId id="426" r:id="rId17"/>
    <p:sldId id="427" r:id="rId18"/>
    <p:sldId id="428" r:id="rId19"/>
    <p:sldId id="449" r:id="rId20"/>
    <p:sldId id="416" r:id="rId21"/>
    <p:sldId id="441" r:id="rId22"/>
    <p:sldId id="429" r:id="rId23"/>
    <p:sldId id="415" r:id="rId24"/>
    <p:sldId id="450" r:id="rId25"/>
    <p:sldId id="437" r:id="rId26"/>
    <p:sldId id="445" r:id="rId27"/>
    <p:sldId id="412" r:id="rId28"/>
    <p:sldId id="451" r:id="rId29"/>
    <p:sldId id="439" r:id="rId30"/>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guide id="12" orient="horz" pos="243">
          <p15:clr>
            <a:srgbClr val="A4A3A4"/>
          </p15:clr>
        </p15:guide>
        <p15:guide id="13" orient="horz" pos="138">
          <p15:clr>
            <a:srgbClr val="A4A3A4"/>
          </p15:clr>
        </p15:guide>
        <p15:guide id="14" orient="horz" pos="3120">
          <p15:clr>
            <a:srgbClr val="A4A3A4"/>
          </p15:clr>
        </p15:guide>
        <p15:guide id="15" orient="horz" pos="2997">
          <p15:clr>
            <a:srgbClr val="A4A3A4"/>
          </p15:clr>
        </p15:guide>
        <p15:guide id="16" orient="horz" pos="1620">
          <p15:clr>
            <a:srgbClr val="A4A3A4"/>
          </p15:clr>
        </p15:guide>
        <p15:guide id="17" orient="horz" pos="2767">
          <p15:clr>
            <a:srgbClr val="A4A3A4"/>
          </p15:clr>
        </p15:guide>
        <p15:guide id="18" pos="2880">
          <p15:clr>
            <a:srgbClr val="A4A3A4"/>
          </p15:clr>
        </p15:guide>
        <p15:guide id="19" pos="5633">
          <p15:clr>
            <a:srgbClr val="A4A3A4"/>
          </p15:clr>
        </p15:guide>
        <p15:guide id="20" pos="127">
          <p15:clr>
            <a:srgbClr val="A4A3A4"/>
          </p15:clr>
        </p15:guide>
        <p15:guide id="21" pos="374">
          <p15:clr>
            <a:srgbClr val="A4A3A4"/>
          </p15:clr>
        </p15:guide>
        <p15:guide id="22" pos="169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BF15"/>
    <a:srgbClr val="FFB81D"/>
    <a:srgbClr val="C6CACD"/>
    <a:srgbClr val="7665A0"/>
    <a:srgbClr val="5B6770"/>
    <a:srgbClr val="00ADBC"/>
    <a:srgbClr val="FFA400"/>
    <a:srgbClr val="0094CA"/>
    <a:srgbClr val="00CEDE"/>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68" autoAdjust="0"/>
    <p:restoredTop sz="65000" autoAdjust="0"/>
  </p:normalViewPr>
  <p:slideViewPr>
    <p:cSldViewPr snapToGrid="0">
      <p:cViewPr varScale="1">
        <p:scale>
          <a:sx n="97" d="100"/>
          <a:sy n="97" d="100"/>
        </p:scale>
        <p:origin x="2118" y="78"/>
      </p:cViewPr>
      <p:guideLst>
        <p:guide orient="horz" pos="331"/>
        <p:guide pos="3917"/>
        <p:guide pos="7661"/>
        <p:guide pos="173"/>
        <p:guide orient="horz" pos="187"/>
        <p:guide orient="horz" pos="4243"/>
        <p:guide pos="509"/>
        <p:guide pos="2309"/>
        <p:guide orient="horz" pos="4075"/>
        <p:guide orient="horz" pos="2203"/>
        <p:guide orient="horz" pos="3763"/>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C6CACD"/>
            </a:solidFill>
            <a:ln>
              <a:noFill/>
            </a:ln>
            <a:effectLst/>
          </c:spPr>
          <c:invertIfNegative val="0"/>
          <c:dPt>
            <c:idx val="12"/>
            <c:invertIfNegative val="0"/>
            <c:bubble3D val="0"/>
            <c:spPr>
              <a:solidFill>
                <a:srgbClr val="FFB81D"/>
              </a:solidFill>
              <a:ln>
                <a:noFill/>
              </a:ln>
              <a:effectLst/>
            </c:spPr>
            <c:extLst>
              <c:ext xmlns:c16="http://schemas.microsoft.com/office/drawing/2014/chart" uri="{C3380CC4-5D6E-409C-BE32-E72D297353CC}">
                <c16:uniqueId val="{00000001-1CF5-47B3-A141-C4BD512806F5}"/>
              </c:ext>
            </c:extLst>
          </c:dPt>
          <c:cat>
            <c:numRef>
              <c:f>Sheet1!$A$2:$A$14</c:f>
              <c:numCache>
                <c:formatCode>General</c:formatCode>
                <c:ptCount val="13"/>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numCache>
            </c:numRef>
          </c:cat>
          <c:val>
            <c:numRef>
              <c:f>Sheet1!$B$2:$B$14</c:f>
              <c:numCache>
                <c:formatCode>General</c:formatCode>
                <c:ptCount val="13"/>
                <c:pt idx="0">
                  <c:v>2665</c:v>
                </c:pt>
                <c:pt idx="1">
                  <c:v>2789</c:v>
                </c:pt>
                <c:pt idx="2">
                  <c:v>3096</c:v>
                </c:pt>
                <c:pt idx="3">
                  <c:v>3726</c:v>
                </c:pt>
                <c:pt idx="4">
                  <c:v>4000</c:v>
                </c:pt>
                <c:pt idx="5">
                  <c:v>4635</c:v>
                </c:pt>
                <c:pt idx="6">
                  <c:v>5485</c:v>
                </c:pt>
                <c:pt idx="7">
                  <c:v>7458</c:v>
                </c:pt>
                <c:pt idx="8">
                  <c:v>10142</c:v>
                </c:pt>
                <c:pt idx="9">
                  <c:v>12642</c:v>
                </c:pt>
                <c:pt idx="10">
                  <c:v>26339</c:v>
                </c:pt>
                <c:pt idx="11">
                  <c:v>36709</c:v>
                </c:pt>
                <c:pt idx="12">
                  <c:v>48569</c:v>
                </c:pt>
              </c:numCache>
            </c:numRef>
          </c:val>
          <c:extLst>
            <c:ext xmlns:c16="http://schemas.microsoft.com/office/drawing/2014/chart" uri="{C3380CC4-5D6E-409C-BE32-E72D297353CC}">
              <c16:uniqueId val="{00000002-1CF5-47B3-A141-C4BD512806F5}"/>
            </c:ext>
          </c:extLst>
        </c:ser>
        <c:dLbls>
          <c:showLegendKey val="0"/>
          <c:showVal val="0"/>
          <c:showCatName val="0"/>
          <c:showSerName val="0"/>
          <c:showPercent val="0"/>
          <c:showBubbleSize val="0"/>
        </c:dLbls>
        <c:gapWidth val="65"/>
        <c:axId val="437294712"/>
        <c:axId val="437297592"/>
      </c:barChart>
      <c:catAx>
        <c:axId val="437294712"/>
        <c:scaling>
          <c:orientation val="minMax"/>
        </c:scaling>
        <c:delete val="1"/>
        <c:axPos val="b"/>
        <c:numFmt formatCode="General" sourceLinked="1"/>
        <c:majorTickMark val="none"/>
        <c:minorTickMark val="none"/>
        <c:tickLblPos val="nextTo"/>
        <c:crossAx val="437297592"/>
        <c:crosses val="autoZero"/>
        <c:auto val="1"/>
        <c:lblAlgn val="ctr"/>
        <c:lblOffset val="100"/>
        <c:noMultiLvlLbl val="0"/>
      </c:catAx>
      <c:valAx>
        <c:axId val="437297592"/>
        <c:scaling>
          <c:orientation val="minMax"/>
          <c:max val="50000"/>
        </c:scaling>
        <c:delete val="1"/>
        <c:axPos val="l"/>
        <c:numFmt formatCode="#,##0" sourceLinked="0"/>
        <c:majorTickMark val="none"/>
        <c:minorTickMark val="none"/>
        <c:tickLblPos val="nextTo"/>
        <c:crossAx val="437294712"/>
        <c:crosses val="autoZero"/>
        <c:crossBetween val="between"/>
        <c:min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rgbClr val="000000"/>
          </a:solidFill>
          <a:latin typeface="Gotham Book" pitchFamily="50"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C6CACD"/>
            </a:solidFill>
            <a:ln>
              <a:noFill/>
            </a:ln>
            <a:effectLst/>
          </c:spPr>
          <c:invertIfNegative val="0"/>
          <c:dPt>
            <c:idx val="12"/>
            <c:invertIfNegative val="0"/>
            <c:bubble3D val="0"/>
            <c:spPr>
              <a:solidFill>
                <a:srgbClr val="B9BF15"/>
              </a:solidFill>
              <a:ln>
                <a:noFill/>
              </a:ln>
              <a:effectLst/>
            </c:spPr>
            <c:extLst>
              <c:ext xmlns:c16="http://schemas.microsoft.com/office/drawing/2014/chart" uri="{C3380CC4-5D6E-409C-BE32-E72D297353CC}">
                <c16:uniqueId val="{00000001-AC9E-441E-A4A6-5BFCE5ED71E4}"/>
              </c:ext>
            </c:extLst>
          </c:dPt>
          <c:cat>
            <c:numRef>
              <c:f>Sheet1!$A$2:$A$14</c:f>
              <c:numCache>
                <c:formatCode>General</c:formatCode>
                <c:ptCount val="13"/>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numCache>
            </c:numRef>
          </c:cat>
          <c:val>
            <c:numRef>
              <c:f>Sheet1!$B$2:$B$14</c:f>
              <c:numCache>
                <c:formatCode>General</c:formatCode>
                <c:ptCount val="13"/>
                <c:pt idx="0">
                  <c:v>1771</c:v>
                </c:pt>
                <c:pt idx="1">
                  <c:v>1863</c:v>
                </c:pt>
                <c:pt idx="2">
                  <c:v>2048</c:v>
                </c:pt>
                <c:pt idx="3">
                  <c:v>2357</c:v>
                </c:pt>
                <c:pt idx="4">
                  <c:v>2712</c:v>
                </c:pt>
                <c:pt idx="5">
                  <c:v>3010</c:v>
                </c:pt>
                <c:pt idx="6">
                  <c:v>3624</c:v>
                </c:pt>
                <c:pt idx="7">
                  <c:v>4870</c:v>
                </c:pt>
                <c:pt idx="8">
                  <c:v>6240</c:v>
                </c:pt>
                <c:pt idx="9">
                  <c:v>8442</c:v>
                </c:pt>
                <c:pt idx="10">
                  <c:v>20173</c:v>
                </c:pt>
                <c:pt idx="11">
                  <c:v>28556</c:v>
                </c:pt>
                <c:pt idx="12">
                  <c:v>36375</c:v>
                </c:pt>
              </c:numCache>
            </c:numRef>
          </c:val>
          <c:extLst>
            <c:ext xmlns:c16="http://schemas.microsoft.com/office/drawing/2014/chart" uri="{C3380CC4-5D6E-409C-BE32-E72D297353CC}">
              <c16:uniqueId val="{00000002-AC9E-441E-A4A6-5BFCE5ED71E4}"/>
            </c:ext>
          </c:extLst>
        </c:ser>
        <c:dLbls>
          <c:showLegendKey val="0"/>
          <c:showVal val="0"/>
          <c:showCatName val="0"/>
          <c:showSerName val="0"/>
          <c:showPercent val="0"/>
          <c:showBubbleSize val="0"/>
        </c:dLbls>
        <c:gapWidth val="65"/>
        <c:axId val="437294712"/>
        <c:axId val="437297592"/>
      </c:barChart>
      <c:catAx>
        <c:axId val="437294712"/>
        <c:scaling>
          <c:orientation val="minMax"/>
        </c:scaling>
        <c:delete val="1"/>
        <c:axPos val="b"/>
        <c:numFmt formatCode="General" sourceLinked="1"/>
        <c:majorTickMark val="none"/>
        <c:minorTickMark val="none"/>
        <c:tickLblPos val="nextTo"/>
        <c:crossAx val="437297592"/>
        <c:crosses val="autoZero"/>
        <c:auto val="1"/>
        <c:lblAlgn val="ctr"/>
        <c:lblOffset val="100"/>
        <c:noMultiLvlLbl val="0"/>
      </c:catAx>
      <c:valAx>
        <c:axId val="437297592"/>
        <c:scaling>
          <c:orientation val="minMax"/>
          <c:max val="40000"/>
        </c:scaling>
        <c:delete val="1"/>
        <c:axPos val="l"/>
        <c:numFmt formatCode="#,##0" sourceLinked="0"/>
        <c:majorTickMark val="none"/>
        <c:minorTickMark val="none"/>
        <c:tickLblPos val="nextTo"/>
        <c:crossAx val="437294712"/>
        <c:crosses val="autoZero"/>
        <c:crossBetween val="between"/>
        <c:min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rgbClr val="000000"/>
          </a:solidFill>
          <a:latin typeface="Gotham Book" pitchFamily="50"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9/26/2022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talk about getting computer science into our K-12 schools</a:t>
            </a:r>
          </a:p>
          <a:p>
            <a:pPr marL="171450" indent="-171450">
              <a:buFont typeface="Arial"/>
              <a:buChar char="•"/>
            </a:pPr>
            <a:r>
              <a:rPr lang="en-US" baseline="0" dirty="0"/>
              <a:t>But let’s start by talking about dreams</a:t>
            </a:r>
          </a:p>
          <a:p>
            <a:pPr marL="171450" indent="-171450">
              <a:buFont typeface="Arial"/>
              <a:buChar char="•"/>
            </a:pPr>
            <a:r>
              <a:rPr lang="en-US" baseline="0" dirty="0"/>
              <a:t>Opportunities for you</a:t>
            </a:r>
          </a:p>
          <a:p>
            <a:pPr marL="171450" indent="-171450">
              <a:buFont typeface="Arial"/>
              <a:buChar char="•"/>
            </a:pPr>
            <a:r>
              <a:rPr lang="en-US" baseline="0" dirty="0"/>
              <a:t>Opportunities for your community</a:t>
            </a:r>
          </a:p>
          <a:p>
            <a:pPr marL="171450" indent="-171450">
              <a:buFont typeface="Arial"/>
              <a:buChar char="•"/>
            </a:pPr>
            <a:r>
              <a:rPr lang="en-US" baseline="0" dirty="0"/>
              <a:t>And most importantly, an opportunity to create something</a:t>
            </a:r>
            <a:endParaRPr lang="en-US" dirty="0"/>
          </a:p>
          <a:p>
            <a:pPr marL="171450" indent="-171450">
              <a:buFont typeface="Arial"/>
              <a:buChar char="•"/>
            </a:pPr>
            <a:r>
              <a:rPr lang="en-US" dirty="0"/>
              <a:t>The beauty</a:t>
            </a:r>
            <a:r>
              <a:rPr lang="en-US" baseline="0" dirty="0"/>
              <a:t> of computer science is that imagination and creation lie at the heart of the field</a:t>
            </a:r>
          </a:p>
          <a:p>
            <a:pPr marL="171450" indent="-171450">
              <a:buFont typeface="Arial"/>
              <a:buChar char="•"/>
            </a:pPr>
            <a:r>
              <a:rPr lang="en-US" baseline="0" dirty="0"/>
              <a:t>This smart phone I have here or the laptop driving this presentation are innovation platforms</a:t>
            </a:r>
          </a:p>
          <a:p>
            <a:pPr marL="171450" indent="-171450">
              <a:buFont typeface="Arial"/>
              <a:buChar char="•"/>
            </a:pPr>
            <a:r>
              <a:rPr lang="en-US" baseline="0" dirty="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The right way to think about</a:t>
            </a:r>
            <a:r>
              <a:rPr lang="en-US" baseline="0" dirty="0"/>
              <a:t> computer science in our education system is that it is foundational</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The reality is that technology affects every field of commerce</a:t>
            </a:r>
          </a:p>
          <a:p>
            <a:pPr marL="171450" indent="-171450">
              <a:buFont typeface="Arial"/>
              <a:buChar char="•"/>
            </a:pPr>
            <a:r>
              <a:rPr lang="en-US" baseline="0" dirty="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a:t>In space – we are depending on a generation of robots to explore where humans cannot now</a:t>
            </a:r>
          </a:p>
          <a:p>
            <a:pPr marL="171450" indent="-171450">
              <a:buFont typeface="Arial"/>
              <a:buChar char="•"/>
            </a:pPr>
            <a:r>
              <a:rPr lang="en-US" baseline="0" dirty="0"/>
              <a:t>In our homes -- we are automating everyday things like our heating systems</a:t>
            </a:r>
          </a:p>
          <a:p>
            <a:pPr marL="171450" indent="-171450">
              <a:buFont typeface="Arial"/>
              <a:buChar char="•"/>
            </a:pPr>
            <a:r>
              <a:rPr lang="en-US" baseline="0" dirty="0"/>
              <a:t>On our roads – we depend on navigation systems to get us home and now we are experimenting with bringing self-driving cars into our everyday lives</a:t>
            </a:r>
          </a:p>
          <a:p>
            <a:pPr marL="171450" indent="-171450">
              <a:buFont typeface="Arial"/>
              <a:buChar char="•"/>
            </a:pPr>
            <a:r>
              <a:rPr lang="en-US" baseline="0" dirty="0"/>
              <a:t>In entertainment – blockbuster movies depend on computer science to bring new characters to life and provide us new completely animated worlds</a:t>
            </a:r>
          </a:p>
          <a:p>
            <a:pPr marL="171450" indent="-171450">
              <a:buFont typeface="Arial"/>
              <a:buChar char="•"/>
            </a:pPr>
            <a:r>
              <a:rPr lang="en-US" baseline="0" dirty="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So let’s take a little audience</a:t>
            </a:r>
            <a:r>
              <a:rPr lang="en-US" baseline="0" dirty="0"/>
              <a:t> pop-quiz</a:t>
            </a:r>
          </a:p>
          <a:p>
            <a:pPr marL="171450" indent="-171450">
              <a:buFont typeface="Arial"/>
              <a:buChar char="•"/>
            </a:pPr>
            <a:r>
              <a:rPr lang="en-US" dirty="0"/>
              <a:t>How many</a:t>
            </a:r>
            <a:r>
              <a:rPr lang="en-US" baseline="0" dirty="0"/>
              <a:t> of you can answer these questions?</a:t>
            </a:r>
          </a:p>
          <a:p>
            <a:pPr marL="171450" indent="-171450">
              <a:buFont typeface="Arial"/>
              <a:buChar char="•"/>
            </a:pPr>
            <a:r>
              <a:rPr lang="en-US" baseline="0" dirty="0"/>
              <a:t>What is photosynthesis?</a:t>
            </a:r>
          </a:p>
          <a:p>
            <a:pPr marL="171450" indent="-171450">
              <a:buFont typeface="Arial"/>
              <a:buChar char="•"/>
            </a:pPr>
            <a:r>
              <a:rPr lang="en-US" baseline="0" dirty="0"/>
              <a:t>Or what is H2O?</a:t>
            </a:r>
          </a:p>
          <a:p>
            <a:pPr marL="171450" indent="-171450">
              <a:buFont typeface="Arial"/>
              <a:buChar char="•"/>
            </a:pPr>
            <a:r>
              <a:rPr lang="en-US" baseline="0" dirty="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Every 21</a:t>
            </a:r>
            <a:r>
              <a:rPr lang="en-US" baseline="30000" dirty="0"/>
              <a:t>st</a:t>
            </a:r>
            <a:r>
              <a:rPr lang="en-US" baseline="0" dirty="0"/>
              <a:t> century student should </a:t>
            </a:r>
            <a:r>
              <a:rPr lang="en-US" i="1" baseline="0" dirty="0"/>
              <a:t>also</a:t>
            </a:r>
            <a:r>
              <a:rPr lang="en-US" baseline="0" dirty="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a:t>The main reason</a:t>
            </a:r>
            <a:r>
              <a:rPr lang="en-US" baseline="0" dirty="0"/>
              <a:t> that computer science is now foundational knowledge necessary in every school is because it will allow students to think about problems differently</a:t>
            </a:r>
          </a:p>
          <a:p>
            <a:pPr marL="171450" indent="-171450">
              <a:buFont typeface="Arial"/>
              <a:buChar char="•"/>
            </a:pPr>
            <a:r>
              <a:rPr lang="en-US" baseline="0" dirty="0"/>
              <a:t>Students will gain computational thinking skills, which embody a more robust way to think about problems</a:t>
            </a:r>
          </a:p>
          <a:p>
            <a:pPr marL="171450" indent="-171450">
              <a:buFont typeface="Arial"/>
              <a:buChar char="•"/>
            </a:pPr>
            <a:r>
              <a:rPr lang="en-US" baseline="0" dirty="0"/>
              <a:t>And the problem solving process can be applied to any field of study and to any problem</a:t>
            </a:r>
          </a:p>
          <a:p>
            <a:pPr marL="171450" indent="-171450">
              <a:buFont typeface="Arial"/>
              <a:buChar char="•"/>
            </a:pPr>
            <a:r>
              <a:rPr lang="en-US" baseline="0" dirty="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There’s a temptation</a:t>
            </a:r>
            <a:r>
              <a:rPr lang="en-US" baseline="0" dirty="0"/>
              <a:t> to think that this is only about the IT industry</a:t>
            </a:r>
          </a:p>
          <a:p>
            <a:pPr marL="171450" indent="-171450">
              <a:buFont typeface="Arial"/>
              <a:buChar char="•"/>
            </a:pPr>
            <a:r>
              <a:rPr lang="en-US" baseline="0" dirty="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But in fact, computer programmers are needed in every industry and across the country. </a:t>
            </a:r>
          </a:p>
          <a:p>
            <a:pPr marL="171450" indent="-171450">
              <a:buFont typeface="Arial"/>
              <a:buChar char="•"/>
            </a:pPr>
            <a:r>
              <a:rPr lang="en-US" baseline="0" dirty="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a:t>When</a:t>
            </a:r>
            <a:r>
              <a:rPr lang="en-US" sz="4800" i="1" baseline="0" dirty="0"/>
              <a:t> giving this presentation, update the stats and </a:t>
            </a:r>
            <a:r>
              <a:rPr lang="en-US" sz="4800" b="0" i="1" baseline="0" dirty="0"/>
              <a:t>localize</a:t>
            </a:r>
            <a:r>
              <a:rPr lang="en-US" sz="4800" i="1" baseline="0" dirty="0"/>
              <a:t> to wherever you’re presenting using data from fact-sheets at http://</a:t>
            </a:r>
            <a:r>
              <a:rPr lang="en-US" sz="4800" i="1" baseline="0" dirty="0" err="1"/>
              <a:t>code.org</a:t>
            </a:r>
            <a:r>
              <a:rPr lang="en-US" sz="4800" i="1" baseline="0" dirty="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A computer science major can earn 40% more than the college</a:t>
            </a:r>
            <a:r>
              <a:rPr lang="en-US" baseline="0" dirty="0"/>
              <a:t> average.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there are job openings across all industries and in every state. There are more than 500,000 open jobs in computing right now, representing the #1 source of new wages in the United </a:t>
            </a:r>
            <a:r>
              <a:rPr lang="en-US" baseline="0"/>
              <a:t>States, and </a:t>
            </a:r>
            <a:r>
              <a:rPr lang="en-US" baseline="0" dirty="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a:t>Everywhere from the President of the US to local school boards have identified STEM education as a major issue in facing the US</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20</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What</a:t>
            </a:r>
            <a:r>
              <a:rPr lang="en-US" baseline="0" dirty="0"/>
              <a:t> I’d suggest is that we have a major </a:t>
            </a:r>
            <a:r>
              <a:rPr lang="en-US" i="1" baseline="0" dirty="0"/>
              <a:t>computer science </a:t>
            </a:r>
            <a:r>
              <a:rPr lang="en-US" baseline="0" dirty="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This</a:t>
            </a:r>
            <a:r>
              <a:rPr lang="en-US" baseline="0" dirty="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These graphs generally speak for</a:t>
            </a:r>
            <a:r>
              <a:rPr lang="en-US" baseline="0" dirty="0"/>
              <a:t> themselves – we clearly have a disconnect in our education system</a:t>
            </a:r>
            <a:endParaRPr lang="en-US" dirty="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But</a:t>
            </a:r>
            <a:r>
              <a:rPr lang="en-US" baseline="0" dirty="0"/>
              <a:t> the reality of our education system today is that it is not set up for everyone to participate in the new American economy and opportunity</a:t>
            </a:r>
          </a:p>
          <a:p>
            <a:pPr marL="171450" indent="-171450">
              <a:buFont typeface="Arial"/>
              <a:buChar char="•"/>
            </a:pPr>
            <a:r>
              <a:rPr lang="en-US" baseline="0" dirty="0"/>
              <a:t>Computer science isn’t widely taught in our schools</a:t>
            </a:r>
          </a:p>
          <a:p>
            <a:pPr marL="171450" indent="-171450">
              <a:buFont typeface="Arial"/>
              <a:buChar char="•"/>
            </a:pPr>
            <a:r>
              <a:rPr lang="en-US" dirty="0"/>
              <a:t>A recently released</a:t>
            </a:r>
            <a:r>
              <a:rPr lang="en-US" baseline="0" dirty="0"/>
              <a:t> comprehensive Gallup survey of parents and school administrators shows the stark gap between what parents want and what is happening in our schools</a:t>
            </a:r>
          </a:p>
          <a:p>
            <a:pPr marL="171450" indent="-171450">
              <a:buFont typeface="Arial"/>
              <a:buChar char="•"/>
            </a:pPr>
            <a:r>
              <a:rPr lang="en-US" baseline="0" dirty="0"/>
              <a:t>9 out of 10 parents surveyed WANT their child to learn computer science</a:t>
            </a:r>
          </a:p>
          <a:p>
            <a:pPr marL="171450" indent="-171450">
              <a:buFont typeface="Arial"/>
              <a:buChar char="•"/>
            </a:pPr>
            <a:r>
              <a:rPr lang="en-US" baseline="0" dirty="0"/>
              <a:t>But according to our Access Report, just 53% of high schools offer computer science courses</a:t>
            </a:r>
          </a:p>
          <a:p>
            <a:pPr marL="171450" indent="-171450">
              <a:buFont typeface="Arial"/>
              <a:buChar char="•"/>
            </a:pPr>
            <a:r>
              <a:rPr lang="en-US" baseline="0" dirty="0"/>
              <a:t>Our education system clearly needs to evolve to bring computer science to students that want to learn this subject</a:t>
            </a:r>
          </a:p>
          <a:p>
            <a:pPr marL="171450" indent="-171450">
              <a:buFont typeface="Arial"/>
              <a:buChar char="•"/>
            </a:pPr>
            <a:r>
              <a:rPr lang="en-US" baseline="0" dirty="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a:latin typeface="+mn-lt"/>
                <a:ea typeface="Calibri"/>
                <a:cs typeface="Calibri"/>
                <a:sym typeface="Calibri"/>
              </a:rPr>
              <a:t>Generally,</a:t>
            </a:r>
            <a:r>
              <a:rPr lang="en-US" sz="800" baseline="0" dirty="0">
                <a:latin typeface="+mn-lt"/>
                <a:ea typeface="Calibri"/>
                <a:cs typeface="Calibri"/>
                <a:sym typeface="Calibri"/>
              </a:rPr>
              <a:t> VERY </a:t>
            </a:r>
            <a:r>
              <a:rPr lang="en-US" sz="800" dirty="0">
                <a:latin typeface="+mn-lt"/>
                <a:ea typeface="Calibri"/>
                <a:cs typeface="Calibri"/>
                <a:sym typeface="Calibri"/>
              </a:rPr>
              <a:t>few students are taking AP</a:t>
            </a:r>
            <a:r>
              <a:rPr lang="en-US" sz="800" baseline="0" dirty="0">
                <a:latin typeface="+mn-lt"/>
                <a:ea typeface="Calibri"/>
                <a:cs typeface="Calibri"/>
                <a:sym typeface="Calibri"/>
              </a:rPr>
              <a:t> high school </a:t>
            </a:r>
            <a:r>
              <a:rPr lang="en-US" sz="800" dirty="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a:latin typeface="+mn-lt"/>
                <a:ea typeface="Calibri"/>
                <a:cs typeface="Calibri"/>
                <a:sym typeface="Calibri"/>
              </a:rPr>
              <a:t>But even more troubling</a:t>
            </a:r>
            <a:r>
              <a:rPr lang="en-US" sz="800" baseline="0" dirty="0">
                <a:latin typeface="+mn-lt"/>
                <a:ea typeface="Calibri"/>
                <a:cs typeface="Calibri"/>
                <a:sym typeface="Calibri"/>
              </a:rPr>
              <a:t> is that only 23% of total students taking AP CS are female.</a:t>
            </a:r>
          </a:p>
          <a:p>
            <a:pPr marL="171450" lvl="0" indent="-171450" defTabSz="228567">
              <a:lnSpc>
                <a:spcPct val="100000"/>
              </a:lnSpc>
              <a:buSzPct val="100000"/>
              <a:buFont typeface="Arial"/>
              <a:buChar char="•"/>
              <a:defRPr sz="1800"/>
            </a:pPr>
            <a:r>
              <a:rPr lang="en-US" sz="800" baseline="0" dirty="0">
                <a:latin typeface="+mn-lt"/>
                <a:ea typeface="Calibri"/>
                <a:cs typeface="Calibri"/>
                <a:sym typeface="Calibri"/>
              </a:rPr>
              <a:t>Similar trends are found in computer science majors in college. </a:t>
            </a:r>
          </a:p>
          <a:p>
            <a:pPr marL="171450" indent="-171450">
              <a:buFont typeface="Arial"/>
              <a:buChar char="•"/>
            </a:pPr>
            <a:r>
              <a:rPr lang="en-US" sz="900" dirty="0"/>
              <a:t>And the diversity problem</a:t>
            </a:r>
            <a:r>
              <a:rPr lang="en-US" sz="900" baseline="0" dirty="0"/>
              <a:t> in computing is now something that makes front page news about major tech companies struggling to create a diverse workforce</a:t>
            </a:r>
          </a:p>
          <a:p>
            <a:pPr marL="171450" indent="-171450">
              <a:buFont typeface="Arial"/>
              <a:buChar char="•"/>
            </a:pPr>
            <a:r>
              <a:rPr lang="en-US" sz="900" baseline="0" dirty="0"/>
              <a:t>Out of all the computing jobs in our entire economy, women only make up a quarter of that workforce</a:t>
            </a:r>
          </a:p>
          <a:p>
            <a:pPr marL="171450" indent="-171450">
              <a:buFont typeface="Arial"/>
              <a:buChar char="•"/>
            </a:pPr>
            <a:r>
              <a:rPr lang="en-US" sz="900" baseline="0" dirty="0"/>
              <a:t>Consider that these are the fastest growing, highest paying, most in-demand jobs in America </a:t>
            </a:r>
          </a:p>
          <a:p>
            <a:pPr marL="171450" indent="-171450">
              <a:buFont typeface="Arial"/>
              <a:buChar char="•"/>
            </a:pPr>
            <a:r>
              <a:rPr lang="en-US" sz="900" baseline="0" dirty="0"/>
              <a:t>And if current trends continue, only one of out four of those jobs will be filled by women</a:t>
            </a:r>
          </a:p>
          <a:p>
            <a:pPr marL="171450" indent="-171450">
              <a:buFont typeface="Arial"/>
              <a:buChar char="•"/>
            </a:pPr>
            <a:r>
              <a:rPr lang="en-US" sz="900" baseline="0" dirty="0">
                <a:latin typeface="+mn-lt"/>
                <a:ea typeface="Calibri"/>
                <a:cs typeface="Calibri"/>
                <a:sym typeface="Calibri"/>
              </a:rPr>
              <a:t>And the stats about Black and Hispanic students tell a very similar story as well. </a:t>
            </a:r>
            <a:endParaRPr lang="en-US" sz="800" dirty="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136F2E02-B763-41E7-AEAE-2F7240946792}"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510015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We need to think differently about the diversity problem in tech</a:t>
            </a:r>
          </a:p>
          <a:p>
            <a:pPr marL="171450" indent="-171450">
              <a:buFont typeface="Arial"/>
              <a:buChar char="•"/>
            </a:pPr>
            <a:r>
              <a:rPr lang="en-US" dirty="0"/>
              <a:t>And that needs to</a:t>
            </a:r>
            <a:r>
              <a:rPr lang="en-US" baseline="0" dirty="0"/>
              <a:t> start with exposing all students early on to CS, by starting in the FORMAL education space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The question is, what to</a:t>
            </a:r>
            <a:r>
              <a:rPr lang="en-US" baseline="0" dirty="0"/>
              <a:t> do about the lack of access to K-12 computer science?</a:t>
            </a:r>
          </a:p>
          <a:p>
            <a:pPr marL="171450" indent="-171450">
              <a:buFont typeface="Arial"/>
              <a:buChar char="•"/>
            </a:pPr>
            <a:r>
              <a:rPr lang="en-US" baseline="0" dirty="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a:t>What can we do when girls are not participating in this field or thinking that computer science is “not for them”?</a:t>
            </a:r>
          </a:p>
          <a:p>
            <a:pPr marL="171450" indent="-171450">
              <a:buFont typeface="Arial"/>
              <a:buChar char="•"/>
            </a:pPr>
            <a:r>
              <a:rPr lang="en-US" baseline="0" dirty="0"/>
              <a:t>The real question we face is how can our education system evolve to ensure that computer science is part of our student’s daily lives?</a:t>
            </a:r>
          </a:p>
          <a:p>
            <a:pPr marL="171450" indent="-171450">
              <a:buFont typeface="Arial"/>
              <a:buChar char="•"/>
            </a:pPr>
            <a:r>
              <a:rPr lang="en-US" baseline="0" dirty="0"/>
              <a:t>I’m here to tell you that it is already evolving</a:t>
            </a:r>
          </a:p>
          <a:p>
            <a:pPr marL="171450" indent="-171450">
              <a:buFont typeface="Arial"/>
              <a:buChar char="•"/>
            </a:pPr>
            <a:r>
              <a:rPr lang="en-US" baseline="0" dirty="0"/>
              <a:t>Already, several states have created K-12 computer science standards, all but one of those in the past two years, and several more are in progress. </a:t>
            </a:r>
          </a:p>
          <a:p>
            <a:pPr marL="171450" indent="-171450">
              <a:buFont typeface="Arial"/>
              <a:buChar char="•"/>
            </a:pPr>
            <a:endParaRPr lang="en-US" baseline="0"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And in the past four years, we’ve changed policies to allow computer science to count for graduation bringing the total number of states that allow CS to count to 47 plus DC. </a:t>
            </a:r>
            <a:endParaRPr lang="en-US"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And</a:t>
            </a:r>
            <a:r>
              <a:rPr lang="en-US" baseline="0" dirty="0"/>
              <a:t> in schools that offer computer science, enrollment is through the roof. </a:t>
            </a:r>
            <a:endParaRPr lang="en-US" dirty="0"/>
          </a:p>
          <a:p>
            <a:pPr marL="171450" indent="-171450">
              <a:buFont typeface="Arial"/>
              <a:buChar char="•"/>
            </a:pPr>
            <a:r>
              <a:rPr lang="en-US" baseline="0" dirty="0"/>
              <a:t>AP Computer Science A is the fastest growing course of the decade. </a:t>
            </a:r>
          </a:p>
          <a:p>
            <a:pPr marL="171450" indent="-171450">
              <a:buFont typeface="Arial"/>
              <a:buChar char="•"/>
            </a:pPr>
            <a:r>
              <a:rPr lang="en-US" baseline="0" dirty="0"/>
              <a:t>And both female and underrepresented racial and ethnic group participation has been increasing</a:t>
            </a:r>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359462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Education today has numerous controversial topics</a:t>
            </a:r>
          </a:p>
          <a:p>
            <a:pPr marL="171450" indent="-171450">
              <a:buFont typeface="Arial"/>
              <a:buChar char="•"/>
            </a:pPr>
            <a:r>
              <a:rPr lang="en-US" baseline="0" dirty="0"/>
              <a:t>But computer science isn’t one of them</a:t>
            </a:r>
          </a:p>
          <a:p>
            <a:pPr marL="171450" indent="-171450">
              <a:buFont typeface="Arial"/>
              <a:buChar char="•"/>
            </a:pPr>
            <a:r>
              <a:rPr lang="en-US" baseline="0" dirty="0"/>
              <a:t>At a time that we are fighting about what should or shouldn’t be taught in our schools, 90% of parents are asking for computer science in their schools</a:t>
            </a:r>
          </a:p>
          <a:p>
            <a:pPr marL="171450" indent="-171450">
              <a:buFont typeface="Arial"/>
              <a:buChar char="•"/>
            </a:pPr>
            <a:r>
              <a:rPr lang="en-US" baseline="0" dirty="0"/>
              <a:t>We have momentum</a:t>
            </a:r>
          </a:p>
          <a:p>
            <a:pPr marL="171450" indent="-171450">
              <a:buFont typeface="Arial"/>
              <a:buChar char="•"/>
            </a:pPr>
            <a:r>
              <a:rPr lang="en-US" baseline="0" dirty="0"/>
              <a:t>We have grassroots support</a:t>
            </a:r>
          </a:p>
          <a:p>
            <a:pPr marL="171450" indent="-171450">
              <a:buFont typeface="Arial"/>
              <a:buChar char="•"/>
            </a:pPr>
            <a:r>
              <a:rPr lang="en-US" baseline="0" dirty="0"/>
              <a:t>What we need now is schools to put two things into place:</a:t>
            </a:r>
          </a:p>
          <a:p>
            <a:pPr marL="171450" indent="-171450">
              <a:buFont typeface="Arial"/>
              <a:buChar char="•"/>
            </a:pPr>
            <a:r>
              <a:rPr lang="en-US" baseline="0" dirty="0"/>
              <a:t>First, high-quality, rigorous curriculum and courses</a:t>
            </a:r>
          </a:p>
          <a:p>
            <a:pPr marL="171450" indent="-171450">
              <a:buFont typeface="Arial"/>
              <a:buChar char="•"/>
            </a:pPr>
            <a:r>
              <a:rPr lang="en-US" baseline="0" dirty="0"/>
              <a:t>Second, we need to prepare teachers to teach our students</a:t>
            </a:r>
          </a:p>
          <a:p>
            <a:pPr marL="171450" indent="-171450">
              <a:buFont typeface="Arial"/>
              <a:buChar char="•"/>
            </a:pPr>
            <a:r>
              <a:rPr lang="en-US" baseline="0" dirty="0"/>
              <a:t>We need states to launch initiatives build on these two goals and focused on improving access to CS education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address a few misconceptions and themes we consistently hear from our advocacy for students across the country</a:t>
            </a:r>
          </a:p>
          <a:p>
            <a:pPr marL="171450" indent="-171450">
              <a:buFont typeface="Arial"/>
              <a:buChar char="•"/>
            </a:pPr>
            <a:r>
              <a:rPr lang="en-US" baseline="0" dirty="0"/>
              <a:t>The first is that we should be teaching our kids to code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Our view </a:t>
            </a:r>
            <a:r>
              <a:rPr lang="en-US" baseline="0" dirty="0"/>
              <a:t>is that schools should be teaching computer science</a:t>
            </a:r>
          </a:p>
          <a:p>
            <a:pPr marL="171450" indent="-171450">
              <a:buFont typeface="Arial"/>
              <a:buChar char="•"/>
            </a:pPr>
            <a:r>
              <a:rPr lang="en-US" baseline="0" dirty="0"/>
              <a:t>Coding is an important TOOL for computer science but it is a bit like arithmetic is a TOOL for doing mathematics, and words are a TOOL for English</a:t>
            </a:r>
          </a:p>
          <a:p>
            <a:pPr marL="171450" indent="-171450">
              <a:buFont typeface="Arial"/>
              <a:buChar char="•"/>
            </a:pPr>
            <a:r>
              <a:rPr lang="en-US" baseline="0" dirty="0"/>
              <a:t>Coding creates software, but computer science is a broad field encompassing deep concepts that go well beyond coding. </a:t>
            </a:r>
          </a:p>
          <a:p>
            <a:pPr marL="171450" indent="-171450">
              <a:buFont typeface="Arial"/>
              <a:buChar char="•"/>
            </a:pPr>
            <a:r>
              <a:rPr lang="en-US" baseline="0" dirty="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When</a:t>
            </a:r>
            <a:r>
              <a:rPr lang="en-US" baseline="0" dirty="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The reality</a:t>
            </a:r>
            <a:r>
              <a:rPr lang="en-US" baseline="0" dirty="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 very simple way to think about this is CS teaches kids how to CREATE new technologies instead of just being consumers of technology</a:t>
            </a:r>
          </a:p>
          <a:p>
            <a:pPr marL="171450" indent="-171450">
              <a:buFont typeface="Arial"/>
              <a:buChar char="•"/>
            </a:pPr>
            <a:r>
              <a:rPr lang="en-US" baseline="0" dirty="0"/>
              <a:t>Just as important as recognizing what computer science is, is recognizing what it is not</a:t>
            </a:r>
          </a:p>
          <a:p>
            <a:pPr marL="171450" indent="-171450">
              <a:buFont typeface="Arial"/>
              <a:buChar char="•"/>
            </a:pPr>
            <a:r>
              <a:rPr lang="en-US" baseline="0" dirty="0"/>
              <a:t>It is not basic HTML design, it is not learning to use applications or a </a:t>
            </a:r>
            <a:r>
              <a:rPr lang="en-US" baseline="0" dirty="0" err="1"/>
              <a:t>photoshop</a:t>
            </a:r>
            <a:r>
              <a:rPr lang="en-US" baseline="0" dirty="0"/>
              <a:t> course</a:t>
            </a:r>
          </a:p>
          <a:p>
            <a:pPr marL="171450" indent="-171450">
              <a:buFont typeface="Arial"/>
              <a:buChar char="•"/>
            </a:pPr>
            <a:r>
              <a:rPr lang="en-US" baseline="0" dirty="0"/>
              <a:t>Many of these thing CAN be part of a computer science course, but they are not the foundation of the curriculum</a:t>
            </a:r>
          </a:p>
          <a:p>
            <a:pPr marL="171450" indent="-171450">
              <a:buFont typeface="Arial"/>
              <a:buChar char="•"/>
            </a:pPr>
            <a:r>
              <a:rPr lang="en-US" baseline="0" dirty="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3781440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For</a:t>
            </a:r>
            <a:r>
              <a:rPr lang="en-US" baseline="0" dirty="0"/>
              <a:t> example, consider the fact that t</a:t>
            </a:r>
            <a:r>
              <a:rPr lang="en-US" dirty="0"/>
              <a:t>he first computer was built in 1943</a:t>
            </a:r>
            <a:r>
              <a:rPr lang="is-IS" dirty="0"/>
              <a:t>….</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a:t>…but the first computer </a:t>
            </a:r>
            <a:r>
              <a:rPr lang="is-IS" i="1" dirty="0"/>
              <a:t>program </a:t>
            </a:r>
            <a:r>
              <a:rPr lang="is-IS" dirty="0"/>
              <a:t>was written</a:t>
            </a:r>
            <a:r>
              <a:rPr lang="is-IS" baseline="0" dirty="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a:t>N</a:t>
            </a:r>
            <a:r>
              <a:rPr lang="is-IS" i="1" baseline="0" dirty="0"/>
              <a:t>ot</a:t>
            </a:r>
            <a:r>
              <a:rPr lang="is-IS" i="0" baseline="0" dirty="0"/>
              <a:t> just about the technology that carries out that program.</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We hear a lot about the number of computing jobs in the US economy</a:t>
            </a:r>
          </a:p>
          <a:p>
            <a:pPr marL="171450" indent="-171450">
              <a:buFont typeface="Arial"/>
              <a:buChar char="•"/>
            </a:pPr>
            <a:r>
              <a:rPr lang="en-US" baseline="0" dirty="0"/>
              <a:t>And many view computer science as simply vocational,</a:t>
            </a:r>
          </a:p>
          <a:p>
            <a:pPr marL="171450" indent="-171450">
              <a:buFont typeface="Arial"/>
              <a:buChar char="•"/>
            </a:pPr>
            <a:r>
              <a:rPr lang="en-US" baseline="0" dirty="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2265551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 title</a:t>
            </a:r>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a:t>
            </a:r>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lIns="68580" tIns="34290" rIns="68580" bIns="34290"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a:prstGeom prst="rect">
            <a:avLst/>
          </a:prstGeom>
        </p:spPr>
        <p:txBody>
          <a:bodyPr lIns="68580" tIns="34290" rIns="68580" bIns="34290"/>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lIns="68580" tIns="34290" rIns="68580" bIns="34290"/>
          <a:lstStyle/>
          <a:p>
            <a:fld id="{5355355A-278A-4177-940D-D180E0E2D021}" type="datetimeFigureOut">
              <a:rPr lang="en-US" smtClean="0"/>
              <a:t>9/26/2022</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lIns="68580" tIns="34290" rIns="68580" bIns="34290"/>
          <a:lstStyle/>
          <a:p>
            <a:fld id="{EC777CF9-132C-43A1-ACE8-EBE6AC215721}" type="slidenum">
              <a:rPr lang="en-US" smtClean="0"/>
              <a:t>‹#›</a:t>
            </a:fld>
            <a:endParaRPr lang="en-US"/>
          </a:p>
        </p:txBody>
      </p:sp>
    </p:spTree>
    <p:extLst>
      <p:ext uri="{BB962C8B-B14F-4D97-AF65-F5344CB8AC3E}">
        <p14:creationId xmlns:p14="http://schemas.microsoft.com/office/powerpoint/2010/main" val="43546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82143">
                      <a:srgbClr val="FFFFFF"/>
                    </a:gs>
                    <a:gs pos="47000">
                      <a:srgbClr val="FFFFFF"/>
                    </a:gs>
                  </a:gsLst>
                  <a:lin ang="5400000" scaled="0"/>
                </a:gradFill>
                <a:latin typeface="Rail 400"/>
              </a:rPr>
              <a:t>Summer 2014</a:t>
            </a: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96429">
                      <a:srgbClr val="00BEFF"/>
                    </a:gs>
                    <a:gs pos="82143">
                      <a:srgbClr val="00BEFF"/>
                    </a:gs>
                  </a:gsLst>
                  <a:lin ang="5400000" scaled="0"/>
                </a:gradFill>
                <a:latin typeface="Rail 400"/>
              </a:rPr>
              <a:t>Spring 2013</a:t>
            </a: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meeting title</a:t>
            </a:r>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Name</a:t>
            </a:r>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Silver Fox Productions</a:t>
            </a:r>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a:t>
            </a:r>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Subtitle</a:t>
            </a:r>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Explanatory text.</a:t>
            </a:r>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list title</a:t>
            </a:r>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theme" Target="../theme/theme3.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92" r:id="rId3"/>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p:fade/>
  </p:transition>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code.org/promot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18.xml"/><Relationship Id="rId4" Type="http://schemas.openxmlformats.org/officeDocument/2006/relationships/chart" Target="../charts/char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ADBC"/>
        </a:solidFill>
        <a:effectLst/>
      </p:bgPr>
    </p:bg>
    <p:spTree>
      <p:nvGrpSpPr>
        <p:cNvPr id="1" name=""/>
        <p:cNvGrpSpPr/>
        <p:nvPr/>
      </p:nvGrpSpPr>
      <p:grpSpPr>
        <a:xfrm>
          <a:off x="0" y="0"/>
          <a:ext cx="0" cy="0"/>
          <a:chOff x="0" y="0"/>
          <a:chExt cx="0" cy="0"/>
        </a:xfrm>
      </p:grpSpPr>
      <p:sp>
        <p:nvSpPr>
          <p:cNvPr id="2" name="TextBox 1"/>
          <p:cNvSpPr txBox="1"/>
          <p:nvPr/>
        </p:nvSpPr>
        <p:spPr>
          <a:xfrm>
            <a:off x="286378" y="1848492"/>
            <a:ext cx="8571244"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Computers and software are changing everything…</a:t>
            </a:r>
          </a:p>
        </p:txBody>
      </p:sp>
    </p:spTree>
    <p:extLst>
      <p:ext uri="{BB962C8B-B14F-4D97-AF65-F5344CB8AC3E}">
        <p14:creationId xmlns:p14="http://schemas.microsoft.com/office/powerpoint/2010/main" val="2940293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p>
        </p:txBody>
      </p:sp>
      <p:sp>
        <p:nvSpPr>
          <p:cNvPr id="5" name="TextBox 4"/>
          <p:cNvSpPr txBox="1"/>
          <p:nvPr/>
        </p:nvSpPr>
        <p:spPr>
          <a:xfrm>
            <a:off x="0" y="221063"/>
            <a:ext cx="9144000" cy="830987"/>
          </a:xfrm>
          <a:prstGeom prst="rect">
            <a:avLst/>
          </a:prstGeom>
          <a:solidFill>
            <a:srgbClr val="00ADBC"/>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037433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b="1" dirty="0">
                <a:solidFill>
                  <a:srgbClr val="00ADBC"/>
                </a:solidFill>
                <a:latin typeface="Verdana" panose="020B0604030504040204" pitchFamily="34" charset="0"/>
                <a:ea typeface="Verdana" panose="020B0604030504040204" pitchFamily="34" charset="0"/>
                <a:cs typeface="Verdana" panose="020B0604030504040204" pitchFamily="34" charset="0"/>
              </a:rPr>
              <a:t>Computer science is foundational</a:t>
            </a:r>
          </a:p>
        </p:txBody>
      </p:sp>
    </p:spTree>
    <p:extLst>
      <p:ext uri="{BB962C8B-B14F-4D97-AF65-F5344CB8AC3E}">
        <p14:creationId xmlns:p14="http://schemas.microsoft.com/office/powerpoint/2010/main" val="135536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3"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51869" y="1139807"/>
            <a:ext cx="2292241" cy="1862369"/>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28390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671397" y="1191054"/>
            <a:ext cx="3407183" cy="1849613"/>
          </a:xfrm>
          <a:prstGeom prst="rect">
            <a:avLst/>
          </a:prstGeom>
        </p:spPr>
      </p:pic>
      <p:sp>
        <p:nvSpPr>
          <p:cNvPr id="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Technology affects </a:t>
            </a:r>
            <a:r>
              <a:rPr lang="en-US" sz="3200" b="1" i="1" dirty="0">
                <a:solidFill>
                  <a:srgbClr val="5B6770"/>
                </a:solidFill>
                <a:latin typeface="Verdana" panose="020B0604030504040204" pitchFamily="34" charset="0"/>
                <a:ea typeface="Verdana" panose="020B0604030504040204" pitchFamily="34" charset="0"/>
                <a:cs typeface="Verdana" panose="020B0604030504040204" pitchFamily="34" charset="0"/>
              </a:rPr>
              <a:t>every </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field</a:t>
            </a:r>
          </a:p>
        </p:txBody>
      </p:sp>
    </p:spTree>
    <p:extLst>
      <p:ext uri="{BB962C8B-B14F-4D97-AF65-F5344CB8AC3E}">
        <p14:creationId xmlns:p14="http://schemas.microsoft.com/office/powerpoint/2010/main" val="140679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517" y="2138201"/>
            <a:ext cx="5140481" cy="2816752"/>
          </a:xfrm>
          <a:prstGeom prst="rect">
            <a:avLst/>
          </a:prstGeom>
        </p:spPr>
      </p:pic>
      <p:sp>
        <p:nvSpPr>
          <p:cNvPr id="4" name="Title 1"/>
          <p:cNvSpPr txBox="1">
            <a:spLocks/>
          </p:cNvSpPr>
          <p:nvPr/>
        </p:nvSpPr>
        <p:spPr>
          <a:xfrm>
            <a:off x="320701" y="85213"/>
            <a:ext cx="8502598" cy="1982650"/>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Every 21</a:t>
            </a:r>
            <a:r>
              <a:rPr lang="en-US" sz="3200" b="1" baseline="30000" dirty="0">
                <a:solidFill>
                  <a:srgbClr val="5B6770"/>
                </a:solidFill>
                <a:latin typeface="Verdana" panose="020B0604030504040204" pitchFamily="34" charset="0"/>
                <a:ea typeface="Verdana" panose="020B0604030504040204" pitchFamily="34" charset="0"/>
                <a:cs typeface="Verdana" panose="020B0604030504040204" pitchFamily="34" charset="0"/>
              </a:rPr>
              <a:t>st</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 century student should have a chance to learn about algorithms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how to make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apps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and how the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internet</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works. </a:t>
            </a:r>
            <a:endParaRPr lang="en-US" sz="2800" dirty="0"/>
          </a:p>
        </p:txBody>
      </p:sp>
    </p:spTree>
    <p:extLst>
      <p:ext uri="{BB962C8B-B14F-4D97-AF65-F5344CB8AC3E}">
        <p14:creationId xmlns:p14="http://schemas.microsoft.com/office/powerpoint/2010/main" val="197759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3"/>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The tech industry is desperately trying to hire computer programmers in California</a:t>
            </a:r>
          </a:p>
        </p:txBody>
      </p:sp>
      <p:sp>
        <p:nvSpPr>
          <p:cNvPr id="4" name="TextBox 3"/>
          <p:cNvSpPr txBox="1"/>
          <p:nvPr/>
        </p:nvSpPr>
        <p:spPr>
          <a:xfrm>
            <a:off x="0" y="221063"/>
            <a:ext cx="9144000" cy="830987"/>
          </a:xfrm>
          <a:prstGeom prst="rect">
            <a:avLst/>
          </a:prstGeom>
          <a:solidFill>
            <a:srgbClr val="7665A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577478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The tech</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 </a:t>
            </a:r>
            <a:r>
              <a:rPr lang="en-US" sz="4400" dirty="0">
                <a:solidFill>
                  <a:srgbClr val="7665A0"/>
                </a:solidFill>
                <a:latin typeface="Verdana" panose="020B0604030504040204" pitchFamily="34" charset="0"/>
                <a:ea typeface="Verdana" panose="020B0604030504040204" pitchFamily="34" charset="0"/>
                <a:cs typeface="Verdana" panose="020B0604030504040204" pitchFamily="34" charset="0"/>
              </a:rPr>
              <a:t>industry is desperately trying to hire computer programmers </a:t>
            </a: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in California</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everywhere</a:t>
            </a:r>
          </a:p>
        </p:txBody>
      </p:sp>
    </p:spTree>
    <p:extLst>
      <p:ext uri="{BB962C8B-B14F-4D97-AF65-F5344CB8AC3E}">
        <p14:creationId xmlns:p14="http://schemas.microsoft.com/office/powerpoint/2010/main" val="4259290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0" y="0"/>
            <a:ext cx="6463145"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400" dirty="0">
                <a:latin typeface="Verdana" panose="020B0604030504040204" pitchFamily="34" charset="0"/>
                <a:ea typeface="Verdana" panose="020B0604030504040204" pitchFamily="34" charset="0"/>
                <a:cs typeface="Verdana" panose="020B0604030504040204" pitchFamily="34" charset="0"/>
              </a:rPr>
              <a:t>To present this slide – right-click it in the slide-sorter and un-hide it. </a:t>
            </a:r>
          </a:p>
          <a:p>
            <a:pPr algn="ctr"/>
            <a:r>
              <a:rPr lang="en-US" sz="1400" dirty="0">
                <a:latin typeface="Verdana" panose="020B0604030504040204" pitchFamily="34" charset="0"/>
                <a:ea typeface="Verdana" panose="020B0604030504040204" pitchFamily="34" charset="0"/>
                <a:cs typeface="Verdana" panose="020B0604030504040204" pitchFamily="34" charset="0"/>
              </a:rPr>
              <a:t>And update with local stats by filing in the [bracketed] text below using data for your state fact-sheets at </a:t>
            </a:r>
            <a:r>
              <a:rPr lang="en-US" sz="1400" dirty="0">
                <a:latin typeface="Verdana" panose="020B0604030504040204" pitchFamily="34" charset="0"/>
                <a:ea typeface="Verdana" panose="020B0604030504040204" pitchFamily="34" charset="0"/>
                <a:cs typeface="Verdana" panose="020B0604030504040204" pitchFamily="34" charset="0"/>
                <a:hlinkClick r:id="rId3"/>
              </a:rPr>
              <a:t>http://code.org/promote</a:t>
            </a:r>
            <a:r>
              <a:rPr lang="en-US" sz="1400" dirty="0">
                <a:latin typeface="Verdana" panose="020B0604030504040204" pitchFamily="34" charset="0"/>
                <a:ea typeface="Verdana" panose="020B0604030504040204" pitchFamily="34" charset="0"/>
                <a:cs typeface="Verdana" panose="020B0604030504040204" pitchFamily="34" charset="0"/>
              </a:rPr>
              <a:t> </a:t>
            </a:r>
          </a:p>
        </p:txBody>
      </p:sp>
      <p:sp>
        <p:nvSpPr>
          <p:cNvPr id="5" name="Rectangle 4"/>
          <p:cNvSpPr/>
          <p:nvPr/>
        </p:nvSpPr>
        <p:spPr>
          <a:xfrm>
            <a:off x="2840182" y="4779563"/>
            <a:ext cx="6176757" cy="276965"/>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Conference Board, National Science Foundation, College Board</a:t>
            </a:r>
          </a:p>
        </p:txBody>
      </p:sp>
      <p:sp>
        <p:nvSpPr>
          <p:cNvPr id="6" name="TextBox 5"/>
          <p:cNvSpPr txBox="1"/>
          <p:nvPr/>
        </p:nvSpPr>
        <p:spPr>
          <a:xfrm>
            <a:off x="101600" y="1181101"/>
            <a:ext cx="9042400" cy="2985398"/>
          </a:xfrm>
          <a:prstGeom prst="rect">
            <a:avLst/>
          </a:prstGeom>
          <a:noFill/>
        </p:spPr>
        <p:txBody>
          <a:bodyPr wrap="square" lIns="91406" tIns="45703" rIns="91406" bIns="45703" rtlCol="0">
            <a:spAutoFit/>
          </a:bodyPr>
          <a:lstStyle/>
          <a:p>
            <a:r>
              <a:rPr lang="en-US" sz="4000" b="1" dirty="0">
                <a:solidFill>
                  <a:srgbClr val="5B6770"/>
                </a:solidFill>
                <a:latin typeface="Verdana" panose="020B0604030504040204" pitchFamily="34" charset="0"/>
                <a:ea typeface="Verdana" panose="020B0604030504040204" pitchFamily="34" charset="0"/>
                <a:cs typeface="Verdana" panose="020B0604030504040204" pitchFamily="34" charset="0"/>
              </a:rPr>
              <a:t>The picture in [YOUR STATE]:</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open computing jobs</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computer science graduates</a:t>
            </a:r>
            <a:r>
              <a:rPr lang="en-US" sz="40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high schools teach AP CS</a:t>
            </a:r>
          </a:p>
        </p:txBody>
      </p:sp>
      <p:sp>
        <p:nvSpPr>
          <p:cNvPr id="2" name="Rectangle 1"/>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3" name="Rectangle 2"/>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7" name="Rectangle 6"/>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8" name="Rectangle 7"/>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99667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059" y="1357440"/>
            <a:ext cx="7612849" cy="2453076"/>
          </a:xfrm>
          <a:prstGeom prst="rect">
            <a:avLst/>
          </a:prstGeom>
        </p:spPr>
      </p:pic>
      <p:sp>
        <p:nvSpPr>
          <p:cNvPr id="7" name="Title 1"/>
          <p:cNvSpPr txBox="1">
            <a:spLocks/>
          </p:cNvSpPr>
          <p:nvPr/>
        </p:nvSpPr>
        <p:spPr>
          <a:xfrm>
            <a:off x="102043" y="3946768"/>
            <a:ext cx="8943109" cy="970084"/>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800" dirty="0">
                <a:solidFill>
                  <a:srgbClr val="5B6770"/>
                </a:solidFill>
                <a:latin typeface="Verdana" panose="020B0604030504040204" pitchFamily="34" charset="0"/>
                <a:ea typeface="Verdana" panose="020B0604030504040204" pitchFamily="34" charset="0"/>
                <a:cs typeface="Verdana" panose="020B0604030504040204" pitchFamily="34" charset="0"/>
              </a:rPr>
              <a:t>believe offering computer science is more or equally as important as any required course.</a:t>
            </a:r>
          </a:p>
        </p:txBody>
      </p:sp>
      <p:sp>
        <p:nvSpPr>
          <p:cNvPr id="8"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83% of parents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and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64% of principals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in rural and small towns</a:t>
            </a:r>
          </a:p>
        </p:txBody>
      </p:sp>
    </p:spTree>
    <p:extLst>
      <p:ext uri="{BB962C8B-B14F-4D97-AF65-F5344CB8AC3E}">
        <p14:creationId xmlns:p14="http://schemas.microsoft.com/office/powerpoint/2010/main" val="319464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Rectangle 2"/>
          <p:cNvSpPr/>
          <p:nvPr/>
        </p:nvSpPr>
        <p:spPr>
          <a:xfrm>
            <a:off x="7453898" y="4870339"/>
            <a:ext cx="1608064"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 Brookings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884" y="1330699"/>
            <a:ext cx="6285163" cy="3743527"/>
          </a:xfrm>
          <a:prstGeom prst="rect">
            <a:avLst/>
          </a:prstGeom>
        </p:spPr>
      </p:pic>
      <p:sp>
        <p:nvSpPr>
          <p:cNvPr id="7"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value of a computer science education</a:t>
            </a:r>
          </a:p>
        </p:txBody>
      </p:sp>
    </p:spTree>
    <p:extLst>
      <p:ext uri="{BB962C8B-B14F-4D97-AF65-F5344CB8AC3E}">
        <p14:creationId xmlns:p14="http://schemas.microsoft.com/office/powerpoint/2010/main" val="3392565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1"/>
          <p:cNvSpPr txBox="1">
            <a:spLocks/>
          </p:cNvSpPr>
          <p:nvPr/>
        </p:nvSpPr>
        <p:spPr>
          <a:xfrm>
            <a:off x="5330651" y="1653704"/>
            <a:ext cx="3584749"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500,000 current openings:</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These jobs are in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industry and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state, and they’re projected to grow at twice the rate of all other jobs.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449" y="1424278"/>
            <a:ext cx="4984560" cy="3598718"/>
          </a:xfrm>
          <a:prstGeom prst="rect">
            <a:avLst/>
          </a:prstGeom>
        </p:spPr>
      </p:pic>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Computing jobs are the #1 source of new wages in the United States</a:t>
            </a:r>
          </a:p>
        </p:txBody>
      </p:sp>
    </p:spTree>
    <p:extLst>
      <p:ext uri="{BB962C8B-B14F-4D97-AF65-F5344CB8AC3E}">
        <p14:creationId xmlns:p14="http://schemas.microsoft.com/office/powerpoint/2010/main" val="99505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many schools still don’t offer computer science</a:t>
            </a:r>
          </a:p>
        </p:txBody>
      </p:sp>
      <p:sp>
        <p:nvSpPr>
          <p:cNvPr id="5" name="Rectangle 4">
            <a:extLst>
              <a:ext uri="{FF2B5EF4-FFF2-40B4-BE49-F238E27FC236}">
                <a16:creationId xmlns:a16="http://schemas.microsoft.com/office/drawing/2014/main" id="{E69BA116-F203-4769-84B8-1A490C88538F}"/>
              </a:ext>
            </a:extLst>
          </p:cNvPr>
          <p:cNvSpPr/>
          <p:nvPr/>
        </p:nvSpPr>
        <p:spPr>
          <a:xfrm>
            <a:off x="7333624" y="4729021"/>
            <a:ext cx="1747076"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Access Report</a:t>
            </a:r>
          </a:p>
        </p:txBody>
      </p:sp>
      <p:pic>
        <p:nvPicPr>
          <p:cNvPr id="18" name="Picture 17" descr="Text, logo&#10;&#10;Description automatically generated">
            <a:extLst>
              <a:ext uri="{FF2B5EF4-FFF2-40B4-BE49-F238E27FC236}">
                <a16:creationId xmlns:a16="http://schemas.microsoft.com/office/drawing/2014/main" id="{BF9F2F4B-280E-4434-BCBC-C5CEF35022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9488" y="1381443"/>
            <a:ext cx="7305024" cy="3486060"/>
          </a:xfrm>
          <a:prstGeom prst="rect">
            <a:avLst/>
          </a:prstGeom>
        </p:spPr>
      </p:pic>
    </p:spTree>
    <p:extLst>
      <p:ext uri="{BB962C8B-B14F-4D97-AF65-F5344CB8AC3E}">
        <p14:creationId xmlns:p14="http://schemas.microsoft.com/office/powerpoint/2010/main" val="162894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6"/>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This problem is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about “</a:t>
            </a:r>
            <a:r>
              <a:rPr lang="en-US" sz="4400" b="1" dirty="0">
                <a:solidFill>
                  <a:srgbClr val="5B6770"/>
                </a:solidFill>
                <a:latin typeface="Verdana" panose="020B0604030504040204" pitchFamily="34" charset="0"/>
                <a:ea typeface="Verdana" panose="020B0604030504040204" pitchFamily="34" charset="0"/>
                <a:cs typeface="Verdana" panose="020B0604030504040204" pitchFamily="34" charset="0"/>
              </a:rPr>
              <a:t>STEM</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(Science, Technology, Engineering, and Math)…</a:t>
            </a:r>
          </a:p>
        </p:txBody>
      </p:sp>
      <p:sp>
        <p:nvSpPr>
          <p:cNvPr id="4" name="TextBox 3"/>
          <p:cNvSpPr txBox="1"/>
          <p:nvPr/>
        </p:nvSpPr>
        <p:spPr>
          <a:xfrm>
            <a:off x="0" y="221063"/>
            <a:ext cx="9144000" cy="830987"/>
          </a:xfrm>
          <a:prstGeom prst="rect">
            <a:avLst/>
          </a:prstGeom>
          <a:solidFill>
            <a:srgbClr val="FFB81D"/>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990533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p:cNvSpPr/>
          <p:nvPr/>
        </p:nvSpPr>
        <p:spPr>
          <a:xfrm>
            <a:off x="2945693" y="4866513"/>
            <a:ext cx="6080442" cy="276965"/>
          </a:xfrm>
          <a:prstGeom prst="rect">
            <a:avLst/>
          </a:prstGeom>
        </p:spPr>
        <p:txBody>
          <a:bodyPr wrap="non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Bureau of Labor Statistics, National Center for Education Statistics</a:t>
            </a:r>
          </a:p>
        </p:txBody>
      </p:sp>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STEM problem is in computer science </a:t>
            </a:r>
          </a:p>
        </p:txBody>
      </p:sp>
      <p:pic>
        <p:nvPicPr>
          <p:cNvPr id="4" name="Picture 3" descr="Text, logo&#10;&#10;Description automatically generated">
            <a:extLst>
              <a:ext uri="{FF2B5EF4-FFF2-40B4-BE49-F238E27FC236}">
                <a16:creationId xmlns:a16="http://schemas.microsoft.com/office/drawing/2014/main" id="{77BF016C-5D9C-4325-A0B6-AF246AD369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87902"/>
            <a:ext cx="7251519" cy="3465733"/>
          </a:xfrm>
          <a:prstGeom prst="rect">
            <a:avLst/>
          </a:prstGeom>
        </p:spPr>
      </p:pic>
    </p:spTree>
    <p:extLst>
      <p:ext uri="{BB962C8B-B14F-4D97-AF65-F5344CB8AC3E}">
        <p14:creationId xmlns:p14="http://schemas.microsoft.com/office/powerpoint/2010/main" val="2757699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p:cNvSpPr/>
          <p:nvPr/>
        </p:nvSpPr>
        <p:spPr>
          <a:xfrm>
            <a:off x="541128" y="3161194"/>
            <a:ext cx="2215126" cy="569181"/>
          </a:xfrm>
          <a:prstGeom prst="rect">
            <a:avLst/>
          </a:prstGeom>
        </p:spPr>
        <p:txBody>
          <a:bodyPr wrap="square" lIns="75996" tIns="37998" rIns="75996" bIns="37998" anchor="ctr">
            <a:spAutoFit/>
          </a:bodyPr>
          <a:lstStyle/>
          <a:p>
            <a:pPr algn="ctr"/>
            <a:r>
              <a:rPr lang="en-US" sz="1600" b="1" dirty="0">
                <a:solidFill>
                  <a:srgbClr val="5B6770"/>
                </a:solidFill>
                <a:latin typeface="Verdana" panose="020B0604030504040204" pitchFamily="34" charset="0"/>
                <a:ea typeface="Verdana" panose="020B0604030504040204" pitchFamily="34" charset="0"/>
                <a:cs typeface="Verdana" panose="020B0604030504040204" pitchFamily="34" charset="0"/>
              </a:rPr>
              <a:t>K-12 computer science</a:t>
            </a:r>
          </a:p>
        </p:txBody>
      </p:sp>
      <p:sp>
        <p:nvSpPr>
          <p:cNvPr id="18" name="Rectangle 17"/>
          <p:cNvSpPr/>
          <p:nvPr/>
        </p:nvSpPr>
        <p:spPr>
          <a:xfrm>
            <a:off x="3247573" y="3161193"/>
            <a:ext cx="2553841" cy="569181"/>
          </a:xfrm>
          <a:prstGeom prst="rect">
            <a:avLst/>
          </a:prstGeom>
        </p:spPr>
        <p:txBody>
          <a:bodyPr wrap="square" lIns="75996" tIns="37998" rIns="75996" bIns="37998" anchor="ctr">
            <a:spAutoFit/>
          </a:bodyPr>
          <a:lstStyle/>
          <a:p>
            <a:pPr algn="ctr"/>
            <a:r>
              <a:rPr lang="en-US" sz="1600" b="1" dirty="0">
                <a:solidFill>
                  <a:srgbClr val="5B6770"/>
                </a:solidFill>
                <a:latin typeface="Verdana" panose="020B0604030504040204" pitchFamily="34" charset="0"/>
                <a:ea typeface="Verdana" panose="020B0604030504040204" pitchFamily="34" charset="0"/>
                <a:cs typeface="Verdana" panose="020B0604030504040204" pitchFamily="34" charset="0"/>
              </a:rPr>
              <a:t>University computer science</a:t>
            </a:r>
          </a:p>
        </p:txBody>
      </p:sp>
      <p:sp>
        <p:nvSpPr>
          <p:cNvPr id="19" name="Rectangle 18"/>
          <p:cNvSpPr/>
          <p:nvPr/>
        </p:nvSpPr>
        <p:spPr>
          <a:xfrm>
            <a:off x="6290840" y="3161193"/>
            <a:ext cx="2210933" cy="569181"/>
          </a:xfrm>
          <a:prstGeom prst="rect">
            <a:avLst/>
          </a:prstGeom>
        </p:spPr>
        <p:txBody>
          <a:bodyPr wrap="square" lIns="75996" tIns="37998" rIns="75996" bIns="37998" anchor="ctr">
            <a:spAutoFit/>
          </a:bodyPr>
          <a:lstStyle/>
          <a:p>
            <a:pPr algn="ctr"/>
            <a:r>
              <a:rPr lang="en-US" sz="1600" b="1" dirty="0">
                <a:solidFill>
                  <a:srgbClr val="5B6770"/>
                </a:solidFill>
                <a:latin typeface="Verdana" panose="020B0604030504040204" pitchFamily="34" charset="0"/>
                <a:ea typeface="Verdana" panose="020B0604030504040204" pitchFamily="34" charset="0"/>
                <a:cs typeface="Verdana" panose="020B0604030504040204" pitchFamily="34" charset="0"/>
              </a:rPr>
              <a:t>Software workforce</a:t>
            </a:r>
          </a:p>
        </p:txBody>
      </p:sp>
      <p:sp>
        <p:nvSpPr>
          <p:cNvPr id="23" name="Rounded Rectangle 22"/>
          <p:cNvSpPr/>
          <p:nvPr/>
        </p:nvSpPr>
        <p:spPr>
          <a:xfrm>
            <a:off x="609600" y="1180116"/>
            <a:ext cx="2087536" cy="2649611"/>
          </a:xfrm>
          <a:prstGeom prst="roundRect">
            <a:avLst>
              <a:gd name="adj" fmla="val 9871"/>
            </a:avLst>
          </a:prstGeom>
          <a:noFill/>
          <a:ln w="63500">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197557" y="3964817"/>
            <a:ext cx="8861777" cy="923295"/>
          </a:xfrm>
          <a:prstGeom prst="rect">
            <a:avLst/>
          </a:prstGeom>
        </p:spPr>
        <p:txBody>
          <a:bodyPr wrap="square" lIns="91406" tIns="45703" rIns="91406" bIns="45703">
            <a:spAutoFit/>
          </a:bodyPr>
          <a:lstStyle/>
          <a:p>
            <a:pPr algn="ct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Women who try AP Computer Science in high school are ten times more likely to major in it in college, and Black and Hispanic students are seven times more likely. </a:t>
            </a:r>
          </a:p>
        </p:txBody>
      </p:sp>
      <p:sp>
        <p:nvSpPr>
          <p:cNvPr id="14" name="Rectangle 13"/>
          <p:cNvSpPr/>
          <p:nvPr/>
        </p:nvSpPr>
        <p:spPr>
          <a:xfrm>
            <a:off x="889140" y="4885870"/>
            <a:ext cx="7365721" cy="430877"/>
          </a:xfrm>
          <a:prstGeom prst="rect">
            <a:avLst/>
          </a:prstGeom>
        </p:spPr>
        <p:txBody>
          <a:bodyPr wrap="square" lIns="91406" tIns="45703" rIns="91406" bIns="45703">
            <a:spAutoFit/>
          </a:bodyPr>
          <a:lstStyle/>
          <a:p>
            <a:pPr algn="r"/>
            <a:r>
              <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College Board, National Center for Education Statistics, Bureau of Labor Statistics</a:t>
            </a:r>
          </a:p>
          <a:p>
            <a:pPr algn="r">
              <a:lnSpc>
                <a:spcPct val="100000"/>
              </a:lnSpc>
            </a:pPr>
            <a:endPar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4068" y="1304879"/>
            <a:ext cx="1800853" cy="178591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1736" y="1304879"/>
            <a:ext cx="1800853" cy="1785917"/>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6400" y="1304879"/>
            <a:ext cx="1800853" cy="1785917"/>
          </a:xfrm>
          <a:prstGeom prst="rect">
            <a:avLst/>
          </a:prstGeom>
        </p:spPr>
      </p:pic>
      <p:sp>
        <p:nvSpPr>
          <p:cNvPr id="20"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Solving the diversity problem begins in K</a:t>
            </a:r>
            <a:r>
              <a:rPr lang="en-US" sz="3200" b="1" dirty="0">
                <a:solidFill>
                  <a:srgbClr val="5B6770"/>
                </a:solidFill>
                <a:latin typeface="Verdana" panose="020B0604030504040204" pitchFamily="34" charset="0"/>
                <a:ea typeface="Verdana" panose="020B0604030504040204" pitchFamily="34" charset="0"/>
              </a:rPr>
              <a:t>–</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12</a:t>
            </a:r>
          </a:p>
        </p:txBody>
      </p:sp>
    </p:spTree>
    <p:extLst>
      <p:ext uri="{BB962C8B-B14F-4D97-AF65-F5344CB8AC3E}">
        <p14:creationId xmlns:p14="http://schemas.microsoft.com/office/powerpoint/2010/main" val="179203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7665A0"/>
        </a:solidFill>
        <a:effectLst/>
      </p:bgPr>
    </p:bg>
    <p:spTree>
      <p:nvGrpSpPr>
        <p:cNvPr id="1" name=""/>
        <p:cNvGrpSpPr/>
        <p:nvPr/>
      </p:nvGrpSpPr>
      <p:grpSpPr>
        <a:xfrm>
          <a:off x="0" y="0"/>
          <a:ext cx="0" cy="0"/>
          <a:chOff x="0" y="0"/>
          <a:chExt cx="0" cy="0"/>
        </a:xfrm>
      </p:grpSpPr>
      <p:sp>
        <p:nvSpPr>
          <p:cNvPr id="2" name="TextBox 1"/>
          <p:cNvSpPr txBox="1"/>
          <p:nvPr/>
        </p:nvSpPr>
        <p:spPr>
          <a:xfrm>
            <a:off x="457200" y="1848492"/>
            <a:ext cx="8229600"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Our state policies can help fix this picture…</a:t>
            </a:r>
          </a:p>
        </p:txBody>
      </p:sp>
    </p:spTree>
    <p:extLst>
      <p:ext uri="{BB962C8B-B14F-4D97-AF65-F5344CB8AC3E}">
        <p14:creationId xmlns:p14="http://schemas.microsoft.com/office/powerpoint/2010/main" val="3040755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1"/>
          <p:cNvSpPr txBox="1">
            <a:spLocks/>
          </p:cNvSpPr>
          <p:nvPr/>
        </p:nvSpPr>
        <p:spPr>
          <a:xfrm>
            <a:off x="6099347" y="1136875"/>
            <a:ext cx="2814957"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Only 41 states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have </a:t>
            </a:r>
            <a:r>
              <a:rPr lang="en-US" sz="1800" dirty="0">
                <a:solidFill>
                  <a:srgbClr val="5B6770"/>
                </a:solidFill>
                <a:latin typeface="Verdana" panose="020B0604030504040204" pitchFamily="34" charset="0"/>
                <a:ea typeface="Verdana" panose="020B0604030504040204" pitchFamily="34" charset="0"/>
              </a:rPr>
              <a:t>created K–12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standards.</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Momentum is building, but we still have a long way to go. </a:t>
            </a:r>
            <a:endPar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grpSp>
        <p:nvGrpSpPr>
          <p:cNvPr id="98" name="Group 97"/>
          <p:cNvGrpSpPr/>
          <p:nvPr/>
        </p:nvGrpSpPr>
        <p:grpSpPr>
          <a:xfrm>
            <a:off x="6325068" y="3900292"/>
            <a:ext cx="2589236" cy="948516"/>
            <a:chOff x="8087399" y="5257472"/>
            <a:chExt cx="2589236" cy="948516"/>
          </a:xfrm>
        </p:grpSpPr>
        <p:sp>
          <p:nvSpPr>
            <p:cNvPr id="99" name="Rectangle 98"/>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0" name="Rectangle 99"/>
            <p:cNvSpPr/>
            <p:nvPr/>
          </p:nvSpPr>
          <p:spPr>
            <a:xfrm>
              <a:off x="8087399" y="5776887"/>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1" name="Rectangle 100"/>
            <p:cNvSpPr/>
            <p:nvPr/>
          </p:nvSpPr>
          <p:spPr>
            <a:xfrm>
              <a:off x="8600384" y="5257472"/>
              <a:ext cx="1954255" cy="477054"/>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a:t>
              </a:r>
              <a:r>
                <a:rPr lang="en-US" sz="1200" dirty="0">
                  <a:solidFill>
                    <a:srgbClr val="5B6770"/>
                  </a:solidFill>
                  <a:latin typeface="Verdana" panose="020B0604030504040204" pitchFamily="34" charset="0"/>
                  <a:ea typeface="Verdana" panose="020B0604030504040204" pitchFamily="34" charset="0"/>
                </a:rPr>
                <a:t>with K–1</a:t>
              </a: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2 CS standards</a:t>
              </a:r>
            </a:p>
          </p:txBody>
        </p:sp>
        <p:sp>
          <p:nvSpPr>
            <p:cNvPr id="102" name="Rectangle 101"/>
            <p:cNvSpPr/>
            <p:nvPr/>
          </p:nvSpPr>
          <p:spPr>
            <a:xfrm>
              <a:off x="8599796" y="5728934"/>
              <a:ext cx="2076839" cy="477054"/>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without K</a:t>
              </a:r>
              <a:r>
                <a:rPr lang="en-US" sz="1200" dirty="0">
                  <a:solidFill>
                    <a:srgbClr val="5B6770"/>
                  </a:solidFill>
                  <a:latin typeface="Verdana" panose="020B0604030504040204" pitchFamily="34" charset="0"/>
                  <a:ea typeface="Verdana" panose="020B0604030504040204" pitchFamily="34" charset="0"/>
                </a:rPr>
                <a:t>–12 </a:t>
              </a: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CS standards</a:t>
              </a:r>
            </a:p>
          </p:txBody>
        </p:sp>
      </p:grpSp>
      <p:sp>
        <p:nvSpPr>
          <p:cNvPr id="1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state of </a:t>
            </a:r>
            <a:r>
              <a:rPr lang="en-US" sz="3200" b="1" dirty="0">
                <a:solidFill>
                  <a:srgbClr val="5B6770"/>
                </a:solidFill>
                <a:latin typeface="Verdana" panose="020B0604030504040204" pitchFamily="34" charset="0"/>
                <a:ea typeface="Verdana" panose="020B0604030504040204" pitchFamily="34" charset="0"/>
              </a:rPr>
              <a:t>K–</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12 computer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science standards</a:t>
            </a:r>
            <a:endParaRPr lang="en-US" sz="36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12" name="Picture 11" descr="Map&#10;&#10;Description automatically generated">
            <a:extLst>
              <a:ext uri="{FF2B5EF4-FFF2-40B4-BE49-F238E27FC236}">
                <a16:creationId xmlns:a16="http://schemas.microsoft.com/office/drawing/2014/main" id="{5EB3A8E0-2453-4727-9CA1-7A6352D27E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587" y="1182226"/>
            <a:ext cx="5878014" cy="3837482"/>
          </a:xfrm>
          <a:prstGeom prst="rect">
            <a:avLst/>
          </a:prstGeom>
        </p:spPr>
      </p:pic>
    </p:spTree>
    <p:extLst>
      <p:ext uri="{BB962C8B-B14F-4D97-AF65-F5344CB8AC3E}">
        <p14:creationId xmlns:p14="http://schemas.microsoft.com/office/powerpoint/2010/main" val="1067948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0" name="Group 99"/>
          <p:cNvGrpSpPr/>
          <p:nvPr/>
        </p:nvGrpSpPr>
        <p:grpSpPr>
          <a:xfrm>
            <a:off x="5937615" y="3565468"/>
            <a:ext cx="3083196" cy="1392738"/>
            <a:chOff x="8087399" y="5257472"/>
            <a:chExt cx="3083196" cy="1392738"/>
          </a:xfrm>
        </p:grpSpPr>
        <p:sp>
          <p:nvSpPr>
            <p:cNvPr id="101" name="Rectangle 100"/>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2" name="Rectangle 101"/>
            <p:cNvSpPr/>
            <p:nvPr/>
          </p:nvSpPr>
          <p:spPr>
            <a:xfrm>
              <a:off x="8087399" y="5771302"/>
              <a:ext cx="365760" cy="365760"/>
            </a:xfrm>
            <a:prstGeom prst="rect">
              <a:avLst/>
            </a:prstGeom>
            <a:solidFill>
              <a:srgbClr val="A69BC1"/>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3" name="Rectangle 102"/>
            <p:cNvSpPr/>
            <p:nvPr/>
          </p:nvSpPr>
          <p:spPr>
            <a:xfrm>
              <a:off x="8087399" y="6237179"/>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4" name="Rectangle 103"/>
            <p:cNvSpPr/>
            <p:nvPr/>
          </p:nvSpPr>
          <p:spPr>
            <a:xfrm>
              <a:off x="8600384" y="5257472"/>
              <a:ext cx="241884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counts statewide</a:t>
              </a:r>
            </a:p>
          </p:txBody>
        </p:sp>
        <p:sp>
          <p:nvSpPr>
            <p:cNvPr id="105" name="Rectangle 104"/>
            <p:cNvSpPr/>
            <p:nvPr/>
          </p:nvSpPr>
          <p:spPr>
            <a:xfrm>
              <a:off x="8600385" y="5726880"/>
              <a:ext cx="2418840"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can count (school decides)</a:t>
              </a:r>
            </a:p>
          </p:txBody>
        </p:sp>
        <p:sp>
          <p:nvSpPr>
            <p:cNvPr id="106" name="Rectangle 105"/>
            <p:cNvSpPr/>
            <p:nvPr/>
          </p:nvSpPr>
          <p:spPr>
            <a:xfrm>
              <a:off x="8600384" y="6188545"/>
              <a:ext cx="257021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an elective</a:t>
              </a:r>
            </a:p>
          </p:txBody>
        </p:sp>
      </p:grpSp>
      <p:sp>
        <p:nvSpPr>
          <p:cNvPr id="12"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CS can count for graduation in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All 50 states + DC</a:t>
            </a:r>
          </a:p>
        </p:txBody>
      </p:sp>
      <p:sp>
        <p:nvSpPr>
          <p:cNvPr id="13" name="Title 1"/>
          <p:cNvSpPr txBox="1">
            <a:spLocks/>
          </p:cNvSpPr>
          <p:nvPr/>
        </p:nvSpPr>
        <p:spPr>
          <a:xfrm>
            <a:off x="6009600" y="1136875"/>
            <a:ext cx="2904704"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In all 50 states plus DC, computer science can count towards high school graduation math or science requirements - </a:t>
            </a: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up from 12 states in 2013.</a:t>
            </a:r>
            <a:endPar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17" name="Picture 16" descr="Map&#10;&#10;Description automatically generated">
            <a:extLst>
              <a:ext uri="{FF2B5EF4-FFF2-40B4-BE49-F238E27FC236}">
                <a16:creationId xmlns:a16="http://schemas.microsoft.com/office/drawing/2014/main" id="{BAB2BEAB-65BB-43F6-A042-2A2F012212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586" y="1170474"/>
            <a:ext cx="5878014" cy="3834694"/>
          </a:xfrm>
          <a:prstGeom prst="rect">
            <a:avLst/>
          </a:prstGeom>
        </p:spPr>
      </p:pic>
    </p:spTree>
    <p:extLst>
      <p:ext uri="{BB962C8B-B14F-4D97-AF65-F5344CB8AC3E}">
        <p14:creationId xmlns:p14="http://schemas.microsoft.com/office/powerpoint/2010/main" val="796092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1" name="Group 30"/>
          <p:cNvGrpSpPr/>
          <p:nvPr/>
        </p:nvGrpSpPr>
        <p:grpSpPr>
          <a:xfrm>
            <a:off x="45553" y="4549936"/>
            <a:ext cx="4435272" cy="261610"/>
            <a:chOff x="903352" y="7471033"/>
            <a:chExt cx="4986727" cy="348812"/>
          </a:xfrm>
        </p:grpSpPr>
        <p:sp>
          <p:nvSpPr>
            <p:cNvPr id="32" name="TextBox 31"/>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Box 32"/>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40" name="Group 39"/>
          <p:cNvGrpSpPr/>
          <p:nvPr/>
        </p:nvGrpSpPr>
        <p:grpSpPr>
          <a:xfrm>
            <a:off x="4723065" y="4549936"/>
            <a:ext cx="4435272" cy="261610"/>
            <a:chOff x="903352" y="7471033"/>
            <a:chExt cx="4986727" cy="348812"/>
          </a:xfrm>
        </p:grpSpPr>
        <p:sp>
          <p:nvSpPr>
            <p:cNvPr id="41" name="TextBox 40"/>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42" name="TextBox 41"/>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52" name="Rounded Rectangle 51"/>
          <p:cNvSpPr/>
          <p:nvPr/>
        </p:nvSpPr>
        <p:spPr>
          <a:xfrm>
            <a:off x="5082662" y="1385885"/>
            <a:ext cx="3168878" cy="968118"/>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26" name="Rounded Rectangle 51">
            <a:extLst>
              <a:ext uri="{FF2B5EF4-FFF2-40B4-BE49-F238E27FC236}">
                <a16:creationId xmlns:a16="http://schemas.microsoft.com/office/drawing/2014/main" id="{068B3C60-BC20-483E-AA21-2CF93DCB15E8}"/>
              </a:ext>
            </a:extLst>
          </p:cNvPr>
          <p:cNvSpPr/>
          <p:nvPr/>
        </p:nvSpPr>
        <p:spPr>
          <a:xfrm>
            <a:off x="521337" y="1385882"/>
            <a:ext cx="3168878" cy="968118"/>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43" name="TextBox 42"/>
          <p:cNvSpPr txBox="1"/>
          <p:nvPr/>
        </p:nvSpPr>
        <p:spPr>
          <a:xfrm>
            <a:off x="5196662" y="1416074"/>
            <a:ext cx="2940878" cy="907735"/>
          </a:xfrm>
          <a:prstGeom prst="rect">
            <a:avLst/>
          </a:prstGeom>
          <a:noFill/>
        </p:spPr>
        <p:txBody>
          <a:bodyPr wrap="square" lIns="75996" tIns="37998" rIns="75996" bIns="37998" rtlCol="0">
            <a:spAutoFit/>
          </a:bodyPr>
          <a:lstStyle/>
          <a:p>
            <a:pPr algn="ctr"/>
            <a:r>
              <a:rPr lang="en-US" sz="1800" dirty="0">
                <a:solidFill>
                  <a:schemeClr val="bg1"/>
                </a:solidFill>
                <a:latin typeface="Verdana" panose="020B0604030504040204" pitchFamily="34" charset="0"/>
                <a:ea typeface="Verdana" panose="020B0604030504040204" pitchFamily="34" charset="0"/>
                <a:cs typeface="Verdana" panose="020B0604030504040204" pitchFamily="34" charset="0"/>
              </a:rPr>
              <a:t>Underrepresented racial and ethnic groups taking an AP CS exam</a:t>
            </a:r>
          </a:p>
        </p:txBody>
      </p:sp>
      <p:cxnSp>
        <p:nvCxnSpPr>
          <p:cNvPr id="44" name="Straight Arrow Connector 43"/>
          <p:cNvCxnSpPr/>
          <p:nvPr/>
        </p:nvCxnSpPr>
        <p:spPr>
          <a:xfrm flipV="1">
            <a:off x="268432"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4776474"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4776474" y="1362940"/>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68432" y="1363272"/>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64657" y="1523795"/>
            <a:ext cx="3068741" cy="692291"/>
          </a:xfrm>
          <a:prstGeom prst="rect">
            <a:avLst/>
          </a:prstGeom>
          <a:noFill/>
        </p:spPr>
        <p:txBody>
          <a:bodyPr wrap="square" lIns="75996" tIns="37998" rIns="75996" bIns="37998" rtlCol="0">
            <a:spAutoFit/>
          </a:bodyPr>
          <a:lstStyle/>
          <a:p>
            <a:pPr algn="ct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Female students taking an AP CS exam</a:t>
            </a:r>
          </a:p>
        </p:txBody>
      </p:sp>
      <p:sp>
        <p:nvSpPr>
          <p:cNvPr id="53" name="TextBox 52"/>
          <p:cNvSpPr txBox="1"/>
          <p:nvPr/>
        </p:nvSpPr>
        <p:spPr>
          <a:xfrm>
            <a:off x="176021" y="4699061"/>
            <a:ext cx="1012424" cy="322959"/>
          </a:xfrm>
          <a:prstGeom prst="rect">
            <a:avLst/>
          </a:prstGeom>
          <a:noFill/>
          <a:ln>
            <a:noFill/>
          </a:ln>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4" name="TextBox 53"/>
          <p:cNvSpPr txBox="1"/>
          <p:nvPr/>
        </p:nvSpPr>
        <p:spPr>
          <a:xfrm>
            <a:off x="3538214" y="4699061"/>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2019</a:t>
            </a:r>
          </a:p>
        </p:txBody>
      </p:sp>
      <p:sp>
        <p:nvSpPr>
          <p:cNvPr id="55" name="TextBox 54"/>
          <p:cNvSpPr txBox="1"/>
          <p:nvPr/>
        </p:nvSpPr>
        <p:spPr>
          <a:xfrm>
            <a:off x="4643957" y="4702627"/>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6" name="TextBox 55"/>
          <p:cNvSpPr txBox="1"/>
          <p:nvPr/>
        </p:nvSpPr>
        <p:spPr>
          <a:xfrm>
            <a:off x="8086023" y="4711124"/>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2019</a:t>
            </a:r>
          </a:p>
        </p:txBody>
      </p:sp>
      <p:sp>
        <p:nvSpPr>
          <p:cNvPr id="23" name="Title 1"/>
          <p:cNvSpPr txBox="1">
            <a:spLocks/>
          </p:cNvSpPr>
          <p:nvPr/>
        </p:nvSpPr>
        <p:spPr>
          <a:xfrm>
            <a:off x="300167"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And, in schools that teach CS, enrollment is through the roof</a:t>
            </a:r>
            <a:r>
              <a:rPr lang="is-I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t>
            </a:r>
            <a:endPar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29" name="Chart 28">
            <a:extLst>
              <a:ext uri="{FF2B5EF4-FFF2-40B4-BE49-F238E27FC236}">
                <a16:creationId xmlns:a16="http://schemas.microsoft.com/office/drawing/2014/main" id="{0DF679F0-0849-4C94-AC7E-41E00DBB5001}"/>
              </a:ext>
            </a:extLst>
          </p:cNvPr>
          <p:cNvGraphicFramePr/>
          <p:nvPr>
            <p:extLst>
              <p:ext uri="{D42A27DB-BD31-4B8C-83A1-F6EECF244321}">
                <p14:modId xmlns:p14="http://schemas.microsoft.com/office/powerpoint/2010/main" val="29181517"/>
              </p:ext>
            </p:extLst>
          </p:nvPr>
        </p:nvGraphicFramePr>
        <p:xfrm>
          <a:off x="308844" y="1523795"/>
          <a:ext cx="4025802" cy="308670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0" name="Chart 29">
            <a:extLst>
              <a:ext uri="{FF2B5EF4-FFF2-40B4-BE49-F238E27FC236}">
                <a16:creationId xmlns:a16="http://schemas.microsoft.com/office/drawing/2014/main" id="{8BAFED1F-76BB-4A3D-98DC-A77D0609EEDF}"/>
              </a:ext>
            </a:extLst>
          </p:cNvPr>
          <p:cNvGraphicFramePr/>
          <p:nvPr>
            <p:extLst>
              <p:ext uri="{D42A27DB-BD31-4B8C-83A1-F6EECF244321}">
                <p14:modId xmlns:p14="http://schemas.microsoft.com/office/powerpoint/2010/main" val="2007134927"/>
              </p:ext>
            </p:extLst>
          </p:nvPr>
        </p:nvGraphicFramePr>
        <p:xfrm>
          <a:off x="4830372" y="1523795"/>
          <a:ext cx="4025802" cy="308670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02971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7333624" y="4729021"/>
            <a:ext cx="1747076"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Access Report</a:t>
            </a:r>
          </a:p>
        </p:txBody>
      </p:sp>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fundamentally, this is the picture we need to solve</a:t>
            </a:r>
            <a:endPar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7" name="Picture 6" descr="Text, logo&#10;&#10;Description automatically generated">
            <a:extLst>
              <a:ext uri="{FF2B5EF4-FFF2-40B4-BE49-F238E27FC236}">
                <a16:creationId xmlns:a16="http://schemas.microsoft.com/office/drawing/2014/main" id="{6696036D-20B1-4865-ABA3-6DFAEF9D9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9488" y="1381443"/>
            <a:ext cx="7305024" cy="3486060"/>
          </a:xfrm>
          <a:prstGeom prst="rect">
            <a:avLst/>
          </a:prstGeom>
        </p:spPr>
      </p:pic>
    </p:spTree>
    <p:extLst>
      <p:ext uri="{BB962C8B-B14F-4D97-AF65-F5344CB8AC3E}">
        <p14:creationId xmlns:p14="http://schemas.microsoft.com/office/powerpoint/2010/main" val="1590438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7315200" y="4462585"/>
            <a:ext cx="1699009" cy="461631"/>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Arial"/>
                <a:ea typeface="Adobe Gothic Std B" panose="020B0800000000000000" pitchFamily="34" charset="-128"/>
                <a:cs typeface="Arial"/>
              </a:rPr>
              <a:t>Source: </a:t>
            </a:r>
          </a:p>
          <a:p>
            <a:pPr algn="r">
              <a:lnSpc>
                <a:spcPct val="100000"/>
              </a:lnSpc>
            </a:pPr>
            <a:r>
              <a:rPr lang="en-US" sz="1200" dirty="0">
                <a:solidFill>
                  <a:srgbClr val="5B6770"/>
                </a:solidFill>
                <a:latin typeface="Arial"/>
                <a:ea typeface="Adobe Gothic Std B" panose="020B0800000000000000" pitchFamily="34" charset="-128"/>
                <a:cs typeface="Arial"/>
              </a:rPr>
              <a:t>Change the Equation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01" y="1270080"/>
            <a:ext cx="6496503" cy="3703990"/>
          </a:xfrm>
          <a:prstGeom prst="rect">
            <a:avLst/>
          </a:prstGeom>
        </p:spPr>
      </p:pic>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Even when students enjoy computer science and the arts the most</a:t>
            </a:r>
          </a:p>
        </p:txBody>
      </p:sp>
    </p:spTree>
    <p:extLst>
      <p:ext uri="{BB962C8B-B14F-4D97-AF65-F5344CB8AC3E}">
        <p14:creationId xmlns:p14="http://schemas.microsoft.com/office/powerpoint/2010/main" val="254054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p>
        </p:txBody>
      </p:sp>
      <p:sp>
        <p:nvSpPr>
          <p:cNvPr id="3" name="TextBox 2"/>
          <p:cNvSpPr txBox="1"/>
          <p:nvPr/>
        </p:nvSpPr>
        <p:spPr>
          <a:xfrm>
            <a:off x="0" y="221063"/>
            <a:ext cx="9144000" cy="830987"/>
          </a:xfrm>
          <a:prstGeom prst="rect">
            <a:avLst/>
          </a:prstGeom>
          <a:solidFill>
            <a:srgbClr val="0094CA"/>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177779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Our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schools</a:t>
            </a: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 should teach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computer science</a:t>
            </a:r>
            <a:r>
              <a:rPr lang="en-US" sz="4400" b="1" dirty="0">
                <a:solidFill>
                  <a:schemeClr val="accent3"/>
                </a:solidFill>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291080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about learning technology</a:t>
            </a:r>
          </a:p>
        </p:txBody>
      </p:sp>
      <p:sp>
        <p:nvSpPr>
          <p:cNvPr id="4" name="TextBox 3"/>
          <p:cNvSpPr txBox="1"/>
          <p:nvPr/>
        </p:nvSpPr>
        <p:spPr>
          <a:xfrm>
            <a:off x="0" y="221063"/>
            <a:ext cx="9144000" cy="830987"/>
          </a:xfrm>
          <a:prstGeom prst="rect">
            <a:avLst/>
          </a:prstGeom>
          <a:solidFill>
            <a:srgbClr val="FFA40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348231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469900" y="1191685"/>
            <a:ext cx="8229600" cy="3477841"/>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about learning technology</a:t>
            </a:r>
          </a:p>
          <a:p>
            <a:pPr algn="ctr"/>
            <a:r>
              <a:rPr lang="en-US" sz="4400" b="1" dirty="0">
                <a:solidFill>
                  <a:srgbClr val="FFA400"/>
                </a:solidFill>
                <a:latin typeface="Verdana" panose="020B0604030504040204" pitchFamily="34" charset="0"/>
                <a:ea typeface="Verdana" panose="020B0604030504040204" pitchFamily="34" charset="0"/>
                <a:cs typeface="Verdana" panose="020B0604030504040204" pitchFamily="34" charset="0"/>
              </a:rPr>
              <a:t>Computer science is about logic, problem solving, and creativity</a:t>
            </a:r>
          </a:p>
        </p:txBody>
      </p:sp>
    </p:spTree>
    <p:extLst>
      <p:ext uri="{BB962C8B-B14F-4D97-AF65-F5344CB8AC3E}">
        <p14:creationId xmlns:p14="http://schemas.microsoft.com/office/powerpoint/2010/main" val="970429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Tree>
    <p:extLst>
      <p:ext uri="{BB962C8B-B14F-4D97-AF65-F5344CB8AC3E}">
        <p14:creationId xmlns:p14="http://schemas.microsoft.com/office/powerpoint/2010/main" val="311224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
        <p:nvSpPr>
          <p:cNvPr id="6" name="Title 1"/>
          <p:cNvSpPr txBox="1">
            <a:spLocks/>
          </p:cNvSpPr>
          <p:nvPr/>
        </p:nvSpPr>
        <p:spPr>
          <a:xfrm flipH="1">
            <a:off x="6483927" y="-37077"/>
            <a:ext cx="2692088"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solidFill>
                  <a:schemeClr val="bg1"/>
                </a:solidFill>
                <a:latin typeface="Verdana" panose="020B0604030504040204" pitchFamily="34" charset="0"/>
                <a:ea typeface="Verdana" panose="020B0604030504040204" pitchFamily="34" charset="0"/>
                <a:cs typeface="Verdana" panose="020B0604030504040204" pitchFamily="34" charset="0"/>
              </a:rPr>
              <a:t>Ada Lovelace</a:t>
            </a:r>
          </a:p>
        </p:txBody>
      </p:sp>
      <p:sp>
        <p:nvSpPr>
          <p:cNvPr id="8" name="Rectangle 7"/>
          <p:cNvSpPr/>
          <p:nvPr/>
        </p:nvSpPr>
        <p:spPr>
          <a:xfrm>
            <a:off x="-30954" y="4087086"/>
            <a:ext cx="9205908" cy="683428"/>
          </a:xfrm>
          <a:prstGeom prst="rect">
            <a:avLst/>
          </a:prstGeom>
        </p:spPr>
        <p:txBody>
          <a:bodyPr wrap="square" lIns="67219" tIns="33609" rIns="67219" bIns="33609">
            <a:spAutoFit/>
          </a:bodyPr>
          <a:lstStyle/>
          <a:p>
            <a:pPr algn="ctr" defTabSz="685557">
              <a:spcBef>
                <a:spcPct val="0"/>
              </a:spcBef>
            </a:pPr>
            <a:r>
              <a:rPr lang="en-US" sz="4000" b="1"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program: 1843</a:t>
            </a:r>
          </a:p>
        </p:txBody>
      </p:sp>
    </p:spTree>
    <p:extLst>
      <p:ext uri="{BB962C8B-B14F-4D97-AF65-F5344CB8AC3E}">
        <p14:creationId xmlns:p14="http://schemas.microsoft.com/office/powerpoint/2010/main" val="128888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22625</TotalTime>
  <Words>2469</Words>
  <Application>Microsoft Office PowerPoint</Application>
  <PresentationFormat>On-screen Show (16:9)</PresentationFormat>
  <Paragraphs>215</Paragraphs>
  <Slides>27</Slides>
  <Notes>25</Notes>
  <HiddenSlides>1</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27</vt:i4>
      </vt:variant>
    </vt:vector>
  </HeadingPairs>
  <TitlesOfParts>
    <vt:vector size="38" baseType="lpstr">
      <vt:lpstr>Arial</vt:lpstr>
      <vt:lpstr>Calibri</vt:lpstr>
      <vt:lpstr>Calibri Light</vt:lpstr>
      <vt:lpstr>Rail 400</vt:lpstr>
      <vt:lpstr>Rail 500</vt:lpstr>
      <vt:lpstr>Rail Headline</vt:lpstr>
      <vt:lpstr>Verdana</vt:lpstr>
      <vt:lpstr>Wingdings</vt: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Maggie Osorio Glennon</cp:lastModifiedBy>
  <cp:revision>397</cp:revision>
  <cp:lastPrinted>2016-07-19T17:37:10Z</cp:lastPrinted>
  <dcterms:created xsi:type="dcterms:W3CDTF">2014-08-04T22:26:06Z</dcterms:created>
  <dcterms:modified xsi:type="dcterms:W3CDTF">2022-09-26T16:49:56Z</dcterms:modified>
</cp:coreProperties>
</file>