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3"/>
  </p:notesMasterIdLst>
  <p:sldIdLst>
    <p:sldId id="419" r:id="rId4"/>
    <p:sldId id="407" r:id="rId5"/>
    <p:sldId id="442" r:id="rId6"/>
    <p:sldId id="421" r:id="rId7"/>
    <p:sldId id="422" r:id="rId8"/>
    <p:sldId id="423" r:id="rId9"/>
    <p:sldId id="424" r:id="rId10"/>
    <p:sldId id="446"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45" r:id="rId29"/>
    <p:sldId id="412" r:id="rId30"/>
    <p:sldId id="443" r:id="rId31"/>
    <p:sldId id="439" r:id="rId32"/>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665A0"/>
    <a:srgbClr val="00ADBC"/>
    <a:srgbClr val="0094CA"/>
    <a:srgbClr val="FFB81D"/>
    <a:srgbClr val="00CEDE"/>
    <a:srgbClr val="7030A0"/>
    <a:srgbClr val="00AEBC"/>
    <a:srgbClr val="18171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5" autoAdjust="0"/>
    <p:restoredTop sz="73810" autoAdjust="0"/>
  </p:normalViewPr>
  <p:slideViewPr>
    <p:cSldViewPr snapToGrid="0">
      <p:cViewPr>
        <p:scale>
          <a:sx n="70" d="100"/>
          <a:sy n="70" d="100"/>
        </p:scale>
        <p:origin x="-824" y="-656"/>
      </p:cViewPr>
      <p:guideLst>
        <p:guide orient="horz" pos="331"/>
        <p:guide orient="horz" pos="187"/>
        <p:guide orient="horz" pos="4243"/>
        <p:guide orient="horz" pos="4075"/>
        <p:guide orient="horz" pos="2203"/>
        <p:guide orient="horz" pos="3763"/>
        <p:guide orient="horz" pos="243"/>
        <p:guide orient="horz" pos="138"/>
        <p:guide orient="horz" pos="3120"/>
        <p:guide orient="horz" pos="2997"/>
        <p:guide orient="horz" pos="1620"/>
        <p:guide orient="horz" pos="2767"/>
        <p:guide pos="3917"/>
        <p:guide pos="7661"/>
        <p:guide pos="173"/>
        <p:guide pos="509"/>
        <p:guide pos="2309"/>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74252548638251"/>
          <c:y val="0.0385089192114851"/>
          <c:w val="0.851495157027854"/>
          <c:h val="0.92298216157703"/>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03075617061991"/>
          <c:y val="0.0600256168601606"/>
          <c:w val="0.893219379321414"/>
          <c:h val="0.848022756961525"/>
        </c:manualLayout>
      </c:layout>
      <c:barChart>
        <c:barDir val="col"/>
        <c:grouping val="stacked"/>
        <c:varyColors val="0"/>
        <c:ser>
          <c:idx val="0"/>
          <c:order val="0"/>
          <c:tx>
            <c:strRef>
              <c:f>Sheet1!$B$1</c:f>
              <c:strCache>
                <c:ptCount val="1"/>
                <c:pt idx="0">
                  <c:v>Series 1</c:v>
                </c:pt>
              </c:strCache>
            </c:strRef>
          </c:tx>
          <c:spPr>
            <a:solidFill>
              <a:srgbClr val="7665A0"/>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Sheet1!$B$2:$B$14</c:f>
              <c:numCache>
                <c:formatCode>#,##0</c:formatCode>
                <c:ptCount val="13"/>
                <c:pt idx="0">
                  <c:v>12875.0</c:v>
                </c:pt>
                <c:pt idx="1">
                  <c:v>11645.0</c:v>
                </c:pt>
                <c:pt idx="2">
                  <c:v>9289.0</c:v>
                </c:pt>
                <c:pt idx="3">
                  <c:v>7036.0</c:v>
                </c:pt>
                <c:pt idx="4">
                  <c:v>5609.0</c:v>
                </c:pt>
                <c:pt idx="5">
                  <c:v>4772.0</c:v>
                </c:pt>
                <c:pt idx="6">
                  <c:v>4755.0</c:v>
                </c:pt>
                <c:pt idx="7">
                  <c:v>4989.0</c:v>
                </c:pt>
                <c:pt idx="8">
                  <c:v>5146.0</c:v>
                </c:pt>
                <c:pt idx="9">
                  <c:v>5800.0</c:v>
                </c:pt>
                <c:pt idx="10">
                  <c:v>6353.0</c:v>
                </c:pt>
                <c:pt idx="11">
                  <c:v>7343.0</c:v>
                </c:pt>
                <c:pt idx="12">
                  <c:v>8629.0</c:v>
                </c:pt>
              </c:numCache>
            </c:numRef>
          </c:val>
        </c:ser>
        <c:ser>
          <c:idx val="1"/>
          <c:order val="1"/>
          <c:tx>
            <c:strRef>
              <c:f>Sheet1!$C$1</c:f>
              <c:strCache>
                <c:ptCount val="1"/>
                <c:pt idx="0">
                  <c:v>Series 2</c:v>
                </c:pt>
              </c:strCache>
            </c:strRef>
          </c:tx>
          <c:spPr>
            <a:solidFill>
              <a:srgbClr val="00ADBC"/>
            </a:solidFill>
          </c:spPr>
          <c:invertIfNegative val="0"/>
          <c:cat>
            <c:numRef>
              <c:f>Sheet1!$A$2:$A$14</c:f>
              <c:numCache>
                <c:formatCode>General</c:formatCode>
                <c:ptCount val="13"/>
                <c:pt idx="0">
                  <c:v>2003.0</c:v>
                </c:pt>
                <c:pt idx="1">
                  <c:v>2004.0</c:v>
                </c:pt>
                <c:pt idx="2">
                  <c:v>2005.0</c:v>
                </c:pt>
                <c:pt idx="3">
                  <c:v>2006.0</c:v>
                </c:pt>
                <c:pt idx="4">
                  <c:v>2007.0</c:v>
                </c:pt>
                <c:pt idx="5">
                  <c:v>2008.0</c:v>
                </c:pt>
                <c:pt idx="6">
                  <c:v>2009.0</c:v>
                </c:pt>
                <c:pt idx="7">
                  <c:v>2010.0</c:v>
                </c:pt>
                <c:pt idx="8">
                  <c:v>2011.0</c:v>
                </c:pt>
                <c:pt idx="9">
                  <c:v>2012.0</c:v>
                </c:pt>
                <c:pt idx="10">
                  <c:v>2013.0</c:v>
                </c:pt>
                <c:pt idx="11">
                  <c:v>2014.0</c:v>
                </c:pt>
                <c:pt idx="12">
                  <c:v>2015.0</c:v>
                </c:pt>
              </c:numCache>
            </c:numRef>
          </c:cat>
          <c:val>
            <c:numRef>
              <c:f>Sheet1!$C$2:$C$14</c:f>
              <c:numCache>
                <c:formatCode>#,##0</c:formatCode>
                <c:ptCount val="13"/>
                <c:pt idx="0">
                  <c:v>35711.0</c:v>
                </c:pt>
                <c:pt idx="1">
                  <c:v>36039.0</c:v>
                </c:pt>
                <c:pt idx="2">
                  <c:v>33580.0</c:v>
                </c:pt>
                <c:pt idx="3">
                  <c:v>28735.0</c:v>
                </c:pt>
                <c:pt idx="4">
                  <c:v>25874.0</c:v>
                </c:pt>
                <c:pt idx="5">
                  <c:v>23666.0</c:v>
                </c:pt>
                <c:pt idx="6">
                  <c:v>23560.0</c:v>
                </c:pt>
                <c:pt idx="7">
                  <c:v>24126.0</c:v>
                </c:pt>
                <c:pt idx="8">
                  <c:v>26607.0</c:v>
                </c:pt>
                <c:pt idx="9">
                  <c:v>29195.0</c:v>
                </c:pt>
                <c:pt idx="10">
                  <c:v>31853.0</c:v>
                </c:pt>
                <c:pt idx="11">
                  <c:v>35664.0</c:v>
                </c:pt>
                <c:pt idx="12">
                  <c:v>40662.0</c:v>
                </c:pt>
              </c:numCache>
            </c:numRef>
          </c:val>
        </c:ser>
        <c:dLbls>
          <c:showLegendKey val="0"/>
          <c:showVal val="0"/>
          <c:showCatName val="0"/>
          <c:showSerName val="0"/>
          <c:showPercent val="0"/>
          <c:showBubbleSize val="0"/>
        </c:dLbls>
        <c:gapWidth val="150"/>
        <c:overlap val="100"/>
        <c:axId val="2122334264"/>
        <c:axId val="2122331128"/>
      </c:barChart>
      <c:catAx>
        <c:axId val="2122334264"/>
        <c:scaling>
          <c:orientation val="minMax"/>
        </c:scaling>
        <c:delete val="0"/>
        <c:axPos val="b"/>
        <c:numFmt formatCode="General" sourceLinked="1"/>
        <c:majorTickMark val="out"/>
        <c:minorTickMark val="none"/>
        <c:tickLblPos val="nextTo"/>
        <c:txPr>
          <a:bodyPr/>
          <a:lstStyle/>
          <a:p>
            <a:pPr>
              <a:defRPr sz="1400">
                <a:latin typeface="Arial" panose="020B0604020202020204" pitchFamily="34" charset="0"/>
                <a:cs typeface="Arial" panose="020B0604020202020204" pitchFamily="34" charset="0"/>
              </a:defRPr>
            </a:pPr>
            <a:endParaRPr lang="en-US"/>
          </a:p>
        </c:txPr>
        <c:crossAx val="2122331128"/>
        <c:crosses val="autoZero"/>
        <c:auto val="1"/>
        <c:lblAlgn val="ctr"/>
        <c:lblOffset val="100"/>
        <c:noMultiLvlLbl val="0"/>
      </c:catAx>
      <c:valAx>
        <c:axId val="2122331128"/>
        <c:scaling>
          <c:orientation val="minMax"/>
          <c:max val="50000.0"/>
        </c:scaling>
        <c:delete val="0"/>
        <c:axPos val="l"/>
        <c:majorGridlines/>
        <c:numFmt formatCode="#,##0" sourceLinked="1"/>
        <c:majorTickMark val="out"/>
        <c:minorTickMark val="none"/>
        <c:tickLblPos val="nextTo"/>
        <c:txPr>
          <a:bodyPr/>
          <a:lstStyle/>
          <a:p>
            <a:pPr>
              <a:defRPr sz="1200">
                <a:latin typeface="Arial" panose="020B0604020202020204" pitchFamily="34" charset="0"/>
                <a:cs typeface="Arial" panose="020B0604020202020204" pitchFamily="34" charset="0"/>
              </a:defRPr>
            </a:pPr>
            <a:endParaRPr lang="en-US"/>
          </a:p>
        </c:txPr>
        <c:crossAx val="21223342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8/15/17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Already, several states have created K-12 computer science standards, all but one of those in the </a:t>
            </a:r>
            <a:r>
              <a:rPr lang="en-US" baseline="0" smtClean="0"/>
              <a:t>past two </a:t>
            </a:r>
            <a:r>
              <a:rPr lang="en-US" baseline="0" dirty="0" smtClean="0"/>
              <a:t>years, and several more are in progress. </a:t>
            </a:r>
          </a:p>
          <a:p>
            <a:pPr marL="171450" indent="-171450">
              <a:buFont typeface="Arial"/>
              <a:buChar char="•"/>
            </a:pPr>
            <a:endParaRPr lang="en-US" baseline="0"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And in the past three years, we’ve changed policies to allow computer science to count for graduation in 22 states, bringing the total number of states that allow CS to count </a:t>
            </a:r>
            <a:r>
              <a:rPr lang="en-US" baseline="0" smtClean="0"/>
              <a:t>to </a:t>
            </a:r>
            <a:r>
              <a:rPr lang="en-US" baseline="0" smtClean="0"/>
              <a:t>32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29</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Computer</a:t>
            </a:r>
            <a:r>
              <a:rPr lang="en-US" baseline="0" dirty="0" smtClean="0"/>
              <a:t> science graduates are finally on the rise again, matching the number of degrees earned 10 years ago. </a:t>
            </a:r>
          </a:p>
          <a:p>
            <a:pPr marL="171450" indent="-171450">
              <a:buFont typeface="Arial"/>
              <a:buChar char="•"/>
            </a:pPr>
            <a:r>
              <a:rPr lang="en-US" baseline="0" dirty="0" smtClean="0"/>
              <a:t>But the number of women graduating with computer science degrees still on 2/3 of what it was in 2013. </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249579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8.jpg"/></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79106"/>
            <a:ext cx="8229600" cy="1754292"/>
          </a:xfrm>
          <a:prstGeom prst="rect">
            <a:avLst/>
          </a:prstGeom>
          <a:noFill/>
        </p:spPr>
        <p:txBody>
          <a:bodyPr wrap="square" lIns="91406" tIns="45703" rIns="91406" bIns="45703" rtlCol="0">
            <a:spAutoFit/>
          </a:bodyPr>
          <a:lstStyle/>
          <a:p>
            <a:pPr algn="ctr"/>
            <a:r>
              <a:rPr lang="en-US" sz="5400" dirty="0">
                <a:latin typeface="Arial" panose="020B0604020202020204" pitchFamily="34" charset="0"/>
                <a:ea typeface="Verdana" panose="020B0604030504040204" pitchFamily="34" charset="0"/>
                <a:cs typeface="Arial" panose="020B060402020202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
        <p:nvSpPr>
          <p:cNvPr id="12"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Adobe Gothic Std B" panose="020B0800000000000000" pitchFamily="34" charset="-128"/>
                <a:cs typeface="Arial" panose="020B0604020202020204" pitchFamily="34" charset="0"/>
              </a:rPr>
              <a:t>Technology </a:t>
            </a:r>
            <a:r>
              <a:rPr lang="en-US" sz="3200" dirty="0">
                <a:latin typeface="Arial" panose="020B0604020202020204" pitchFamily="34" charset="0"/>
                <a:ea typeface="Adobe Gothic Std B" panose="020B0800000000000000" pitchFamily="34" charset="-128"/>
                <a:cs typeface="Arial" panose="020B0604020202020204" pitchFamily="34" charset="0"/>
              </a:rPr>
              <a:t>affects </a:t>
            </a:r>
            <a:r>
              <a:rPr lang="en-US" sz="3200" b="1" i="1" dirty="0">
                <a:latin typeface="Arial" panose="020B0604020202020204" pitchFamily="34" charset="0"/>
                <a:ea typeface="Adobe Gothic Std B" panose="020B0800000000000000" pitchFamily="34" charset="-128"/>
                <a:cs typeface="Arial" panose="020B0604020202020204" pitchFamily="34" charset="0"/>
              </a:rPr>
              <a:t>every </a:t>
            </a:r>
            <a:r>
              <a:rPr lang="en-US" sz="3200" dirty="0">
                <a:latin typeface="Arial" panose="020B0604020202020204" pitchFamily="34" charset="0"/>
                <a:ea typeface="Adobe Gothic Std B" panose="020B0800000000000000" pitchFamily="34" charset="-128"/>
                <a:cs typeface="Arial" panose="020B0604020202020204" pitchFamily="34" charset="0"/>
              </a:rPr>
              <a:t>field</a:t>
            </a:r>
            <a:r>
              <a:rPr lang="en-US" sz="3200" dirty="0" smtClean="0">
                <a:latin typeface="Arial" panose="020B0604020202020204" pitchFamily="34" charset="0"/>
                <a:ea typeface="Adobe Gothic Std B" panose="020B0800000000000000" pitchFamily="34" charset="-128"/>
                <a:cs typeface="Arial" panose="020B0604020202020204" pitchFamily="34" charset="0"/>
              </a:rPr>
              <a:t>:</a:t>
            </a:r>
            <a:endParaRPr lang="en-US" sz="3200" dirty="0">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par>
                                <p:cTn id="56" presetID="10" presetClass="entr" presetSubtype="0" fill="hold" grpId="0" nodeType="withEffect">
                                  <p:stCondLst>
                                    <p:cond delay="20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600"/>
                                        <p:tgtEl>
                                          <p:spTgt spid="12"/>
                                        </p:tgtEl>
                                      </p:cBhvr>
                                    </p:animEffect>
                                  </p:childTnLst>
                                </p:cTn>
                              </p:par>
                              <p:par>
                                <p:cTn id="59" presetID="35" presetClass="path" presetSubtype="0" decel="100000" fill="hold" grpId="1" nodeType="withEffect">
                                  <p:stCondLst>
                                    <p:cond delay="0"/>
                                  </p:stCondLst>
                                  <p:childTnLst>
                                    <p:animMotion origin="layout" path="M -0.05553 0.00023 L 2.78785E-6 0.00023 " pathEditMode="relative" rAng="0" ptsTypes="AA">
                                      <p:cBhvr>
                                        <p:cTn id="60"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7" y="1371599"/>
            <a:ext cx="7221300" cy="4061981"/>
          </a:xfrm>
          <a:prstGeom prst="rect">
            <a:avLst/>
          </a:prstGeom>
        </p:spPr>
      </p:pic>
      <p:sp>
        <p:nvSpPr>
          <p:cNvPr id="5" name="Title 1"/>
          <p:cNvSpPr txBox="1">
            <a:spLocks/>
          </p:cNvSpPr>
          <p:nvPr/>
        </p:nvSpPr>
        <p:spPr>
          <a:xfrm>
            <a:off x="345744" y="3708705"/>
            <a:ext cx="2793241"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7" name="Title 1"/>
          <p:cNvSpPr txBox="1">
            <a:spLocks/>
          </p:cNvSpPr>
          <p:nvPr/>
        </p:nvSpPr>
        <p:spPr>
          <a:xfrm>
            <a:off x="170618" y="275996"/>
            <a:ext cx="8802765"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Every </a:t>
            </a:r>
            <a:r>
              <a:rPr lang="en-US" sz="3200" dirty="0">
                <a:solidFill>
                  <a:srgbClr val="000000"/>
                </a:solidFill>
                <a:latin typeface="Arial"/>
                <a:ea typeface="Adobe Gothic Std B" panose="020B0800000000000000" pitchFamily="34" charset="-128"/>
                <a:cs typeface="Arial"/>
              </a:rPr>
              <a:t>21</a:t>
            </a:r>
            <a:r>
              <a:rPr lang="en-US" sz="3200" baseline="30000" dirty="0">
                <a:solidFill>
                  <a:srgbClr val="000000"/>
                </a:solidFill>
                <a:latin typeface="Arial"/>
                <a:ea typeface="Adobe Gothic Std B" panose="020B0800000000000000" pitchFamily="34" charset="-128"/>
                <a:cs typeface="Arial"/>
              </a:rPr>
              <a:t>st</a:t>
            </a:r>
            <a:r>
              <a:rPr lang="en-US" sz="3200" dirty="0">
                <a:solidFill>
                  <a:srgbClr val="000000"/>
                </a:solidFill>
                <a:latin typeface="Arial"/>
                <a:ea typeface="Adobe Gothic Std B" panose="020B0800000000000000" pitchFamily="34" charset="-128"/>
                <a:cs typeface="Arial"/>
              </a:rPr>
              <a:t> century student should have a chance to learn about </a:t>
            </a:r>
            <a:r>
              <a:rPr lang="en-US" sz="3200" b="1" i="1" dirty="0">
                <a:solidFill>
                  <a:srgbClr val="000000"/>
                </a:solidFill>
                <a:latin typeface="Arial"/>
                <a:ea typeface="Adobe Gothic Std B" panose="020B0800000000000000" pitchFamily="34" charset="-128"/>
                <a:cs typeface="Arial"/>
              </a:rPr>
              <a:t>algorithms</a:t>
            </a:r>
            <a:r>
              <a:rPr lang="en-US" sz="3200" dirty="0">
                <a:solidFill>
                  <a:srgbClr val="000000"/>
                </a:solidFill>
                <a:latin typeface="Arial"/>
                <a:ea typeface="Adobe Gothic Std B" panose="020B0800000000000000" pitchFamily="34" charset="-128"/>
                <a:cs typeface="Arial"/>
              </a:rPr>
              <a:t>, how to make </a:t>
            </a:r>
            <a:r>
              <a:rPr lang="en-US" sz="3200" b="1" i="1" dirty="0">
                <a:solidFill>
                  <a:srgbClr val="000000"/>
                </a:solidFill>
                <a:latin typeface="Arial"/>
                <a:ea typeface="Adobe Gothic Std B" panose="020B0800000000000000" pitchFamily="34" charset="-128"/>
                <a:cs typeface="Arial"/>
              </a:rPr>
              <a:t>apps</a:t>
            </a:r>
            <a:r>
              <a:rPr lang="en-US" sz="3200" dirty="0">
                <a:solidFill>
                  <a:srgbClr val="000000"/>
                </a:solidFill>
                <a:latin typeface="Arial"/>
                <a:ea typeface="Adobe Gothic Std B" panose="020B0800000000000000" pitchFamily="34" charset="-128"/>
                <a:cs typeface="Arial"/>
              </a:rPr>
              <a:t>, or how the </a:t>
            </a:r>
            <a:r>
              <a:rPr lang="en-US" sz="3200" b="1" i="1" dirty="0">
                <a:solidFill>
                  <a:srgbClr val="000000"/>
                </a:solidFill>
                <a:latin typeface="Arial"/>
                <a:ea typeface="Adobe Gothic Std B" panose="020B0800000000000000" pitchFamily="34" charset="-128"/>
                <a:cs typeface="Arial"/>
              </a:rPr>
              <a:t>internet</a:t>
            </a:r>
            <a:r>
              <a:rPr lang="en-US" sz="3200" dirty="0">
                <a:solidFill>
                  <a:srgbClr val="000000"/>
                </a:solidFill>
                <a:latin typeface="Arial"/>
                <a:ea typeface="Adobe Gothic Std B" panose="020B0800000000000000" pitchFamily="34" charset="-128"/>
                <a:cs typeface="Arial"/>
              </a:rPr>
              <a:t> works. </a:t>
            </a: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0" presetClass="entr" presetSubtype="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600"/>
                                        <p:tgtEl>
                                          <p:spTgt spid="7"/>
                                        </p:tgtEl>
                                      </p:cBhvr>
                                    </p:animEffect>
                                  </p:childTnLst>
                                </p:cTn>
                              </p:par>
                              <p:par>
                                <p:cTn id="12" presetID="35" presetClass="path" presetSubtype="0" decel="100000" fill="hold" grpId="1" nodeType="withEffect">
                                  <p:stCondLst>
                                    <p:cond delay="0"/>
                                  </p:stCondLst>
                                  <p:childTnLst>
                                    <p:animMotion origin="layout" path="M -0.05553 0.00023 L 2.78785E-6 0.00023 " pathEditMode="relative" rAng="0" ptsTypes="AA">
                                      <p:cBhvr>
                                        <p:cTn id="13"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…but the majority of </a:t>
            </a:r>
            <a:r>
              <a:rPr lang="en-US" sz="3200" dirty="0">
                <a:latin typeface="Arial" panose="020B0604020202020204" pitchFamily="34" charset="0"/>
                <a:ea typeface="Verdana" panose="020B0604030504040204" pitchFamily="34" charset="0"/>
                <a:cs typeface="Arial" panose="020B0604020202020204" pitchFamily="34" charset="0"/>
              </a:rPr>
              <a:t>schools don’t teach </a:t>
            </a:r>
            <a:r>
              <a:rPr lang="en-US" sz="3200" b="1" dirty="0" smtClean="0">
                <a:latin typeface="Arial" panose="020B0604020202020204" pitchFamily="34" charset="0"/>
                <a:ea typeface="Verdana" panose="020B0604030504040204" pitchFamily="34" charset="0"/>
                <a:cs typeface="Arial" panose="020B0604020202020204" pitchFamily="34" charset="0"/>
              </a:rPr>
              <a:t>computer science:</a:t>
            </a:r>
            <a:endParaRPr lang="en-US" sz="3200" b="1" dirty="0">
              <a:latin typeface="Arial" panose="020B0604020202020204" pitchFamily="34" charset="0"/>
              <a:ea typeface="Verdana" panose="020B0604030504040204" pitchFamily="34" charset="0"/>
              <a:cs typeface="Arial" panose="020B0604020202020204" pitchFamily="34" charset="0"/>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9246" y="1781542"/>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panose="020B0604020202020204" pitchFamily="34" charset="0"/>
                  <a:ea typeface="Verdana" panose="020B0604030504040204" pitchFamily="34" charset="0"/>
                  <a:cs typeface="Arial" panose="020B0604020202020204" pitchFamily="34" charset="0"/>
                </a:rPr>
                <a:t>90%</a:t>
              </a:r>
              <a:endParaRPr lang="en-US" sz="4800" b="1" dirty="0">
                <a:solidFill>
                  <a:srgbClr val="404040"/>
                </a:solidFill>
                <a:latin typeface="Arial" panose="020B0604020202020204" pitchFamily="34" charset="0"/>
                <a:ea typeface="Verdana" panose="020B0604030504040204" pitchFamily="34" charset="0"/>
                <a:cs typeface="Arial" panose="020B0604020202020204" pitchFamily="34" charset="0"/>
              </a:endParaRPr>
            </a:p>
            <a:p>
              <a:pPr algn="ctr">
                <a:lnSpc>
                  <a:spcPct val="100000"/>
                </a:lnSpc>
              </a:pPr>
              <a:r>
                <a:rPr lang="en-US" sz="2000" dirty="0">
                  <a:solidFill>
                    <a:srgbClr val="404040"/>
                  </a:solidFill>
                  <a:latin typeface="Arial" panose="020B0604020202020204" pitchFamily="34" charset="0"/>
                  <a:ea typeface="Verdana" panose="020B0604030504040204" pitchFamily="34" charset="0"/>
                  <a:cs typeface="Arial" panose="020B0604020202020204" pitchFamily="34" charset="0"/>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9870584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404040"/>
                  </a:solidFill>
                  <a:latin typeface="Arial"/>
                  <a:ea typeface="Adobe Gothic Std B" panose="020B0800000000000000" pitchFamily="34" charset="-128"/>
                  <a:cs typeface="Arial"/>
                </a:rPr>
                <a:t>40%</a:t>
              </a:r>
              <a:endParaRPr lang="en-US" sz="4800" b="1" dirty="0">
                <a:solidFill>
                  <a:srgbClr val="404040"/>
                </a:solidFill>
                <a:latin typeface="Arial"/>
                <a:ea typeface="Adobe Gothic Std B" panose="020B0800000000000000" pitchFamily="34" charset="-128"/>
                <a:cs typeface="Arial"/>
              </a:endParaRPr>
            </a:p>
            <a:p>
              <a:pPr algn="ctr">
                <a:lnSpc>
                  <a:spcPct val="100000"/>
                </a:lnSpc>
              </a:pPr>
              <a:r>
                <a:rPr lang="en-US" sz="2000" dirty="0" smtClean="0">
                  <a:solidFill>
                    <a:srgbClr val="404040"/>
                  </a:solidFill>
                  <a:latin typeface="Arial"/>
                  <a:ea typeface="Adobe Gothic Std B" panose="020B0800000000000000" pitchFamily="34" charset="-128"/>
                  <a:cs typeface="Arial"/>
                </a:rPr>
                <a:t>of schools </a:t>
              </a:r>
              <a:r>
                <a:rPr lang="en-US" sz="2000" dirty="0">
                  <a:solidFill>
                    <a:srgbClr val="40404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6"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value of a computer science education</a:t>
            </a: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Computing </a:t>
            </a:r>
            <a:r>
              <a:rPr lang="en-US" sz="3200" dirty="0">
                <a:solidFill>
                  <a:srgbClr val="000000"/>
                </a:solidFill>
                <a:latin typeface="Arial"/>
                <a:ea typeface="Adobe Gothic Std B" panose="020B0800000000000000" pitchFamily="34" charset="-128"/>
                <a:cs typeface="Arial"/>
              </a:rPr>
              <a:t>jobs are the #1 source of new wages in the United States</a:t>
            </a: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9"/>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25039" y="1089337"/>
            <a:ext cx="7693922" cy="3627731"/>
            <a:chOff x="765743" y="1089337"/>
            <a:chExt cx="7693922" cy="3627731"/>
          </a:xfrm>
        </p:grpSpPr>
        <p:graphicFrame>
          <p:nvGraphicFramePr>
            <p:cNvPr id="9" name="Chart 8"/>
            <p:cNvGraphicFramePr/>
            <p:nvPr>
              <p:extLst>
                <p:ext uri="{D42A27DB-BD31-4B8C-83A1-F6EECF244321}">
                  <p14:modId xmlns:p14="http://schemas.microsoft.com/office/powerpoint/2010/main" val="2916712247"/>
                </p:ext>
              </p:extLst>
            </p:nvPr>
          </p:nvGraphicFramePr>
          <p:xfrm>
            <a:off x="765743" y="1089337"/>
            <a:ext cx="3690251" cy="35448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extLst>
                <p:ext uri="{D42A27DB-BD31-4B8C-83A1-F6EECF244321}">
                  <p14:modId xmlns:p14="http://schemas.microsoft.com/office/powerpoint/2010/main" val="765621027"/>
                </p:ext>
              </p:extLst>
            </p:nvPr>
          </p:nvGraphicFramePr>
          <p:xfrm>
            <a:off x="4527369" y="1089337"/>
            <a:ext cx="3932296" cy="3627731"/>
          </p:xfrm>
          <a:graphic>
            <a:graphicData uri="http://schemas.openxmlformats.org/drawingml/2006/chart">
              <c:chart xmlns:c="http://schemas.openxmlformats.org/drawingml/2006/chart" xmlns:r="http://schemas.openxmlformats.org/officeDocument/2006/relationships" r:id="rId4"/>
            </a:graphicData>
          </a:graphic>
        </p:graphicFrame>
      </p:gr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582891" y="2032753"/>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smtClean="0">
                <a:solidFill>
                  <a:srgbClr val="000000"/>
                </a:solidFill>
                <a:latin typeface="Arial"/>
                <a:ea typeface="Adobe Gothic Std B" panose="020B0800000000000000" pitchFamily="34" charset="-128"/>
                <a:cs typeface="Arial"/>
              </a:rPr>
              <a:t>71%</a:t>
            </a:r>
            <a:endParaRPr lang="en-US" sz="54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sp>
        <p:nvSpPr>
          <p:cNvPr id="22" name="Title 1"/>
          <p:cNvSpPr txBox="1">
            <a:spLocks/>
          </p:cNvSpPr>
          <p:nvPr/>
        </p:nvSpPr>
        <p:spPr>
          <a:xfrm>
            <a:off x="5281767" y="2032752"/>
            <a:ext cx="2342091"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b="1"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STEM problem </a:t>
            </a:r>
            <a:r>
              <a:rPr lang="en-US" sz="3200" b="1" dirty="0">
                <a:solidFill>
                  <a:srgbClr val="000000"/>
                </a:solidFill>
                <a:latin typeface="Arial"/>
                <a:ea typeface="Adobe Gothic Std B" panose="020B0800000000000000" pitchFamily="34" charset="-128"/>
                <a:cs typeface="Arial"/>
              </a:rPr>
              <a:t>is in computer science: </a:t>
            </a: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404040"/>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0"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600"/>
                                        <p:tgtEl>
                                          <p:spTgt spid="10"/>
                                        </p:tgtEl>
                                      </p:cBhvr>
                                    </p:animEffect>
                                  </p:childTnLst>
                                </p:cTn>
                              </p:par>
                              <p:par>
                                <p:cTn id="18" presetID="35" presetClass="path" presetSubtype="0" decel="100000" fill="hold" grpId="1" nodeType="withEffect">
                                  <p:stCondLst>
                                    <p:cond delay="0"/>
                                  </p:stCondLst>
                                  <p:childTnLst>
                                    <p:animMotion origin="layout" path="M -0.05553 0.00023 L 2.78785E-6 0.00023 " pathEditMode="relative" rAng="0" ptsTypes="AA">
                                      <p:cBhvr>
                                        <p:cTn id="1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11" grpId="0"/>
      <p:bldP spid="10" grpId="0"/>
      <p:bldP spid="1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29578"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H</a:t>
            </a:r>
            <a:r>
              <a:rPr lang="en-US" sz="1800" dirty="0" smtClean="0">
                <a:solidFill>
                  <a:srgbClr val="000000"/>
                </a:solidFill>
                <a:latin typeface="Arial"/>
                <a:ea typeface="Adobe Gothic Std B" panose="020B0800000000000000" pitchFamily="34" charset="-128"/>
                <a:cs typeface="Arial"/>
              </a:rPr>
              <a:t>igh school </a:t>
            </a:r>
            <a:r>
              <a:rPr lang="en-US" sz="1800" dirty="0">
                <a:solidFill>
                  <a:srgbClr val="000000"/>
                </a:solidFill>
                <a:latin typeface="Arial"/>
                <a:ea typeface="Adobe Gothic Std B" panose="020B0800000000000000" pitchFamily="34" charset="-128"/>
                <a:cs typeface="Arial"/>
              </a:rPr>
              <a:t>c</a:t>
            </a:r>
            <a:r>
              <a:rPr lang="en-US" sz="1800" dirty="0" smtClean="0">
                <a:solidFill>
                  <a:srgbClr val="000000"/>
                </a:solidFill>
                <a:latin typeface="Arial"/>
                <a:ea typeface="Adobe Gothic Std B" panose="020B0800000000000000" pitchFamily="34" charset="-128"/>
                <a:cs typeface="Arial"/>
              </a:rPr>
              <a:t>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4736" y="2990568"/>
            <a:ext cx="21545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University </a:t>
            </a:r>
            <a:br>
              <a:rPr lang="en-US" sz="1800" dirty="0">
                <a:solidFill>
                  <a:srgbClr val="000000"/>
                </a:solidFill>
                <a:latin typeface="Arial"/>
                <a:ea typeface="Adobe Gothic Std B" panose="020B0800000000000000" pitchFamily="34" charset="-128"/>
                <a:cs typeface="Arial"/>
              </a:rPr>
            </a:br>
            <a:r>
              <a:rPr lang="en-US" sz="1800" dirty="0" smtClean="0">
                <a:solidFill>
                  <a:srgbClr val="000000"/>
                </a:solidFill>
                <a:latin typeface="Arial"/>
                <a:ea typeface="Adobe Gothic Std B" panose="020B0800000000000000" pitchFamily="34" charset="-128"/>
                <a:cs typeface="Arial"/>
              </a:rPr>
              <a:t>computer </a:t>
            </a:r>
            <a:r>
              <a:rPr lang="en-US" sz="1800" dirty="0">
                <a:solidFill>
                  <a:srgbClr val="000000"/>
                </a:solidFill>
                <a:latin typeface="Arial"/>
                <a:ea typeface="Adobe Gothic Std B" panose="020B0800000000000000" pitchFamily="34" charset="-128"/>
                <a:cs typeface="Arial"/>
              </a:rPr>
              <a:t>s</a:t>
            </a:r>
            <a:r>
              <a:rPr lang="en-US" sz="1800" dirty="0" smtClean="0">
                <a:solidFill>
                  <a:srgbClr val="000000"/>
                </a:solidFill>
                <a:latin typeface="Arial"/>
                <a:ea typeface="Adobe Gothic Std B" panose="020B0800000000000000" pitchFamily="34" charset="-128"/>
                <a:cs typeface="Arial"/>
              </a:rPr>
              <a:t>cience</a:t>
            </a:r>
            <a:endParaRPr lang="en-US" sz="18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739924" y="2990567"/>
            <a:ext cx="2044789" cy="725372"/>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Software </a:t>
            </a:r>
            <a:r>
              <a:rPr lang="en-US" sz="1800" dirty="0" smtClean="0">
                <a:solidFill>
                  <a:srgbClr val="000000"/>
                </a:solidFill>
                <a:latin typeface="Arial"/>
                <a:ea typeface="Adobe Gothic Std B" panose="020B0800000000000000" pitchFamily="34" charset="-128"/>
                <a:cs typeface="Arial"/>
              </a:rPr>
              <a:t>workforce</a:t>
            </a:r>
            <a:endParaRPr lang="en-US" sz="18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689756" y="1820331"/>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71648" y="1789393"/>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13427" y="1043182"/>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387961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68904" y="1004345"/>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141112" y="3711536"/>
            <a:ext cx="8861777" cy="1015628"/>
          </a:xfrm>
          <a:prstGeom prst="rect">
            <a:avLst/>
          </a:prstGeom>
        </p:spPr>
        <p:txBody>
          <a:bodyPr wrap="square" lIns="91406" tIns="45703" rIns="91406" bIns="45703">
            <a:spAutoFit/>
          </a:bodyPr>
          <a:lstStyle/>
          <a:p>
            <a:pPr algn="ctr"/>
            <a:r>
              <a:rPr lang="en-US" sz="20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
        <p:nvSpPr>
          <p:cNvPr id="83"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Tech’s </a:t>
            </a:r>
            <a:r>
              <a:rPr lang="en-US" sz="3200" dirty="0">
                <a:solidFill>
                  <a:srgbClr val="000000"/>
                </a:solidFill>
                <a:latin typeface="Arial"/>
                <a:ea typeface="Adobe Gothic Std B" panose="020B0800000000000000" pitchFamily="34" charset="-128"/>
                <a:cs typeface="Arial"/>
              </a:rPr>
              <a:t>diversity problem starts in K-12 </a:t>
            </a:r>
            <a:r>
              <a:rPr lang="en-US" sz="3200" dirty="0" smtClean="0">
                <a:solidFill>
                  <a:srgbClr val="000000"/>
                </a:solidFill>
                <a:latin typeface="Arial"/>
                <a:ea typeface="Adobe Gothic Std B" panose="020B0800000000000000" pitchFamily="34" charset="-128"/>
                <a:cs typeface="Arial"/>
              </a:rPr>
              <a:t>CS</a:t>
            </a: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600"/>
                                        <p:tgtEl>
                                          <p:spTgt spid="8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34926" y="787209"/>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b="1" dirty="0" smtClean="0">
                <a:solidFill>
                  <a:srgbClr val="000000"/>
                </a:solidFill>
                <a:latin typeface="Arial"/>
                <a:ea typeface="Adobe Gothic Std B" panose="020B0800000000000000" pitchFamily="34" charset="-128"/>
                <a:cs typeface="Arial"/>
              </a:rPr>
              <a:t>Only 10 states </a:t>
            </a:r>
            <a:r>
              <a:rPr lang="en-US" sz="2000" dirty="0" smtClean="0">
                <a:solidFill>
                  <a:srgbClr val="000000"/>
                </a:solidFill>
                <a:latin typeface="Arial"/>
                <a:ea typeface="Adobe Gothic Std B" panose="020B0800000000000000" pitchFamily="34" charset="-128"/>
                <a:cs typeface="Arial"/>
              </a:rPr>
              <a:t>have created K-12 computer science standards. Momentum is building, but we still have a long way to go. </a:t>
            </a:r>
            <a:endParaRPr lang="en-US" sz="2000" b="1" dirty="0">
              <a:solidFill>
                <a:srgbClr val="000000"/>
              </a:solidFill>
              <a:latin typeface="Arial"/>
              <a:ea typeface="Adobe Gothic Std B" panose="020B0800000000000000" pitchFamily="34" charset="-128"/>
              <a:cs typeface="Arial"/>
            </a:endParaRPr>
          </a:p>
        </p:txBody>
      </p:sp>
      <p:sp>
        <p:nvSpPr>
          <p:cNvPr id="7"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The </a:t>
            </a:r>
            <a:r>
              <a:rPr lang="en-US" sz="3200" dirty="0">
                <a:solidFill>
                  <a:srgbClr val="000000"/>
                </a:solidFill>
                <a:latin typeface="Arial"/>
                <a:ea typeface="Adobe Gothic Std B" panose="020B0800000000000000" pitchFamily="34" charset="-128"/>
                <a:cs typeface="Arial"/>
              </a:rPr>
              <a:t>state of K-12 computer science </a:t>
            </a:r>
            <a:r>
              <a:rPr lang="en-US" sz="3200" dirty="0" smtClean="0">
                <a:solidFill>
                  <a:srgbClr val="000000"/>
                </a:solidFill>
                <a:latin typeface="Arial"/>
                <a:ea typeface="Adobe Gothic Std B" panose="020B0800000000000000" pitchFamily="34" charset="-128"/>
                <a:cs typeface="Arial"/>
              </a:rPr>
              <a:t>standards</a:t>
            </a:r>
            <a:endParaRPr lang="en-US" sz="3600" dirty="0">
              <a:solidFill>
                <a:srgbClr val="000000"/>
              </a:solidFill>
              <a:latin typeface="Arial"/>
              <a:ea typeface="Adobe Gothic Std B" panose="020B0800000000000000" pitchFamily="34" charset="-128"/>
              <a:cs typeface="Arial"/>
            </a:endParaRPr>
          </a:p>
        </p:txBody>
      </p:sp>
      <p:grpSp>
        <p:nvGrpSpPr>
          <p:cNvPr id="98" name="Group 97"/>
          <p:cNvGrpSpPr/>
          <p:nvPr/>
        </p:nvGrpSpPr>
        <p:grpSpPr>
          <a:xfrm>
            <a:off x="6203931" y="3241566"/>
            <a:ext cx="3082608" cy="933127"/>
            <a:chOff x="8087399" y="5257472"/>
            <a:chExt cx="3082608"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 K-12 CS standards</a:t>
              </a:r>
              <a:endParaRPr lang="en-US" sz="1200" dirty="0">
                <a:solidFill>
                  <a:srgbClr val="5B6770"/>
                </a:solidFill>
                <a:latin typeface="Gotham Bold" pitchFamily="50" charset="0"/>
                <a:cs typeface="Gotham Bold" pitchFamily="50" charset="0"/>
              </a:endParaRPr>
            </a:p>
          </p:txBody>
        </p:sp>
        <p:sp>
          <p:nvSpPr>
            <p:cNvPr id="102" name="Rectangle 101"/>
            <p:cNvSpPr/>
            <p:nvPr/>
          </p:nvSpPr>
          <p:spPr>
            <a:xfrm>
              <a:off x="8599796" y="5728934"/>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States without K-12 CS standards</a:t>
              </a:r>
              <a:endParaRPr lang="en-US" sz="1200" dirty="0">
                <a:solidFill>
                  <a:srgbClr val="5B6770"/>
                </a:solidFill>
                <a:latin typeface="Gotham Bold" pitchFamily="50" charset="0"/>
                <a:cs typeface="Gotham Bold" pitchFamily="50" charset="0"/>
              </a:endParaRPr>
            </a:p>
          </p:txBody>
        </p:sp>
      </p:grpSp>
      <p:pic>
        <p:nvPicPr>
          <p:cNvPr id="3" name="Picture 2" descr="State of CS Map Only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5" y="1453507"/>
            <a:ext cx="5678715" cy="4016565"/>
          </a:xfrm>
          <a:prstGeom prst="rect">
            <a:avLst/>
          </a:prstGeom>
        </p:spPr>
      </p:pic>
    </p:spTree>
    <p:extLst>
      <p:ext uri="{BB962C8B-B14F-4D97-AF65-F5344CB8AC3E}">
        <p14:creationId xmlns:p14="http://schemas.microsoft.com/office/powerpoint/2010/main" val="106794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7"/>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5460" y="71596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32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
        <p:nvSpPr>
          <p:cNvPr id="8" name="Title 1"/>
          <p:cNvSpPr txBox="1">
            <a:spLocks/>
          </p:cNvSpPr>
          <p:nvPr/>
        </p:nvSpPr>
        <p:spPr>
          <a:xfrm>
            <a:off x="238794" y="275996"/>
            <a:ext cx="8666412"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CS </a:t>
            </a:r>
            <a:r>
              <a:rPr lang="en-US" sz="3200" dirty="0">
                <a:solidFill>
                  <a:srgbClr val="000000"/>
                </a:solidFill>
                <a:latin typeface="Arial"/>
                <a:ea typeface="Adobe Gothic Std B" panose="020B0800000000000000" pitchFamily="34" charset="-128"/>
                <a:cs typeface="Arial"/>
              </a:rPr>
              <a:t>can count for graduation in </a:t>
            </a:r>
            <a:r>
              <a:rPr lang="en-US" sz="3200" b="1" dirty="0" smtClean="0">
                <a:solidFill>
                  <a:srgbClr val="7665A0"/>
                </a:solidFill>
                <a:latin typeface="Arial"/>
                <a:ea typeface="Adobe Gothic Std B" panose="020B0800000000000000" pitchFamily="34" charset="-128"/>
                <a:cs typeface="Arial"/>
              </a:rPr>
              <a:t>32 </a:t>
            </a:r>
            <a:r>
              <a:rPr lang="en-US" sz="3200" b="1" dirty="0">
                <a:solidFill>
                  <a:srgbClr val="7665A0"/>
                </a:solidFill>
                <a:latin typeface="Arial"/>
                <a:ea typeface="Adobe Gothic Std B" panose="020B0800000000000000" pitchFamily="34" charset="-128"/>
                <a:cs typeface="Arial"/>
              </a:rPr>
              <a:t>states + </a:t>
            </a:r>
            <a:r>
              <a:rPr lang="en-US" sz="3200" b="1" dirty="0" smtClean="0">
                <a:solidFill>
                  <a:srgbClr val="7665A0"/>
                </a:solidFill>
                <a:latin typeface="Arial"/>
                <a:ea typeface="Adobe Gothic Std B" panose="020B0800000000000000" pitchFamily="34" charset="-128"/>
                <a:cs typeface="Arial"/>
              </a:rPr>
              <a:t>DC</a:t>
            </a:r>
            <a:endParaRPr lang="en-US" sz="3200" b="1" dirty="0">
              <a:solidFill>
                <a:srgbClr val="7665A0"/>
              </a:solidFill>
              <a:latin typeface="Arial"/>
              <a:ea typeface="Adobe Gothic Std B" panose="020B0800000000000000" pitchFamily="34" charset="-128"/>
              <a:cs typeface="Arial"/>
            </a:endParaRPr>
          </a:p>
        </p:txBody>
      </p:sp>
      <p:grpSp>
        <p:nvGrpSpPr>
          <p:cNvPr id="100" name="Group 99"/>
          <p:cNvGrpSpPr/>
          <p:nvPr/>
        </p:nvGrpSpPr>
        <p:grpSpPr>
          <a:xfrm>
            <a:off x="5937615" y="2526022"/>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8600384" y="5257472"/>
              <a:ext cx="241884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counts statewide</a:t>
              </a:r>
              <a:endParaRPr lang="en-US" sz="1200" dirty="0">
                <a:solidFill>
                  <a:srgbClr val="5B6770"/>
                </a:solidFill>
                <a:latin typeface="Gotham Bold" pitchFamily="50" charset="0"/>
                <a:cs typeface="Gotham Bold" pitchFamily="50" charset="0"/>
              </a:endParaRP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can count (school decides)</a:t>
              </a:r>
              <a:endParaRPr lang="en-US" sz="1200" dirty="0">
                <a:solidFill>
                  <a:srgbClr val="5B6770"/>
                </a:solidFill>
                <a:latin typeface="Gotham Bold" pitchFamily="50" charset="0"/>
                <a:cs typeface="Gotham Bold" pitchFamily="50" charset="0"/>
              </a:endParaRP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smtClean="0">
                  <a:solidFill>
                    <a:srgbClr val="5B6770"/>
                  </a:solidFill>
                  <a:latin typeface="Gotham Book" pitchFamily="50" charset="0"/>
                  <a:cs typeface="Gotham Book" pitchFamily="50" charset="0"/>
                </a:rPr>
                <a:t>Computer science is an elective</a:t>
              </a:r>
              <a:endParaRPr lang="en-US" sz="1200" dirty="0">
                <a:solidFill>
                  <a:srgbClr val="5B6770"/>
                </a:solidFill>
                <a:latin typeface="Gotham Bold" pitchFamily="50" charset="0"/>
                <a:cs typeface="Gotham Bold" pitchFamily="50" charset="0"/>
              </a:endParaRPr>
            </a:p>
          </p:txBody>
        </p:sp>
      </p:grpSp>
      <p:pic>
        <p:nvPicPr>
          <p:cNvPr id="2" name="Picture 1" descr="CS can Count 32 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56" y="1353248"/>
            <a:ext cx="5805848" cy="3790251"/>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
        <p:nvSpPr>
          <p:cNvPr id="4"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smtClean="0">
                <a:solidFill>
                  <a:srgbClr val="000000"/>
                </a:solidFill>
                <a:latin typeface="Arial"/>
                <a:ea typeface="Adobe Gothic Std B" panose="020B0800000000000000" pitchFamily="34" charset="-128"/>
                <a:cs typeface="Arial"/>
              </a:rPr>
              <a:t>And</a:t>
            </a:r>
            <a:r>
              <a:rPr lang="en-US" sz="3200" dirty="0">
                <a:solidFill>
                  <a:srgbClr val="000000"/>
                </a:solidFill>
                <a:latin typeface="Arial"/>
                <a:ea typeface="Adobe Gothic Std B" panose="020B0800000000000000" pitchFamily="34" charset="-128"/>
                <a:cs typeface="Arial"/>
              </a:rPr>
              <a:t>, in schools that teach computer science, enrollment is through the roof</a:t>
            </a:r>
            <a:r>
              <a:rPr lang="is-IS" sz="3200" dirty="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600"/>
                                        <p:tgtEl>
                                          <p:spTgt spid="4"/>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4"/>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90%</a:t>
              </a:r>
              <a:endParaRPr lang="en-US" sz="4800" b="1"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b="1"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
        <p:nvSpPr>
          <p:cNvPr id="10" name="Title 1"/>
          <p:cNvSpPr txBox="1">
            <a:spLocks/>
          </p:cNvSpPr>
          <p:nvPr/>
        </p:nvSpPr>
        <p:spPr>
          <a:xfrm>
            <a:off x="300167" y="275996"/>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But fundamentally, this is the picture we need to solve:</a:t>
            </a:r>
            <a:endParaRPr lang="en-US" sz="4000" b="1"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a:p>
            <a:pPr algn="ctr">
              <a:lnSpc>
                <a:spcPts val="3500"/>
              </a:lnSpc>
            </a:pPr>
            <a:endParaRPr lang="en-US" sz="32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600"/>
                                        <p:tgtEl>
                                          <p:spTgt spid="10"/>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0"/>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
        <p:nvSpPr>
          <p:cNvPr id="6"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panose="020B0604020202020204" pitchFamily="34" charset="0"/>
                <a:ea typeface="Verdana" panose="020B0604030504040204" pitchFamily="34" charset="0"/>
                <a:cs typeface="Arial" panose="020B0604020202020204" pitchFamily="34" charset="0"/>
              </a:rPr>
              <a:t>And students enjoy computer science </a:t>
            </a:r>
            <a:endParaRPr lang="en-US" sz="3200" dirty="0" smtClean="0">
              <a:latin typeface="Arial" panose="020B0604020202020204" pitchFamily="34" charset="0"/>
              <a:ea typeface="Verdana" panose="020B0604030504040204" pitchFamily="34" charset="0"/>
              <a:cs typeface="Arial" panose="020B0604020202020204" pitchFamily="34" charset="0"/>
            </a:endParaRPr>
          </a:p>
          <a:p>
            <a:pPr algn="ctr">
              <a:lnSpc>
                <a:spcPts val="3500"/>
              </a:lnSpc>
            </a:pPr>
            <a:r>
              <a:rPr lang="en-US" sz="3200" dirty="0" smtClean="0">
                <a:latin typeface="Arial" panose="020B0604020202020204" pitchFamily="34" charset="0"/>
                <a:ea typeface="Verdana" panose="020B0604030504040204" pitchFamily="34" charset="0"/>
                <a:cs typeface="Arial" panose="020B0604020202020204" pitchFamily="34" charset="0"/>
              </a:rPr>
              <a:t>and </a:t>
            </a:r>
            <a:r>
              <a:rPr lang="en-US" sz="3200" dirty="0">
                <a:latin typeface="Arial" panose="020B0604020202020204" pitchFamily="34" charset="0"/>
                <a:ea typeface="Verdana" panose="020B0604030504040204" pitchFamily="34" charset="0"/>
                <a:cs typeface="Arial" panose="020B0604020202020204" pitchFamily="34" charset="0"/>
              </a:rPr>
              <a:t>the arts the most</a:t>
            </a: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600"/>
                                        <p:tgtEl>
                                          <p:spTgt spid="6"/>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6"/>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93258155"/>
              </p:ext>
            </p:extLst>
          </p:nvPr>
        </p:nvGraphicFramePr>
        <p:xfrm>
          <a:off x="477672" y="1317008"/>
          <a:ext cx="7675728" cy="353439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
          <p:cNvSpPr txBox="1">
            <a:spLocks/>
          </p:cNvSpPr>
          <p:nvPr/>
        </p:nvSpPr>
        <p:spPr>
          <a:xfrm>
            <a:off x="-2599899" y="3903983"/>
            <a:ext cx="9144000"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2600" dirty="0">
              <a:latin typeface="Arial"/>
              <a:ea typeface="Adobe Gothic Std B" panose="020B0800000000000000" pitchFamily="34" charset="-128"/>
              <a:cs typeface="Arial"/>
            </a:endParaRPr>
          </a:p>
        </p:txBody>
      </p:sp>
      <p:grpSp>
        <p:nvGrpSpPr>
          <p:cNvPr id="5" name="Group 4"/>
          <p:cNvGrpSpPr/>
          <p:nvPr/>
        </p:nvGrpSpPr>
        <p:grpSpPr>
          <a:xfrm>
            <a:off x="8109219" y="4240037"/>
            <a:ext cx="1202046" cy="270491"/>
            <a:chOff x="11155066" y="5540684"/>
            <a:chExt cx="1281409" cy="427025"/>
          </a:xfrm>
        </p:grpSpPr>
        <p:sp>
          <p:nvSpPr>
            <p:cNvPr id="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 name="TextBox 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8" name="Group 7"/>
          <p:cNvGrpSpPr/>
          <p:nvPr/>
        </p:nvGrpSpPr>
        <p:grpSpPr>
          <a:xfrm>
            <a:off x="8125422" y="3903983"/>
            <a:ext cx="1175389" cy="266427"/>
            <a:chOff x="11183482" y="4628671"/>
            <a:chExt cx="1252993" cy="420607"/>
          </a:xfrm>
        </p:grpSpPr>
        <p:sp>
          <p:nvSpPr>
            <p:cNvPr id="9"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10" name="TextBox 9"/>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11" name="Rectangle 10"/>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12" name="Title 1"/>
          <p:cNvSpPr txBox="1">
            <a:spLocks/>
          </p:cNvSpPr>
          <p:nvPr/>
        </p:nvSpPr>
        <p:spPr>
          <a:xfrm>
            <a:off x="245680" y="269172"/>
            <a:ext cx="865264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latin typeface="Arial"/>
                <a:ea typeface="Adobe Gothic Std B" panose="020B0800000000000000" pitchFamily="34" charset="-128"/>
                <a:cs typeface="Arial"/>
              </a:rPr>
              <a:t>Computer science graduates are on the rise again, but women are still underrepresented</a:t>
            </a:r>
            <a:endParaRPr lang="en-US" sz="2400" dirty="0">
              <a:latin typeface="Arial"/>
              <a:ea typeface="Adobe Gothic Std B" panose="020B0800000000000000" pitchFamily="34" charset="-128"/>
              <a:cs typeface="Arial"/>
            </a:endParaRPr>
          </a:p>
          <a:p>
            <a:pPr algn="ctr">
              <a:lnSpc>
                <a:spcPts val="4300"/>
              </a:lnSpc>
            </a:pPr>
            <a:endParaRPr lang="en-US" sz="4000" b="1" dirty="0">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567110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21060</TotalTime>
  <Words>2666</Words>
  <Application>Microsoft Macintosh PowerPoint</Application>
  <PresentationFormat>On-screen Show (16:9)</PresentationFormat>
  <Paragraphs>225</Paragraphs>
  <Slides>29</Slides>
  <Notes>28</Notes>
  <HiddenSlides>1</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cp:lastModifiedBy>
  <cp:revision>323</cp:revision>
  <cp:lastPrinted>2016-07-19T17:37:10Z</cp:lastPrinted>
  <dcterms:created xsi:type="dcterms:W3CDTF">2014-08-04T22:26:06Z</dcterms:created>
  <dcterms:modified xsi:type="dcterms:W3CDTF">2017-08-15T20:26:12Z</dcterms:modified>
</cp:coreProperties>
</file>