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9.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375" autoAdjust="0"/>
    <p:restoredTop sz="58410" autoAdjust="0"/>
  </p:normalViewPr>
  <p:slideViewPr>
    <p:cSldViewPr snapToGrid="0">
      <p:cViewPr varScale="1">
        <p:scale>
          <a:sx n="46" d="100"/>
          <a:sy n="46" d="100"/>
        </p:scale>
        <p:origin x="176" y="7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34E-D649-B657-6D68E262C36C}"/>
              </c:ext>
            </c:extLst>
          </c:dPt>
          <c:dPt>
            <c:idx val="1"/>
            <c:bubble3D val="0"/>
            <c:spPr>
              <a:solidFill>
                <a:srgbClr val="FFB81D"/>
              </a:solidFill>
            </c:spPr>
            <c:extLst>
              <c:ext xmlns:c16="http://schemas.microsoft.com/office/drawing/2014/chart" uri="{C3380CC4-5D6E-409C-BE32-E72D297353CC}">
                <c16:uniqueId val="{00000003-834E-D649-B657-6D68E262C36C}"/>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834E-D649-B657-6D68E262C36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7.4252548638250995E-2"/>
          <c:y val="3.8508919211485103E-2"/>
          <c:w val="0.85149515702785405"/>
          <c:h val="0.92298216157702995"/>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D4EF-FF47-BB27-A2BD73CC1D23}"/>
              </c:ext>
            </c:extLst>
          </c:dPt>
          <c:dPt>
            <c:idx val="1"/>
            <c:bubble3D val="0"/>
            <c:spPr>
              <a:solidFill>
                <a:srgbClr val="FFB81D"/>
              </a:solidFill>
            </c:spPr>
            <c:extLst>
              <c:ext xmlns:c16="http://schemas.microsoft.com/office/drawing/2014/chart" uri="{C3380CC4-5D6E-409C-BE32-E72D297353CC}">
                <c16:uniqueId val="{00000003-D4EF-FF47-BB27-A2BD73CC1D23}"/>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D4EF-FF47-BB27-A2BD73CC1D2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0307561706199099E-2"/>
          <c:y val="6.0025616860160599E-2"/>
          <c:w val="0.89321937932141404"/>
          <c:h val="0.84802275696152496"/>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c:formatCode>
                <c:ptCount val="13"/>
                <c:pt idx="0">
                  <c:v>12875</c:v>
                </c:pt>
                <c:pt idx="1">
                  <c:v>11645</c:v>
                </c:pt>
                <c:pt idx="2">
                  <c:v>9289</c:v>
                </c:pt>
                <c:pt idx="3">
                  <c:v>7036</c:v>
                </c:pt>
                <c:pt idx="4">
                  <c:v>5609</c:v>
                </c:pt>
                <c:pt idx="5">
                  <c:v>4772</c:v>
                </c:pt>
                <c:pt idx="6">
                  <c:v>4755</c:v>
                </c:pt>
                <c:pt idx="7">
                  <c:v>4989</c:v>
                </c:pt>
                <c:pt idx="8">
                  <c:v>5146</c:v>
                </c:pt>
                <c:pt idx="9">
                  <c:v>5800</c:v>
                </c:pt>
                <c:pt idx="10">
                  <c:v>6353</c:v>
                </c:pt>
                <c:pt idx="11">
                  <c:v>7343</c:v>
                </c:pt>
                <c:pt idx="12">
                  <c:v>8629</c:v>
                </c:pt>
              </c:numCache>
            </c:numRef>
          </c:val>
          <c:extLst>
            <c:ext xmlns:c16="http://schemas.microsoft.com/office/drawing/2014/chart" uri="{C3380CC4-5D6E-409C-BE32-E72D297353CC}">
              <c16:uniqueId val="{00000000-DF54-9145-92D3-480EA387D3D8}"/>
            </c:ext>
          </c:extLst>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Sheet1!$C$2:$C$14</c:f>
              <c:numCache>
                <c:formatCode>#,##0</c:formatCode>
                <c:ptCount val="13"/>
                <c:pt idx="0">
                  <c:v>35711</c:v>
                </c:pt>
                <c:pt idx="1">
                  <c:v>36039</c:v>
                </c:pt>
                <c:pt idx="2">
                  <c:v>33580</c:v>
                </c:pt>
                <c:pt idx="3">
                  <c:v>28735</c:v>
                </c:pt>
                <c:pt idx="4">
                  <c:v>25874</c:v>
                </c:pt>
                <c:pt idx="5">
                  <c:v>23666</c:v>
                </c:pt>
                <c:pt idx="6">
                  <c:v>23560</c:v>
                </c:pt>
                <c:pt idx="7">
                  <c:v>24126</c:v>
                </c:pt>
                <c:pt idx="8">
                  <c:v>26607</c:v>
                </c:pt>
                <c:pt idx="9">
                  <c:v>29195</c:v>
                </c:pt>
                <c:pt idx="10">
                  <c:v>31853</c:v>
                </c:pt>
                <c:pt idx="11">
                  <c:v>35664</c:v>
                </c:pt>
                <c:pt idx="12">
                  <c:v>40662</c:v>
                </c:pt>
              </c:numCache>
            </c:numRef>
          </c:val>
          <c:extLst>
            <c:ext xmlns:c16="http://schemas.microsoft.com/office/drawing/2014/chart" uri="{C3380CC4-5D6E-409C-BE32-E72D297353CC}">
              <c16:uniqueId val="{00000001-DF54-9145-92D3-480EA387D3D8}"/>
            </c:ext>
          </c:extLst>
        </c:ser>
        <c:dLbls>
          <c:showLegendKey val="0"/>
          <c:showVal val="0"/>
          <c:showCatName val="0"/>
          <c:showSerName val="0"/>
          <c:showPercent val="0"/>
          <c:showBubbleSize val="0"/>
        </c:dLbls>
        <c:gapWidth val="150"/>
        <c:overlap val="100"/>
        <c:axId val="2078986856"/>
        <c:axId val="2078989960"/>
      </c:barChart>
      <c:catAx>
        <c:axId val="2078986856"/>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078989960"/>
        <c:crosses val="autoZero"/>
        <c:auto val="1"/>
        <c:lblAlgn val="ctr"/>
        <c:lblOffset val="100"/>
        <c:noMultiLvlLbl val="0"/>
      </c:catAx>
      <c:valAx>
        <c:axId val="2078989960"/>
        <c:scaling>
          <c:orientation val="minMax"/>
          <c:max val="5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078986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3.3975767984222999E-2"/>
          <c:y val="4.9155557540435699E-2"/>
          <c:w val="0.92494623698006595"/>
          <c:h val="0.95084444245956401"/>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72FA-4447-B716-F11A0B3B1CDC}"/>
              </c:ext>
            </c:extLst>
          </c:dPt>
          <c:dPt>
            <c:idx val="1"/>
            <c:bubble3D val="0"/>
            <c:spPr>
              <a:solidFill>
                <a:srgbClr val="FFB81D"/>
              </a:solidFill>
            </c:spPr>
            <c:extLst>
              <c:ext xmlns:c16="http://schemas.microsoft.com/office/drawing/2014/chart" uri="{C3380CC4-5D6E-409C-BE32-E72D297353CC}">
                <c16:uniqueId val="{00000003-72FA-4447-B716-F11A0B3B1CDC}"/>
              </c:ext>
            </c:extLst>
          </c:dPt>
          <c:cat>
            <c:strRef>
              <c:f>Sheet1!$A$2:$A$4</c:f>
              <c:strCache>
                <c:ptCount val="2"/>
                <c:pt idx="0">
                  <c:v>CS jobs</c:v>
                </c:pt>
                <c:pt idx="1">
                  <c:v>Other STEM</c:v>
                </c:pt>
              </c:strCache>
            </c:strRef>
          </c:cat>
          <c:val>
            <c:numRef>
              <c:f>Sheet1!$B$2:$B$4</c:f>
              <c:numCache>
                <c:formatCode>General</c:formatCode>
                <c:ptCount val="3"/>
                <c:pt idx="0">
                  <c:v>0.57999999999999996</c:v>
                </c:pt>
                <c:pt idx="1">
                  <c:v>0.42</c:v>
                </c:pt>
              </c:numCache>
            </c:numRef>
          </c:val>
          <c:extLst>
            <c:ext xmlns:c16="http://schemas.microsoft.com/office/drawing/2014/chart" uri="{C3380CC4-5D6E-409C-BE32-E72D297353CC}">
              <c16:uniqueId val="{00000004-72FA-4447-B716-F11A0B3B1CD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65F1-4C4D-B08A-19E3313DC9A4}"/>
              </c:ext>
            </c:extLst>
          </c:dPt>
          <c:dPt>
            <c:idx val="1"/>
            <c:bubble3D val="0"/>
            <c:spPr>
              <a:solidFill>
                <a:srgbClr val="FFB81D"/>
              </a:solidFill>
            </c:spPr>
            <c:extLst>
              <c:ext xmlns:c16="http://schemas.microsoft.com/office/drawing/2014/chart" uri="{C3380CC4-5D6E-409C-BE32-E72D297353CC}">
                <c16:uniqueId val="{00000003-65F1-4C4D-B08A-19E3313DC9A4}"/>
              </c:ext>
            </c:extLst>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extLst>
            <c:ext xmlns:c16="http://schemas.microsoft.com/office/drawing/2014/chart" uri="{C3380CC4-5D6E-409C-BE32-E72D297353CC}">
              <c16:uniqueId val="{00000004-65F1-4C4D-B08A-19E3313DC9A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2125167352"/>
        <c:axId val="-2125164376"/>
      </c:barChart>
      <c:catAx>
        <c:axId val="-2125167352"/>
        <c:scaling>
          <c:orientation val="minMax"/>
        </c:scaling>
        <c:delete val="1"/>
        <c:axPos val="b"/>
        <c:majorTickMark val="none"/>
        <c:minorTickMark val="none"/>
        <c:tickLblPos val="nextTo"/>
        <c:crossAx val="-2125164376"/>
        <c:crosses val="autoZero"/>
        <c:auto val="0"/>
        <c:lblAlgn val="ctr"/>
        <c:lblOffset val="100"/>
        <c:noMultiLvlLbl val="0"/>
      </c:catAx>
      <c:valAx>
        <c:axId val="-2125164376"/>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167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2125760136"/>
        <c:axId val="-2125757160"/>
      </c:barChart>
      <c:catAx>
        <c:axId val="-2125760136"/>
        <c:scaling>
          <c:orientation val="minMax"/>
        </c:scaling>
        <c:delete val="1"/>
        <c:axPos val="b"/>
        <c:majorTickMark val="none"/>
        <c:minorTickMark val="none"/>
        <c:tickLblPos val="nextTo"/>
        <c:crossAx val="-2125757160"/>
        <c:crosses val="autoZero"/>
        <c:auto val="1"/>
        <c:lblAlgn val="ctr"/>
        <c:lblOffset val="100"/>
        <c:noMultiLvlLbl val="0"/>
      </c:catAx>
      <c:valAx>
        <c:axId val="-212575716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760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9630-944B-AF3F-9E8A9D4B2443}"/>
              </c:ext>
            </c:extLst>
          </c:dPt>
          <c:dPt>
            <c:idx val="1"/>
            <c:bubble3D val="0"/>
            <c:spPr>
              <a:solidFill>
                <a:srgbClr val="FFB81D"/>
              </a:solidFill>
            </c:spPr>
            <c:extLst>
              <c:ext xmlns:c16="http://schemas.microsoft.com/office/drawing/2014/chart" uri="{C3380CC4-5D6E-409C-BE32-E72D297353CC}">
                <c16:uniqueId val="{00000003-9630-944B-AF3F-9E8A9D4B2443}"/>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9630-944B-AF3F-9E8A9D4B244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570-D340-AE5E-B57AD1C0249F}"/>
              </c:ext>
            </c:extLst>
          </c:dPt>
          <c:dPt>
            <c:idx val="1"/>
            <c:bubble3D val="0"/>
            <c:spPr>
              <a:solidFill>
                <a:srgbClr val="FFB81D"/>
              </a:solidFill>
            </c:spPr>
            <c:extLst>
              <c:ext xmlns:c16="http://schemas.microsoft.com/office/drawing/2014/chart" uri="{C3380CC4-5D6E-409C-BE32-E72D297353CC}">
                <c16:uniqueId val="{00000003-8570-D340-AE5E-B57AD1C0249F}"/>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8570-D340-AE5E-B57AD1C0249F}"/>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6/21/18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a:t>
            </a:fld>
            <a:endParaRPr lang="en-US"/>
          </a:p>
        </p:txBody>
      </p:sp>
    </p:spTree>
    <p:extLst>
      <p:ext uri="{BB962C8B-B14F-4D97-AF65-F5344CB8AC3E}">
        <p14:creationId xmlns:p14="http://schemas.microsoft.com/office/powerpoint/2010/main" val="428482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It</a:t>
            </a:r>
            <a:r>
              <a:rPr lang="en-US" baseline="0" dirty="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But in fact, computer science majors were increasing until about 10 years ago.</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Computer</a:t>
            </a:r>
            <a:r>
              <a:rPr lang="en-US" baseline="0" dirty="0"/>
              <a:t> science graduates are finally on the rise again, matching the number of degrees earned 10 years ago. </a:t>
            </a:r>
          </a:p>
          <a:p>
            <a:pPr marL="171450" indent="-171450">
              <a:buFont typeface="Arial"/>
              <a:buChar char="•"/>
            </a:pPr>
            <a:r>
              <a:rPr lang="en-US" baseline="0" dirty="0"/>
              <a:t>But the number of women graduating with computer science degrees still on 2/3 of what it was in 2013. </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6/21/18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Adobe Gothic Std B" panose="020B0800000000000000" pitchFamily="34" charset="-128"/>
                <a:cs typeface="Arial" panose="020B0604020202020204" pitchFamily="34" charset="0"/>
              </a:rPr>
              <a:t>Technology 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Every 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[YOUR STATE]:</a:t>
            </a:r>
          </a:p>
          <a:p>
            <a:r>
              <a:rPr lang="en-US" sz="4000" dirty="0">
                <a:latin typeface="Arial"/>
                <a:cs typeface="Arial"/>
              </a:rPr>
              <a:t>[insert #] open computing jobs</a:t>
            </a:r>
          </a:p>
          <a:p>
            <a:r>
              <a:rPr lang="en-US" sz="4000" dirty="0">
                <a:latin typeface="Arial"/>
                <a:cs typeface="Arial"/>
              </a:rPr>
              <a:t>[insert #] computer science graduates</a:t>
            </a:r>
            <a:r>
              <a:rPr lang="en-US" sz="4400" dirty="0">
                <a:latin typeface="Arial"/>
                <a:cs typeface="Arial"/>
              </a:rPr>
              <a:t> </a:t>
            </a:r>
          </a:p>
          <a:p>
            <a:r>
              <a:rPr lang="en-US" sz="4000" dirty="0">
                <a:latin typeface="Arial"/>
                <a:cs typeface="Arial"/>
              </a:rPr>
              <a:t>[insert #] high schools teach 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…but the majority of schools don’t teach </a:t>
            </a:r>
            <a:r>
              <a:rPr lang="en-US" sz="3200" b="1" dirty="0">
                <a:latin typeface="Arial" panose="020B0604020202020204" pitchFamily="34" charset="0"/>
                <a:ea typeface="Verdana" panose="020B0604030504040204" pitchFamily="34" charset="0"/>
                <a:cs typeface="Arial" panose="020B0604020202020204" pitchFamily="34" charset="0"/>
              </a:rPr>
              <a:t>computer science:</a:t>
            </a: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rPr>
                <a:t>90%</a:t>
              </a: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a:ea typeface="Adobe Gothic Std B" panose="020B0800000000000000" pitchFamily="34" charset="-128"/>
                  <a:cs typeface="Arial"/>
                </a:rPr>
                <a:t>40%</a:t>
              </a:r>
            </a:p>
            <a:p>
              <a:pPr algn="ctr">
                <a:lnSpc>
                  <a:spcPct val="100000"/>
                </a:lnSpc>
              </a:pPr>
              <a:r>
                <a:rPr lang="en-US" sz="2000" dirty="0">
                  <a:solidFill>
                    <a:srgbClr val="404040"/>
                  </a:solidFill>
                  <a:latin typeface="Arial"/>
                  <a:ea typeface="Adobe Gothic Std B" panose="020B0800000000000000" pitchFamily="34" charset="-128"/>
                  <a:cs typeface="Arial"/>
                </a:rPr>
                <a:t>of 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500,000 current openings: These jobs are in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industry and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state, and they’re projected to grow at twice the rate of all other jobs.</a:t>
            </a: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Computing 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426202631"/>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58%</a:t>
            </a: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Tech’s diversity problem starts in K-12 CS</a:t>
            </a: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a:latin typeface="Arial"/>
                <a:cs typeface="Arial"/>
              </a:rPr>
              <a:t>Our state policies can help fix this picture…</a:t>
            </a: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a:solidFill>
                  <a:srgbClr val="000000"/>
                </a:solidFill>
                <a:latin typeface="Arial"/>
                <a:ea typeface="Adobe Gothic Std B" panose="020B0800000000000000" pitchFamily="34" charset="-128"/>
                <a:cs typeface="Arial"/>
              </a:rPr>
              <a:t>Only 21 </a:t>
            </a:r>
            <a:r>
              <a:rPr lang="en-US" sz="2000" b="1" dirty="0">
                <a:solidFill>
                  <a:srgbClr val="000000"/>
                </a:solidFill>
                <a:latin typeface="Arial"/>
                <a:ea typeface="Adobe Gothic Std B" panose="020B0800000000000000" pitchFamily="34" charset="-128"/>
                <a:cs typeface="Arial"/>
              </a:rPr>
              <a:t>states </a:t>
            </a:r>
            <a:r>
              <a:rPr lang="en-US" sz="2000" dirty="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4" name="Picture 3">
            <a:extLst>
              <a:ext uri="{FF2B5EF4-FFF2-40B4-BE49-F238E27FC236}">
                <a16:creationId xmlns:a16="http://schemas.microsoft.com/office/drawing/2014/main" id="{4FE88FA9-6D37-1B4A-B484-A67A76831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82" y="1419745"/>
            <a:ext cx="5611090" cy="3675264"/>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35 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12 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CS can count for graduation in </a:t>
            </a:r>
            <a:r>
              <a:rPr lang="en-US" sz="3200" b="1" dirty="0">
                <a:solidFill>
                  <a:srgbClr val="7665A0"/>
                </a:solidFill>
                <a:latin typeface="Arial"/>
                <a:ea typeface="Adobe Gothic Std B" panose="020B0800000000000000" pitchFamily="34" charset="-128"/>
                <a:cs typeface="Arial"/>
              </a:rPr>
              <a:t>35 states + DC</a:t>
            </a: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4" name="Picture 3">
            <a:extLst>
              <a:ext uri="{FF2B5EF4-FFF2-40B4-BE49-F238E27FC236}">
                <a16:creationId xmlns:a16="http://schemas.microsoft.com/office/drawing/2014/main" id="{9A1F159F-9EFD-504A-B36A-1D459E2ED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32" y="1502474"/>
            <a:ext cx="5411916" cy="3529902"/>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Change the Equation</a:t>
            </a: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p>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90%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40%</a:t>
              </a:r>
            </a:p>
            <a:p>
              <a:pPr algn="ctr">
                <a:lnSpc>
                  <a:spcPct val="100000"/>
                </a:lnSpc>
              </a:pPr>
              <a:r>
                <a:rPr lang="en-US" sz="2000" dirty="0">
                  <a:solidFill>
                    <a:srgbClr val="000000"/>
                  </a:solidFill>
                  <a:latin typeface="Arial"/>
                  <a:ea typeface="Adobe Gothic Std B" panose="020B0800000000000000" pitchFamily="34" charset="-128"/>
                  <a:cs typeface="Arial"/>
                </a:rPr>
                <a:t>of schools teach computer programming</a:t>
              </a: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Foundation, National Center for Education Statistics </a:t>
            </a: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21112</TotalTime>
  <Words>2632</Words>
  <Application>Microsoft Macintosh PowerPoint</Application>
  <PresentationFormat>On-screen Show (16:9)</PresentationFormat>
  <Paragraphs>236</Paragraphs>
  <Slides>30</Slides>
  <Notes>29</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Adobe Gothic Std B</vt:lpstr>
      <vt:lpstr>Arial</vt:lpstr>
      <vt:lpstr>Calibri</vt:lpstr>
      <vt:lpstr>Calibri Light</vt:lpstr>
      <vt:lpstr>Gotham Bold</vt:lpstr>
      <vt:lpstr>Gotham Book</vt:lpstr>
      <vt:lpstr>Helvetica Neue Medium</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339</cp:revision>
  <cp:lastPrinted>2016-07-19T17:37:10Z</cp:lastPrinted>
  <dcterms:created xsi:type="dcterms:W3CDTF">2014-08-04T22:26:06Z</dcterms:created>
  <dcterms:modified xsi:type="dcterms:W3CDTF">2018-06-21T21:35:22Z</dcterms:modified>
</cp:coreProperties>
</file>