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7" r:id="rId3"/>
  </p:sldMasterIdLst>
  <p:notesMasterIdLst>
    <p:notesMasterId r:id="rId31"/>
  </p:notesMasterIdLst>
  <p:sldIdLst>
    <p:sldId id="419" r:id="rId4"/>
    <p:sldId id="407" r:id="rId5"/>
    <p:sldId id="442" r:id="rId6"/>
    <p:sldId id="421" r:id="rId7"/>
    <p:sldId id="422" r:id="rId8"/>
    <p:sldId id="423" r:id="rId9"/>
    <p:sldId id="424" r:id="rId10"/>
    <p:sldId id="440" r:id="rId11"/>
    <p:sldId id="430" r:id="rId12"/>
    <p:sldId id="431" r:id="rId13"/>
    <p:sldId id="432" r:id="rId14"/>
    <p:sldId id="433" r:id="rId15"/>
    <p:sldId id="434" r:id="rId16"/>
    <p:sldId id="435" r:id="rId17"/>
    <p:sldId id="436" r:id="rId18"/>
    <p:sldId id="413" r:id="rId19"/>
    <p:sldId id="426" r:id="rId20"/>
    <p:sldId id="427" r:id="rId21"/>
    <p:sldId id="428" r:id="rId22"/>
    <p:sldId id="416" r:id="rId23"/>
    <p:sldId id="441" r:id="rId24"/>
    <p:sldId id="429" r:id="rId25"/>
    <p:sldId id="415" r:id="rId26"/>
    <p:sldId id="411" r:id="rId27"/>
    <p:sldId id="437" r:id="rId28"/>
    <p:sldId id="412" r:id="rId29"/>
    <p:sldId id="439" r:id="rId30"/>
  </p:sldIdLst>
  <p:sldSz cx="9144000" cy="5143500" type="screen16x9"/>
  <p:notesSz cx="6858000" cy="9144000"/>
  <p:defaultTextStyle>
    <a:defPPr>
      <a:defRPr lang="en-US"/>
    </a:defPPr>
    <a:lvl1pPr marL="0" algn="l" defTabSz="685464" rtl="0" eaLnBrk="1" latinLnBrk="0" hangingPunct="1">
      <a:defRPr sz="1300" kern="1200">
        <a:solidFill>
          <a:schemeClr val="tx1"/>
        </a:solidFill>
        <a:latin typeface="+mn-lt"/>
        <a:ea typeface="+mn-ea"/>
        <a:cs typeface="+mn-cs"/>
      </a:defRPr>
    </a:lvl1pPr>
    <a:lvl2pPr marL="342732" algn="l" defTabSz="685464" rtl="0" eaLnBrk="1" latinLnBrk="0" hangingPunct="1">
      <a:defRPr sz="1300" kern="1200">
        <a:solidFill>
          <a:schemeClr val="tx1"/>
        </a:solidFill>
        <a:latin typeface="+mn-lt"/>
        <a:ea typeface="+mn-ea"/>
        <a:cs typeface="+mn-cs"/>
      </a:defRPr>
    </a:lvl2pPr>
    <a:lvl3pPr marL="685464" algn="l" defTabSz="685464" rtl="0" eaLnBrk="1" latinLnBrk="0" hangingPunct="1">
      <a:defRPr sz="1300" kern="1200">
        <a:solidFill>
          <a:schemeClr val="tx1"/>
        </a:solidFill>
        <a:latin typeface="+mn-lt"/>
        <a:ea typeface="+mn-ea"/>
        <a:cs typeface="+mn-cs"/>
      </a:defRPr>
    </a:lvl3pPr>
    <a:lvl4pPr marL="1028194" algn="l" defTabSz="685464" rtl="0" eaLnBrk="1" latinLnBrk="0" hangingPunct="1">
      <a:defRPr sz="1300" kern="1200">
        <a:solidFill>
          <a:schemeClr val="tx1"/>
        </a:solidFill>
        <a:latin typeface="+mn-lt"/>
        <a:ea typeface="+mn-ea"/>
        <a:cs typeface="+mn-cs"/>
      </a:defRPr>
    </a:lvl4pPr>
    <a:lvl5pPr marL="1370927" algn="l" defTabSz="685464" rtl="0" eaLnBrk="1" latinLnBrk="0" hangingPunct="1">
      <a:defRPr sz="1300" kern="1200">
        <a:solidFill>
          <a:schemeClr val="tx1"/>
        </a:solidFill>
        <a:latin typeface="+mn-lt"/>
        <a:ea typeface="+mn-ea"/>
        <a:cs typeface="+mn-cs"/>
      </a:defRPr>
    </a:lvl5pPr>
    <a:lvl6pPr marL="1713661" algn="l" defTabSz="685464" rtl="0" eaLnBrk="1" latinLnBrk="0" hangingPunct="1">
      <a:defRPr sz="1300" kern="1200">
        <a:solidFill>
          <a:schemeClr val="tx1"/>
        </a:solidFill>
        <a:latin typeface="+mn-lt"/>
        <a:ea typeface="+mn-ea"/>
        <a:cs typeface="+mn-cs"/>
      </a:defRPr>
    </a:lvl6pPr>
    <a:lvl7pPr marL="2056393" algn="l" defTabSz="685464" rtl="0" eaLnBrk="1" latinLnBrk="0" hangingPunct="1">
      <a:defRPr sz="1300" kern="1200">
        <a:solidFill>
          <a:schemeClr val="tx1"/>
        </a:solidFill>
        <a:latin typeface="+mn-lt"/>
        <a:ea typeface="+mn-ea"/>
        <a:cs typeface="+mn-cs"/>
      </a:defRPr>
    </a:lvl7pPr>
    <a:lvl8pPr marL="2399124" algn="l" defTabSz="685464" rtl="0" eaLnBrk="1" latinLnBrk="0" hangingPunct="1">
      <a:defRPr sz="1300" kern="1200">
        <a:solidFill>
          <a:schemeClr val="tx1"/>
        </a:solidFill>
        <a:latin typeface="+mn-lt"/>
        <a:ea typeface="+mn-ea"/>
        <a:cs typeface="+mn-cs"/>
      </a:defRPr>
    </a:lvl8pPr>
    <a:lvl9pPr marL="2741855" algn="l" defTabSz="685464"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31" userDrawn="1">
          <p15:clr>
            <a:srgbClr val="A4A3A4"/>
          </p15:clr>
        </p15:guide>
        <p15:guide id="2" pos="3917" userDrawn="1">
          <p15:clr>
            <a:srgbClr val="A4A3A4"/>
          </p15:clr>
        </p15:guide>
        <p15:guide id="3" pos="7661" userDrawn="1">
          <p15:clr>
            <a:srgbClr val="A4A3A4"/>
          </p15:clr>
        </p15:guide>
        <p15:guide id="4" pos="173" userDrawn="1">
          <p15:clr>
            <a:srgbClr val="A4A3A4"/>
          </p15:clr>
        </p15:guide>
        <p15:guide id="5" orient="horz" pos="187" userDrawn="1">
          <p15:clr>
            <a:srgbClr val="A4A3A4"/>
          </p15:clr>
        </p15:guide>
        <p15:guide id="6" orient="horz" pos="4243" userDrawn="1">
          <p15:clr>
            <a:srgbClr val="A4A3A4"/>
          </p15:clr>
        </p15:guide>
        <p15:guide id="7" pos="509" userDrawn="1">
          <p15:clr>
            <a:srgbClr val="A4A3A4"/>
          </p15:clr>
        </p15:guide>
        <p15:guide id="8" pos="2309" userDrawn="1">
          <p15:clr>
            <a:srgbClr val="A4A3A4"/>
          </p15:clr>
        </p15:guide>
        <p15:guide id="9" orient="horz" pos="4075" userDrawn="1">
          <p15:clr>
            <a:srgbClr val="A4A3A4"/>
          </p15:clr>
        </p15:guide>
        <p15:guide id="10" orient="horz" pos="2203" userDrawn="1">
          <p15:clr>
            <a:srgbClr val="A4A3A4"/>
          </p15:clr>
        </p15:guide>
        <p15:guide id="11" orient="horz" pos="376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ie Hendrickson" initials="K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BC"/>
    <a:srgbClr val="7665A0"/>
    <a:srgbClr val="0094CA"/>
    <a:srgbClr val="FFB81D"/>
    <a:srgbClr val="00CEDE"/>
    <a:srgbClr val="7030A0"/>
    <a:srgbClr val="00AEBC"/>
    <a:srgbClr val="181717"/>
    <a:srgbClr val="404040"/>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38" autoAdjust="0"/>
    <p:restoredTop sz="88190" autoAdjust="0"/>
  </p:normalViewPr>
  <p:slideViewPr>
    <p:cSldViewPr snapToGrid="0">
      <p:cViewPr>
        <p:scale>
          <a:sx n="100" d="100"/>
          <a:sy n="100" d="100"/>
        </p:scale>
        <p:origin x="-120" y="-520"/>
      </p:cViewPr>
      <p:guideLst>
        <p:guide orient="horz" pos="243"/>
        <p:guide orient="horz" pos="138"/>
        <p:guide orient="horz" pos="3120"/>
        <p:guide orient="horz" pos="2997"/>
        <p:guide orient="horz" pos="1620"/>
        <p:guide orient="horz" pos="2767"/>
        <p:guide pos="2880"/>
        <p:guide pos="5633"/>
        <p:guide pos="127"/>
        <p:guide pos="374"/>
        <p:guide pos="169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notesMaster" Target="notesMasters/notesMaster1.xml"/><Relationship Id="rId32" Type="http://schemas.openxmlformats.org/officeDocument/2006/relationships/printerSettings" Target="printerSettings/printerSettings1.bin"/><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commentAuthors" Target="commentAuthors.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KatieCodeDotOrg:Desktop:Infographics%20for%20carousel:For%20PPT:graphs%20for%20generic%20advocacy%20slides.xlsx" TargetMode="Externa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0.91</c:v>
                </c:pt>
                <c:pt idx="1">
                  <c:v>0.09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0.25</c:v>
                </c:pt>
                <c:pt idx="1">
                  <c:v>0.75</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0666804620055023"/>
          <c:y val="0.0417000907248491"/>
          <c:w val="0.913741224741486"/>
          <c:h val="0.876995593075815"/>
        </c:manualLayout>
      </c:layout>
      <c:barChart>
        <c:barDir val="col"/>
        <c:grouping val="stacked"/>
        <c:varyColors val="0"/>
        <c:ser>
          <c:idx val="1"/>
          <c:order val="0"/>
          <c:spPr>
            <a:noFill/>
            <a:ln>
              <a:noFill/>
            </a:ln>
          </c:spPr>
          <c:invertIfNegative val="0"/>
          <c:cat>
            <c:numRef>
              <c:f>Sheet1!$A$25:$A$39</c:f>
              <c:numCache>
                <c:formatCode>General</c:formatCode>
                <c:ptCount val="15"/>
                <c:pt idx="0">
                  <c:v>2000.0</c:v>
                </c:pt>
                <c:pt idx="1">
                  <c:v>2001.0</c:v>
                </c:pt>
                <c:pt idx="2">
                  <c:v>2002.0</c:v>
                </c:pt>
                <c:pt idx="3">
                  <c:v>2003.0</c:v>
                </c:pt>
                <c:pt idx="4">
                  <c:v>2004.0</c:v>
                </c:pt>
                <c:pt idx="5">
                  <c:v>2005.0</c:v>
                </c:pt>
                <c:pt idx="6">
                  <c:v>2006.0</c:v>
                </c:pt>
                <c:pt idx="7">
                  <c:v>2007.0</c:v>
                </c:pt>
                <c:pt idx="8">
                  <c:v>2008.0</c:v>
                </c:pt>
                <c:pt idx="9">
                  <c:v>2009.0</c:v>
                </c:pt>
                <c:pt idx="10">
                  <c:v>2010.0</c:v>
                </c:pt>
                <c:pt idx="11">
                  <c:v>2011.0</c:v>
                </c:pt>
                <c:pt idx="12">
                  <c:v>2012.0</c:v>
                </c:pt>
                <c:pt idx="13">
                  <c:v>2013.0</c:v>
                </c:pt>
                <c:pt idx="14">
                  <c:v>2014.0</c:v>
                </c:pt>
              </c:numCache>
            </c:numRef>
          </c:cat>
          <c:val>
            <c:numRef>
              <c:f>Sheet1!$C$25:$C$39</c:f>
              <c:numCache>
                <c:formatCode>#,##0</c:formatCode>
                <c:ptCount val="15"/>
                <c:pt idx="0">
                  <c:v>9268.0</c:v>
                </c:pt>
                <c:pt idx="1">
                  <c:v>10463.0</c:v>
                </c:pt>
                <c:pt idx="2">
                  <c:v>11593.0</c:v>
                </c:pt>
                <c:pt idx="3">
                  <c:v>12838.0</c:v>
                </c:pt>
                <c:pt idx="4">
                  <c:v>11606.0</c:v>
                </c:pt>
                <c:pt idx="5">
                  <c:v>9261.0</c:v>
                </c:pt>
                <c:pt idx="6">
                  <c:v>7006.0</c:v>
                </c:pt>
                <c:pt idx="7">
                  <c:v>5578.0</c:v>
                </c:pt>
                <c:pt idx="8">
                  <c:v>4756.0</c:v>
                </c:pt>
                <c:pt idx="9">
                  <c:v>4742.0</c:v>
                </c:pt>
                <c:pt idx="10">
                  <c:v>4978.0</c:v>
                </c:pt>
                <c:pt idx="11">
                  <c:v>5133.0</c:v>
                </c:pt>
                <c:pt idx="12">
                  <c:v>5792.0</c:v>
                </c:pt>
                <c:pt idx="13">
                  <c:v>6338.0</c:v>
                </c:pt>
                <c:pt idx="14">
                  <c:v>7327.0</c:v>
                </c:pt>
              </c:numCache>
            </c:numRef>
          </c:val>
        </c:ser>
        <c:ser>
          <c:idx val="2"/>
          <c:order val="1"/>
          <c:spPr>
            <a:noFill/>
            <a:ln>
              <a:noFill/>
            </a:ln>
          </c:spPr>
          <c:invertIfNegative val="0"/>
          <c:cat>
            <c:numRef>
              <c:f>Sheet1!$A$25:$A$39</c:f>
              <c:numCache>
                <c:formatCode>General</c:formatCode>
                <c:ptCount val="15"/>
                <c:pt idx="0">
                  <c:v>2000.0</c:v>
                </c:pt>
                <c:pt idx="1">
                  <c:v>2001.0</c:v>
                </c:pt>
                <c:pt idx="2">
                  <c:v>2002.0</c:v>
                </c:pt>
                <c:pt idx="3">
                  <c:v>2003.0</c:v>
                </c:pt>
                <c:pt idx="4">
                  <c:v>2004.0</c:v>
                </c:pt>
                <c:pt idx="5">
                  <c:v>2005.0</c:v>
                </c:pt>
                <c:pt idx="6">
                  <c:v>2006.0</c:v>
                </c:pt>
                <c:pt idx="7">
                  <c:v>2007.0</c:v>
                </c:pt>
                <c:pt idx="8">
                  <c:v>2008.0</c:v>
                </c:pt>
                <c:pt idx="9">
                  <c:v>2009.0</c:v>
                </c:pt>
                <c:pt idx="10">
                  <c:v>2010.0</c:v>
                </c:pt>
                <c:pt idx="11">
                  <c:v>2011.0</c:v>
                </c:pt>
                <c:pt idx="12">
                  <c:v>2012.0</c:v>
                </c:pt>
                <c:pt idx="13">
                  <c:v>2013.0</c:v>
                </c:pt>
                <c:pt idx="14">
                  <c:v>2014.0</c:v>
                </c:pt>
              </c:numCache>
            </c:numRef>
          </c:cat>
          <c:val>
            <c:numRef>
              <c:f>Sheet1!$D$25:$D$39</c:f>
              <c:numCache>
                <c:formatCode>#,##0</c:formatCode>
                <c:ptCount val="15"/>
                <c:pt idx="0">
                  <c:v>24548.0</c:v>
                </c:pt>
                <c:pt idx="1">
                  <c:v>28269.0</c:v>
                </c:pt>
                <c:pt idx="2">
                  <c:v>31474.0</c:v>
                </c:pt>
                <c:pt idx="3">
                  <c:v>35665.0</c:v>
                </c:pt>
                <c:pt idx="4">
                  <c:v>35975.0</c:v>
                </c:pt>
                <c:pt idx="5">
                  <c:v>33535.0</c:v>
                </c:pt>
                <c:pt idx="6">
                  <c:v>28690.0</c:v>
                </c:pt>
                <c:pt idx="7">
                  <c:v>25825.0</c:v>
                </c:pt>
                <c:pt idx="8">
                  <c:v>23644.0</c:v>
                </c:pt>
                <c:pt idx="9">
                  <c:v>23547.0</c:v>
                </c:pt>
                <c:pt idx="10">
                  <c:v>24113.0</c:v>
                </c:pt>
                <c:pt idx="11">
                  <c:v>26584.0</c:v>
                </c:pt>
                <c:pt idx="12">
                  <c:v>29172.0</c:v>
                </c:pt>
                <c:pt idx="13">
                  <c:v>31837.0</c:v>
                </c:pt>
                <c:pt idx="14">
                  <c:v>35642.0</c:v>
                </c:pt>
              </c:numCache>
            </c:numRef>
          </c:val>
        </c:ser>
        <c:dLbls>
          <c:showLegendKey val="0"/>
          <c:showVal val="0"/>
          <c:showCatName val="0"/>
          <c:showSerName val="0"/>
          <c:showPercent val="0"/>
          <c:showBubbleSize val="0"/>
        </c:dLbls>
        <c:gapWidth val="150"/>
        <c:overlap val="100"/>
        <c:axId val="-2142380808"/>
        <c:axId val="-2142377832"/>
      </c:barChart>
      <c:catAx>
        <c:axId val="-2142380808"/>
        <c:scaling>
          <c:orientation val="minMax"/>
        </c:scaling>
        <c:delete val="0"/>
        <c:axPos val="b"/>
        <c:numFmt formatCode="General" sourceLinked="1"/>
        <c:majorTickMark val="out"/>
        <c:minorTickMark val="none"/>
        <c:tickLblPos val="nextTo"/>
        <c:crossAx val="-2142377832"/>
        <c:crosses val="autoZero"/>
        <c:auto val="1"/>
        <c:lblAlgn val="ctr"/>
        <c:lblOffset val="100"/>
        <c:noMultiLvlLbl val="0"/>
      </c:catAx>
      <c:valAx>
        <c:axId val="-2142377832"/>
        <c:scaling>
          <c:orientation val="minMax"/>
          <c:max val="50000.0"/>
        </c:scaling>
        <c:delete val="0"/>
        <c:axPos val="l"/>
        <c:majorGridlines/>
        <c:numFmt formatCode="#,##0" sourceLinked="1"/>
        <c:majorTickMark val="out"/>
        <c:minorTickMark val="none"/>
        <c:tickLblPos val="nextTo"/>
        <c:crossAx val="-2142380808"/>
        <c:crosses val="autoZero"/>
        <c:crossBetween val="between"/>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033975767984223"/>
          <c:y val="0.0491555575404357"/>
          <c:w val="0.924946236980066"/>
          <c:h val="0.950844442459564"/>
        </c:manualLayout>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0.71</c:v>
                </c:pt>
                <c:pt idx="1">
                  <c:v>0.29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0.08</c:v>
                </c:pt>
                <c:pt idx="1">
                  <c:v>0.92</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0.91</c:v>
                </c:pt>
                <c:pt idx="1">
                  <c:v>0.09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0.25</c:v>
                </c:pt>
                <c:pt idx="1">
                  <c:v>0.75</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07D2D-D193-49EA-AA40-D0161EE95780}" type="datetimeFigureOut">
              <a:rPr lang="en-US" smtClean="0"/>
              <a:t>7/19/16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22C71-FE57-4B9A-AC4B-B46CC73ADB87}" type="slidenum">
              <a:rPr lang="en-US" smtClean="0"/>
              <a:t>‹#›</a:t>
            </a:fld>
            <a:endParaRPr lang="en-US"/>
          </a:p>
        </p:txBody>
      </p:sp>
    </p:spTree>
    <p:extLst>
      <p:ext uri="{BB962C8B-B14F-4D97-AF65-F5344CB8AC3E}">
        <p14:creationId xmlns:p14="http://schemas.microsoft.com/office/powerpoint/2010/main" val="1909016580"/>
      </p:ext>
    </p:extLst>
  </p:cSld>
  <p:clrMap bg1="lt1" tx1="dk1" bg2="lt2" tx2="dk2" accent1="accent1" accent2="accent2" accent3="accent3" accent4="accent4" accent5="accent5" accent6="accent6" hlink="hlink" folHlink="folHlink"/>
  <p:notesStyle>
    <a:lvl1pPr marL="0" algn="l" defTabSz="672024" rtl="0" eaLnBrk="1" latinLnBrk="0" hangingPunct="1">
      <a:defRPr sz="900" kern="1200">
        <a:solidFill>
          <a:schemeClr val="tx1"/>
        </a:solidFill>
        <a:latin typeface="+mn-lt"/>
        <a:ea typeface="+mn-ea"/>
        <a:cs typeface="+mn-cs"/>
      </a:defRPr>
    </a:lvl1pPr>
    <a:lvl2pPr marL="336012" algn="l" defTabSz="672024" rtl="0" eaLnBrk="1" latinLnBrk="0" hangingPunct="1">
      <a:defRPr sz="900" kern="1200">
        <a:solidFill>
          <a:schemeClr val="tx1"/>
        </a:solidFill>
        <a:latin typeface="+mn-lt"/>
        <a:ea typeface="+mn-ea"/>
        <a:cs typeface="+mn-cs"/>
      </a:defRPr>
    </a:lvl2pPr>
    <a:lvl3pPr marL="672024" algn="l" defTabSz="672024" rtl="0" eaLnBrk="1" latinLnBrk="0" hangingPunct="1">
      <a:defRPr sz="900" kern="1200">
        <a:solidFill>
          <a:schemeClr val="tx1"/>
        </a:solidFill>
        <a:latin typeface="+mn-lt"/>
        <a:ea typeface="+mn-ea"/>
        <a:cs typeface="+mn-cs"/>
      </a:defRPr>
    </a:lvl3pPr>
    <a:lvl4pPr marL="1008035" algn="l" defTabSz="672024" rtl="0" eaLnBrk="1" latinLnBrk="0" hangingPunct="1">
      <a:defRPr sz="900" kern="1200">
        <a:solidFill>
          <a:schemeClr val="tx1"/>
        </a:solidFill>
        <a:latin typeface="+mn-lt"/>
        <a:ea typeface="+mn-ea"/>
        <a:cs typeface="+mn-cs"/>
      </a:defRPr>
    </a:lvl4pPr>
    <a:lvl5pPr marL="1344047" algn="l" defTabSz="672024" rtl="0" eaLnBrk="1" latinLnBrk="0" hangingPunct="1">
      <a:defRPr sz="900" kern="1200">
        <a:solidFill>
          <a:schemeClr val="tx1"/>
        </a:solidFill>
        <a:latin typeface="+mn-lt"/>
        <a:ea typeface="+mn-ea"/>
        <a:cs typeface="+mn-cs"/>
      </a:defRPr>
    </a:lvl5pPr>
    <a:lvl6pPr marL="1680058" algn="l" defTabSz="672024" rtl="0" eaLnBrk="1" latinLnBrk="0" hangingPunct="1">
      <a:defRPr sz="900" kern="1200">
        <a:solidFill>
          <a:schemeClr val="tx1"/>
        </a:solidFill>
        <a:latin typeface="+mn-lt"/>
        <a:ea typeface="+mn-ea"/>
        <a:cs typeface="+mn-cs"/>
      </a:defRPr>
    </a:lvl6pPr>
    <a:lvl7pPr marL="2016071" algn="l" defTabSz="672024" rtl="0" eaLnBrk="1" latinLnBrk="0" hangingPunct="1">
      <a:defRPr sz="900" kern="1200">
        <a:solidFill>
          <a:schemeClr val="tx1"/>
        </a:solidFill>
        <a:latin typeface="+mn-lt"/>
        <a:ea typeface="+mn-ea"/>
        <a:cs typeface="+mn-cs"/>
      </a:defRPr>
    </a:lvl7pPr>
    <a:lvl8pPr marL="2352082" algn="l" defTabSz="672024" rtl="0" eaLnBrk="1" latinLnBrk="0" hangingPunct="1">
      <a:defRPr sz="900" kern="1200">
        <a:solidFill>
          <a:schemeClr val="tx1"/>
        </a:solidFill>
        <a:latin typeface="+mn-lt"/>
        <a:ea typeface="+mn-ea"/>
        <a:cs typeface="+mn-cs"/>
      </a:defRPr>
    </a:lvl8pPr>
    <a:lvl9pPr marL="2688094" algn="l" defTabSz="67202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Let’s talk about getting computer science into our K-12 schools</a:t>
            </a:r>
          </a:p>
          <a:p>
            <a:pPr marL="171450" indent="-171450">
              <a:buFont typeface="Arial"/>
              <a:buChar char="•"/>
            </a:pPr>
            <a:r>
              <a:rPr lang="en-US" baseline="0" dirty="0" smtClean="0"/>
              <a:t>But let’s start by talking about dreams</a:t>
            </a:r>
          </a:p>
          <a:p>
            <a:pPr marL="171450" indent="-171450">
              <a:buFont typeface="Arial"/>
              <a:buChar char="•"/>
            </a:pPr>
            <a:r>
              <a:rPr lang="en-US" baseline="0" dirty="0" smtClean="0"/>
              <a:t>Opportunities for you</a:t>
            </a:r>
          </a:p>
          <a:p>
            <a:pPr marL="171450" indent="-171450">
              <a:buFont typeface="Arial"/>
              <a:buChar char="•"/>
            </a:pPr>
            <a:r>
              <a:rPr lang="en-US" baseline="0" dirty="0" smtClean="0"/>
              <a:t>Opportunities for your community</a:t>
            </a:r>
          </a:p>
          <a:p>
            <a:pPr marL="171450" indent="-171450">
              <a:buFont typeface="Arial"/>
              <a:buChar char="•"/>
            </a:pPr>
            <a:r>
              <a:rPr lang="en-US" baseline="0" dirty="0" smtClean="0"/>
              <a:t>And most importantly, an opportunity to create something</a:t>
            </a:r>
            <a:endParaRPr lang="en-US" dirty="0" smtClean="0"/>
          </a:p>
          <a:p>
            <a:pPr marL="171450" indent="-171450">
              <a:buFont typeface="Arial"/>
              <a:buChar char="•"/>
            </a:pPr>
            <a:r>
              <a:rPr lang="en-US" dirty="0" smtClean="0"/>
              <a:t>The beauty</a:t>
            </a:r>
            <a:r>
              <a:rPr lang="en-US" baseline="0" dirty="0" smtClean="0"/>
              <a:t> of computer science is that imagination and creation lie at the heart of the field</a:t>
            </a:r>
          </a:p>
          <a:p>
            <a:pPr marL="171450" indent="-171450">
              <a:buFont typeface="Arial"/>
              <a:buChar char="•"/>
            </a:pPr>
            <a:r>
              <a:rPr lang="en-US" baseline="0" dirty="0" smtClean="0"/>
              <a:t>This smart phone I have here or the laptop driving this presentation are innovation platforms</a:t>
            </a:r>
          </a:p>
          <a:p>
            <a:pPr marL="171450" indent="-171450">
              <a:buFont typeface="Arial"/>
              <a:buChar char="•"/>
            </a:pPr>
            <a:r>
              <a:rPr lang="en-US" baseline="0" dirty="0" smtClean="0"/>
              <a:t>They allow dreamers, idealists and entrepreneurs anywhere in world to bring their ideas into reality IF they know how to write the software that drives our modern world</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a:t>
            </a:fld>
            <a:endParaRPr lang="en-US"/>
          </a:p>
        </p:txBody>
      </p:sp>
    </p:spTree>
    <p:extLst>
      <p:ext uri="{BB962C8B-B14F-4D97-AF65-F5344CB8AC3E}">
        <p14:creationId xmlns:p14="http://schemas.microsoft.com/office/powerpoint/2010/main" val="140297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For</a:t>
            </a:r>
            <a:r>
              <a:rPr lang="en-US" baseline="0" dirty="0" smtClean="0"/>
              <a:t> example, consider the fact that t</a:t>
            </a:r>
            <a:r>
              <a:rPr lang="en-US" dirty="0" smtClean="0"/>
              <a:t>he first computer was built in 1943</a:t>
            </a:r>
            <a:r>
              <a:rPr lang="is-IS"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11</a:t>
            </a:fld>
            <a:endParaRPr lang="en-US"/>
          </a:p>
        </p:txBody>
      </p:sp>
    </p:spTree>
    <p:extLst>
      <p:ext uri="{BB962C8B-B14F-4D97-AF65-F5344CB8AC3E}">
        <p14:creationId xmlns:p14="http://schemas.microsoft.com/office/powerpoint/2010/main" val="974575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dirty="0" smtClean="0"/>
              <a:t>…but the first computer </a:t>
            </a:r>
            <a:r>
              <a:rPr lang="is-IS" i="1" dirty="0" smtClean="0"/>
              <a:t>program </a:t>
            </a:r>
            <a:r>
              <a:rPr lang="is-IS" dirty="0" smtClean="0"/>
              <a:t>was written</a:t>
            </a:r>
            <a:r>
              <a:rPr lang="is-IS" baseline="0" dirty="0" smtClean="0"/>
              <a:t> in 1843, by Ada Lovelace.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baseline="0" dirty="0" smtClean="0"/>
              <a:t>Writing a computer program is about using logic to creatively solve a problem...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i="1" baseline="0" dirty="0" smtClean="0"/>
              <a:t>N</a:t>
            </a:r>
            <a:r>
              <a:rPr lang="is-IS" i="1" baseline="0" dirty="0" smtClean="0"/>
              <a:t>ot</a:t>
            </a:r>
            <a:r>
              <a:rPr lang="is-IS" i="0" baseline="0" dirty="0" smtClean="0"/>
              <a:t> just about the technology that carries out that program.</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12</a:t>
            </a:fld>
            <a:endParaRPr lang="en-US"/>
          </a:p>
        </p:txBody>
      </p:sp>
    </p:spTree>
    <p:extLst>
      <p:ext uri="{BB962C8B-B14F-4D97-AF65-F5344CB8AC3E}">
        <p14:creationId xmlns:p14="http://schemas.microsoft.com/office/powerpoint/2010/main" val="777319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We hear a lot about the number of computing jobs in the US economy</a:t>
            </a:r>
          </a:p>
          <a:p>
            <a:pPr marL="171450" indent="-171450">
              <a:buFont typeface="Arial"/>
              <a:buChar char="•"/>
            </a:pPr>
            <a:r>
              <a:rPr lang="en-US" baseline="0" dirty="0" smtClean="0"/>
              <a:t>And many view computer science as simply vocational,</a:t>
            </a:r>
          </a:p>
          <a:p>
            <a:pPr marL="171450" indent="-171450">
              <a:buFont typeface="Arial"/>
              <a:buChar char="•"/>
            </a:pPr>
            <a:r>
              <a:rPr lang="en-US" baseline="0" dirty="0" smtClean="0"/>
              <a:t>That learning computer science is just about getting a great job</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13</a:t>
            </a:fld>
            <a:endParaRPr lang="en-US"/>
          </a:p>
        </p:txBody>
      </p:sp>
    </p:spTree>
    <p:extLst>
      <p:ext uri="{BB962C8B-B14F-4D97-AF65-F5344CB8AC3E}">
        <p14:creationId xmlns:p14="http://schemas.microsoft.com/office/powerpoint/2010/main" val="2265551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The right way to think about</a:t>
            </a:r>
            <a:r>
              <a:rPr lang="en-US" baseline="0" dirty="0" smtClean="0"/>
              <a:t> computer science in our education system is that it is foundational</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14</a:t>
            </a:fld>
            <a:endParaRPr lang="en-US"/>
          </a:p>
        </p:txBody>
      </p:sp>
    </p:spTree>
    <p:extLst>
      <p:ext uri="{BB962C8B-B14F-4D97-AF65-F5344CB8AC3E}">
        <p14:creationId xmlns:p14="http://schemas.microsoft.com/office/powerpoint/2010/main" val="101304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The reality is that technology affects every field of commerce</a:t>
            </a:r>
          </a:p>
          <a:p>
            <a:pPr marL="171450" indent="-171450">
              <a:buFont typeface="Arial"/>
              <a:buChar char="•"/>
            </a:pPr>
            <a:r>
              <a:rPr lang="en-US" baseline="0" dirty="0" smtClean="0"/>
              <a:t>In healthcare – computing is part of operating rooms every day and it is enabling breakthroughs like these contact lenses that detect levels of insulin for people with diabetes</a:t>
            </a:r>
          </a:p>
          <a:p>
            <a:pPr marL="171450" indent="-171450">
              <a:buFont typeface="Arial"/>
              <a:buChar char="•"/>
            </a:pPr>
            <a:r>
              <a:rPr lang="en-US" baseline="0" dirty="0" smtClean="0"/>
              <a:t>In space – we are depending on a generation of robots to explore where humans cannot now</a:t>
            </a:r>
          </a:p>
          <a:p>
            <a:pPr marL="171450" indent="-171450">
              <a:buFont typeface="Arial"/>
              <a:buChar char="•"/>
            </a:pPr>
            <a:r>
              <a:rPr lang="en-US" baseline="0" dirty="0" smtClean="0"/>
              <a:t>In our homes -- we are automating everyday things like our heating systems</a:t>
            </a:r>
          </a:p>
          <a:p>
            <a:pPr marL="171450" indent="-171450">
              <a:buFont typeface="Arial"/>
              <a:buChar char="•"/>
            </a:pPr>
            <a:r>
              <a:rPr lang="en-US" baseline="0" dirty="0" smtClean="0"/>
              <a:t>On our roads – we depend on navigation systems to get us home and now we are experimenting with bringing self-driving cars into our everyday lives</a:t>
            </a:r>
          </a:p>
          <a:p>
            <a:pPr marL="171450" indent="-171450">
              <a:buFont typeface="Arial"/>
              <a:buChar char="•"/>
            </a:pPr>
            <a:r>
              <a:rPr lang="en-US" baseline="0" dirty="0" smtClean="0"/>
              <a:t>In entertainment – blockbuster movies depend on computer science to bring new characters to life and provide us new completely animated worlds</a:t>
            </a:r>
          </a:p>
          <a:p>
            <a:pPr marL="171450" indent="-171450">
              <a:buFont typeface="Arial"/>
              <a:buChar char="•"/>
            </a:pPr>
            <a:r>
              <a:rPr lang="en-US" baseline="0" dirty="0" smtClean="0"/>
              <a:t>And every single day this trend is growing across every single industry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15</a:t>
            </a:fld>
            <a:endParaRPr lang="en-US"/>
          </a:p>
        </p:txBody>
      </p:sp>
    </p:spTree>
    <p:extLst>
      <p:ext uri="{BB962C8B-B14F-4D97-AF65-F5344CB8AC3E}">
        <p14:creationId xmlns:p14="http://schemas.microsoft.com/office/powerpoint/2010/main" val="1435780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smtClean="0"/>
              <a:t>So let’s take a little audience</a:t>
            </a:r>
            <a:r>
              <a:rPr lang="en-US" baseline="0" dirty="0" smtClean="0"/>
              <a:t> pop-quiz</a:t>
            </a:r>
          </a:p>
          <a:p>
            <a:pPr marL="171450" indent="-171450">
              <a:buFont typeface="Arial"/>
              <a:buChar char="•"/>
            </a:pPr>
            <a:r>
              <a:rPr lang="en-US" dirty="0" smtClean="0"/>
              <a:t>How many</a:t>
            </a:r>
            <a:r>
              <a:rPr lang="en-US" baseline="0" dirty="0" smtClean="0"/>
              <a:t> of you can answer these questions?</a:t>
            </a:r>
          </a:p>
          <a:p>
            <a:pPr marL="171450" indent="-171450">
              <a:buFont typeface="Arial"/>
              <a:buChar char="•"/>
            </a:pPr>
            <a:r>
              <a:rPr lang="en-US" baseline="0" dirty="0" smtClean="0"/>
              <a:t>What is photosynthesis?</a:t>
            </a:r>
          </a:p>
          <a:p>
            <a:pPr marL="171450" indent="-171450">
              <a:buFont typeface="Arial"/>
              <a:buChar char="•"/>
            </a:pPr>
            <a:r>
              <a:rPr lang="en-US" baseline="0" dirty="0" smtClean="0"/>
              <a:t>Or what is H2O?</a:t>
            </a:r>
          </a:p>
          <a:p>
            <a:pPr marL="171450" indent="-171450">
              <a:buFont typeface="Arial"/>
              <a:buChar char="•"/>
            </a:pPr>
            <a:r>
              <a:rPr lang="en-US" baseline="0" dirty="0" smtClean="0"/>
              <a:t>These are all things that we expect kids to graduate high school knowing</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Every 21</a:t>
            </a:r>
            <a:r>
              <a:rPr lang="en-US" baseline="30000" dirty="0" smtClean="0"/>
              <a:t>st</a:t>
            </a:r>
            <a:r>
              <a:rPr lang="en-US" baseline="0" dirty="0" smtClean="0"/>
              <a:t> century student should </a:t>
            </a:r>
            <a:r>
              <a:rPr lang="en-US" i="1" baseline="0" dirty="0" smtClean="0"/>
              <a:t>also</a:t>
            </a:r>
            <a:r>
              <a:rPr lang="en-US" baseline="0" dirty="0" smtClean="0"/>
              <a:t> have a chance to learn about algorithms, how to make an app, or how the internet works.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Right now there’s no expectation in our schools that students will even have a basic understanding of these concepts, even though they are driving a large part of our society.</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is equally important that students understand what a “for loop” is and how it is used and how to design algorithms is as it is that they understand how to solve an equation or how plants live</a:t>
            </a:r>
          </a:p>
          <a:p>
            <a:pPr marL="171450" indent="-171450">
              <a:buFont typeface="Arial"/>
              <a:buChar char="•"/>
            </a:pPr>
            <a:r>
              <a:rPr lang="en-US" dirty="0" smtClean="0"/>
              <a:t>The main reason</a:t>
            </a:r>
            <a:r>
              <a:rPr lang="en-US" baseline="0" dirty="0" smtClean="0"/>
              <a:t> that computer science is now foundational knowledge necessary in every school is because it will allow students to think about problems differently</a:t>
            </a:r>
          </a:p>
          <a:p>
            <a:pPr marL="171450" indent="-171450">
              <a:buFont typeface="Arial"/>
              <a:buChar char="•"/>
            </a:pPr>
            <a:r>
              <a:rPr lang="en-US" baseline="0" dirty="0" smtClean="0"/>
              <a:t>Students will gain computational thinking skills, which embody a more robust way to think about problems</a:t>
            </a:r>
          </a:p>
          <a:p>
            <a:pPr marL="171450" indent="-171450">
              <a:buFont typeface="Arial"/>
              <a:buChar char="•"/>
            </a:pPr>
            <a:r>
              <a:rPr lang="en-US" baseline="0" dirty="0" smtClean="0"/>
              <a:t>And the problem solving process can be applied to any field of study and to any problem</a:t>
            </a:r>
          </a:p>
          <a:p>
            <a:pPr marL="171450" indent="-171450">
              <a:buFont typeface="Arial"/>
              <a:buChar char="•"/>
            </a:pPr>
            <a:r>
              <a:rPr lang="en-US" baseline="0" dirty="0" smtClean="0"/>
              <a:t>If you are facing a big, ambiguous project at home or at work, computational thinking and problem solving processes can help you break this problem into smaller chunks. Recognizing what’s important and what needs to be solved first are critical thinking skills that are valuable in ANY context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16</a:t>
            </a:fld>
            <a:endParaRPr lang="en-US"/>
          </a:p>
        </p:txBody>
      </p:sp>
    </p:spTree>
    <p:extLst>
      <p:ext uri="{BB962C8B-B14F-4D97-AF65-F5344CB8AC3E}">
        <p14:creationId xmlns:p14="http://schemas.microsoft.com/office/powerpoint/2010/main" val="17972699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There’s a temptation</a:t>
            </a:r>
            <a:r>
              <a:rPr lang="en-US" baseline="0" dirty="0" smtClean="0"/>
              <a:t> to think that this is only about the IT industry</a:t>
            </a:r>
          </a:p>
          <a:p>
            <a:pPr marL="171450" indent="-171450">
              <a:buFont typeface="Arial"/>
              <a:buChar char="•"/>
            </a:pPr>
            <a:r>
              <a:rPr lang="en-US" baseline="0" dirty="0" smtClean="0"/>
              <a:t>That only Google, Microsoft, Facebook, Twitter are participating in this new opportunity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17</a:t>
            </a:fld>
            <a:endParaRPr lang="en-US"/>
          </a:p>
        </p:txBody>
      </p:sp>
    </p:spTree>
    <p:extLst>
      <p:ext uri="{BB962C8B-B14F-4D97-AF65-F5344CB8AC3E}">
        <p14:creationId xmlns:p14="http://schemas.microsoft.com/office/powerpoint/2010/main" val="4165078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But in fact, computer programmers are needed in every industry and across the country. </a:t>
            </a:r>
          </a:p>
          <a:p>
            <a:pPr marL="171450" indent="-171450">
              <a:buFont typeface="Arial"/>
              <a:buChar char="•"/>
            </a:pPr>
            <a:r>
              <a:rPr lang="en-US" baseline="0" dirty="0" smtClean="0"/>
              <a:t>So what will a career look like in 2030?</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will be a workforce that is very data driven, that leverages technology to bring new ideas into the marketplace</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Employers will need workers that understand not only how to use technology, but how to create and manipulate it</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Just being facile with technology will NOT be enough</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Simply put, our students will need to be innovators and creators</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And to do this they need opportunities to learn CS</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18</a:t>
            </a:fld>
            <a:endParaRPr lang="en-US"/>
          </a:p>
        </p:txBody>
      </p:sp>
    </p:spTree>
    <p:extLst>
      <p:ext uri="{BB962C8B-B14F-4D97-AF65-F5344CB8AC3E}">
        <p14:creationId xmlns:p14="http://schemas.microsoft.com/office/powerpoint/2010/main" val="8371878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i="1" dirty="0" smtClean="0"/>
              <a:t>When</a:t>
            </a:r>
            <a:r>
              <a:rPr lang="en-US" sz="4800" i="1" baseline="0" dirty="0" smtClean="0"/>
              <a:t> giving this presentation, update the stats and </a:t>
            </a:r>
            <a:r>
              <a:rPr lang="en-US" sz="4800" b="0" i="1" baseline="0" dirty="0" smtClean="0"/>
              <a:t>localize</a:t>
            </a:r>
            <a:r>
              <a:rPr lang="en-US" sz="4800" i="1" baseline="0" dirty="0" smtClean="0"/>
              <a:t> to wherever you’re presenting using data from fact-sheets at http://</a:t>
            </a:r>
            <a:r>
              <a:rPr lang="en-US" sz="4800" i="1" baseline="0" dirty="0" err="1" smtClean="0"/>
              <a:t>code.org</a:t>
            </a:r>
            <a:r>
              <a:rPr lang="en-US" sz="4800" i="1" baseline="0" dirty="0" smtClean="0"/>
              <a:t>/promote</a:t>
            </a:r>
            <a:endParaRPr lang="en-US" sz="4800" i="1" dirty="0"/>
          </a:p>
        </p:txBody>
      </p:sp>
      <p:sp>
        <p:nvSpPr>
          <p:cNvPr id="4" name="Slide Number Placeholder 3"/>
          <p:cNvSpPr>
            <a:spLocks noGrp="1"/>
          </p:cNvSpPr>
          <p:nvPr>
            <p:ph type="sldNum" sz="quarter" idx="10"/>
          </p:nvPr>
        </p:nvSpPr>
        <p:spPr/>
        <p:txBody>
          <a:bodyPr/>
          <a:lstStyle/>
          <a:p>
            <a:fld id="{D7522C71-FE57-4B9A-AC4B-B46CC73ADB87}" type="slidenum">
              <a:rPr lang="en-US" smtClean="0"/>
              <a:t>19</a:t>
            </a:fld>
            <a:endParaRPr lang="en-US"/>
          </a:p>
        </p:txBody>
      </p:sp>
    </p:spTree>
    <p:extLst>
      <p:ext uri="{BB962C8B-B14F-4D97-AF65-F5344CB8AC3E}">
        <p14:creationId xmlns:p14="http://schemas.microsoft.com/office/powerpoint/2010/main" val="66426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A computer science major can earn 40% more than the college</a:t>
            </a:r>
            <a:r>
              <a:rPr lang="en-US" baseline="0" dirty="0" smtClean="0"/>
              <a:t> average.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20</a:t>
            </a:fld>
            <a:endParaRPr lang="en-US"/>
          </a:p>
        </p:txBody>
      </p:sp>
    </p:spTree>
    <p:extLst>
      <p:ext uri="{BB962C8B-B14F-4D97-AF65-F5344CB8AC3E}">
        <p14:creationId xmlns:p14="http://schemas.microsoft.com/office/powerpoint/2010/main" val="1742665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But</a:t>
            </a:r>
            <a:r>
              <a:rPr lang="en-US" baseline="0" dirty="0" smtClean="0"/>
              <a:t> the reality of our education system today is that it is not set up for everyone to participate in the new American economy and opportunity</a:t>
            </a:r>
          </a:p>
          <a:p>
            <a:pPr marL="171450" indent="-171450">
              <a:buFont typeface="Arial"/>
              <a:buChar char="•"/>
            </a:pPr>
            <a:r>
              <a:rPr lang="en-US" baseline="0" dirty="0" smtClean="0"/>
              <a:t>Computer science isn’t widely taught in our schools</a:t>
            </a:r>
          </a:p>
          <a:p>
            <a:pPr marL="171450" indent="-171450">
              <a:buFont typeface="Arial"/>
              <a:buChar char="•"/>
            </a:pPr>
            <a:r>
              <a:rPr lang="en-US" dirty="0" smtClean="0"/>
              <a:t>A recently released</a:t>
            </a:r>
            <a:r>
              <a:rPr lang="en-US" baseline="0" dirty="0" smtClean="0"/>
              <a:t> comprehensive Gallup survey of parents and school administrators shows the stark gap between what parents want and what is happening in our schools</a:t>
            </a:r>
          </a:p>
          <a:p>
            <a:pPr marL="171450" indent="-171450">
              <a:buFont typeface="Arial"/>
              <a:buChar char="•"/>
            </a:pPr>
            <a:r>
              <a:rPr lang="en-US" baseline="0" dirty="0" smtClean="0"/>
              <a:t>9 out of 10 parents surveyed WANT their child to learn computer science</a:t>
            </a:r>
          </a:p>
          <a:p>
            <a:pPr marL="171450" indent="-171450">
              <a:buFont typeface="Arial"/>
              <a:buChar char="•"/>
            </a:pPr>
            <a:r>
              <a:rPr lang="en-US" baseline="0" dirty="0" smtClean="0"/>
              <a:t>But school principals and superintendents tell us that only 1 in 4 schools actually offer computer science classes</a:t>
            </a:r>
          </a:p>
          <a:p>
            <a:pPr marL="171450" indent="-171450">
              <a:buFont typeface="Arial"/>
              <a:buChar char="•"/>
            </a:pPr>
            <a:r>
              <a:rPr lang="en-US" baseline="0" dirty="0" smtClean="0"/>
              <a:t>Our education system clearly needs to evolve to bring computer science to students that want to learn this subject</a:t>
            </a:r>
          </a:p>
          <a:p>
            <a:pPr marL="171450" indent="-171450">
              <a:buFont typeface="Arial"/>
              <a:buChar char="•"/>
            </a:pPr>
            <a:r>
              <a:rPr lang="en-US" baseline="0" dirty="0" smtClean="0"/>
              <a:t>And this evolution isn’t something the tech industry wants, it is clearly something that parents and students want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there are job openings across all industries and in every state. There are more than 500,000 open jobs in computing right now, representing the #1 source of new wages in the United </a:t>
            </a:r>
            <a:r>
              <a:rPr lang="en-US" baseline="0" smtClean="0"/>
              <a:t>States, and </a:t>
            </a:r>
            <a:r>
              <a:rPr lang="en-US" baseline="0" dirty="0" smtClean="0"/>
              <a:t>these jobs are projected to grow at twice the rate of all other jobs. </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21</a:t>
            </a:fld>
            <a:endParaRPr lang="en-US"/>
          </a:p>
        </p:txBody>
      </p:sp>
    </p:spTree>
    <p:extLst>
      <p:ext uri="{BB962C8B-B14F-4D97-AF65-F5344CB8AC3E}">
        <p14:creationId xmlns:p14="http://schemas.microsoft.com/office/powerpoint/2010/main" val="2743646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smtClean="0"/>
              <a:t>Everywhere from the President of the US to local school boards have identified STEM education as a major issue in facing the US</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22</a:t>
            </a:fld>
            <a:endParaRPr lang="en-US"/>
          </a:p>
        </p:txBody>
      </p:sp>
    </p:spTree>
    <p:extLst>
      <p:ext uri="{BB962C8B-B14F-4D97-AF65-F5344CB8AC3E}">
        <p14:creationId xmlns:p14="http://schemas.microsoft.com/office/powerpoint/2010/main" val="1857591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What</a:t>
            </a:r>
            <a:r>
              <a:rPr lang="en-US" baseline="0" dirty="0" smtClean="0"/>
              <a:t> I’d suggest is that we have a major </a:t>
            </a:r>
            <a:r>
              <a:rPr lang="en-US" i="1" baseline="0" dirty="0" smtClean="0"/>
              <a:t>computer science </a:t>
            </a:r>
            <a:r>
              <a:rPr lang="en-US" baseline="0" dirty="0" smtClean="0"/>
              <a:t>problem when it comes the alignment between access to K-12 CS science education and opportunities in our modern economy.</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This</a:t>
            </a:r>
            <a:r>
              <a:rPr lang="en-US" baseline="0" dirty="0" smtClean="0"/>
              <a:t> chart shows the projected STEM jobs in our US economy broken out by computing jobs and all other STEM jobs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baseline="0" dirty="0" smtClean="0"/>
              <a:t>And this chart shows students graduating with STEM degrees broken out by CS versus all other math/science subjects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These graphs generally speak for</a:t>
            </a:r>
            <a:r>
              <a:rPr lang="en-US" baseline="0" dirty="0" smtClean="0"/>
              <a:t> themselves – we clearly have a disconnect in our education system</a:t>
            </a:r>
            <a:endParaRPr lang="en-US" dirty="0" smtClean="0"/>
          </a:p>
          <a:p>
            <a:pPr marL="0" marR="0" indent="0" algn="l" defTabSz="672024"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23</a:t>
            </a:fld>
            <a:endParaRPr lang="en-US"/>
          </a:p>
        </p:txBody>
      </p:sp>
    </p:spTree>
    <p:extLst>
      <p:ext uri="{BB962C8B-B14F-4D97-AF65-F5344CB8AC3E}">
        <p14:creationId xmlns:p14="http://schemas.microsoft.com/office/powerpoint/2010/main" val="205817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lvl="0" indent="-171450" defTabSz="228567">
              <a:lnSpc>
                <a:spcPct val="100000"/>
              </a:lnSpc>
              <a:buSzPct val="100000"/>
              <a:buFont typeface="Arial"/>
              <a:buChar char="•"/>
              <a:defRPr sz="1800"/>
            </a:pPr>
            <a:r>
              <a:rPr lang="en-US" sz="800" dirty="0" smtClean="0">
                <a:latin typeface="+mn-lt"/>
                <a:ea typeface="Calibri"/>
                <a:cs typeface="Calibri"/>
                <a:sym typeface="Calibri"/>
              </a:rPr>
              <a:t>Generally,</a:t>
            </a:r>
            <a:r>
              <a:rPr lang="en-US" sz="800" baseline="0" dirty="0" smtClean="0">
                <a:latin typeface="+mn-lt"/>
                <a:ea typeface="Calibri"/>
                <a:cs typeface="Calibri"/>
                <a:sym typeface="Calibri"/>
              </a:rPr>
              <a:t> VERY </a:t>
            </a:r>
            <a:r>
              <a:rPr lang="en-US" sz="800" dirty="0" smtClean="0">
                <a:latin typeface="+mn-lt"/>
                <a:ea typeface="Calibri"/>
                <a:cs typeface="Calibri"/>
                <a:sym typeface="Calibri"/>
              </a:rPr>
              <a:t>few students are taking AP</a:t>
            </a:r>
            <a:r>
              <a:rPr lang="en-US" sz="800" baseline="0" dirty="0" smtClean="0">
                <a:latin typeface="+mn-lt"/>
                <a:ea typeface="Calibri"/>
                <a:cs typeface="Calibri"/>
                <a:sym typeface="Calibri"/>
              </a:rPr>
              <a:t> high school </a:t>
            </a:r>
            <a:r>
              <a:rPr lang="en-US" sz="800" dirty="0" smtClean="0">
                <a:latin typeface="+mn-lt"/>
                <a:ea typeface="Calibri"/>
                <a:cs typeface="Calibri"/>
                <a:sym typeface="Calibri"/>
              </a:rPr>
              <a:t>computer science relative to all other AP tests</a:t>
            </a:r>
          </a:p>
          <a:p>
            <a:pPr marL="171450" lvl="0" indent="-171450" defTabSz="228567">
              <a:lnSpc>
                <a:spcPct val="100000"/>
              </a:lnSpc>
              <a:buSzPct val="100000"/>
              <a:buFont typeface="Arial"/>
              <a:buChar char="•"/>
              <a:defRPr sz="1800"/>
            </a:pPr>
            <a:r>
              <a:rPr lang="en-US" sz="800" dirty="0" smtClean="0">
                <a:latin typeface="+mn-lt"/>
                <a:ea typeface="Calibri"/>
                <a:cs typeface="Calibri"/>
                <a:sym typeface="Calibri"/>
              </a:rPr>
              <a:t>But even more troubling</a:t>
            </a:r>
            <a:r>
              <a:rPr lang="en-US" sz="800" baseline="0" dirty="0" smtClean="0">
                <a:latin typeface="+mn-lt"/>
                <a:ea typeface="Calibri"/>
                <a:cs typeface="Calibri"/>
                <a:sym typeface="Calibri"/>
              </a:rPr>
              <a:t> is that only 20% of total students taking AP CS are girls</a:t>
            </a:r>
          </a:p>
          <a:p>
            <a:pPr marL="171450" lvl="0" indent="-171450" defTabSz="228567">
              <a:lnSpc>
                <a:spcPct val="100000"/>
              </a:lnSpc>
              <a:buSzPct val="100000"/>
              <a:buFont typeface="Arial"/>
              <a:buChar char="•"/>
              <a:defRPr sz="1800"/>
            </a:pPr>
            <a:r>
              <a:rPr lang="en-US" sz="800" baseline="0" dirty="0" smtClean="0">
                <a:latin typeface="+mn-lt"/>
                <a:ea typeface="Calibri"/>
                <a:cs typeface="Calibri"/>
                <a:sym typeface="Calibri"/>
              </a:rPr>
              <a:t>Similar trends are found in computer science majors in college. </a:t>
            </a:r>
          </a:p>
          <a:p>
            <a:pPr marL="171450" indent="-171450">
              <a:buFont typeface="Arial"/>
              <a:buChar char="•"/>
            </a:pPr>
            <a:r>
              <a:rPr lang="en-US" sz="900" dirty="0" smtClean="0"/>
              <a:t>And the diversity problem</a:t>
            </a:r>
            <a:r>
              <a:rPr lang="en-US" sz="900" baseline="0" dirty="0" smtClean="0"/>
              <a:t> in computing is now something that makes front page news about major tech companies struggling to create a diverse workforce</a:t>
            </a:r>
          </a:p>
          <a:p>
            <a:pPr marL="171450" indent="-171450">
              <a:buFont typeface="Arial"/>
              <a:buChar char="•"/>
            </a:pPr>
            <a:r>
              <a:rPr lang="en-US" sz="900" baseline="0" dirty="0" smtClean="0"/>
              <a:t>Out of all the computing jobs in our entire economy, women only make up a quarter of that workforce</a:t>
            </a:r>
          </a:p>
          <a:p>
            <a:pPr marL="171450" indent="-171450">
              <a:buFont typeface="Arial"/>
              <a:buChar char="•"/>
            </a:pPr>
            <a:r>
              <a:rPr lang="en-US" sz="900" baseline="0" dirty="0" smtClean="0"/>
              <a:t>Consider that these are the fastest growing, highest paying, most in-demand jobs in America </a:t>
            </a:r>
          </a:p>
          <a:p>
            <a:pPr marL="171450" indent="-171450">
              <a:buFont typeface="Arial"/>
              <a:buChar char="•"/>
            </a:pPr>
            <a:r>
              <a:rPr lang="en-US" sz="900" baseline="0" dirty="0" smtClean="0"/>
              <a:t>And if current trends continue, only one of out four of those jobs will be filled by women</a:t>
            </a:r>
          </a:p>
          <a:p>
            <a:pPr marL="171450" indent="-171450">
              <a:buFont typeface="Arial"/>
              <a:buChar char="•"/>
            </a:pPr>
            <a:r>
              <a:rPr lang="en-US" sz="900" baseline="0" dirty="0" smtClean="0">
                <a:latin typeface="+mn-lt"/>
                <a:ea typeface="Calibri"/>
                <a:cs typeface="Calibri"/>
                <a:sym typeface="Calibri"/>
              </a:rPr>
              <a:t>And the stats about Black and Hispanic students tell a very similar story as well. </a:t>
            </a:r>
            <a:endParaRPr lang="en-US" sz="800" dirty="0" smtClean="0">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24</a:t>
            </a:fld>
            <a:endParaRPr lang="en-US"/>
          </a:p>
        </p:txBody>
      </p:sp>
    </p:spTree>
    <p:extLst>
      <p:ext uri="{BB962C8B-B14F-4D97-AF65-F5344CB8AC3E}">
        <p14:creationId xmlns:p14="http://schemas.microsoft.com/office/powerpoint/2010/main" val="20761809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Often, the reason that students don’t take computer science is that they don’t have access to it.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We need to think differently about the diversity problem in tech</a:t>
            </a:r>
          </a:p>
          <a:p>
            <a:pPr marL="171450" indent="-171450">
              <a:buFont typeface="Arial"/>
              <a:buChar char="•"/>
            </a:pPr>
            <a:r>
              <a:rPr lang="en-US" dirty="0" smtClean="0"/>
              <a:t>And that needs to</a:t>
            </a:r>
            <a:r>
              <a:rPr lang="en-US" baseline="0" dirty="0" smtClean="0"/>
              <a:t> start with exposing all students early on to CS, by starting in the FORMAL education space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25</a:t>
            </a:fld>
            <a:endParaRPr lang="en-US"/>
          </a:p>
        </p:txBody>
      </p:sp>
    </p:spTree>
    <p:extLst>
      <p:ext uri="{BB962C8B-B14F-4D97-AF65-F5344CB8AC3E}">
        <p14:creationId xmlns:p14="http://schemas.microsoft.com/office/powerpoint/2010/main" val="11178828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smtClean="0"/>
              <a:t>The question is, what to</a:t>
            </a:r>
            <a:r>
              <a:rPr lang="en-US" baseline="0" dirty="0" smtClean="0"/>
              <a:t> do about the lack of access to K-12 computer science?</a:t>
            </a:r>
          </a:p>
          <a:p>
            <a:pPr marL="171450" indent="-171450">
              <a:buFont typeface="Arial"/>
              <a:buChar char="•"/>
            </a:pPr>
            <a:r>
              <a:rPr lang="en-US" baseline="0" dirty="0" smtClean="0"/>
              <a:t>What can we do when a student’s access to CS is determined largely on whether or not the school is lucky enough or forward thinking enough to have a computer science teacher?</a:t>
            </a:r>
          </a:p>
          <a:p>
            <a:pPr marL="171450" indent="-171450">
              <a:buFont typeface="Arial"/>
              <a:buChar char="•"/>
            </a:pPr>
            <a:r>
              <a:rPr lang="en-US" baseline="0" dirty="0" smtClean="0"/>
              <a:t>What can we do when girls are not participating in this field or thinking that computer science is “not for them”?</a:t>
            </a:r>
          </a:p>
          <a:p>
            <a:pPr marL="171450" indent="-171450">
              <a:buFont typeface="Arial"/>
              <a:buChar char="•"/>
            </a:pPr>
            <a:r>
              <a:rPr lang="en-US" baseline="0" dirty="0" smtClean="0"/>
              <a:t>The real question we face is how can our education system evolve to ensure that computer science is part of our student’s daily lives?</a:t>
            </a:r>
          </a:p>
          <a:p>
            <a:pPr marL="171450" indent="-171450">
              <a:buFont typeface="Arial"/>
              <a:buChar char="•"/>
            </a:pPr>
            <a:r>
              <a:rPr lang="en-US" baseline="0" dirty="0" smtClean="0"/>
              <a:t>I’m here to tell you that it is already evolving</a:t>
            </a:r>
          </a:p>
          <a:p>
            <a:pPr marL="171450" indent="-171450">
              <a:buFont typeface="Arial"/>
              <a:buChar char="•"/>
            </a:pPr>
            <a:r>
              <a:rPr lang="en-US" baseline="0" dirty="0" smtClean="0"/>
              <a:t>In the past two years, we’ve changed policies to allow computer science to count for graduation in 18 states, bringing the total number of states that allow CS to count </a:t>
            </a:r>
            <a:r>
              <a:rPr lang="en-US" baseline="0" smtClean="0"/>
              <a:t>to 29 </a:t>
            </a:r>
            <a:r>
              <a:rPr lang="en-US" baseline="0" dirty="0" smtClean="0"/>
              <a:t>plus DC. </a:t>
            </a:r>
            <a:endParaRPr lang="en-US" dirty="0" smtClean="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26</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Education today has numerous controversial topics</a:t>
            </a:r>
          </a:p>
          <a:p>
            <a:pPr marL="171450" indent="-171450">
              <a:buFont typeface="Arial"/>
              <a:buChar char="•"/>
            </a:pPr>
            <a:r>
              <a:rPr lang="en-US" baseline="0" dirty="0" smtClean="0"/>
              <a:t>But computer science isn’t one of them</a:t>
            </a:r>
          </a:p>
          <a:p>
            <a:pPr marL="171450" indent="-171450">
              <a:buFont typeface="Arial"/>
              <a:buChar char="•"/>
            </a:pPr>
            <a:r>
              <a:rPr lang="en-US" baseline="0" dirty="0" smtClean="0"/>
              <a:t>At a time that we are fighting about what should or shouldn’t be taught in our schools, 90% of parents are asking for computer science in their schools</a:t>
            </a:r>
          </a:p>
          <a:p>
            <a:pPr marL="171450" indent="-171450">
              <a:buFont typeface="Arial"/>
              <a:buChar char="•"/>
            </a:pPr>
            <a:r>
              <a:rPr lang="en-US" baseline="0" dirty="0" smtClean="0"/>
              <a:t>We have momentum</a:t>
            </a:r>
          </a:p>
          <a:p>
            <a:pPr marL="171450" indent="-171450">
              <a:buFont typeface="Arial"/>
              <a:buChar char="•"/>
            </a:pPr>
            <a:r>
              <a:rPr lang="en-US" baseline="0" dirty="0" smtClean="0"/>
              <a:t>We have grassroots support</a:t>
            </a:r>
          </a:p>
          <a:p>
            <a:pPr marL="171450" indent="-171450">
              <a:buFont typeface="Arial"/>
              <a:buChar char="•"/>
            </a:pPr>
            <a:r>
              <a:rPr lang="en-US" baseline="0" dirty="0" smtClean="0"/>
              <a:t>What we need now is schools to put two things into place:</a:t>
            </a:r>
          </a:p>
          <a:p>
            <a:pPr marL="171450" indent="-171450">
              <a:buFont typeface="Arial"/>
              <a:buChar char="•"/>
            </a:pPr>
            <a:r>
              <a:rPr lang="en-US" baseline="0" dirty="0" smtClean="0"/>
              <a:t>First, high-quality, rigorous curriculum and courses</a:t>
            </a:r>
          </a:p>
          <a:p>
            <a:pPr marL="171450" indent="-171450">
              <a:buFont typeface="Arial"/>
              <a:buChar char="•"/>
            </a:pPr>
            <a:r>
              <a:rPr lang="en-US" baseline="0" dirty="0" smtClean="0"/>
              <a:t>Second, we need to prepare teachers to teach our students</a:t>
            </a:r>
          </a:p>
          <a:p>
            <a:pPr marL="171450" indent="-171450">
              <a:buFont typeface="Arial"/>
              <a:buChar char="•"/>
            </a:pPr>
            <a:r>
              <a:rPr lang="en-US" baseline="0" dirty="0" smtClean="0"/>
              <a:t>We need states to launch initiatives build on these two goals and focused on improving access to CS education</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27</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Let’s address a few misconceptions and themes we consistently hear from our advocacy for students across the country</a:t>
            </a:r>
          </a:p>
          <a:p>
            <a:pPr marL="171450" indent="-171450">
              <a:buFont typeface="Arial"/>
              <a:buChar char="•"/>
            </a:pPr>
            <a:r>
              <a:rPr lang="en-US" baseline="0" dirty="0" smtClean="0"/>
              <a:t>The first is that we should be teaching our kids to code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4</a:t>
            </a:fld>
            <a:endParaRPr lang="en-US"/>
          </a:p>
        </p:txBody>
      </p:sp>
    </p:spTree>
    <p:extLst>
      <p:ext uri="{BB962C8B-B14F-4D97-AF65-F5344CB8AC3E}">
        <p14:creationId xmlns:p14="http://schemas.microsoft.com/office/powerpoint/2010/main" val="347509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Our view </a:t>
            </a:r>
            <a:r>
              <a:rPr lang="en-US" baseline="0" dirty="0" smtClean="0"/>
              <a:t>is that schools should be teaching computer science</a:t>
            </a:r>
          </a:p>
          <a:p>
            <a:pPr marL="171450" indent="-171450">
              <a:buFont typeface="Arial"/>
              <a:buChar char="•"/>
            </a:pPr>
            <a:r>
              <a:rPr lang="en-US" baseline="0" dirty="0" smtClean="0"/>
              <a:t>Coding is an important TOOL for computer science but it is a bit like arithmetic is a TOOL for doing mathematics, and words are a TOOL for English</a:t>
            </a:r>
          </a:p>
          <a:p>
            <a:pPr marL="171450" indent="-171450">
              <a:buFont typeface="Arial"/>
              <a:buChar char="•"/>
            </a:pPr>
            <a:r>
              <a:rPr lang="en-US" baseline="0" dirty="0" smtClean="0"/>
              <a:t>Coding creates software, but computer science is a broad field encompassing deep concepts that go well beyond coding. </a:t>
            </a:r>
          </a:p>
          <a:p>
            <a:pPr marL="171450" indent="-171450">
              <a:buFont typeface="Arial"/>
              <a:buChar char="•"/>
            </a:pPr>
            <a:r>
              <a:rPr lang="en-US" baseline="0" dirty="0" smtClean="0"/>
              <a:t>And all students should have access to computer science courses in their schools.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5</a:t>
            </a:fld>
            <a:endParaRPr lang="en-US"/>
          </a:p>
        </p:txBody>
      </p:sp>
    </p:spTree>
    <p:extLst>
      <p:ext uri="{BB962C8B-B14F-4D97-AF65-F5344CB8AC3E}">
        <p14:creationId xmlns:p14="http://schemas.microsoft.com/office/powerpoint/2010/main" val="234295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It</a:t>
            </a:r>
            <a:r>
              <a:rPr lang="en-US" baseline="0" dirty="0" smtClean="0"/>
              <a:t> might appear that computer science education is a new topic.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6</a:t>
            </a:fld>
            <a:endParaRPr lang="en-US"/>
          </a:p>
        </p:txBody>
      </p:sp>
    </p:spTree>
    <p:extLst>
      <p:ext uri="{BB962C8B-B14F-4D97-AF65-F5344CB8AC3E}">
        <p14:creationId xmlns:p14="http://schemas.microsoft.com/office/powerpoint/2010/main" val="1515519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smtClean="0"/>
              <a:t>But in fact, computer science majors were increasing until about 10 years ago.</a:t>
            </a:r>
            <a:endParaRPr lang="en-US" dirty="0" smtClean="0"/>
          </a:p>
        </p:txBody>
      </p:sp>
      <p:sp>
        <p:nvSpPr>
          <p:cNvPr id="4" name="Slide Number Placeholder 3"/>
          <p:cNvSpPr>
            <a:spLocks noGrp="1"/>
          </p:cNvSpPr>
          <p:nvPr>
            <p:ph type="sldNum" sz="quarter" idx="10"/>
          </p:nvPr>
        </p:nvSpPr>
        <p:spPr/>
        <p:txBody>
          <a:bodyPr/>
          <a:lstStyle/>
          <a:p>
            <a:fld id="{D7522C71-FE57-4B9A-AC4B-B46CC73ADB87}" type="slidenum">
              <a:rPr lang="en-US" smtClean="0"/>
              <a:t>7</a:t>
            </a:fld>
            <a:endParaRPr lang="en-US"/>
          </a:p>
        </p:txBody>
      </p:sp>
    </p:spTree>
    <p:extLst>
      <p:ext uri="{BB962C8B-B14F-4D97-AF65-F5344CB8AC3E}">
        <p14:creationId xmlns:p14="http://schemas.microsoft.com/office/powerpoint/2010/main" val="1195680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There</a:t>
            </a:r>
            <a:r>
              <a:rPr lang="en-US" baseline="0" dirty="0" smtClean="0"/>
              <a:t> are fewer students graduating with a degree in computer science than there were 10 years ago.</a:t>
            </a:r>
          </a:p>
          <a:p>
            <a:pPr marL="171450" indent="-171450">
              <a:buFont typeface="Arial"/>
              <a:buChar char="•"/>
            </a:pPr>
            <a:r>
              <a:rPr lang="en-US" baseline="0" dirty="0" smtClean="0"/>
              <a:t>And the number of women graduating with computer science degrees is half of what it was in 2003.</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8</a:t>
            </a:fld>
            <a:endParaRPr lang="en-US"/>
          </a:p>
        </p:txBody>
      </p:sp>
    </p:spTree>
    <p:extLst>
      <p:ext uri="{BB962C8B-B14F-4D97-AF65-F5344CB8AC3E}">
        <p14:creationId xmlns:p14="http://schemas.microsoft.com/office/powerpoint/2010/main" val="886174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When</a:t>
            </a:r>
            <a:r>
              <a:rPr lang="en-US" baseline="0" dirty="0" smtClean="0"/>
              <a:t> people hear the term computer science, they often simply think of the technology it creates</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What they don’t realize is that the beauty of computer science lies in the process to create that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9</a:t>
            </a:fld>
            <a:endParaRPr lang="en-US"/>
          </a:p>
        </p:txBody>
      </p:sp>
    </p:spTree>
    <p:extLst>
      <p:ext uri="{BB962C8B-B14F-4D97-AF65-F5344CB8AC3E}">
        <p14:creationId xmlns:p14="http://schemas.microsoft.com/office/powerpoint/2010/main" val="307045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The reality</a:t>
            </a:r>
            <a:r>
              <a:rPr lang="en-US" baseline="0" dirty="0" smtClean="0"/>
              <a:t> is that computer science is about logic, problem solving, and creativity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teaches students how to think differently about problems they are trying to solve in any context</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teaches kids how to create digital artifacts and how those artifacts impact the world around them by looking at issues such as privacy and security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A very simple way to think about this is CS teaches kids how to CREATE new technologies instead of just being consumers of technology</a:t>
            </a:r>
          </a:p>
          <a:p>
            <a:pPr marL="171450" indent="-171450">
              <a:buFont typeface="Arial"/>
              <a:buChar char="•"/>
            </a:pPr>
            <a:r>
              <a:rPr lang="en-US" baseline="0" dirty="0" smtClean="0"/>
              <a:t>Just as important as recognizing what computer science is, is recognizing what it is not</a:t>
            </a:r>
          </a:p>
          <a:p>
            <a:pPr marL="171450" indent="-171450">
              <a:buFont typeface="Arial"/>
              <a:buChar char="•"/>
            </a:pPr>
            <a:r>
              <a:rPr lang="en-US" baseline="0" dirty="0" smtClean="0"/>
              <a:t>It is not basic HTML design, it is not learning to use applications or a </a:t>
            </a:r>
            <a:r>
              <a:rPr lang="en-US" baseline="0" dirty="0" err="1" smtClean="0"/>
              <a:t>photoshop</a:t>
            </a:r>
            <a:r>
              <a:rPr lang="en-US" baseline="0" dirty="0" smtClean="0"/>
              <a:t> course</a:t>
            </a:r>
          </a:p>
          <a:p>
            <a:pPr marL="171450" indent="-171450">
              <a:buFont typeface="Arial"/>
              <a:buChar char="•"/>
            </a:pPr>
            <a:r>
              <a:rPr lang="en-US" baseline="0" dirty="0" smtClean="0"/>
              <a:t>Many of these thing CAN be part of a computer science course, but they are not the foundation of the curriculum</a:t>
            </a:r>
          </a:p>
          <a:p>
            <a:pPr marL="171450" indent="-171450">
              <a:buFont typeface="Arial"/>
              <a:buChar char="•"/>
            </a:pPr>
            <a:r>
              <a:rPr lang="en-US" baseline="0" dirty="0" smtClean="0"/>
              <a:t>We can do better than simple technology literacy – we can make kids creators of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10</a:t>
            </a:fld>
            <a:endParaRPr lang="en-US"/>
          </a:p>
        </p:txBody>
      </p:sp>
    </p:spTree>
    <p:extLst>
      <p:ext uri="{BB962C8B-B14F-4D97-AF65-F5344CB8AC3E}">
        <p14:creationId xmlns:p14="http://schemas.microsoft.com/office/powerpoint/2010/main" val="3781440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735580"/>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13413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791579"/>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36058"/>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grpSp>
        <p:nvGrpSpPr>
          <p:cNvPr id="2" name="Group 82" hidden="1"/>
          <p:cNvGrpSpPr>
            <a:grpSpLocks noChangeAspect="1"/>
          </p:cNvGrpSpPr>
          <p:nvPr userDrawn="1"/>
        </p:nvGrpSpPr>
        <p:grpSpPr bwMode="auto">
          <a:xfrm>
            <a:off x="69472" y="71476"/>
            <a:ext cx="8996924" cy="5000569"/>
            <a:chOff x="-631" y="-324"/>
            <a:chExt cx="8936" cy="4968"/>
          </a:xfrm>
        </p:grpSpPr>
        <p:sp>
          <p:nvSpPr>
            <p:cNvPr id="3"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9"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306752136"/>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50443"/>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493839"/>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lank (color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11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781867" y="818546"/>
            <a:ext cx="8016545" cy="857250"/>
          </a:xfrm>
          <a:prstGeom prst="rect">
            <a:avLst/>
          </a:prstGeom>
        </p:spPr>
        <p:txBody>
          <a:bodyPr lIns="91394" tIns="45697" rIns="91394" bIns="45697"/>
          <a:lstStyle/>
          <a:p>
            <a:r>
              <a:rPr lang="en-US" smtClean="0"/>
              <a:t>Click to edit Master title style</a:t>
            </a:r>
            <a:endParaRPr lang="en-US" dirty="0"/>
          </a:p>
        </p:txBody>
      </p:sp>
      <p:sp>
        <p:nvSpPr>
          <p:cNvPr id="3" name="Content Placeholder 2"/>
          <p:cNvSpPr>
            <a:spLocks noGrp="1"/>
          </p:cNvSpPr>
          <p:nvPr>
            <p:ph idx="1"/>
          </p:nvPr>
        </p:nvSpPr>
        <p:spPr>
          <a:xfrm>
            <a:off x="781867" y="1714506"/>
            <a:ext cx="8016545" cy="3286125"/>
          </a:xfrm>
          <a:prstGeom prst="rect">
            <a:avLst/>
          </a:prstGeom>
        </p:spPr>
        <p:txBody>
          <a:bodyPr lIns="91394" tIns="45697" rIns="91394" bIns="45697"/>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991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91398"/>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9"/>
          <p:cNvSpPr>
            <a:spLocks noEditPoints="1"/>
          </p:cNvSpPr>
          <p:nvPr userDrawn="1"/>
        </p:nvSpPr>
        <p:spPr bwMode="auto">
          <a:xfrm>
            <a:off x="661186" y="1622096"/>
            <a:ext cx="1262783" cy="252984"/>
          </a:xfrm>
          <a:custGeom>
            <a:avLst/>
            <a:gdLst>
              <a:gd name="T0" fmla="*/ 6735 w 9533"/>
              <a:gd name="T1" fmla="*/ 453 h 1908"/>
              <a:gd name="T2" fmla="*/ 6418 w 9533"/>
              <a:gd name="T3" fmla="*/ 688 h 1908"/>
              <a:gd name="T4" fmla="*/ 6157 w 9533"/>
              <a:gd name="T5" fmla="*/ 1879 h 1908"/>
              <a:gd name="T6" fmla="*/ 6734 w 9533"/>
              <a:gd name="T7" fmla="*/ 0 h 1908"/>
              <a:gd name="T8" fmla="*/ 6735 w 9533"/>
              <a:gd name="T9" fmla="*/ 237 h 1908"/>
              <a:gd name="T10" fmla="*/ 6421 w 9533"/>
              <a:gd name="T11" fmla="*/ 453 h 1908"/>
              <a:gd name="T12" fmla="*/ 9533 w 9533"/>
              <a:gd name="T13" fmla="*/ 1879 h 1908"/>
              <a:gd name="T14" fmla="*/ 8817 w 9533"/>
              <a:gd name="T15" fmla="*/ 1332 h 1908"/>
              <a:gd name="T16" fmla="*/ 8101 w 9533"/>
              <a:gd name="T17" fmla="*/ 1879 h 1908"/>
              <a:gd name="T18" fmla="*/ 8149 w 9533"/>
              <a:gd name="T19" fmla="*/ 453 h 1908"/>
              <a:gd name="T20" fmla="*/ 8817 w 9533"/>
              <a:gd name="T21" fmla="*/ 939 h 1908"/>
              <a:gd name="T22" fmla="*/ 9485 w 9533"/>
              <a:gd name="T23" fmla="*/ 453 h 1908"/>
              <a:gd name="T24" fmla="*/ 7484 w 9533"/>
              <a:gd name="T25" fmla="*/ 424 h 1908"/>
              <a:gd name="T26" fmla="*/ 7484 w 9533"/>
              <a:gd name="T27" fmla="*/ 1907 h 1908"/>
              <a:gd name="T28" fmla="*/ 7484 w 9533"/>
              <a:gd name="T29" fmla="*/ 424 h 1908"/>
              <a:gd name="T30" fmla="*/ 7042 w 9533"/>
              <a:gd name="T31" fmla="*/ 1166 h 1908"/>
              <a:gd name="T32" fmla="*/ 7927 w 9533"/>
              <a:gd name="T33" fmla="*/ 1166 h 1908"/>
              <a:gd name="T34" fmla="*/ 1200 w 9533"/>
              <a:gd name="T35" fmla="*/ 1319 h 1908"/>
              <a:gd name="T36" fmla="*/ 650 w 9533"/>
              <a:gd name="T37" fmla="*/ 1908 h 1908"/>
              <a:gd name="T38" fmla="*/ 265 w 9533"/>
              <a:gd name="T39" fmla="*/ 1441 h 1908"/>
              <a:gd name="T40" fmla="*/ 965 w 9533"/>
              <a:gd name="T41" fmla="*/ 1515 h 1908"/>
              <a:gd name="T42" fmla="*/ 195 w 9533"/>
              <a:gd name="T43" fmla="*/ 1122 h 1908"/>
              <a:gd name="T44" fmla="*/ 658 w 9533"/>
              <a:gd name="T45" fmla="*/ 427 h 1908"/>
              <a:gd name="T46" fmla="*/ 932 w 9533"/>
              <a:gd name="T47" fmla="*/ 852 h 1908"/>
              <a:gd name="T48" fmla="*/ 295 w 9533"/>
              <a:gd name="T49" fmla="*/ 821 h 1908"/>
              <a:gd name="T50" fmla="*/ 1200 w 9533"/>
              <a:gd name="T51" fmla="*/ 1319 h 1908"/>
              <a:gd name="T52" fmla="*/ 1389 w 9533"/>
              <a:gd name="T53" fmla="*/ 0 h 1908"/>
              <a:gd name="T54" fmla="*/ 1651 w 9533"/>
              <a:gd name="T55" fmla="*/ 270 h 1908"/>
              <a:gd name="T56" fmla="*/ 1389 w 9533"/>
              <a:gd name="T57" fmla="*/ 1879 h 1908"/>
              <a:gd name="T58" fmla="*/ 1651 w 9533"/>
              <a:gd name="T59" fmla="*/ 453 h 1908"/>
              <a:gd name="T60" fmla="*/ 1389 w 9533"/>
              <a:gd name="T61" fmla="*/ 1879 h 1908"/>
              <a:gd name="T62" fmla="*/ 1845 w 9533"/>
              <a:gd name="T63" fmla="*/ 0 h 1908"/>
              <a:gd name="T64" fmla="*/ 2107 w 9533"/>
              <a:gd name="T65" fmla="*/ 1879 h 1908"/>
              <a:gd name="T66" fmla="*/ 3657 w 9533"/>
              <a:gd name="T67" fmla="*/ 453 h 1908"/>
              <a:gd name="T68" fmla="*/ 2794 w 9533"/>
              <a:gd name="T69" fmla="*/ 1879 h 1908"/>
              <a:gd name="T70" fmla="*/ 2502 w 9533"/>
              <a:gd name="T71" fmla="*/ 453 h 1908"/>
              <a:gd name="T72" fmla="*/ 3379 w 9533"/>
              <a:gd name="T73" fmla="*/ 453 h 1908"/>
              <a:gd name="T74" fmla="*/ 5963 w 9533"/>
              <a:gd name="T75" fmla="*/ 688 h 1908"/>
              <a:gd name="T76" fmla="*/ 5465 w 9533"/>
              <a:gd name="T77" fmla="*/ 1879 h 1908"/>
              <a:gd name="T78" fmla="*/ 5204 w 9533"/>
              <a:gd name="T79" fmla="*/ 453 h 1908"/>
              <a:gd name="T80" fmla="*/ 5465 w 9533"/>
              <a:gd name="T81" fmla="*/ 647 h 1908"/>
              <a:gd name="T82" fmla="*/ 5963 w 9533"/>
              <a:gd name="T83" fmla="*/ 688 h 1908"/>
              <a:gd name="T84" fmla="*/ 5039 w 9533"/>
              <a:gd name="T85" fmla="*/ 1166 h 1908"/>
              <a:gd name="T86" fmla="*/ 3631 w 9533"/>
              <a:gd name="T87" fmla="*/ 1166 h 1908"/>
              <a:gd name="T88" fmla="*/ 4999 w 9533"/>
              <a:gd name="T89" fmla="*/ 1441 h 1908"/>
              <a:gd name="T90" fmla="*/ 4335 w 9533"/>
              <a:gd name="T91" fmla="*/ 1672 h 1908"/>
              <a:gd name="T92" fmla="*/ 5037 w 9533"/>
              <a:gd name="T93" fmla="*/ 1234 h 1908"/>
              <a:gd name="T94" fmla="*/ 4760 w 9533"/>
              <a:gd name="T95" fmla="*/ 998 h 1908"/>
              <a:gd name="T96" fmla="*/ 4335 w 9533"/>
              <a:gd name="T97" fmla="*/ 660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33" h="1908">
                <a:moveTo>
                  <a:pt x="6421" y="453"/>
                </a:moveTo>
                <a:cubicBezTo>
                  <a:pt x="6735" y="453"/>
                  <a:pt x="6735" y="453"/>
                  <a:pt x="6735" y="453"/>
                </a:cubicBezTo>
                <a:cubicBezTo>
                  <a:pt x="6735" y="688"/>
                  <a:pt x="6735" y="688"/>
                  <a:pt x="6735" y="688"/>
                </a:cubicBezTo>
                <a:cubicBezTo>
                  <a:pt x="6418" y="688"/>
                  <a:pt x="6418" y="688"/>
                  <a:pt x="6418" y="688"/>
                </a:cubicBezTo>
                <a:cubicBezTo>
                  <a:pt x="6418" y="1879"/>
                  <a:pt x="6418" y="1879"/>
                  <a:pt x="6418" y="1879"/>
                </a:cubicBezTo>
                <a:cubicBezTo>
                  <a:pt x="6157" y="1879"/>
                  <a:pt x="6157" y="1879"/>
                  <a:pt x="6157" y="1879"/>
                </a:cubicBezTo>
                <a:cubicBezTo>
                  <a:pt x="6157" y="503"/>
                  <a:pt x="6157" y="503"/>
                  <a:pt x="6157" y="503"/>
                </a:cubicBezTo>
                <a:cubicBezTo>
                  <a:pt x="6157" y="190"/>
                  <a:pt x="6370" y="0"/>
                  <a:pt x="6734" y="0"/>
                </a:cubicBezTo>
                <a:cubicBezTo>
                  <a:pt x="6735" y="0"/>
                  <a:pt x="6735" y="0"/>
                  <a:pt x="6735" y="0"/>
                </a:cubicBezTo>
                <a:cubicBezTo>
                  <a:pt x="6735" y="237"/>
                  <a:pt x="6735" y="237"/>
                  <a:pt x="6735" y="237"/>
                </a:cubicBezTo>
                <a:cubicBezTo>
                  <a:pt x="6734" y="237"/>
                  <a:pt x="6734" y="237"/>
                  <a:pt x="6734" y="237"/>
                </a:cubicBezTo>
                <a:cubicBezTo>
                  <a:pt x="6531" y="237"/>
                  <a:pt x="6438" y="311"/>
                  <a:pt x="6421" y="453"/>
                </a:cubicBezTo>
                <a:close/>
                <a:moveTo>
                  <a:pt x="8975" y="1134"/>
                </a:moveTo>
                <a:cubicBezTo>
                  <a:pt x="9533" y="1879"/>
                  <a:pt x="9533" y="1879"/>
                  <a:pt x="9533" y="1879"/>
                </a:cubicBezTo>
                <a:cubicBezTo>
                  <a:pt x="9217" y="1879"/>
                  <a:pt x="9217" y="1879"/>
                  <a:pt x="9217" y="1879"/>
                </a:cubicBezTo>
                <a:cubicBezTo>
                  <a:pt x="8817" y="1332"/>
                  <a:pt x="8817" y="1332"/>
                  <a:pt x="8817" y="1332"/>
                </a:cubicBezTo>
                <a:cubicBezTo>
                  <a:pt x="8416" y="1879"/>
                  <a:pt x="8416" y="1879"/>
                  <a:pt x="8416" y="1879"/>
                </a:cubicBezTo>
                <a:cubicBezTo>
                  <a:pt x="8101" y="1879"/>
                  <a:pt x="8101" y="1879"/>
                  <a:pt x="8101" y="1879"/>
                </a:cubicBezTo>
                <a:cubicBezTo>
                  <a:pt x="8659" y="1134"/>
                  <a:pt x="8659" y="1134"/>
                  <a:pt x="8659" y="1134"/>
                </a:cubicBezTo>
                <a:cubicBezTo>
                  <a:pt x="8149" y="453"/>
                  <a:pt x="8149" y="453"/>
                  <a:pt x="8149" y="453"/>
                </a:cubicBezTo>
                <a:cubicBezTo>
                  <a:pt x="8464" y="453"/>
                  <a:pt x="8464" y="453"/>
                  <a:pt x="8464" y="453"/>
                </a:cubicBezTo>
                <a:cubicBezTo>
                  <a:pt x="8817" y="939"/>
                  <a:pt x="8817" y="939"/>
                  <a:pt x="8817" y="939"/>
                </a:cubicBezTo>
                <a:cubicBezTo>
                  <a:pt x="9170" y="453"/>
                  <a:pt x="9170" y="453"/>
                  <a:pt x="9170" y="453"/>
                </a:cubicBezTo>
                <a:cubicBezTo>
                  <a:pt x="9485" y="453"/>
                  <a:pt x="9485" y="453"/>
                  <a:pt x="9485" y="453"/>
                </a:cubicBezTo>
                <a:lnTo>
                  <a:pt x="8975" y="1134"/>
                </a:lnTo>
                <a:close/>
                <a:moveTo>
                  <a:pt x="7484" y="424"/>
                </a:moveTo>
                <a:cubicBezTo>
                  <a:pt x="7170" y="424"/>
                  <a:pt x="6780" y="627"/>
                  <a:pt x="6780" y="1166"/>
                </a:cubicBezTo>
                <a:cubicBezTo>
                  <a:pt x="6780" y="1704"/>
                  <a:pt x="7170" y="1907"/>
                  <a:pt x="7484" y="1907"/>
                </a:cubicBezTo>
                <a:cubicBezTo>
                  <a:pt x="7799" y="1907"/>
                  <a:pt x="8188" y="1704"/>
                  <a:pt x="8188" y="1166"/>
                </a:cubicBezTo>
                <a:cubicBezTo>
                  <a:pt x="8188" y="627"/>
                  <a:pt x="7799" y="424"/>
                  <a:pt x="7484" y="424"/>
                </a:cubicBezTo>
                <a:close/>
                <a:moveTo>
                  <a:pt x="7484" y="1672"/>
                </a:moveTo>
                <a:cubicBezTo>
                  <a:pt x="7349" y="1672"/>
                  <a:pt x="7042" y="1604"/>
                  <a:pt x="7042" y="1166"/>
                </a:cubicBezTo>
                <a:cubicBezTo>
                  <a:pt x="7042" y="728"/>
                  <a:pt x="7349" y="660"/>
                  <a:pt x="7484" y="660"/>
                </a:cubicBezTo>
                <a:cubicBezTo>
                  <a:pt x="7619" y="660"/>
                  <a:pt x="7927" y="728"/>
                  <a:pt x="7927" y="1166"/>
                </a:cubicBezTo>
                <a:cubicBezTo>
                  <a:pt x="7927" y="1604"/>
                  <a:pt x="7619" y="1672"/>
                  <a:pt x="7484" y="1672"/>
                </a:cubicBezTo>
                <a:close/>
                <a:moveTo>
                  <a:pt x="1200" y="1319"/>
                </a:moveTo>
                <a:cubicBezTo>
                  <a:pt x="1244" y="1412"/>
                  <a:pt x="1256" y="1563"/>
                  <a:pt x="1165" y="1690"/>
                </a:cubicBezTo>
                <a:cubicBezTo>
                  <a:pt x="1082" y="1807"/>
                  <a:pt x="912" y="1908"/>
                  <a:pt x="650" y="1908"/>
                </a:cubicBezTo>
                <a:cubicBezTo>
                  <a:pt x="384" y="1908"/>
                  <a:pt x="45" y="1774"/>
                  <a:pt x="0" y="1441"/>
                </a:cubicBezTo>
                <a:cubicBezTo>
                  <a:pt x="265" y="1441"/>
                  <a:pt x="265" y="1441"/>
                  <a:pt x="265" y="1441"/>
                </a:cubicBezTo>
                <a:cubicBezTo>
                  <a:pt x="302" y="1594"/>
                  <a:pt x="463" y="1657"/>
                  <a:pt x="604" y="1671"/>
                </a:cubicBezTo>
                <a:cubicBezTo>
                  <a:pt x="759" y="1683"/>
                  <a:pt x="942" y="1629"/>
                  <a:pt x="965" y="1515"/>
                </a:cubicBezTo>
                <a:cubicBezTo>
                  <a:pt x="990" y="1397"/>
                  <a:pt x="939" y="1315"/>
                  <a:pt x="604" y="1257"/>
                </a:cubicBezTo>
                <a:cubicBezTo>
                  <a:pt x="516" y="1242"/>
                  <a:pt x="322" y="1209"/>
                  <a:pt x="195" y="1122"/>
                </a:cubicBezTo>
                <a:cubicBezTo>
                  <a:pt x="93" y="1053"/>
                  <a:pt x="13" y="947"/>
                  <a:pt x="35" y="791"/>
                </a:cubicBezTo>
                <a:cubicBezTo>
                  <a:pt x="72" y="531"/>
                  <a:pt x="371" y="402"/>
                  <a:pt x="658" y="427"/>
                </a:cubicBezTo>
                <a:cubicBezTo>
                  <a:pt x="907" y="447"/>
                  <a:pt x="1159" y="582"/>
                  <a:pt x="1197" y="852"/>
                </a:cubicBezTo>
                <a:cubicBezTo>
                  <a:pt x="932" y="852"/>
                  <a:pt x="932" y="852"/>
                  <a:pt x="932" y="852"/>
                </a:cubicBezTo>
                <a:cubicBezTo>
                  <a:pt x="900" y="729"/>
                  <a:pt x="752" y="670"/>
                  <a:pt x="634" y="661"/>
                </a:cubicBezTo>
                <a:cubicBezTo>
                  <a:pt x="490" y="651"/>
                  <a:pt x="297" y="685"/>
                  <a:pt x="295" y="821"/>
                </a:cubicBezTo>
                <a:cubicBezTo>
                  <a:pt x="293" y="911"/>
                  <a:pt x="344" y="972"/>
                  <a:pt x="657" y="1026"/>
                </a:cubicBezTo>
                <a:cubicBezTo>
                  <a:pt x="867" y="1062"/>
                  <a:pt x="1109" y="1127"/>
                  <a:pt x="1200" y="1319"/>
                </a:cubicBezTo>
                <a:close/>
                <a:moveTo>
                  <a:pt x="1389" y="270"/>
                </a:moveTo>
                <a:cubicBezTo>
                  <a:pt x="1389" y="0"/>
                  <a:pt x="1389" y="0"/>
                  <a:pt x="1389" y="0"/>
                </a:cubicBezTo>
                <a:cubicBezTo>
                  <a:pt x="1651" y="0"/>
                  <a:pt x="1651" y="0"/>
                  <a:pt x="1651" y="0"/>
                </a:cubicBezTo>
                <a:cubicBezTo>
                  <a:pt x="1651" y="270"/>
                  <a:pt x="1651" y="270"/>
                  <a:pt x="1651" y="270"/>
                </a:cubicBezTo>
                <a:lnTo>
                  <a:pt x="1389" y="270"/>
                </a:lnTo>
                <a:close/>
                <a:moveTo>
                  <a:pt x="1389" y="1879"/>
                </a:moveTo>
                <a:cubicBezTo>
                  <a:pt x="1389" y="453"/>
                  <a:pt x="1389" y="453"/>
                  <a:pt x="1389" y="453"/>
                </a:cubicBezTo>
                <a:cubicBezTo>
                  <a:pt x="1651" y="453"/>
                  <a:pt x="1651" y="453"/>
                  <a:pt x="1651" y="453"/>
                </a:cubicBezTo>
                <a:cubicBezTo>
                  <a:pt x="1651" y="1879"/>
                  <a:pt x="1651" y="1879"/>
                  <a:pt x="1651" y="1879"/>
                </a:cubicBezTo>
                <a:lnTo>
                  <a:pt x="1389" y="1879"/>
                </a:lnTo>
                <a:close/>
                <a:moveTo>
                  <a:pt x="1845" y="1879"/>
                </a:moveTo>
                <a:cubicBezTo>
                  <a:pt x="1845" y="0"/>
                  <a:pt x="1845" y="0"/>
                  <a:pt x="1845" y="0"/>
                </a:cubicBezTo>
                <a:cubicBezTo>
                  <a:pt x="2107" y="0"/>
                  <a:pt x="2107" y="0"/>
                  <a:pt x="2107" y="0"/>
                </a:cubicBezTo>
                <a:cubicBezTo>
                  <a:pt x="2107" y="1879"/>
                  <a:pt x="2107" y="1879"/>
                  <a:pt x="2107" y="1879"/>
                </a:cubicBezTo>
                <a:lnTo>
                  <a:pt x="1845" y="1879"/>
                </a:lnTo>
                <a:close/>
                <a:moveTo>
                  <a:pt x="3657" y="453"/>
                </a:moveTo>
                <a:cubicBezTo>
                  <a:pt x="3087" y="1879"/>
                  <a:pt x="3087" y="1879"/>
                  <a:pt x="3087" y="1879"/>
                </a:cubicBezTo>
                <a:cubicBezTo>
                  <a:pt x="2794" y="1879"/>
                  <a:pt x="2794" y="1879"/>
                  <a:pt x="2794" y="1879"/>
                </a:cubicBezTo>
                <a:cubicBezTo>
                  <a:pt x="2224" y="453"/>
                  <a:pt x="2224" y="453"/>
                  <a:pt x="2224" y="453"/>
                </a:cubicBezTo>
                <a:cubicBezTo>
                  <a:pt x="2502" y="453"/>
                  <a:pt x="2502" y="453"/>
                  <a:pt x="2502" y="453"/>
                </a:cubicBezTo>
                <a:cubicBezTo>
                  <a:pt x="2941" y="1563"/>
                  <a:pt x="2941" y="1563"/>
                  <a:pt x="2941" y="1563"/>
                </a:cubicBezTo>
                <a:cubicBezTo>
                  <a:pt x="3379" y="453"/>
                  <a:pt x="3379" y="453"/>
                  <a:pt x="3379" y="453"/>
                </a:cubicBezTo>
                <a:lnTo>
                  <a:pt x="3657" y="453"/>
                </a:lnTo>
                <a:close/>
                <a:moveTo>
                  <a:pt x="5963" y="688"/>
                </a:moveTo>
                <a:cubicBezTo>
                  <a:pt x="5554" y="688"/>
                  <a:pt x="5465" y="1041"/>
                  <a:pt x="5465" y="1226"/>
                </a:cubicBezTo>
                <a:cubicBezTo>
                  <a:pt x="5465" y="1879"/>
                  <a:pt x="5465" y="1879"/>
                  <a:pt x="5465" y="1879"/>
                </a:cubicBezTo>
                <a:cubicBezTo>
                  <a:pt x="5204" y="1879"/>
                  <a:pt x="5204" y="1879"/>
                  <a:pt x="5204" y="1879"/>
                </a:cubicBezTo>
                <a:cubicBezTo>
                  <a:pt x="5204" y="453"/>
                  <a:pt x="5204" y="453"/>
                  <a:pt x="5204" y="453"/>
                </a:cubicBezTo>
                <a:cubicBezTo>
                  <a:pt x="5465" y="453"/>
                  <a:pt x="5465" y="453"/>
                  <a:pt x="5465" y="453"/>
                </a:cubicBezTo>
                <a:cubicBezTo>
                  <a:pt x="5465" y="647"/>
                  <a:pt x="5465" y="647"/>
                  <a:pt x="5465" y="647"/>
                </a:cubicBezTo>
                <a:cubicBezTo>
                  <a:pt x="5541" y="565"/>
                  <a:pt x="5724" y="453"/>
                  <a:pt x="5963" y="453"/>
                </a:cubicBezTo>
                <a:lnTo>
                  <a:pt x="5963" y="688"/>
                </a:lnTo>
                <a:close/>
                <a:moveTo>
                  <a:pt x="5037" y="1234"/>
                </a:moveTo>
                <a:cubicBezTo>
                  <a:pt x="5038" y="1212"/>
                  <a:pt x="5039" y="1189"/>
                  <a:pt x="5039" y="1166"/>
                </a:cubicBezTo>
                <a:cubicBezTo>
                  <a:pt x="5039" y="627"/>
                  <a:pt x="4650" y="424"/>
                  <a:pt x="4335" y="424"/>
                </a:cubicBezTo>
                <a:cubicBezTo>
                  <a:pt x="4020" y="424"/>
                  <a:pt x="3631" y="627"/>
                  <a:pt x="3631" y="1166"/>
                </a:cubicBezTo>
                <a:cubicBezTo>
                  <a:pt x="3631" y="1704"/>
                  <a:pt x="4020" y="1907"/>
                  <a:pt x="4335" y="1907"/>
                </a:cubicBezTo>
                <a:cubicBezTo>
                  <a:pt x="4589" y="1907"/>
                  <a:pt x="4892" y="1775"/>
                  <a:pt x="4999" y="1441"/>
                </a:cubicBezTo>
                <a:cubicBezTo>
                  <a:pt x="4722" y="1441"/>
                  <a:pt x="4722" y="1441"/>
                  <a:pt x="4722" y="1441"/>
                </a:cubicBezTo>
                <a:cubicBezTo>
                  <a:pt x="4627" y="1635"/>
                  <a:pt x="4434" y="1672"/>
                  <a:pt x="4335" y="1672"/>
                </a:cubicBezTo>
                <a:cubicBezTo>
                  <a:pt x="4208" y="1672"/>
                  <a:pt x="3926" y="1611"/>
                  <a:pt x="3895" y="1234"/>
                </a:cubicBezTo>
                <a:lnTo>
                  <a:pt x="5037" y="1234"/>
                </a:lnTo>
                <a:close/>
                <a:moveTo>
                  <a:pt x="4335" y="660"/>
                </a:moveTo>
                <a:cubicBezTo>
                  <a:pt x="4451" y="660"/>
                  <a:pt x="4692" y="710"/>
                  <a:pt x="4760" y="998"/>
                </a:cubicBezTo>
                <a:cubicBezTo>
                  <a:pt x="3911" y="998"/>
                  <a:pt x="3911" y="998"/>
                  <a:pt x="3911" y="998"/>
                </a:cubicBezTo>
                <a:cubicBezTo>
                  <a:pt x="3978" y="710"/>
                  <a:pt x="4220" y="660"/>
                  <a:pt x="4335" y="660"/>
                </a:cubicBezTo>
                <a:close/>
              </a:path>
            </a:pathLst>
          </a:custGeom>
          <a:solidFill>
            <a:schemeClr val="accent1"/>
          </a:solidFill>
          <a:ln>
            <a:noFill/>
          </a:ln>
        </p:spPr>
        <p:txBody>
          <a:bodyPr vert="horz" wrap="square" lIns="68540" tIns="34270" rIns="68540" bIns="34270" numCol="1" anchor="t" anchorCtr="0" compatLnSpc="1">
            <a:prstTxWarp prst="textNoShape">
              <a:avLst/>
            </a:prstTxWarp>
          </a:bodyPr>
          <a:lstStyle/>
          <a:p>
            <a:pPr defTabSz="685301"/>
            <a:endParaRPr lang="en-US" sz="1300">
              <a:solidFill>
                <a:srgbClr val="FFFFFF"/>
              </a:solidFill>
            </a:endParaRPr>
          </a:p>
        </p:txBody>
      </p:sp>
      <p:sp>
        <p:nvSpPr>
          <p:cNvPr id="82" name="Rectangle 81"/>
          <p:cNvSpPr/>
          <p:nvPr userDrawn="1"/>
        </p:nvSpPr>
        <p:spPr>
          <a:xfrm>
            <a:off x="564973" y="2458988"/>
            <a:ext cx="7885699" cy="1475484"/>
          </a:xfrm>
          <a:prstGeom prst="rect">
            <a:avLst/>
          </a:prstGeom>
        </p:spPr>
        <p:txBody>
          <a:bodyPr wrap="square" lIns="67202" tIns="33602" rIns="67202" bIns="33602" anchor="b">
            <a:spAutoFit/>
          </a:bodyPr>
          <a:lstStyle/>
          <a:p>
            <a:pPr defTabSz="685301">
              <a:lnSpc>
                <a:spcPts val="5396"/>
              </a:lnSpc>
            </a:pPr>
            <a:r>
              <a:rPr lang="en-US" sz="5400" dirty="0" smtClean="0">
                <a:gradFill>
                  <a:gsLst>
                    <a:gs pos="2917">
                      <a:srgbClr val="FFFFFF"/>
                    </a:gs>
                    <a:gs pos="30000">
                      <a:srgbClr val="FFFFFF"/>
                    </a:gs>
                  </a:gsLst>
                  <a:lin ang="5400000" scaled="0"/>
                </a:gradFill>
                <a:latin typeface="Rail Headline" pitchFamily="2" charset="0"/>
              </a:rPr>
              <a:t>TEDxRainier 2014</a:t>
            </a:r>
          </a:p>
          <a:p>
            <a:pPr defTabSz="685301">
              <a:lnSpc>
                <a:spcPts val="5396"/>
              </a:lnSpc>
            </a:pPr>
            <a:r>
              <a:rPr lang="en-US" sz="5400" dirty="0" smtClean="0">
                <a:gradFill>
                  <a:gsLst>
                    <a:gs pos="2917">
                      <a:srgbClr val="FFFFFF"/>
                    </a:gs>
                    <a:gs pos="30000">
                      <a:srgbClr val="FFFFFF"/>
                    </a:gs>
                  </a:gsLst>
                  <a:lin ang="5400000" scaled="0"/>
                </a:gradFill>
                <a:latin typeface="Rail Headline" pitchFamily="2" charset="0"/>
              </a:rPr>
              <a:t>branding competition</a:t>
            </a:r>
          </a:p>
        </p:txBody>
      </p:sp>
      <p:sp>
        <p:nvSpPr>
          <p:cNvPr id="83" name="Rectangle 82"/>
          <p:cNvSpPr/>
          <p:nvPr userDrawn="1"/>
        </p:nvSpPr>
        <p:spPr>
          <a:xfrm>
            <a:off x="568734" y="3788525"/>
            <a:ext cx="2559285" cy="652224"/>
          </a:xfrm>
          <a:prstGeom prst="rect">
            <a:avLst/>
          </a:prstGeom>
        </p:spPr>
        <p:txBody>
          <a:bodyPr wrap="none" lIns="67202" tIns="33602" rIns="67202" bIns="33602">
            <a:spAutoFit/>
          </a:bodyPr>
          <a:lstStyle/>
          <a:p>
            <a:pPr defTabSz="685301">
              <a:lnSpc>
                <a:spcPts val="4724"/>
              </a:lnSpc>
              <a:spcBef>
                <a:spcPts val="1050"/>
              </a:spcBef>
            </a:pPr>
            <a:r>
              <a:rPr lang="en-US" sz="3100" spc="-52" dirty="0" smtClean="0">
                <a:gradFill>
                  <a:gsLst>
                    <a:gs pos="82143">
                      <a:srgbClr val="FFFFFF"/>
                    </a:gs>
                    <a:gs pos="47000">
                      <a:srgbClr val="FFFFFF"/>
                    </a:gs>
                  </a:gsLst>
                  <a:lin ang="5400000" scaled="0"/>
                </a:gradFill>
                <a:latin typeface="Rail 400"/>
              </a:rPr>
              <a:t>Summer 2014</a:t>
            </a:r>
            <a:endParaRPr lang="en-US" sz="3100" spc="-52" dirty="0">
              <a:gradFill>
                <a:gsLst>
                  <a:gs pos="82143">
                    <a:srgbClr val="FFFFFF"/>
                  </a:gs>
                  <a:gs pos="47000">
                    <a:srgbClr val="FFFFFF"/>
                  </a:gs>
                </a:gsLst>
                <a:lin ang="5400000" scaled="0"/>
              </a:gradFill>
              <a:latin typeface="Rail 400"/>
            </a:endParaRPr>
          </a:p>
        </p:txBody>
      </p:sp>
    </p:spTree>
    <p:extLst>
      <p:ext uri="{BB962C8B-B14F-4D97-AF65-F5344CB8AC3E}">
        <p14:creationId xmlns:p14="http://schemas.microsoft.com/office/powerpoint/2010/main" val="2096680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userDrawn="1"/>
        </p:nvSpPr>
        <p:spPr>
          <a:xfrm>
            <a:off x="564973" y="2838102"/>
            <a:ext cx="7885699" cy="1096363"/>
          </a:xfrm>
          <a:prstGeom prst="rect">
            <a:avLst/>
          </a:prstGeom>
        </p:spPr>
        <p:txBody>
          <a:bodyPr wrap="square" lIns="67202" tIns="33602" rIns="67202" bIns="33602" anchor="b">
            <a:spAutoFit/>
          </a:bodyPr>
          <a:lstStyle/>
          <a:p>
            <a:pPr defTabSz="685301">
              <a:lnSpc>
                <a:spcPts val="7870"/>
              </a:lnSpc>
            </a:pPr>
            <a:r>
              <a:rPr lang="en-US" sz="7300" dirty="0" smtClean="0">
                <a:gradFill>
                  <a:gsLst>
                    <a:gs pos="2917">
                      <a:srgbClr val="FFFFFF"/>
                    </a:gs>
                    <a:gs pos="30000">
                      <a:srgbClr val="FFFFFF"/>
                    </a:gs>
                  </a:gsLst>
                  <a:lin ang="5400000" scaled="0"/>
                </a:gradFill>
                <a:latin typeface="Rail Headline" pitchFamily="2" charset="0"/>
              </a:rPr>
              <a:t>mentorship</a:t>
            </a:r>
          </a:p>
        </p:txBody>
      </p:sp>
      <p:sp>
        <p:nvSpPr>
          <p:cNvPr id="83" name="Rectangle 82"/>
          <p:cNvSpPr/>
          <p:nvPr userDrawn="1"/>
        </p:nvSpPr>
        <p:spPr>
          <a:xfrm>
            <a:off x="568721" y="3788525"/>
            <a:ext cx="2206386" cy="652224"/>
          </a:xfrm>
          <a:prstGeom prst="rect">
            <a:avLst/>
          </a:prstGeom>
        </p:spPr>
        <p:txBody>
          <a:bodyPr wrap="none" lIns="67202" tIns="33602" rIns="67202" bIns="33602">
            <a:spAutoFit/>
          </a:bodyPr>
          <a:lstStyle/>
          <a:p>
            <a:pPr defTabSz="685301">
              <a:lnSpc>
                <a:spcPts val="4724"/>
              </a:lnSpc>
              <a:spcBef>
                <a:spcPts val="1050"/>
              </a:spcBef>
            </a:pPr>
            <a:r>
              <a:rPr lang="en-US" sz="3100" spc="-52" dirty="0" smtClean="0">
                <a:gradFill>
                  <a:gsLst>
                    <a:gs pos="96429">
                      <a:srgbClr val="00BEFF"/>
                    </a:gs>
                    <a:gs pos="82143">
                      <a:srgbClr val="00BEFF"/>
                    </a:gs>
                  </a:gsLst>
                  <a:lin ang="5400000" scaled="0"/>
                </a:gradFill>
                <a:latin typeface="Rail 400"/>
              </a:rPr>
              <a:t>Spring 2013</a:t>
            </a:r>
            <a:endParaRPr lang="en-US" sz="3100" spc="-52" dirty="0">
              <a:gradFill>
                <a:gsLst>
                  <a:gs pos="96429">
                    <a:srgbClr val="00BEFF"/>
                  </a:gs>
                  <a:gs pos="82143">
                    <a:srgbClr val="00BEFF"/>
                  </a:gs>
                </a:gsLst>
                <a:lin ang="5400000" scaled="0"/>
              </a:gradFill>
              <a:latin typeface="Rail 400"/>
            </a:endParaRPr>
          </a:p>
        </p:txBody>
      </p:sp>
      <p:grpSp>
        <p:nvGrpSpPr>
          <p:cNvPr id="84" name="Group 4"/>
          <p:cNvGrpSpPr>
            <a:grpSpLocks noChangeAspect="1"/>
          </p:cNvGrpSpPr>
          <p:nvPr userDrawn="1"/>
        </p:nvGrpSpPr>
        <p:grpSpPr bwMode="auto">
          <a:xfrm>
            <a:off x="661186" y="1294875"/>
            <a:ext cx="1262783" cy="580206"/>
            <a:chOff x="-7383" y="-2998"/>
            <a:chExt cx="22442" cy="10314"/>
          </a:xfrm>
        </p:grpSpPr>
        <p:sp>
          <p:nvSpPr>
            <p:cNvPr id="85" name="Freeform 5"/>
            <p:cNvSpPr>
              <a:spLocks noEditPoints="1"/>
            </p:cNvSpPr>
            <p:nvPr/>
          </p:nvSpPr>
          <p:spPr bwMode="auto">
            <a:xfrm>
              <a:off x="-7289" y="-2998"/>
              <a:ext cx="22348" cy="10312"/>
            </a:xfrm>
            <a:custGeom>
              <a:avLst/>
              <a:gdLst>
                <a:gd name="T0" fmla="*/ 8733 w 9457"/>
                <a:gd name="T1" fmla="*/ 1162 h 4362"/>
                <a:gd name="T2" fmla="*/ 7717 w 9457"/>
                <a:gd name="T3" fmla="*/ 1730 h 4362"/>
                <a:gd name="T4" fmla="*/ 8373 w 9457"/>
                <a:gd name="T5" fmla="*/ 1321 h 4362"/>
                <a:gd name="T6" fmla="*/ 8306 w 9457"/>
                <a:gd name="T7" fmla="*/ 1207 h 4362"/>
                <a:gd name="T8" fmla="*/ 7592 w 9457"/>
                <a:gd name="T9" fmla="*/ 735 h 4362"/>
                <a:gd name="T10" fmla="*/ 7268 w 9457"/>
                <a:gd name="T11" fmla="*/ 884 h 4362"/>
                <a:gd name="T12" fmla="*/ 5404 w 9457"/>
                <a:gd name="T13" fmla="*/ 840 h 4362"/>
                <a:gd name="T14" fmla="*/ 2944 w 9457"/>
                <a:gd name="T15" fmla="*/ 469 h 4362"/>
                <a:gd name="T16" fmla="*/ 418 w 9457"/>
                <a:gd name="T17" fmla="*/ 248 h 4362"/>
                <a:gd name="T18" fmla="*/ 2222 w 9457"/>
                <a:gd name="T19" fmla="*/ 947 h 4362"/>
                <a:gd name="T20" fmla="*/ 3549 w 9457"/>
                <a:gd name="T21" fmla="*/ 1250 h 4362"/>
                <a:gd name="T22" fmla="*/ 2211 w 9457"/>
                <a:gd name="T23" fmla="*/ 1142 h 4362"/>
                <a:gd name="T24" fmla="*/ 0 w 9457"/>
                <a:gd name="T25" fmla="*/ 0 h 4362"/>
                <a:gd name="T26" fmla="*/ 3221 w 9457"/>
                <a:gd name="T27" fmla="*/ 311 h 4362"/>
                <a:gd name="T28" fmla="*/ 5420 w 9457"/>
                <a:gd name="T29" fmla="*/ 645 h 4362"/>
                <a:gd name="T30" fmla="*/ 7038 w 9457"/>
                <a:gd name="T31" fmla="*/ 753 h 4362"/>
                <a:gd name="T32" fmla="*/ 7650 w 9457"/>
                <a:gd name="T33" fmla="*/ 563 h 4362"/>
                <a:gd name="T34" fmla="*/ 8455 w 9457"/>
                <a:gd name="T35" fmla="*/ 1070 h 4362"/>
                <a:gd name="T36" fmla="*/ 8290 w 9457"/>
                <a:gd name="T37" fmla="*/ 2763 h 4362"/>
                <a:gd name="T38" fmla="*/ 3843 w 9457"/>
                <a:gd name="T39" fmla="*/ 1637 h 4362"/>
                <a:gd name="T40" fmla="*/ 1263 w 9457"/>
                <a:gd name="T41" fmla="*/ 1478 h 4362"/>
                <a:gd name="T42" fmla="*/ 3874 w 9457"/>
                <a:gd name="T43" fmla="*/ 1830 h 4362"/>
                <a:gd name="T44" fmla="*/ 7983 w 9457"/>
                <a:gd name="T45" fmla="*/ 2763 h 4362"/>
                <a:gd name="T46" fmla="*/ 6669 w 9457"/>
                <a:gd name="T47" fmla="*/ 2697 h 4362"/>
                <a:gd name="T48" fmla="*/ 6669 w 9457"/>
                <a:gd name="T49" fmla="*/ 2462 h 4362"/>
                <a:gd name="T50" fmla="*/ 6093 w 9457"/>
                <a:gd name="T51" fmla="*/ 2962 h 4362"/>
                <a:gd name="T52" fmla="*/ 6354 w 9457"/>
                <a:gd name="T53" fmla="*/ 4334 h 4362"/>
                <a:gd name="T54" fmla="*/ 6669 w 9457"/>
                <a:gd name="T55" fmla="*/ 3147 h 4362"/>
                <a:gd name="T56" fmla="*/ 6357 w 9457"/>
                <a:gd name="T57" fmla="*/ 2913 h 4362"/>
                <a:gd name="T58" fmla="*/ 9409 w 9457"/>
                <a:gd name="T59" fmla="*/ 2913 h 4362"/>
                <a:gd name="T60" fmla="*/ 8743 w 9457"/>
                <a:gd name="T61" fmla="*/ 3397 h 4362"/>
                <a:gd name="T62" fmla="*/ 8078 w 9457"/>
                <a:gd name="T63" fmla="*/ 2913 h 4362"/>
                <a:gd name="T64" fmla="*/ 8030 w 9457"/>
                <a:gd name="T65" fmla="*/ 4334 h 4362"/>
                <a:gd name="T66" fmla="*/ 8743 w 9457"/>
                <a:gd name="T67" fmla="*/ 3789 h 4362"/>
                <a:gd name="T68" fmla="*/ 9457 w 9457"/>
                <a:gd name="T69" fmla="*/ 4334 h 4362"/>
                <a:gd name="T70" fmla="*/ 9409 w 9457"/>
                <a:gd name="T71" fmla="*/ 2913 h 4362"/>
                <a:gd name="T72" fmla="*/ 7416 w 9457"/>
                <a:gd name="T73" fmla="*/ 4362 h 4362"/>
                <a:gd name="T74" fmla="*/ 7416 w 9457"/>
                <a:gd name="T75" fmla="*/ 2884 h 4362"/>
                <a:gd name="T76" fmla="*/ 7857 w 9457"/>
                <a:gd name="T77" fmla="*/ 3623 h 4362"/>
                <a:gd name="T78" fmla="*/ 6975 w 9457"/>
                <a:gd name="T79" fmla="*/ 3623 h 4362"/>
                <a:gd name="T80" fmla="*/ 7857 w 9457"/>
                <a:gd name="T81" fmla="*/ 3623 h 4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57" h="4362">
                  <a:moveTo>
                    <a:pt x="8733" y="1084"/>
                  </a:moveTo>
                  <a:cubicBezTo>
                    <a:pt x="8733" y="1162"/>
                    <a:pt x="8733" y="1162"/>
                    <a:pt x="8733" y="1162"/>
                  </a:cubicBezTo>
                  <a:cubicBezTo>
                    <a:pt x="8723" y="1367"/>
                    <a:pt x="8463" y="1461"/>
                    <a:pt x="8413" y="1480"/>
                  </a:cubicBezTo>
                  <a:cubicBezTo>
                    <a:pt x="8290" y="1504"/>
                    <a:pt x="7883" y="1583"/>
                    <a:pt x="7717" y="1730"/>
                  </a:cubicBezTo>
                  <a:cubicBezTo>
                    <a:pt x="7481" y="1730"/>
                    <a:pt x="7481" y="1730"/>
                    <a:pt x="7481" y="1730"/>
                  </a:cubicBezTo>
                  <a:cubicBezTo>
                    <a:pt x="7564" y="1505"/>
                    <a:pt x="7938" y="1389"/>
                    <a:pt x="8373" y="1321"/>
                  </a:cubicBezTo>
                  <a:cubicBezTo>
                    <a:pt x="8414" y="1308"/>
                    <a:pt x="8453" y="1290"/>
                    <a:pt x="8534" y="1231"/>
                  </a:cubicBezTo>
                  <a:cubicBezTo>
                    <a:pt x="8517" y="1230"/>
                    <a:pt x="8375" y="1222"/>
                    <a:pt x="8306" y="1207"/>
                  </a:cubicBezTo>
                  <a:cubicBezTo>
                    <a:pt x="8175" y="1178"/>
                    <a:pt x="8027" y="1127"/>
                    <a:pt x="7971" y="995"/>
                  </a:cubicBezTo>
                  <a:cubicBezTo>
                    <a:pt x="7866" y="813"/>
                    <a:pt x="7659" y="756"/>
                    <a:pt x="7592" y="735"/>
                  </a:cubicBezTo>
                  <a:cubicBezTo>
                    <a:pt x="7510" y="709"/>
                    <a:pt x="7257" y="648"/>
                    <a:pt x="7215" y="640"/>
                  </a:cubicBezTo>
                  <a:cubicBezTo>
                    <a:pt x="7216" y="643"/>
                    <a:pt x="7252" y="808"/>
                    <a:pt x="7268" y="884"/>
                  </a:cubicBezTo>
                  <a:cubicBezTo>
                    <a:pt x="7132" y="918"/>
                    <a:pt x="6817" y="1060"/>
                    <a:pt x="6659" y="1148"/>
                  </a:cubicBezTo>
                  <a:cubicBezTo>
                    <a:pt x="6456" y="1052"/>
                    <a:pt x="6106" y="897"/>
                    <a:pt x="5404" y="840"/>
                  </a:cubicBezTo>
                  <a:cubicBezTo>
                    <a:pt x="5194" y="823"/>
                    <a:pt x="4676" y="792"/>
                    <a:pt x="4103" y="877"/>
                  </a:cubicBezTo>
                  <a:cubicBezTo>
                    <a:pt x="3729" y="571"/>
                    <a:pt x="3284" y="509"/>
                    <a:pt x="2944" y="469"/>
                  </a:cubicBezTo>
                  <a:cubicBezTo>
                    <a:pt x="2908" y="465"/>
                    <a:pt x="2444" y="424"/>
                    <a:pt x="1923" y="379"/>
                  </a:cubicBezTo>
                  <a:cubicBezTo>
                    <a:pt x="1244" y="320"/>
                    <a:pt x="562" y="271"/>
                    <a:pt x="418" y="248"/>
                  </a:cubicBezTo>
                  <a:cubicBezTo>
                    <a:pt x="824" y="685"/>
                    <a:pt x="1153" y="800"/>
                    <a:pt x="1493" y="865"/>
                  </a:cubicBezTo>
                  <a:cubicBezTo>
                    <a:pt x="1835" y="931"/>
                    <a:pt x="2098" y="945"/>
                    <a:pt x="2222" y="947"/>
                  </a:cubicBezTo>
                  <a:cubicBezTo>
                    <a:pt x="2803" y="955"/>
                    <a:pt x="3024" y="991"/>
                    <a:pt x="3123" y="1018"/>
                  </a:cubicBezTo>
                  <a:cubicBezTo>
                    <a:pt x="3202" y="1040"/>
                    <a:pt x="3386" y="1087"/>
                    <a:pt x="3549" y="1250"/>
                  </a:cubicBezTo>
                  <a:cubicBezTo>
                    <a:pt x="3204" y="1250"/>
                    <a:pt x="3204" y="1250"/>
                    <a:pt x="3204" y="1250"/>
                  </a:cubicBezTo>
                  <a:cubicBezTo>
                    <a:pt x="3007" y="1132"/>
                    <a:pt x="2427" y="1153"/>
                    <a:pt x="2211" y="1142"/>
                  </a:cubicBezTo>
                  <a:cubicBezTo>
                    <a:pt x="1904" y="1127"/>
                    <a:pt x="1430" y="1094"/>
                    <a:pt x="1003" y="926"/>
                  </a:cubicBezTo>
                  <a:cubicBezTo>
                    <a:pt x="934" y="898"/>
                    <a:pt x="408" y="689"/>
                    <a:pt x="0" y="0"/>
                  </a:cubicBezTo>
                  <a:cubicBezTo>
                    <a:pt x="329" y="41"/>
                    <a:pt x="942" y="108"/>
                    <a:pt x="1809" y="172"/>
                  </a:cubicBezTo>
                  <a:cubicBezTo>
                    <a:pt x="2658" y="235"/>
                    <a:pt x="2919" y="260"/>
                    <a:pt x="3221" y="311"/>
                  </a:cubicBezTo>
                  <a:cubicBezTo>
                    <a:pt x="3680" y="387"/>
                    <a:pt x="3930" y="506"/>
                    <a:pt x="4157" y="673"/>
                  </a:cubicBezTo>
                  <a:cubicBezTo>
                    <a:pt x="4676" y="599"/>
                    <a:pt x="5203" y="627"/>
                    <a:pt x="5420" y="645"/>
                  </a:cubicBezTo>
                  <a:cubicBezTo>
                    <a:pt x="5660" y="665"/>
                    <a:pt x="6175" y="715"/>
                    <a:pt x="6652" y="929"/>
                  </a:cubicBezTo>
                  <a:cubicBezTo>
                    <a:pt x="6747" y="884"/>
                    <a:pt x="6915" y="798"/>
                    <a:pt x="7038" y="753"/>
                  </a:cubicBezTo>
                  <a:cubicBezTo>
                    <a:pt x="7035" y="738"/>
                    <a:pt x="7002" y="589"/>
                    <a:pt x="6987" y="405"/>
                  </a:cubicBezTo>
                  <a:cubicBezTo>
                    <a:pt x="7112" y="423"/>
                    <a:pt x="7316" y="452"/>
                    <a:pt x="7650" y="563"/>
                  </a:cubicBezTo>
                  <a:cubicBezTo>
                    <a:pt x="7864" y="634"/>
                    <a:pt x="8006" y="726"/>
                    <a:pt x="8120" y="917"/>
                  </a:cubicBezTo>
                  <a:cubicBezTo>
                    <a:pt x="8149" y="990"/>
                    <a:pt x="8232" y="1042"/>
                    <a:pt x="8455" y="1070"/>
                  </a:cubicBezTo>
                  <a:cubicBezTo>
                    <a:pt x="8562" y="1084"/>
                    <a:pt x="8655" y="1084"/>
                    <a:pt x="8733" y="1084"/>
                  </a:cubicBezTo>
                  <a:close/>
                  <a:moveTo>
                    <a:pt x="8290" y="2763"/>
                  </a:moveTo>
                  <a:cubicBezTo>
                    <a:pt x="7679" y="2176"/>
                    <a:pt x="6861" y="1746"/>
                    <a:pt x="5480" y="1571"/>
                  </a:cubicBezTo>
                  <a:cubicBezTo>
                    <a:pt x="4793" y="1485"/>
                    <a:pt x="4078" y="1599"/>
                    <a:pt x="3843" y="1637"/>
                  </a:cubicBezTo>
                  <a:cubicBezTo>
                    <a:pt x="3843" y="1637"/>
                    <a:pt x="2512" y="1920"/>
                    <a:pt x="1642" y="1478"/>
                  </a:cubicBezTo>
                  <a:cubicBezTo>
                    <a:pt x="1263" y="1478"/>
                    <a:pt x="1263" y="1478"/>
                    <a:pt x="1263" y="1478"/>
                  </a:cubicBezTo>
                  <a:cubicBezTo>
                    <a:pt x="1658" y="1755"/>
                    <a:pt x="2092" y="1876"/>
                    <a:pt x="2662" y="1916"/>
                  </a:cubicBezTo>
                  <a:cubicBezTo>
                    <a:pt x="3207" y="1955"/>
                    <a:pt x="3874" y="1830"/>
                    <a:pt x="3874" y="1830"/>
                  </a:cubicBezTo>
                  <a:cubicBezTo>
                    <a:pt x="4102" y="1793"/>
                    <a:pt x="4796" y="1682"/>
                    <a:pt x="5456" y="1765"/>
                  </a:cubicBezTo>
                  <a:cubicBezTo>
                    <a:pt x="6682" y="1920"/>
                    <a:pt x="7328" y="2239"/>
                    <a:pt x="7983" y="2763"/>
                  </a:cubicBezTo>
                  <a:lnTo>
                    <a:pt x="8290" y="2763"/>
                  </a:lnTo>
                  <a:close/>
                  <a:moveTo>
                    <a:pt x="6669" y="2697"/>
                  </a:moveTo>
                  <a:cubicBezTo>
                    <a:pt x="6669" y="2697"/>
                    <a:pt x="6669" y="2697"/>
                    <a:pt x="6669" y="2697"/>
                  </a:cubicBezTo>
                  <a:cubicBezTo>
                    <a:pt x="6669" y="2462"/>
                    <a:pt x="6669" y="2462"/>
                    <a:pt x="6669" y="2462"/>
                  </a:cubicBezTo>
                  <a:cubicBezTo>
                    <a:pt x="6669" y="2462"/>
                    <a:pt x="6669" y="2462"/>
                    <a:pt x="6669" y="2462"/>
                  </a:cubicBezTo>
                  <a:cubicBezTo>
                    <a:pt x="6306" y="2462"/>
                    <a:pt x="6093" y="2652"/>
                    <a:pt x="6093" y="2962"/>
                  </a:cubicBezTo>
                  <a:cubicBezTo>
                    <a:pt x="6093" y="4334"/>
                    <a:pt x="6093" y="4334"/>
                    <a:pt x="6093" y="4334"/>
                  </a:cubicBezTo>
                  <a:cubicBezTo>
                    <a:pt x="6354" y="4334"/>
                    <a:pt x="6354" y="4334"/>
                    <a:pt x="6354" y="4334"/>
                  </a:cubicBezTo>
                  <a:cubicBezTo>
                    <a:pt x="6354" y="3147"/>
                    <a:pt x="6354" y="3147"/>
                    <a:pt x="6354" y="3147"/>
                  </a:cubicBezTo>
                  <a:cubicBezTo>
                    <a:pt x="6669" y="3147"/>
                    <a:pt x="6669" y="3147"/>
                    <a:pt x="6669" y="3147"/>
                  </a:cubicBezTo>
                  <a:cubicBezTo>
                    <a:pt x="6669" y="2913"/>
                    <a:pt x="6669" y="2913"/>
                    <a:pt x="6669" y="2913"/>
                  </a:cubicBezTo>
                  <a:cubicBezTo>
                    <a:pt x="6357" y="2913"/>
                    <a:pt x="6357" y="2913"/>
                    <a:pt x="6357" y="2913"/>
                  </a:cubicBezTo>
                  <a:cubicBezTo>
                    <a:pt x="6374" y="2772"/>
                    <a:pt x="6466" y="2697"/>
                    <a:pt x="6669" y="2697"/>
                  </a:cubicBezTo>
                  <a:close/>
                  <a:moveTo>
                    <a:pt x="9409" y="2913"/>
                  </a:moveTo>
                  <a:cubicBezTo>
                    <a:pt x="9095" y="2913"/>
                    <a:pt x="9095" y="2913"/>
                    <a:pt x="9095" y="2913"/>
                  </a:cubicBezTo>
                  <a:cubicBezTo>
                    <a:pt x="8743" y="3397"/>
                    <a:pt x="8743" y="3397"/>
                    <a:pt x="8743" y="3397"/>
                  </a:cubicBezTo>
                  <a:cubicBezTo>
                    <a:pt x="8392" y="2913"/>
                    <a:pt x="8392" y="2913"/>
                    <a:pt x="8392" y="2913"/>
                  </a:cubicBezTo>
                  <a:cubicBezTo>
                    <a:pt x="8078" y="2913"/>
                    <a:pt x="8078" y="2913"/>
                    <a:pt x="8078" y="2913"/>
                  </a:cubicBezTo>
                  <a:cubicBezTo>
                    <a:pt x="8586" y="3591"/>
                    <a:pt x="8586" y="3591"/>
                    <a:pt x="8586" y="3591"/>
                  </a:cubicBezTo>
                  <a:cubicBezTo>
                    <a:pt x="8030" y="4334"/>
                    <a:pt x="8030" y="4334"/>
                    <a:pt x="8030" y="4334"/>
                  </a:cubicBezTo>
                  <a:cubicBezTo>
                    <a:pt x="8344" y="4334"/>
                    <a:pt x="8344" y="4334"/>
                    <a:pt x="8344" y="4334"/>
                  </a:cubicBezTo>
                  <a:cubicBezTo>
                    <a:pt x="8743" y="3789"/>
                    <a:pt x="8743" y="3789"/>
                    <a:pt x="8743" y="3789"/>
                  </a:cubicBezTo>
                  <a:cubicBezTo>
                    <a:pt x="9142" y="4334"/>
                    <a:pt x="9142" y="4334"/>
                    <a:pt x="9142" y="4334"/>
                  </a:cubicBezTo>
                  <a:cubicBezTo>
                    <a:pt x="9457" y="4334"/>
                    <a:pt x="9457" y="4334"/>
                    <a:pt x="9457" y="4334"/>
                  </a:cubicBezTo>
                  <a:cubicBezTo>
                    <a:pt x="8901" y="3591"/>
                    <a:pt x="8901" y="3591"/>
                    <a:pt x="8901" y="3591"/>
                  </a:cubicBezTo>
                  <a:lnTo>
                    <a:pt x="9409" y="2913"/>
                  </a:lnTo>
                  <a:close/>
                  <a:moveTo>
                    <a:pt x="8117" y="3623"/>
                  </a:moveTo>
                  <a:cubicBezTo>
                    <a:pt x="8117" y="4160"/>
                    <a:pt x="7730" y="4362"/>
                    <a:pt x="7416" y="4362"/>
                  </a:cubicBezTo>
                  <a:cubicBezTo>
                    <a:pt x="7102" y="4362"/>
                    <a:pt x="6715" y="4160"/>
                    <a:pt x="6715" y="3623"/>
                  </a:cubicBezTo>
                  <a:cubicBezTo>
                    <a:pt x="6715" y="3087"/>
                    <a:pt x="7102" y="2884"/>
                    <a:pt x="7416" y="2884"/>
                  </a:cubicBezTo>
                  <a:cubicBezTo>
                    <a:pt x="7730" y="2884"/>
                    <a:pt x="8117" y="3087"/>
                    <a:pt x="8117" y="3623"/>
                  </a:cubicBezTo>
                  <a:close/>
                  <a:moveTo>
                    <a:pt x="7857" y="3623"/>
                  </a:moveTo>
                  <a:cubicBezTo>
                    <a:pt x="7857" y="3187"/>
                    <a:pt x="7551" y="3119"/>
                    <a:pt x="7416" y="3119"/>
                  </a:cubicBezTo>
                  <a:cubicBezTo>
                    <a:pt x="7282" y="3119"/>
                    <a:pt x="6975" y="3187"/>
                    <a:pt x="6975" y="3623"/>
                  </a:cubicBezTo>
                  <a:cubicBezTo>
                    <a:pt x="6975" y="4060"/>
                    <a:pt x="7282" y="4127"/>
                    <a:pt x="7416" y="4127"/>
                  </a:cubicBezTo>
                  <a:cubicBezTo>
                    <a:pt x="7551" y="4127"/>
                    <a:pt x="7857" y="4060"/>
                    <a:pt x="7857" y="362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6" name="Freeform 6"/>
            <p:cNvSpPr>
              <a:spLocks noEditPoints="1"/>
            </p:cNvSpPr>
            <p:nvPr/>
          </p:nvSpPr>
          <p:spPr bwMode="auto">
            <a:xfrm>
              <a:off x="-7383" y="2822"/>
              <a:ext cx="14039" cy="4494"/>
            </a:xfrm>
            <a:custGeom>
              <a:avLst/>
              <a:gdLst>
                <a:gd name="T0" fmla="*/ 1196 w 5941"/>
                <a:gd name="T1" fmla="*/ 1314 h 1901"/>
                <a:gd name="T2" fmla="*/ 1161 w 5941"/>
                <a:gd name="T3" fmla="*/ 1683 h 1901"/>
                <a:gd name="T4" fmla="*/ 648 w 5941"/>
                <a:gd name="T5" fmla="*/ 1901 h 1901"/>
                <a:gd name="T6" fmla="*/ 0 w 5941"/>
                <a:gd name="T7" fmla="*/ 1435 h 1901"/>
                <a:gd name="T8" fmla="*/ 264 w 5941"/>
                <a:gd name="T9" fmla="*/ 1435 h 1901"/>
                <a:gd name="T10" fmla="*/ 602 w 5941"/>
                <a:gd name="T11" fmla="*/ 1664 h 1901"/>
                <a:gd name="T12" fmla="*/ 962 w 5941"/>
                <a:gd name="T13" fmla="*/ 1509 h 1901"/>
                <a:gd name="T14" fmla="*/ 601 w 5941"/>
                <a:gd name="T15" fmla="*/ 1252 h 1901"/>
                <a:gd name="T16" fmla="*/ 194 w 5941"/>
                <a:gd name="T17" fmla="*/ 1118 h 1901"/>
                <a:gd name="T18" fmla="*/ 36 w 5941"/>
                <a:gd name="T19" fmla="*/ 788 h 1901"/>
                <a:gd name="T20" fmla="*/ 655 w 5941"/>
                <a:gd name="T21" fmla="*/ 425 h 1901"/>
                <a:gd name="T22" fmla="*/ 1193 w 5941"/>
                <a:gd name="T23" fmla="*/ 848 h 1901"/>
                <a:gd name="T24" fmla="*/ 928 w 5941"/>
                <a:gd name="T25" fmla="*/ 848 h 1901"/>
                <a:gd name="T26" fmla="*/ 632 w 5941"/>
                <a:gd name="T27" fmla="*/ 659 h 1901"/>
                <a:gd name="T28" fmla="*/ 294 w 5941"/>
                <a:gd name="T29" fmla="*/ 818 h 1901"/>
                <a:gd name="T30" fmla="*/ 654 w 5941"/>
                <a:gd name="T31" fmla="*/ 1022 h 1901"/>
                <a:gd name="T32" fmla="*/ 1196 w 5941"/>
                <a:gd name="T33" fmla="*/ 1314 h 1901"/>
                <a:gd name="T34" fmla="*/ 1384 w 5941"/>
                <a:gd name="T35" fmla="*/ 268 h 1901"/>
                <a:gd name="T36" fmla="*/ 1384 w 5941"/>
                <a:gd name="T37" fmla="*/ 0 h 1901"/>
                <a:gd name="T38" fmla="*/ 1644 w 5941"/>
                <a:gd name="T39" fmla="*/ 0 h 1901"/>
                <a:gd name="T40" fmla="*/ 1644 w 5941"/>
                <a:gd name="T41" fmla="*/ 268 h 1901"/>
                <a:gd name="T42" fmla="*/ 1384 w 5941"/>
                <a:gd name="T43" fmla="*/ 268 h 1901"/>
                <a:gd name="T44" fmla="*/ 1384 w 5941"/>
                <a:gd name="T45" fmla="*/ 1872 h 1901"/>
                <a:gd name="T46" fmla="*/ 1384 w 5941"/>
                <a:gd name="T47" fmla="*/ 451 h 1901"/>
                <a:gd name="T48" fmla="*/ 1644 w 5941"/>
                <a:gd name="T49" fmla="*/ 451 h 1901"/>
                <a:gd name="T50" fmla="*/ 1644 w 5941"/>
                <a:gd name="T51" fmla="*/ 1872 h 1901"/>
                <a:gd name="T52" fmla="*/ 1384 w 5941"/>
                <a:gd name="T53" fmla="*/ 1872 h 1901"/>
                <a:gd name="T54" fmla="*/ 1838 w 5941"/>
                <a:gd name="T55" fmla="*/ 1872 h 1901"/>
                <a:gd name="T56" fmla="*/ 1838 w 5941"/>
                <a:gd name="T57" fmla="*/ 0 h 1901"/>
                <a:gd name="T58" fmla="*/ 2099 w 5941"/>
                <a:gd name="T59" fmla="*/ 0 h 1901"/>
                <a:gd name="T60" fmla="*/ 2099 w 5941"/>
                <a:gd name="T61" fmla="*/ 1872 h 1901"/>
                <a:gd name="T62" fmla="*/ 1838 w 5941"/>
                <a:gd name="T63" fmla="*/ 1872 h 1901"/>
                <a:gd name="T64" fmla="*/ 3643 w 5941"/>
                <a:gd name="T65" fmla="*/ 451 h 1901"/>
                <a:gd name="T66" fmla="*/ 3075 w 5941"/>
                <a:gd name="T67" fmla="*/ 1872 h 1901"/>
                <a:gd name="T68" fmla="*/ 2784 w 5941"/>
                <a:gd name="T69" fmla="*/ 1872 h 1901"/>
                <a:gd name="T70" fmla="*/ 2216 w 5941"/>
                <a:gd name="T71" fmla="*/ 451 h 1901"/>
                <a:gd name="T72" fmla="*/ 2493 w 5941"/>
                <a:gd name="T73" fmla="*/ 451 h 1901"/>
                <a:gd name="T74" fmla="*/ 2930 w 5941"/>
                <a:gd name="T75" fmla="*/ 1557 h 1901"/>
                <a:gd name="T76" fmla="*/ 3367 w 5941"/>
                <a:gd name="T77" fmla="*/ 451 h 1901"/>
                <a:gd name="T78" fmla="*/ 3643 w 5941"/>
                <a:gd name="T79" fmla="*/ 451 h 1901"/>
                <a:gd name="T80" fmla="*/ 5941 w 5941"/>
                <a:gd name="T81" fmla="*/ 685 h 1901"/>
                <a:gd name="T82" fmla="*/ 5445 w 5941"/>
                <a:gd name="T83" fmla="*/ 1221 h 1901"/>
                <a:gd name="T84" fmla="*/ 5445 w 5941"/>
                <a:gd name="T85" fmla="*/ 1872 h 1901"/>
                <a:gd name="T86" fmla="*/ 5184 w 5941"/>
                <a:gd name="T87" fmla="*/ 1872 h 1901"/>
                <a:gd name="T88" fmla="*/ 5184 w 5941"/>
                <a:gd name="T89" fmla="*/ 451 h 1901"/>
                <a:gd name="T90" fmla="*/ 5445 w 5941"/>
                <a:gd name="T91" fmla="*/ 451 h 1901"/>
                <a:gd name="T92" fmla="*/ 5445 w 5941"/>
                <a:gd name="T93" fmla="*/ 644 h 1901"/>
                <a:gd name="T94" fmla="*/ 5941 w 5941"/>
                <a:gd name="T95" fmla="*/ 451 h 1901"/>
                <a:gd name="T96" fmla="*/ 5941 w 5941"/>
                <a:gd name="T97" fmla="*/ 685 h 1901"/>
                <a:gd name="T98" fmla="*/ 5018 w 5941"/>
                <a:gd name="T99" fmla="*/ 1229 h 1901"/>
                <a:gd name="T100" fmla="*/ 5020 w 5941"/>
                <a:gd name="T101" fmla="*/ 1161 h 1901"/>
                <a:gd name="T102" fmla="*/ 4319 w 5941"/>
                <a:gd name="T103" fmla="*/ 422 h 1901"/>
                <a:gd name="T104" fmla="*/ 3618 w 5941"/>
                <a:gd name="T105" fmla="*/ 1161 h 1901"/>
                <a:gd name="T106" fmla="*/ 4319 w 5941"/>
                <a:gd name="T107" fmla="*/ 1900 h 1901"/>
                <a:gd name="T108" fmla="*/ 4980 w 5941"/>
                <a:gd name="T109" fmla="*/ 1435 h 1901"/>
                <a:gd name="T110" fmla="*/ 4704 w 5941"/>
                <a:gd name="T111" fmla="*/ 1435 h 1901"/>
                <a:gd name="T112" fmla="*/ 4319 w 5941"/>
                <a:gd name="T113" fmla="*/ 1665 h 1901"/>
                <a:gd name="T114" fmla="*/ 3881 w 5941"/>
                <a:gd name="T115" fmla="*/ 1229 h 1901"/>
                <a:gd name="T116" fmla="*/ 5018 w 5941"/>
                <a:gd name="T117" fmla="*/ 1229 h 1901"/>
                <a:gd name="T118" fmla="*/ 4319 w 5941"/>
                <a:gd name="T119" fmla="*/ 657 h 1901"/>
                <a:gd name="T120" fmla="*/ 4742 w 5941"/>
                <a:gd name="T121" fmla="*/ 994 h 1901"/>
                <a:gd name="T122" fmla="*/ 3896 w 5941"/>
                <a:gd name="T123" fmla="*/ 994 h 1901"/>
                <a:gd name="T124" fmla="*/ 4319 w 5941"/>
                <a:gd name="T125" fmla="*/ 657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41" h="1901">
                  <a:moveTo>
                    <a:pt x="1196" y="1314"/>
                  </a:moveTo>
                  <a:cubicBezTo>
                    <a:pt x="1239" y="1407"/>
                    <a:pt x="1251" y="1557"/>
                    <a:pt x="1161" y="1683"/>
                  </a:cubicBezTo>
                  <a:cubicBezTo>
                    <a:pt x="1078" y="1800"/>
                    <a:pt x="909" y="1901"/>
                    <a:pt x="648" y="1901"/>
                  </a:cubicBezTo>
                  <a:cubicBezTo>
                    <a:pt x="383" y="1901"/>
                    <a:pt x="45" y="1767"/>
                    <a:pt x="0" y="1435"/>
                  </a:cubicBezTo>
                  <a:cubicBezTo>
                    <a:pt x="264" y="1435"/>
                    <a:pt x="264" y="1435"/>
                    <a:pt x="264" y="1435"/>
                  </a:cubicBezTo>
                  <a:cubicBezTo>
                    <a:pt x="301" y="1588"/>
                    <a:pt x="462" y="1650"/>
                    <a:pt x="602" y="1664"/>
                  </a:cubicBezTo>
                  <a:cubicBezTo>
                    <a:pt x="756" y="1677"/>
                    <a:pt x="939" y="1623"/>
                    <a:pt x="962" y="1509"/>
                  </a:cubicBezTo>
                  <a:cubicBezTo>
                    <a:pt x="986" y="1392"/>
                    <a:pt x="935" y="1310"/>
                    <a:pt x="601" y="1252"/>
                  </a:cubicBezTo>
                  <a:cubicBezTo>
                    <a:pt x="514" y="1237"/>
                    <a:pt x="321" y="1204"/>
                    <a:pt x="194" y="1118"/>
                  </a:cubicBezTo>
                  <a:cubicBezTo>
                    <a:pt x="93" y="1049"/>
                    <a:pt x="13" y="944"/>
                    <a:pt x="36" y="788"/>
                  </a:cubicBezTo>
                  <a:cubicBezTo>
                    <a:pt x="71" y="529"/>
                    <a:pt x="370" y="400"/>
                    <a:pt x="655" y="425"/>
                  </a:cubicBezTo>
                  <a:cubicBezTo>
                    <a:pt x="903" y="445"/>
                    <a:pt x="1155" y="579"/>
                    <a:pt x="1193" y="848"/>
                  </a:cubicBezTo>
                  <a:cubicBezTo>
                    <a:pt x="928" y="848"/>
                    <a:pt x="928" y="848"/>
                    <a:pt x="928" y="848"/>
                  </a:cubicBezTo>
                  <a:cubicBezTo>
                    <a:pt x="897" y="726"/>
                    <a:pt x="750" y="667"/>
                    <a:pt x="632" y="659"/>
                  </a:cubicBezTo>
                  <a:cubicBezTo>
                    <a:pt x="489" y="649"/>
                    <a:pt x="296" y="682"/>
                    <a:pt x="294" y="818"/>
                  </a:cubicBezTo>
                  <a:cubicBezTo>
                    <a:pt x="293" y="907"/>
                    <a:pt x="343" y="968"/>
                    <a:pt x="654" y="1022"/>
                  </a:cubicBezTo>
                  <a:cubicBezTo>
                    <a:pt x="864" y="1058"/>
                    <a:pt x="1105" y="1122"/>
                    <a:pt x="1196" y="1314"/>
                  </a:cubicBezTo>
                  <a:close/>
                  <a:moveTo>
                    <a:pt x="1384" y="268"/>
                  </a:moveTo>
                  <a:cubicBezTo>
                    <a:pt x="1384" y="0"/>
                    <a:pt x="1384" y="0"/>
                    <a:pt x="1384" y="0"/>
                  </a:cubicBezTo>
                  <a:cubicBezTo>
                    <a:pt x="1644" y="0"/>
                    <a:pt x="1644" y="0"/>
                    <a:pt x="1644" y="0"/>
                  </a:cubicBezTo>
                  <a:cubicBezTo>
                    <a:pt x="1644" y="268"/>
                    <a:pt x="1644" y="268"/>
                    <a:pt x="1644" y="268"/>
                  </a:cubicBezTo>
                  <a:lnTo>
                    <a:pt x="1384" y="268"/>
                  </a:lnTo>
                  <a:close/>
                  <a:moveTo>
                    <a:pt x="1384" y="1872"/>
                  </a:moveTo>
                  <a:cubicBezTo>
                    <a:pt x="1384" y="451"/>
                    <a:pt x="1384" y="451"/>
                    <a:pt x="1384" y="451"/>
                  </a:cubicBezTo>
                  <a:cubicBezTo>
                    <a:pt x="1644" y="451"/>
                    <a:pt x="1644" y="451"/>
                    <a:pt x="1644" y="451"/>
                  </a:cubicBezTo>
                  <a:cubicBezTo>
                    <a:pt x="1644" y="1872"/>
                    <a:pt x="1644" y="1872"/>
                    <a:pt x="1644" y="1872"/>
                  </a:cubicBezTo>
                  <a:lnTo>
                    <a:pt x="1384" y="1872"/>
                  </a:lnTo>
                  <a:close/>
                  <a:moveTo>
                    <a:pt x="1838" y="1872"/>
                  </a:moveTo>
                  <a:cubicBezTo>
                    <a:pt x="1838" y="0"/>
                    <a:pt x="1838" y="0"/>
                    <a:pt x="1838" y="0"/>
                  </a:cubicBezTo>
                  <a:cubicBezTo>
                    <a:pt x="2099" y="0"/>
                    <a:pt x="2099" y="0"/>
                    <a:pt x="2099" y="0"/>
                  </a:cubicBezTo>
                  <a:cubicBezTo>
                    <a:pt x="2099" y="1872"/>
                    <a:pt x="2099" y="1872"/>
                    <a:pt x="2099" y="1872"/>
                  </a:cubicBezTo>
                  <a:lnTo>
                    <a:pt x="1838" y="1872"/>
                  </a:lnTo>
                  <a:close/>
                  <a:moveTo>
                    <a:pt x="3643" y="451"/>
                  </a:moveTo>
                  <a:cubicBezTo>
                    <a:pt x="3075" y="1872"/>
                    <a:pt x="3075" y="1872"/>
                    <a:pt x="3075" y="1872"/>
                  </a:cubicBezTo>
                  <a:cubicBezTo>
                    <a:pt x="2784" y="1872"/>
                    <a:pt x="2784" y="1872"/>
                    <a:pt x="2784" y="1872"/>
                  </a:cubicBezTo>
                  <a:cubicBezTo>
                    <a:pt x="2216" y="451"/>
                    <a:pt x="2216" y="451"/>
                    <a:pt x="2216" y="451"/>
                  </a:cubicBezTo>
                  <a:cubicBezTo>
                    <a:pt x="2493" y="451"/>
                    <a:pt x="2493" y="451"/>
                    <a:pt x="2493" y="451"/>
                  </a:cubicBezTo>
                  <a:cubicBezTo>
                    <a:pt x="2930" y="1557"/>
                    <a:pt x="2930" y="1557"/>
                    <a:pt x="2930" y="1557"/>
                  </a:cubicBezTo>
                  <a:cubicBezTo>
                    <a:pt x="3367" y="451"/>
                    <a:pt x="3367" y="451"/>
                    <a:pt x="3367" y="451"/>
                  </a:cubicBezTo>
                  <a:lnTo>
                    <a:pt x="3643" y="451"/>
                  </a:lnTo>
                  <a:close/>
                  <a:moveTo>
                    <a:pt x="5941" y="685"/>
                  </a:moveTo>
                  <a:cubicBezTo>
                    <a:pt x="5533" y="685"/>
                    <a:pt x="5445" y="1037"/>
                    <a:pt x="5445" y="1221"/>
                  </a:cubicBezTo>
                  <a:cubicBezTo>
                    <a:pt x="5445" y="1872"/>
                    <a:pt x="5445" y="1872"/>
                    <a:pt x="5445" y="1872"/>
                  </a:cubicBezTo>
                  <a:cubicBezTo>
                    <a:pt x="5184" y="1872"/>
                    <a:pt x="5184" y="1872"/>
                    <a:pt x="5184" y="1872"/>
                  </a:cubicBezTo>
                  <a:cubicBezTo>
                    <a:pt x="5184" y="451"/>
                    <a:pt x="5184" y="451"/>
                    <a:pt x="5184" y="451"/>
                  </a:cubicBezTo>
                  <a:cubicBezTo>
                    <a:pt x="5445" y="451"/>
                    <a:pt x="5445" y="451"/>
                    <a:pt x="5445" y="451"/>
                  </a:cubicBezTo>
                  <a:cubicBezTo>
                    <a:pt x="5445" y="644"/>
                    <a:pt x="5445" y="644"/>
                    <a:pt x="5445" y="644"/>
                  </a:cubicBezTo>
                  <a:cubicBezTo>
                    <a:pt x="5520" y="563"/>
                    <a:pt x="5703" y="451"/>
                    <a:pt x="5941" y="451"/>
                  </a:cubicBezTo>
                  <a:lnTo>
                    <a:pt x="5941" y="685"/>
                  </a:lnTo>
                  <a:close/>
                  <a:moveTo>
                    <a:pt x="5018" y="1229"/>
                  </a:moveTo>
                  <a:cubicBezTo>
                    <a:pt x="5019" y="1207"/>
                    <a:pt x="5020" y="1184"/>
                    <a:pt x="5020" y="1161"/>
                  </a:cubicBezTo>
                  <a:cubicBezTo>
                    <a:pt x="5020" y="625"/>
                    <a:pt x="4632" y="422"/>
                    <a:pt x="4319" y="422"/>
                  </a:cubicBezTo>
                  <a:cubicBezTo>
                    <a:pt x="4005" y="422"/>
                    <a:pt x="3618" y="625"/>
                    <a:pt x="3618" y="1161"/>
                  </a:cubicBezTo>
                  <a:cubicBezTo>
                    <a:pt x="3618" y="1698"/>
                    <a:pt x="4005" y="1900"/>
                    <a:pt x="4319" y="1900"/>
                  </a:cubicBezTo>
                  <a:cubicBezTo>
                    <a:pt x="4572" y="1900"/>
                    <a:pt x="4873" y="1768"/>
                    <a:pt x="4980" y="1435"/>
                  </a:cubicBezTo>
                  <a:cubicBezTo>
                    <a:pt x="4704" y="1435"/>
                    <a:pt x="4704" y="1435"/>
                    <a:pt x="4704" y="1435"/>
                  </a:cubicBezTo>
                  <a:cubicBezTo>
                    <a:pt x="4610" y="1628"/>
                    <a:pt x="4418" y="1665"/>
                    <a:pt x="4319" y="1665"/>
                  </a:cubicBezTo>
                  <a:cubicBezTo>
                    <a:pt x="4192" y="1665"/>
                    <a:pt x="3911" y="1605"/>
                    <a:pt x="3881" y="1229"/>
                  </a:cubicBezTo>
                  <a:lnTo>
                    <a:pt x="5018" y="1229"/>
                  </a:lnTo>
                  <a:close/>
                  <a:moveTo>
                    <a:pt x="4319" y="657"/>
                  </a:moveTo>
                  <a:cubicBezTo>
                    <a:pt x="4434" y="657"/>
                    <a:pt x="4675" y="707"/>
                    <a:pt x="4742" y="994"/>
                  </a:cubicBezTo>
                  <a:cubicBezTo>
                    <a:pt x="3896" y="994"/>
                    <a:pt x="3896" y="994"/>
                    <a:pt x="3896" y="994"/>
                  </a:cubicBezTo>
                  <a:cubicBezTo>
                    <a:pt x="3963" y="707"/>
                    <a:pt x="4204" y="657"/>
                    <a:pt x="4319" y="657"/>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40420532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81" name="Title 1"/>
          <p:cNvSpPr>
            <a:spLocks noGrp="1"/>
          </p:cNvSpPr>
          <p:nvPr>
            <p:ph type="title" hasCustomPrompt="1"/>
          </p:nvPr>
        </p:nvSpPr>
        <p:spPr>
          <a:xfrm>
            <a:off x="583657" y="1957067"/>
            <a:ext cx="7882695" cy="911898"/>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meeting title</a:t>
            </a:r>
            <a:endParaRPr lang="en-US" dirty="0"/>
          </a:p>
        </p:txBody>
      </p:sp>
      <p:sp>
        <p:nvSpPr>
          <p:cNvPr id="82" name="Text Placeholder 5"/>
          <p:cNvSpPr>
            <a:spLocks noGrp="1"/>
          </p:cNvSpPr>
          <p:nvPr>
            <p:ph type="body" sz="quarter" idx="10" hasCustomPrompt="1"/>
          </p:nvPr>
        </p:nvSpPr>
        <p:spPr>
          <a:xfrm>
            <a:off x="579521" y="3536251"/>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Name</a:t>
            </a:r>
            <a:endParaRPr lang="en-US" dirty="0"/>
          </a:p>
        </p:txBody>
      </p:sp>
      <p:sp>
        <p:nvSpPr>
          <p:cNvPr id="83" name="Text Placeholder 5"/>
          <p:cNvSpPr>
            <a:spLocks noGrp="1"/>
          </p:cNvSpPr>
          <p:nvPr>
            <p:ph type="body" sz="quarter" idx="11" hasCustomPrompt="1"/>
          </p:nvPr>
        </p:nvSpPr>
        <p:spPr>
          <a:xfrm>
            <a:off x="590377" y="3887903"/>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Silver Fox Productions</a:t>
            </a:r>
            <a:endParaRPr lang="en-US" dirty="0"/>
          </a:p>
        </p:txBody>
      </p:sp>
      <p:sp>
        <p:nvSpPr>
          <p:cNvPr id="84" name="Text Placeholder 5"/>
          <p:cNvSpPr>
            <a:spLocks noGrp="1"/>
          </p:cNvSpPr>
          <p:nvPr>
            <p:ph type="body" sz="quarter" idx="12" hasCustomPrompt="1"/>
          </p:nvPr>
        </p:nvSpPr>
        <p:spPr>
          <a:xfrm>
            <a:off x="588395" y="1685838"/>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a:t>
            </a:r>
            <a:endParaRPr lang="en-US" dirty="0"/>
          </a:p>
        </p:txBody>
      </p:sp>
    </p:spTree>
    <p:extLst>
      <p:ext uri="{BB962C8B-B14F-4D97-AF65-F5344CB8AC3E}">
        <p14:creationId xmlns:p14="http://schemas.microsoft.com/office/powerpoint/2010/main" val="4238578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600"/>
                                        <p:tgtEl>
                                          <p:spTgt spid="81"/>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81"/>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1070988"/>
            <a:ext cx="7882695" cy="1797989"/>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section title</a:t>
            </a:r>
            <a:endParaRPr lang="en-US" dirty="0"/>
          </a:p>
        </p:txBody>
      </p:sp>
      <p:sp>
        <p:nvSpPr>
          <p:cNvPr id="82" name="Text Placeholder 5"/>
          <p:cNvSpPr>
            <a:spLocks noGrp="1"/>
          </p:cNvSpPr>
          <p:nvPr>
            <p:ph type="body" sz="quarter" idx="10" hasCustomPrompt="1"/>
          </p:nvPr>
        </p:nvSpPr>
        <p:spPr>
          <a:xfrm>
            <a:off x="579521" y="3139770"/>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Subtitle</a:t>
            </a:r>
            <a:endParaRPr lang="en-US" dirty="0"/>
          </a:p>
        </p:txBody>
      </p:sp>
      <p:sp>
        <p:nvSpPr>
          <p:cNvPr id="83" name="Text Placeholder 5"/>
          <p:cNvSpPr>
            <a:spLocks noGrp="1"/>
          </p:cNvSpPr>
          <p:nvPr>
            <p:ph type="body" sz="quarter" idx="11" hasCustomPrompt="1"/>
          </p:nvPr>
        </p:nvSpPr>
        <p:spPr>
          <a:xfrm>
            <a:off x="590377" y="3687874"/>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Explanatory text.</a:t>
            </a:r>
            <a:endParaRPr lang="en-US" dirty="0"/>
          </a:p>
        </p:txBody>
      </p:sp>
      <p:sp>
        <p:nvSpPr>
          <p:cNvPr id="84" name="Text Placeholder 5"/>
          <p:cNvSpPr>
            <a:spLocks noGrp="1"/>
          </p:cNvSpPr>
          <p:nvPr>
            <p:ph type="body" sz="quarter" idx="12" hasCustomPrompt="1"/>
          </p:nvPr>
        </p:nvSpPr>
        <p:spPr>
          <a:xfrm>
            <a:off x="588395" y="487455"/>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3569878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9"/>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2"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extLst mod="1">
    <p:ext uri="{DCECCB84-F9BA-43D5-87BE-67443E8EF086}">
      <p15:sldGuideLst xmlns:p15="http://schemas.microsoft.com/office/powerpoint/2012/main" xmlns=""/>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3688161"/>
            <a:ext cx="7882695" cy="980537"/>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section title</a:t>
            </a:r>
            <a:endParaRPr lang="en-US" dirty="0"/>
          </a:p>
        </p:txBody>
      </p:sp>
      <p:sp>
        <p:nvSpPr>
          <p:cNvPr id="84" name="Text Placeholder 5"/>
          <p:cNvSpPr>
            <a:spLocks noGrp="1"/>
          </p:cNvSpPr>
          <p:nvPr>
            <p:ph type="body" sz="quarter" idx="12" hasCustomPrompt="1"/>
          </p:nvPr>
        </p:nvSpPr>
        <p:spPr>
          <a:xfrm>
            <a:off x="588395" y="3485533"/>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2045229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5 4.81481E-6 L 2.18286E-6 4.81481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5 1.48148E-6 L -3.09977E-7 1.48148E-6 " pathEditMode="relative" rAng="0" ptsTypes="AA">
                                      <p:cBhvr>
                                        <p:cTn id="14" dur="600" fill="hold"/>
                                        <p:tgtEl>
                                          <p:spTgt spid="9"/>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tmplLst>
          <p:tmpl>
            <p:tnLst>
              <p:par>
                <p:cTn xmlns:p14="http://schemas.microsoft.com/office/powerpoint/2010/main" presetID="63" presetClass="path" presetSubtype="0" decel="100000" fill="hold" nodeType="withEffect">
                  <p:stCondLst>
                    <p:cond delay="150"/>
                  </p:stCondLst>
                  <p:childTnLst>
                    <p:animMotion origin="layout" path="M 0.02605 4.81481E-6 L 2.18286E-6 4.81481E-6 " pathEditMode="relative" rAng="0" ptsTypes="AA">
                      <p:cBhvr>
                        <p:cTn dur="600" fill="hold"/>
                        <p:tgtEl>
                          <p:spTgt spid="84"/>
                        </p:tgtEl>
                        <p:attrNameLst>
                          <p:attrName>ppt_x</p:attrName>
                          <p:attrName>ppt_y</p:attrName>
                        </p:attrNameLst>
                      </p:cBhvr>
                      <p:rCtr x="-1302" y="0"/>
                    </p:animMotion>
                  </p:childTnLst>
                </p:cTn>
              </p:par>
            </p:tnLst>
          </p:tmpl>
        </p:tmplLst>
      </p:bldP>
    </p:bldLst>
  </p:timing>
  <p:extLst mod="1">
    <p:ext uri="{DCECCB84-F9BA-43D5-87BE-67443E8EF086}">
      <p15:sldGuideLst xmlns:p15="http://schemas.microsoft.com/office/powerpoint/2012/main" xmlns=""/>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6" name="Title 1"/>
          <p:cNvSpPr>
            <a:spLocks noGrp="1"/>
          </p:cNvSpPr>
          <p:nvPr>
            <p:ph type="title" hasCustomPrompt="1"/>
          </p:nvPr>
        </p:nvSpPr>
        <p:spPr>
          <a:xfrm>
            <a:off x="583641" y="998788"/>
            <a:ext cx="3678241" cy="3672641"/>
          </a:xfrm>
        </p:spPr>
        <p:txBody>
          <a:bodyPr wrap="square" lIns="67202" tIns="33602" rIns="67202" bIns="33602" anchor="t">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list title</a:t>
            </a:r>
            <a:endParaRPr lang="en-US" dirty="0"/>
          </a:p>
        </p:txBody>
      </p:sp>
      <p:sp>
        <p:nvSpPr>
          <p:cNvPr id="77" name="Text Placeholder 5"/>
          <p:cNvSpPr>
            <a:spLocks noGrp="1"/>
          </p:cNvSpPr>
          <p:nvPr>
            <p:ph type="body" sz="quarter" idx="11" hasCustomPrompt="1"/>
          </p:nvPr>
        </p:nvSpPr>
        <p:spPr>
          <a:xfrm>
            <a:off x="4387493" y="1486651"/>
            <a:ext cx="4089996" cy="319906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2100" b="0" kern="1200" cap="none" spc="-52" baseline="0" dirty="0">
                <a:ln w="3175">
                  <a:noFill/>
                </a:ln>
                <a:gradFill>
                  <a:gsLst>
                    <a:gs pos="82143">
                      <a:schemeClr val="tx1"/>
                    </a:gs>
                    <a:gs pos="47000">
                      <a:schemeClr val="tx1"/>
                    </a:gs>
                  </a:gsLst>
                  <a:lin ang="5400000" scaled="0"/>
                </a:gradFill>
                <a:effectLst/>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marL="0" marR="0" lvl="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a:pPr>
            <a:r>
              <a:rPr lang="en-US" dirty="0" smtClean="0"/>
              <a:t>Subtitle</a:t>
            </a:r>
          </a:p>
        </p:txBody>
      </p:sp>
      <p:sp>
        <p:nvSpPr>
          <p:cNvPr id="78" name="Text Placeholder 5"/>
          <p:cNvSpPr>
            <a:spLocks noGrp="1"/>
          </p:cNvSpPr>
          <p:nvPr>
            <p:ph type="body" sz="quarter" idx="12" hasCustomPrompt="1"/>
          </p:nvPr>
        </p:nvSpPr>
        <p:spPr>
          <a:xfrm>
            <a:off x="588396" y="487455"/>
            <a:ext cx="387684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251106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600"/>
                                        <p:tgtEl>
                                          <p:spTgt spid="78"/>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8"/>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600"/>
                                        <p:tgtEl>
                                          <p:spTgt spid="76"/>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6"/>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600"/>
                                        <p:tgtEl>
                                          <p:spTgt spid="77"/>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77"/>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7"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7"/>
                        </p:tgtEl>
                        <p:attrNameLst>
                          <p:attrName>style.visibility</p:attrName>
                        </p:attrNameLst>
                      </p:cBhvr>
                      <p:to>
                        <p:strVal val="visible"/>
                      </p:to>
                    </p:set>
                    <p:animEffect transition="in" filter="fade">
                      <p:cBhvr>
                        <p:cTn dur="600"/>
                        <p:tgtEl>
                          <p:spTgt spid="77"/>
                        </p:tgtEl>
                      </p:cBhvr>
                    </p:animEffect>
                  </p:childTnLst>
                </p:cTn>
              </p:par>
            </p:tnLst>
          </p:tmpl>
        </p:tmplLst>
      </p:bldP>
      <p:bldP spid="77" grpId="1"/>
      <p:bldP spid="78"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8"/>
                        </p:tgtEl>
                        <p:attrNameLst>
                          <p:attrName>style.visibility</p:attrName>
                        </p:attrNameLst>
                      </p:cBhvr>
                      <p:to>
                        <p:strVal val="visible"/>
                      </p:to>
                    </p:set>
                    <p:animEffect transition="in" filter="fade">
                      <p:cBhvr>
                        <p:cTn dur="600"/>
                        <p:tgtEl>
                          <p:spTgt spid="78"/>
                        </p:tgtEl>
                      </p:cBhvr>
                    </p:animEffect>
                  </p:childTnLst>
                </p:cTn>
              </p:par>
            </p:tnLst>
          </p:tmpl>
        </p:tmplLst>
      </p:bldP>
      <p:bldP spid="78" grpId="1"/>
    </p:bldLst>
  </p:timing>
  <p:extLst mod="1">
    <p:ext uri="{DCECCB84-F9BA-43D5-87BE-67443E8EF086}">
      <p15:sldGuideLst xmlns:p15="http://schemas.microsoft.com/office/powerpoint/2012/main" xmlns=""/>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5" name="Text Placeholder 5"/>
          <p:cNvSpPr>
            <a:spLocks noGrp="1"/>
          </p:cNvSpPr>
          <p:nvPr>
            <p:ph type="body" sz="quarter" idx="10" hasCustomPrompt="1"/>
          </p:nvPr>
        </p:nvSpPr>
        <p:spPr>
          <a:xfrm>
            <a:off x="579523" y="4136882"/>
            <a:ext cx="4887519"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Demo title</a:t>
            </a:r>
            <a:endParaRPr lang="en-US" dirty="0"/>
          </a:p>
        </p:txBody>
      </p:sp>
      <p:sp>
        <p:nvSpPr>
          <p:cNvPr id="76" name="Text Placeholder 5"/>
          <p:cNvSpPr>
            <a:spLocks noGrp="1"/>
          </p:cNvSpPr>
          <p:nvPr>
            <p:ph type="body" sz="quarter" idx="12" hasCustomPrompt="1"/>
          </p:nvPr>
        </p:nvSpPr>
        <p:spPr>
          <a:xfrm>
            <a:off x="588395" y="3887467"/>
            <a:ext cx="4878624"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Demo</a:t>
            </a:r>
            <a:endParaRPr lang="en-US" dirty="0"/>
          </a:p>
        </p:txBody>
      </p:sp>
    </p:spTree>
    <p:extLst>
      <p:ext uri="{BB962C8B-B14F-4D97-AF65-F5344CB8AC3E}">
        <p14:creationId xmlns:p14="http://schemas.microsoft.com/office/powerpoint/2010/main" val="4080963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600"/>
                                        <p:tgtEl>
                                          <p:spTgt spid="76"/>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6"/>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600"/>
                                        <p:tgtEl>
                                          <p:spTgt spid="75"/>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5"/>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5"/>
                        </p:tgtEl>
                        <p:attrNameLst>
                          <p:attrName>style.visibility</p:attrName>
                        </p:attrNameLst>
                      </p:cBhvr>
                      <p:to>
                        <p:strVal val="visible"/>
                      </p:to>
                    </p:set>
                    <p:animEffect transition="in" filter="fade">
                      <p:cBhvr>
                        <p:cTn dur="600"/>
                        <p:tgtEl>
                          <p:spTgt spid="75"/>
                        </p:tgtEl>
                      </p:cBhvr>
                    </p:animEffect>
                  </p:childTnLst>
                </p:cTn>
              </p:par>
            </p:tnLst>
          </p:tmpl>
        </p:tmplLst>
      </p:bldP>
      <p:bldP spid="75" grpId="1"/>
      <p:bldP spid="76"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6"/>
                        </p:tgtEl>
                        <p:attrNameLst>
                          <p:attrName>style.visibility</p:attrName>
                        </p:attrNameLst>
                      </p:cBhvr>
                      <p:to>
                        <p:strVal val="visible"/>
                      </p:to>
                    </p:set>
                    <p:animEffect transition="in" filter="fade">
                      <p:cBhvr>
                        <p:cTn dur="600"/>
                        <p:tgtEl>
                          <p:spTgt spid="76"/>
                        </p:tgtEl>
                      </p:cBhvr>
                    </p:animEffect>
                  </p:childTnLst>
                </p:cTn>
              </p:par>
            </p:tnLst>
          </p:tmpl>
        </p:tmplLst>
      </p:bldP>
      <p:bldP spid="76" grpId="1"/>
    </p:bldLst>
  </p:timing>
  <p:extLst mod="1">
    <p:ext uri="{DCECCB84-F9BA-43D5-87BE-67443E8EF086}">
      <p15:sldGuideLst xmlns:p15="http://schemas.microsoft.com/office/powerpoint/2012/main" xmlns=""/>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2" Type="http://schemas.openxmlformats.org/officeDocument/2006/relationships/theme" Target="../theme/theme2.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 Id="rId9" Type="http://schemas.openxmlformats.org/officeDocument/2006/relationships/slideLayout" Target="../slideLayouts/slideLayout11.xml"/><Relationship Id="rId10"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theme" Target="../theme/theme3.xml"/><Relationship Id="rId1" Type="http://schemas.openxmlformats.org/officeDocument/2006/relationships/slideLayout" Target="../slideLayouts/slideLayout14.xml"/><Relationship Id="rId2"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346496"/>
      </p:ext>
    </p:extLst>
  </p:cSld>
  <p:clrMap bg1="lt1" tx1="dk1" bg2="lt2" tx2="dk2" accent1="accent1" accent2="accent2" accent3="accent3" accent4="accent4" accent5="accent5" accent6="accent6" hlink="hlink" folHlink="folHlink"/>
  <p:sldLayoutIdLst>
    <p:sldLayoutId id="2147483661" r:id="rId1"/>
    <p:sldLayoutId id="2147483667" r:id="rId2"/>
  </p:sldLayoutIdLst>
  <p:timing>
    <p:tnLst>
      <p:par>
        <p:cTn xmlns:p14="http://schemas.microsoft.com/office/powerpoint/2010/main" id="1" dur="indefinite" restart="never" nodeType="tmRoot"/>
      </p:par>
    </p:tnLst>
  </p:timing>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39"/>
            <a:ext cx="8741880" cy="674749"/>
          </a:xfrm>
          <a:prstGeom prst="rect">
            <a:avLst/>
          </a:prstGeom>
        </p:spPr>
        <p:txBody>
          <a:bodyPr vert="horz" wrap="square" lIns="107524" tIns="67202" rIns="107524" bIns="67202"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01931" y="891883"/>
            <a:ext cx="8740140" cy="1658478"/>
          </a:xfrm>
          <a:prstGeom prst="rect">
            <a:avLst/>
          </a:prstGeom>
        </p:spPr>
        <p:txBody>
          <a:bodyPr vert="horz" wrap="square" lIns="107524" tIns="67202" rIns="107524" bIns="67202"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5" name="Grid" hidden="1"/>
          <p:cNvGrpSpPr>
            <a:grpSpLocks noChangeAspect="1"/>
          </p:cNvGrpSpPr>
          <p:nvPr userDrawn="1"/>
        </p:nvGrpSpPr>
        <p:grpSpPr bwMode="auto">
          <a:xfrm>
            <a:off x="69472" y="71476"/>
            <a:ext cx="8996924" cy="5000569"/>
            <a:chOff x="-631" y="-324"/>
            <a:chExt cx="8936" cy="4968"/>
          </a:xfrm>
        </p:grpSpPr>
        <p:sp>
          <p:nvSpPr>
            <p:cNvPr id="6"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9"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grpSp>
    </p:spTree>
    <p:extLst>
      <p:ext uri="{BB962C8B-B14F-4D97-AF65-F5344CB8AC3E}">
        <p14:creationId xmlns:p14="http://schemas.microsoft.com/office/powerpoint/2010/main" val="106535660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685232" rtl="0" eaLnBrk="1" latinLnBrk="0" hangingPunct="1">
        <a:lnSpc>
          <a:spcPct val="90000"/>
        </a:lnSpc>
        <a:spcBef>
          <a:spcPct val="0"/>
        </a:spcBef>
        <a:buNone/>
        <a:defRPr lang="en-US" sz="4000" b="0" kern="1200" cap="none" spc="-11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9" marR="0" indent="-251909"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00" kern="1200" spc="0" baseline="0">
          <a:gradFill>
            <a:gsLst>
              <a:gs pos="1250">
                <a:schemeClr val="tx1"/>
              </a:gs>
              <a:gs pos="100000">
                <a:schemeClr val="tx1"/>
              </a:gs>
            </a:gsLst>
            <a:lin ang="5400000" scaled="0"/>
          </a:gradFill>
          <a:latin typeface="+mn-lt"/>
          <a:ea typeface="+mn-ea"/>
          <a:cs typeface="+mn-cs"/>
        </a:defRPr>
      </a:lvl1pPr>
      <a:lvl2pPr marL="429177" marR="0" indent="-177268"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87788"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3pPr>
      <a:lvl4pPr marL="755726"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23667"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5pPr>
      <a:lvl6pPr marL="1884387"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5"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21"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36"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300" kern="1200">
          <a:solidFill>
            <a:schemeClr val="tx1"/>
          </a:solidFill>
          <a:latin typeface="+mn-lt"/>
          <a:ea typeface="+mn-ea"/>
          <a:cs typeface="+mn-cs"/>
        </a:defRPr>
      </a:lvl1pPr>
      <a:lvl2pPr marL="342616" algn="l" defTabSz="685232" rtl="0" eaLnBrk="1" latinLnBrk="0" hangingPunct="1">
        <a:defRPr sz="1300" kern="1200">
          <a:solidFill>
            <a:schemeClr val="tx1"/>
          </a:solidFill>
          <a:latin typeface="+mn-lt"/>
          <a:ea typeface="+mn-ea"/>
          <a:cs typeface="+mn-cs"/>
        </a:defRPr>
      </a:lvl2pPr>
      <a:lvl3pPr marL="685232" algn="l" defTabSz="685232" rtl="0" eaLnBrk="1" latinLnBrk="0" hangingPunct="1">
        <a:defRPr sz="1300" kern="1200">
          <a:solidFill>
            <a:schemeClr val="tx1"/>
          </a:solidFill>
          <a:latin typeface="+mn-lt"/>
          <a:ea typeface="+mn-ea"/>
          <a:cs typeface="+mn-cs"/>
        </a:defRPr>
      </a:lvl3pPr>
      <a:lvl4pPr marL="1027849" algn="l" defTabSz="685232" rtl="0" eaLnBrk="1" latinLnBrk="0" hangingPunct="1">
        <a:defRPr sz="1300" kern="1200">
          <a:solidFill>
            <a:schemeClr val="tx1"/>
          </a:solidFill>
          <a:latin typeface="+mn-lt"/>
          <a:ea typeface="+mn-ea"/>
          <a:cs typeface="+mn-cs"/>
        </a:defRPr>
      </a:lvl4pPr>
      <a:lvl5pPr marL="1370464" algn="l" defTabSz="685232" rtl="0" eaLnBrk="1" latinLnBrk="0" hangingPunct="1">
        <a:defRPr sz="1300" kern="1200">
          <a:solidFill>
            <a:schemeClr val="tx1"/>
          </a:solidFill>
          <a:latin typeface="+mn-lt"/>
          <a:ea typeface="+mn-ea"/>
          <a:cs typeface="+mn-cs"/>
        </a:defRPr>
      </a:lvl5pPr>
      <a:lvl6pPr marL="1713081" algn="l" defTabSz="685232" rtl="0" eaLnBrk="1" latinLnBrk="0" hangingPunct="1">
        <a:defRPr sz="1300" kern="1200">
          <a:solidFill>
            <a:schemeClr val="tx1"/>
          </a:solidFill>
          <a:latin typeface="+mn-lt"/>
          <a:ea typeface="+mn-ea"/>
          <a:cs typeface="+mn-cs"/>
        </a:defRPr>
      </a:lvl6pPr>
      <a:lvl7pPr marL="2055697" algn="l" defTabSz="685232" rtl="0" eaLnBrk="1" latinLnBrk="0" hangingPunct="1">
        <a:defRPr sz="1300" kern="1200">
          <a:solidFill>
            <a:schemeClr val="tx1"/>
          </a:solidFill>
          <a:latin typeface="+mn-lt"/>
          <a:ea typeface="+mn-ea"/>
          <a:cs typeface="+mn-cs"/>
        </a:defRPr>
      </a:lvl7pPr>
      <a:lvl8pPr marL="2398313" algn="l" defTabSz="685232" rtl="0" eaLnBrk="1" latinLnBrk="0" hangingPunct="1">
        <a:defRPr sz="1300" kern="1200">
          <a:solidFill>
            <a:schemeClr val="tx1"/>
          </a:solidFill>
          <a:latin typeface="+mn-lt"/>
          <a:ea typeface="+mn-ea"/>
          <a:cs typeface="+mn-cs"/>
        </a:defRPr>
      </a:lvl8pPr>
      <a:lvl9pPr marL="2740930" algn="l" defTabSz="685232" rtl="0" eaLnBrk="1" latinLnBrk="0" hangingPunct="1">
        <a:defRPr sz="13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59">
          <p15:clr>
            <a:srgbClr val="5ACBF0"/>
          </p15:clr>
        </p15:guide>
        <p15:guide id="2" pos="57">
          <p15:clr>
            <a:srgbClr val="5ACBF0"/>
          </p15:clr>
        </p15:guide>
        <p15:guide id="3" orient="horz" pos="731">
          <p15:clr>
            <a:srgbClr val="A4A3A4"/>
          </p15:clr>
        </p15:guide>
        <p15:guide id="4" orient="horz" pos="1403">
          <p15:clr>
            <a:srgbClr val="A4A3A4"/>
          </p15:clr>
        </p15:guide>
        <p15:guide id="5" orient="horz" pos="2075">
          <p15:clr>
            <a:srgbClr val="A4A3A4"/>
          </p15:clr>
        </p15:guide>
        <p15:guide id="6" orient="horz" pos="2915">
          <p15:clr>
            <a:srgbClr val="A4A3A4"/>
          </p15:clr>
        </p15:guide>
        <p15:guide id="7" orient="horz" pos="3083">
          <p15:clr>
            <a:srgbClr val="A4A3A4"/>
          </p15:clr>
        </p15:guide>
        <p15:guide id="8" orient="horz" pos="4091">
          <p15:clr>
            <a:srgbClr val="A4A3A4"/>
          </p15:clr>
        </p15:guide>
        <p15:guide id="9" orient="horz" pos="4259">
          <p15:clr>
            <a:srgbClr val="5ACBF0"/>
          </p15:clr>
        </p15:guide>
        <p15:guide id="10" pos="224">
          <p15:clr>
            <a:srgbClr val="A4A3A4"/>
          </p15:clr>
        </p15:guide>
        <p15:guide id="11" pos="560">
          <p15:clr>
            <a:srgbClr val="A4A3A4"/>
          </p15:clr>
        </p15:guide>
        <p15:guide id="12" pos="2405">
          <p15:clr>
            <a:srgbClr val="A4A3A4"/>
          </p15:clr>
        </p15:guide>
        <p15:guide id="13" pos="2573">
          <p15:clr>
            <a:srgbClr val="A4A3A4"/>
          </p15:clr>
        </p15:guide>
        <p15:guide id="14" pos="3579">
          <p15:clr>
            <a:srgbClr val="A4A3A4"/>
          </p15:clr>
        </p15:guide>
        <p15:guide id="15" pos="4086">
          <p15:clr>
            <a:srgbClr val="A4A3A4"/>
          </p15:clr>
        </p15:guide>
        <p15:guide id="16" pos="4758">
          <p15:clr>
            <a:srgbClr val="A4A3A4"/>
          </p15:clr>
        </p15:guide>
        <p15:guide id="17" pos="5261">
          <p15:clr>
            <a:srgbClr val="A4A3A4"/>
          </p15:clr>
        </p15:guide>
        <p15:guide id="18" pos="5933">
          <p15:clr>
            <a:srgbClr val="A4A3A4"/>
          </p15:clr>
        </p15:guide>
        <p15:guide id="19" pos="6101">
          <p15:clr>
            <a:srgbClr val="A4A3A4"/>
          </p15:clr>
        </p15:guide>
        <p15:guide id="20" pos="6939">
          <p15:clr>
            <a:srgbClr val="A4A3A4"/>
          </p15:clr>
        </p15:guide>
        <p15:guide id="21" pos="7611">
          <p15:clr>
            <a:srgbClr val="5ACBF0"/>
          </p15:clr>
        </p15:guide>
        <p15:guide id="22" pos="393">
          <p15:clr>
            <a:srgbClr val="A4A3A4"/>
          </p15:clr>
        </p15:guide>
        <p15:guide id="23" pos="728">
          <p15:clr>
            <a:srgbClr val="A4A3A4"/>
          </p15:clr>
        </p15:guide>
        <p15:guide id="24" pos="896">
          <p15:clr>
            <a:srgbClr val="A4A3A4"/>
          </p15:clr>
        </p15:guide>
        <p15:guide id="25" pos="1062">
          <p15:clr>
            <a:srgbClr val="A4A3A4"/>
          </p15:clr>
        </p15:guide>
        <p15:guide id="26" pos="1230">
          <p15:clr>
            <a:srgbClr val="A4A3A4"/>
          </p15:clr>
        </p15:guide>
        <p15:guide id="27" pos="1398">
          <p15:clr>
            <a:srgbClr val="A4A3A4"/>
          </p15:clr>
        </p15:guide>
        <p15:guide id="28" pos="1734">
          <p15:clr>
            <a:srgbClr val="A4A3A4"/>
          </p15:clr>
        </p15:guide>
        <p15:guide id="29" pos="1565">
          <p15:clr>
            <a:srgbClr val="A4A3A4"/>
          </p15:clr>
        </p15:guide>
        <p15:guide id="30" pos="1902">
          <p15:clr>
            <a:srgbClr val="A4A3A4"/>
          </p15:clr>
        </p15:guide>
        <p15:guide id="31" pos="2069">
          <p15:clr>
            <a:srgbClr val="A4A3A4"/>
          </p15:clr>
        </p15:guide>
        <p15:guide id="32" pos="2237">
          <p15:clr>
            <a:srgbClr val="A4A3A4"/>
          </p15:clr>
        </p15:guide>
        <p15:guide id="33" pos="2741">
          <p15:clr>
            <a:srgbClr val="A4A3A4"/>
          </p15:clr>
        </p15:guide>
        <p15:guide id="34" pos="2909">
          <p15:clr>
            <a:srgbClr val="A4A3A4"/>
          </p15:clr>
        </p15:guide>
        <p15:guide id="35" pos="3077">
          <p15:clr>
            <a:srgbClr val="A4A3A4"/>
          </p15:clr>
        </p15:guide>
        <p15:guide id="36" pos="3245">
          <p15:clr>
            <a:srgbClr val="A4A3A4"/>
          </p15:clr>
        </p15:guide>
        <p15:guide id="37" pos="3413">
          <p15:clr>
            <a:srgbClr val="A4A3A4"/>
          </p15:clr>
        </p15:guide>
        <p15:guide id="38" pos="3918">
          <p15:clr>
            <a:srgbClr val="A4A3A4"/>
          </p15:clr>
        </p15:guide>
        <p15:guide id="39" pos="3749">
          <p15:clr>
            <a:srgbClr val="A4A3A4"/>
          </p15:clr>
        </p15:guide>
        <p15:guide id="40" pos="4589">
          <p15:clr>
            <a:srgbClr val="A4A3A4"/>
          </p15:clr>
        </p15:guide>
        <p15:guide id="41" pos="4422">
          <p15:clr>
            <a:srgbClr val="A4A3A4"/>
          </p15:clr>
        </p15:guide>
        <p15:guide id="42" pos="4254">
          <p15:clr>
            <a:srgbClr val="A4A3A4"/>
          </p15:clr>
        </p15:guide>
        <p15:guide id="43" pos="5093">
          <p15:clr>
            <a:srgbClr val="A4A3A4"/>
          </p15:clr>
        </p15:guide>
        <p15:guide id="44" pos="4925">
          <p15:clr>
            <a:srgbClr val="A4A3A4"/>
          </p15:clr>
        </p15:guide>
        <p15:guide id="45" pos="5429">
          <p15:clr>
            <a:srgbClr val="A4A3A4"/>
          </p15:clr>
        </p15:guide>
        <p15:guide id="46" pos="5597">
          <p15:clr>
            <a:srgbClr val="A4A3A4"/>
          </p15:clr>
        </p15:guide>
        <p15:guide id="47" pos="5765">
          <p15:clr>
            <a:srgbClr val="A4A3A4"/>
          </p15:clr>
        </p15:guide>
        <p15:guide id="48" pos="6269">
          <p15:clr>
            <a:srgbClr val="A4A3A4"/>
          </p15:clr>
        </p15:guide>
        <p15:guide id="49" pos="6437">
          <p15:clr>
            <a:srgbClr val="A4A3A4"/>
          </p15:clr>
        </p15:guide>
        <p15:guide id="50" pos="6603">
          <p15:clr>
            <a:srgbClr val="A4A3A4"/>
          </p15:clr>
        </p15:guide>
        <p15:guide id="51" pos="6773">
          <p15:clr>
            <a:srgbClr val="A4A3A4"/>
          </p15:clr>
        </p15:guide>
        <p15:guide id="52" pos="7107">
          <p15:clr>
            <a:srgbClr val="A4A3A4"/>
          </p15:clr>
        </p15:guide>
        <p15:guide id="53" pos="7275">
          <p15:clr>
            <a:srgbClr val="A4A3A4"/>
          </p15:clr>
        </p15:guide>
        <p15:guide id="54" pos="7443">
          <p15:clr>
            <a:srgbClr val="A4A3A4"/>
          </p15:clr>
        </p15:guide>
        <p15:guide id="55" orient="horz" pos="3923">
          <p15:clr>
            <a:srgbClr val="A4A3A4"/>
          </p15:clr>
        </p15:guide>
        <p15:guide id="56" orient="horz" pos="3755">
          <p15:clr>
            <a:srgbClr val="A4A3A4"/>
          </p15:clr>
        </p15:guide>
        <p15:guide id="57" orient="horz" pos="3419">
          <p15:clr>
            <a:srgbClr val="A4A3A4"/>
          </p15:clr>
        </p15:guide>
        <p15:guide id="58" orient="horz" pos="3251">
          <p15:clr>
            <a:srgbClr val="A4A3A4"/>
          </p15:clr>
        </p15:guide>
        <p15:guide id="59" orient="horz" pos="2747">
          <p15:clr>
            <a:srgbClr val="A4A3A4"/>
          </p15:clr>
        </p15:guide>
        <p15:guide id="60" orient="horz" pos="2579">
          <p15:clr>
            <a:srgbClr val="A4A3A4"/>
          </p15:clr>
        </p15:guide>
        <p15:guide id="61" orient="horz" pos="2411">
          <p15:clr>
            <a:srgbClr val="A4A3A4"/>
          </p15:clr>
        </p15:guide>
        <p15:guide id="62" orient="horz" pos="2243">
          <p15:clr>
            <a:srgbClr val="A4A3A4"/>
          </p15:clr>
        </p15:guide>
        <p15:guide id="63" orient="horz" pos="1907">
          <p15:clr>
            <a:srgbClr val="A4A3A4"/>
          </p15:clr>
        </p15:guide>
        <p15:guide id="64" orient="horz" pos="1235">
          <p15:clr>
            <a:srgbClr val="A4A3A4"/>
          </p15:clr>
        </p15:guide>
        <p15:guide id="65" orient="horz" pos="1067">
          <p15:clr>
            <a:srgbClr val="A4A3A4"/>
          </p15:clr>
        </p15:guide>
        <p15:guide id="66" orient="horz" pos="899">
          <p15:clr>
            <a:srgbClr val="A4A3A4"/>
          </p15:clr>
        </p15:guide>
        <p15:guide id="67" orient="horz" pos="395">
          <p15:clr>
            <a:srgbClr val="A4A3A4"/>
          </p15:clr>
        </p15:guide>
        <p15:guide id="68" orient="horz" pos="227">
          <p15:clr>
            <a:srgbClr val="A4A3A4"/>
          </p15:clr>
        </p15:guide>
        <p15:guide id="69" orient="horz" pos="563">
          <p15:clr>
            <a:srgbClr val="A4A3A4"/>
          </p15:clr>
        </p15:guide>
        <p15:guide id="70" orient="horz" pos="1571">
          <p15:clr>
            <a:srgbClr val="A4A3A4"/>
          </p15:clr>
        </p15:guide>
        <p15:guide id="71" orient="horz" pos="1739">
          <p15:clr>
            <a:srgbClr val="A4A3A4"/>
          </p15:clr>
        </p15:guide>
        <p15:guide id="72" orient="horz" pos="3587">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25096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iming>
    <p:tnLst>
      <p:par>
        <p:cTn xmlns:p14="http://schemas.microsoft.com/office/powerpoint/2010/main" id="1" dur="indefinite" restart="never" nodeType="tmRoot"/>
      </p:par>
    </p:tnLst>
  </p:timing>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code.org/promote" TargetMode="Externa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3" Type="http://schemas.openxmlformats.org/officeDocument/2006/relationships/chart" Target="../charts/chart4.xml"/><Relationship Id="rId4" Type="http://schemas.openxmlformats.org/officeDocument/2006/relationships/chart" Target="../charts/chart5.xml"/><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3" Type="http://schemas.openxmlformats.org/officeDocument/2006/relationships/chart" Target="../charts/chart6.xml"/><Relationship Id="rId4" Type="http://schemas.openxmlformats.org/officeDocument/2006/relationships/chart" Target="../charts/chart7.xml"/><Relationship Id="rId1" Type="http://schemas.openxmlformats.org/officeDocument/2006/relationships/slideLayout" Target="../slideLayouts/slideLayout15.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hart" Target="../charts/char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9316" y="874184"/>
            <a:ext cx="8229600" cy="1754316"/>
          </a:xfrm>
          <a:prstGeom prst="rect">
            <a:avLst/>
          </a:prstGeom>
          <a:noFill/>
        </p:spPr>
        <p:txBody>
          <a:bodyPr wrap="square" lIns="91406" tIns="45703" rIns="91406" bIns="45703" rtlCol="0">
            <a:spAutoFit/>
          </a:bodyPr>
          <a:lstStyle/>
          <a:p>
            <a:pPr algn="ctr"/>
            <a:r>
              <a:rPr lang="en-US" sz="5400" dirty="0">
                <a:latin typeface="Arial"/>
                <a:cs typeface="Arial"/>
              </a:rPr>
              <a:t>Computers and software are changing everything…</a:t>
            </a:r>
          </a:p>
        </p:txBody>
      </p:sp>
    </p:spTree>
    <p:extLst>
      <p:ext uri="{BB962C8B-B14F-4D97-AF65-F5344CB8AC3E}">
        <p14:creationId xmlns:p14="http://schemas.microsoft.com/office/powerpoint/2010/main" val="294029334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6"/>
            <a:ext cx="8229600" cy="4832081"/>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is just about learning technology</a:t>
            </a:r>
          </a:p>
          <a:p>
            <a:pPr algn="ctr"/>
            <a:r>
              <a:rPr lang="en-US" sz="4400" dirty="0">
                <a:latin typeface="Arial"/>
                <a:cs typeface="Arial"/>
              </a:rPr>
              <a:t>Computer science is about logic, problem solving, and creativity</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97042944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8" t="24110" r="464" b="2687"/>
          <a:stretch/>
        </p:blipFill>
        <p:spPr>
          <a:xfrm>
            <a:off x="0" y="1"/>
            <a:ext cx="9144000" cy="5143501"/>
          </a:xfrm>
          <a:prstGeom prst="rect">
            <a:avLst/>
          </a:prstGeom>
        </p:spPr>
      </p:pic>
      <p:sp>
        <p:nvSpPr>
          <p:cNvPr id="4" name="Rectangle 3"/>
          <p:cNvSpPr/>
          <p:nvPr/>
        </p:nvSpPr>
        <p:spPr>
          <a:xfrm>
            <a:off x="2" y="3279492"/>
            <a:ext cx="9143999" cy="186400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8" name="Rectangle 7"/>
          <p:cNvSpPr/>
          <p:nvPr/>
        </p:nvSpPr>
        <p:spPr>
          <a:xfrm>
            <a:off x="274156" y="3498567"/>
            <a:ext cx="5323799" cy="746870"/>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1943</a:t>
            </a:r>
          </a:p>
        </p:txBody>
      </p:sp>
    </p:spTree>
    <p:extLst>
      <p:ext uri="{BB962C8B-B14F-4D97-AF65-F5344CB8AC3E}">
        <p14:creationId xmlns:p14="http://schemas.microsoft.com/office/powerpoint/2010/main" val="311224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650" fill="hold"/>
                                        <p:tgtEl>
                                          <p:spTgt spid="4"/>
                                        </p:tgtEl>
                                        <p:attrNameLst>
                                          <p:attrName>ppt_x</p:attrName>
                                        </p:attrNameLst>
                                      </p:cBhvr>
                                      <p:tavLst>
                                        <p:tav tm="0">
                                          <p:val>
                                            <p:strVal val="#ppt_x"/>
                                          </p:val>
                                        </p:tav>
                                        <p:tav tm="100000">
                                          <p:val>
                                            <p:strVal val="#ppt_x"/>
                                          </p:val>
                                        </p:tav>
                                      </p:tavLst>
                                    </p:anim>
                                    <p:anim calcmode="lin" valueType="num">
                                      <p:cBhvr additive="base">
                                        <p:cTn id="8" dur="650" fill="hold"/>
                                        <p:tgtEl>
                                          <p:spTgt spid="4"/>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600"/>
                                        <p:tgtEl>
                                          <p:spTgt spid="8"/>
                                        </p:tgtEl>
                                      </p:cBhvr>
                                    </p:animEffect>
                                  </p:childTnLst>
                                </p:cTn>
                              </p:par>
                              <p:par>
                                <p:cTn id="12" presetID="35" presetClass="path" presetSubtype="0" decel="100000" fill="hold" grpId="1" nodeType="withEffect">
                                  <p:stCondLst>
                                    <p:cond delay="300"/>
                                  </p:stCondLst>
                                  <p:childTnLst>
                                    <p:animMotion origin="layout" path="M -0.05553 0.00023 L 2.78785E-6 0.00023 " pathEditMode="relative" rAng="0" ptsTypes="AA">
                                      <p:cBhvr>
                                        <p:cTn id="13" dur="800" fill="hold"/>
                                        <p:tgtEl>
                                          <p:spTgt spid="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8"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355" b="737"/>
          <a:stretch/>
        </p:blipFill>
        <p:spPr>
          <a:xfrm>
            <a:off x="0" y="0"/>
            <a:ext cx="9144000" cy="5143500"/>
          </a:xfrm>
          <a:prstGeom prst="rect">
            <a:avLst/>
          </a:prstGeom>
        </p:spPr>
      </p:pic>
      <p:sp>
        <p:nvSpPr>
          <p:cNvPr id="4" name="Rectangle 3"/>
          <p:cNvSpPr/>
          <p:nvPr/>
        </p:nvSpPr>
        <p:spPr>
          <a:xfrm>
            <a:off x="2" y="3279492"/>
            <a:ext cx="9143999" cy="186400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5" name="Rectangle 4"/>
          <p:cNvSpPr/>
          <p:nvPr/>
        </p:nvSpPr>
        <p:spPr>
          <a:xfrm>
            <a:off x="274156" y="3498567"/>
            <a:ext cx="5323799" cy="746870"/>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1943</a:t>
            </a:r>
          </a:p>
        </p:txBody>
      </p:sp>
      <p:sp>
        <p:nvSpPr>
          <p:cNvPr id="6" name="Title 1"/>
          <p:cNvSpPr txBox="1">
            <a:spLocks/>
          </p:cNvSpPr>
          <p:nvPr/>
        </p:nvSpPr>
        <p:spPr>
          <a:xfrm flipH="1">
            <a:off x="6763206" y="-37077"/>
            <a:ext cx="2412809" cy="839211"/>
          </a:xfrm>
          <a:prstGeom prst="rect">
            <a:avLst/>
          </a:prstGeom>
        </p:spPr>
        <p:txBody>
          <a:bodyPr vert="horz" lIns="0" tIns="30464" rIns="0" bIns="30464" rtlCol="0" anchor="ctr">
            <a:noAutofit/>
          </a:bodyPr>
          <a:lstStyle>
            <a:lvl1pPr algn="l" defTabSz="414415" rtl="0" eaLnBrk="1" latinLnBrk="0" hangingPunct="1">
              <a:lnSpc>
                <a:spcPts val="3000"/>
              </a:lnSpc>
              <a:spcBef>
                <a:spcPct val="0"/>
              </a:spcBef>
              <a:buNone/>
              <a:defRPr sz="3700" b="0" i="0" kern="1200">
                <a:solidFill>
                  <a:schemeClr val="accent1"/>
                </a:solidFill>
                <a:latin typeface="Gotham Bold"/>
                <a:ea typeface="+mj-ea"/>
                <a:cs typeface="Gotham Bold"/>
              </a:defRPr>
            </a:lvl1pPr>
          </a:lstStyle>
          <a:p>
            <a:pPr defTabSz="685557">
              <a:lnSpc>
                <a:spcPct val="100000"/>
              </a:lnSpc>
            </a:pPr>
            <a:r>
              <a:rPr lang="en-US" sz="2900" dirty="0">
                <a:gradFill>
                  <a:gsLst>
                    <a:gs pos="0">
                      <a:schemeClr val="bg1"/>
                    </a:gs>
                    <a:gs pos="100000">
                      <a:schemeClr val="bg1"/>
                    </a:gs>
                  </a:gsLst>
                  <a:lin ang="5400000" scaled="1"/>
                </a:gradFill>
                <a:latin typeface="Arial"/>
                <a:ea typeface="Adobe Gothic Std B" panose="020B0800000000000000" pitchFamily="34" charset="-128"/>
                <a:cs typeface="Arial"/>
              </a:rPr>
              <a:t>Ada Lovelace</a:t>
            </a:r>
          </a:p>
        </p:txBody>
      </p:sp>
      <p:sp>
        <p:nvSpPr>
          <p:cNvPr id="8" name="Rectangle 7"/>
          <p:cNvSpPr/>
          <p:nvPr/>
        </p:nvSpPr>
        <p:spPr>
          <a:xfrm>
            <a:off x="274154" y="4179907"/>
            <a:ext cx="7557773" cy="746879"/>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program: 1843</a:t>
            </a:r>
          </a:p>
        </p:txBody>
      </p:sp>
    </p:spTree>
    <p:extLst>
      <p:ext uri="{BB962C8B-B14F-4D97-AF65-F5344CB8AC3E}">
        <p14:creationId xmlns:p14="http://schemas.microsoft.com/office/powerpoint/2010/main" val="128888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600"/>
                                        <p:tgtEl>
                                          <p:spTgt spid="8"/>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8"/>
                                        </p:tgtEl>
                                        <p:attrNameLst>
                                          <p:attrName>ppt_x</p:attrName>
                                          <p:attrName>ppt_y</p:attrName>
                                        </p:attrNameLst>
                                      </p:cBhvr>
                                      <p:rCtr x="2770" y="0"/>
                                    </p:animMotion>
                                  </p:childTnLst>
                                </p:cTn>
                              </p:par>
                              <p:par>
                                <p:cTn id="10" presetID="10" presetClass="entr" presetSubtype="0" fill="hold" grpId="0" nodeType="withEffect">
                                  <p:stCondLst>
                                    <p:cond delay="6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8"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2123636"/>
          </a:xfrm>
          <a:prstGeom prst="rect">
            <a:avLst/>
          </a:prstGeom>
          <a:noFill/>
        </p:spPr>
        <p:txBody>
          <a:bodyPr wrap="square" lIns="91406" tIns="45703" rIns="91406" bIns="45703" rtlCol="0">
            <a:spAutoFit/>
          </a:bodyPr>
          <a:lstStyle/>
          <a:p>
            <a:pPr algn="ctr"/>
            <a:r>
              <a:rPr lang="en-US" sz="4400" dirty="0">
                <a:latin typeface="Arial"/>
                <a:cs typeface="Arial"/>
              </a:rPr>
              <a:t>Computer science is vocational</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03743370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4154961"/>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is vocational</a:t>
            </a:r>
          </a:p>
          <a:p>
            <a:pPr algn="ctr"/>
            <a:endParaRPr lang="en-US" sz="4400" dirty="0">
              <a:latin typeface="Arial"/>
              <a:cs typeface="Arial"/>
            </a:endParaRPr>
          </a:p>
          <a:p>
            <a:pPr algn="ctr"/>
            <a:r>
              <a:rPr lang="en-US" sz="4400" dirty="0">
                <a:latin typeface="Arial"/>
                <a:cs typeface="Arial"/>
              </a:rPr>
              <a:t>Computer science is foundational</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135536501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2.jpeg"/>
          <p:cNvPicPr/>
          <p:nvPr/>
        </p:nvPicPr>
        <p:blipFill rotWithShape="1">
          <a:blip r:embed="rId3" cstate="email">
            <a:extLst>
              <a:ext uri="{28A0092B-C50C-407E-A947-70E740481C1C}">
                <a14:useLocalDpi xmlns:a14="http://schemas.microsoft.com/office/drawing/2010/main"/>
              </a:ext>
            </a:extLst>
          </a:blip>
          <a:srcRect l="38013" t="1047" r="8651" b="92"/>
          <a:stretch/>
        </p:blipFill>
        <p:spPr>
          <a:xfrm>
            <a:off x="7244704" y="3146897"/>
            <a:ext cx="1706572" cy="1778302"/>
          </a:xfrm>
          <a:prstGeom prst="rect">
            <a:avLst/>
          </a:prstGeom>
          <a:ln w="12700">
            <a:miter lim="400000"/>
          </a:ln>
        </p:spPr>
      </p:pic>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l="9027" t="-355" r="26396" b="-263"/>
          <a:stretch/>
        </p:blipFill>
        <p:spPr>
          <a:xfrm>
            <a:off x="201930" y="3146898"/>
            <a:ext cx="1708209" cy="1778302"/>
          </a:xfrm>
          <a:prstGeom prst="rect">
            <a:avLst/>
          </a:prstGeom>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l="12252" t="240" r="37616" b="-260"/>
          <a:stretch/>
        </p:blipFill>
        <p:spPr>
          <a:xfrm>
            <a:off x="1963106" y="3142121"/>
            <a:ext cx="1708291" cy="1783078"/>
          </a:xfrm>
          <a:prstGeom prst="rect">
            <a:avLst/>
          </a:prstGeom>
        </p:spPr>
      </p:pic>
      <p:pic>
        <p:nvPicPr>
          <p:cNvPr id="9" name="Picture 8"/>
          <p:cNvPicPr>
            <a:picLocks noChangeAspect="1"/>
          </p:cNvPicPr>
          <p:nvPr/>
        </p:nvPicPr>
        <p:blipFill rotWithShape="1">
          <a:blip r:embed="rId6" cstate="email">
            <a:extLst>
              <a:ext uri="{28A0092B-C50C-407E-A947-70E740481C1C}">
                <a14:useLocalDpi xmlns:a14="http://schemas.microsoft.com/office/drawing/2010/main"/>
              </a:ext>
            </a:extLst>
          </a:blip>
          <a:srcRect l="43231" t="1044" r="11025" b="439"/>
          <a:stretch/>
        </p:blipFill>
        <p:spPr>
          <a:xfrm>
            <a:off x="3724364" y="3146898"/>
            <a:ext cx="1707833" cy="1778302"/>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48499" y="902272"/>
            <a:ext cx="1722700" cy="1399636"/>
          </a:xfrm>
          <a:prstGeom prst="rect">
            <a:avLst/>
          </a:prstGeom>
        </p:spPr>
      </p:pic>
      <p:sp>
        <p:nvSpPr>
          <p:cNvPr id="14" name="Title 2"/>
          <p:cNvSpPr txBox="1">
            <a:spLocks/>
          </p:cNvSpPr>
          <p:nvPr/>
        </p:nvSpPr>
        <p:spPr>
          <a:xfrm>
            <a:off x="206566" y="223905"/>
            <a:ext cx="6965695" cy="700431"/>
          </a:xfrm>
          <a:prstGeom prst="rect">
            <a:avLst/>
          </a:prstGeom>
        </p:spPr>
        <p:txBody>
          <a:bodyPr lIns="134453" tIns="67227" rIns="67227" bIns="33613"/>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r>
              <a:rPr lang="en-US" sz="3200" dirty="0">
                <a:solidFill>
                  <a:srgbClr val="000000"/>
                </a:solidFill>
                <a:latin typeface="Segoe Pro Display Semibold" panose="020B0702040504020203" pitchFamily="34" charset="0"/>
                <a:ea typeface="Adobe Gothic Std B" panose="020B0800000000000000" pitchFamily="34" charset="-128"/>
              </a:rPr>
              <a:t>Technology affects </a:t>
            </a:r>
            <a:r>
              <a:rPr lang="en-US" sz="3200" b="1" i="1" dirty="0" smtClean="0">
                <a:solidFill>
                  <a:srgbClr val="000000"/>
                </a:solidFill>
                <a:latin typeface="Segoe Pro Display Semibold" panose="020B0702040504020203" pitchFamily="34" charset="0"/>
                <a:ea typeface="Adobe Gothic Std B" panose="020B0800000000000000" pitchFamily="34" charset="-128"/>
              </a:rPr>
              <a:t>every </a:t>
            </a:r>
            <a:r>
              <a:rPr lang="en-US" sz="3200" dirty="0" smtClean="0">
                <a:solidFill>
                  <a:srgbClr val="000000"/>
                </a:solidFill>
                <a:latin typeface="Segoe Pro Display Semibold" panose="020B0702040504020203" pitchFamily="34" charset="0"/>
                <a:ea typeface="Adobe Gothic Std B" panose="020B0800000000000000" pitchFamily="34" charset="-128"/>
              </a:rPr>
              <a:t>field:</a:t>
            </a:r>
            <a:endParaRPr lang="en-US" sz="3200" dirty="0">
              <a:solidFill>
                <a:srgbClr val="000000"/>
              </a:solidFill>
              <a:latin typeface="Segoe Pro Display Semibold" panose="020B0702040504020203" pitchFamily="34" charset="0"/>
              <a:ea typeface="Adobe Gothic Std B" panose="020B0800000000000000" pitchFamily="34" charset="-128"/>
            </a:endParaRPr>
          </a:p>
        </p:txBody>
      </p:sp>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15" y="1190121"/>
            <a:ext cx="3166842" cy="1813748"/>
          </a:xfrm>
          <a:prstGeom prst="rect">
            <a:avLst/>
          </a:prstGeom>
        </p:spPr>
      </p:pic>
      <p:pic>
        <p:nvPicPr>
          <p:cNvPr id="23" name="Picture 22"/>
          <p:cNvPicPr>
            <a:picLocks/>
          </p:cNvPicPr>
          <p:nvPr/>
        </p:nvPicPr>
        <p:blipFill rotWithShape="1">
          <a:blip r:embed="rId9" cstate="email">
            <a:extLst>
              <a:ext uri="{28A0092B-C50C-407E-A947-70E740481C1C}">
                <a14:useLocalDpi xmlns:a14="http://schemas.microsoft.com/office/drawing/2010/main"/>
              </a:ext>
            </a:extLst>
          </a:blip>
          <a:srcRect l="14262" t="-442" r="27578" b="478"/>
          <a:stretch/>
        </p:blipFill>
        <p:spPr>
          <a:xfrm>
            <a:off x="5485164" y="3146897"/>
            <a:ext cx="1707689" cy="1781897"/>
          </a:xfrm>
          <a:prstGeom prst="rect">
            <a:avLst/>
          </a:prstGeom>
        </p:spPr>
      </p:pic>
      <p:pic>
        <p:nvPicPr>
          <p:cNvPr id="7" name="Picture 6"/>
          <p:cNvPicPr>
            <a:picLocks noChangeAspect="1"/>
          </p:cNvPicPr>
          <p:nvPr/>
        </p:nvPicPr>
        <p:blipFill>
          <a:blip r:embed="rId10"/>
          <a:stretch>
            <a:fillRect/>
          </a:stretch>
        </p:blipFill>
        <p:spPr>
          <a:xfrm>
            <a:off x="3407832" y="950080"/>
            <a:ext cx="3735917" cy="2028069"/>
          </a:xfrm>
          <a:prstGeom prst="rect">
            <a:avLst/>
          </a:prstGeom>
        </p:spPr>
      </p:pic>
    </p:spTree>
    <p:extLst>
      <p:ext uri="{BB962C8B-B14F-4D97-AF65-F5344CB8AC3E}">
        <p14:creationId xmlns:p14="http://schemas.microsoft.com/office/powerpoint/2010/main" val="1406797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00"/>
                                        <p:tgtEl>
                                          <p:spTgt spid="3"/>
                                        </p:tgtEl>
                                      </p:cBhvr>
                                    </p:animEffect>
                                  </p:childTnLst>
                                </p:cTn>
                              </p:par>
                              <p:par>
                                <p:cTn id="8" presetID="35" presetClass="path" presetSubtype="0" decel="100000" fill="hold" nodeType="withEffect">
                                  <p:stCondLst>
                                    <p:cond delay="0"/>
                                  </p:stCondLst>
                                  <p:childTnLst>
                                    <p:animMotion origin="layout" path="M -0.05553 0.00023 L 2.78785E-6 0.00023 " pathEditMode="relative" rAng="0" ptsTypes="AA">
                                      <p:cBhvr>
                                        <p:cTn id="9" dur="800" fill="hold"/>
                                        <p:tgtEl>
                                          <p:spTgt spid="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20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600"/>
                                        <p:tgtEl>
                                          <p:spTgt spid="6"/>
                                        </p:tgtEl>
                                      </p:cBhvr>
                                    </p:animEffect>
                                  </p:childTnLst>
                                </p:cTn>
                              </p:par>
                              <p:par>
                                <p:cTn id="19" presetID="35" presetClass="path" presetSubtype="0" decel="100000" fill="hold" nodeType="withEffect">
                                  <p:stCondLst>
                                    <p:cond delay="0"/>
                                  </p:stCondLst>
                                  <p:childTnLst>
                                    <p:animMotion origin="layout" path="M -0.05553 0.00023 L 2.78785E-6 0.00023 " pathEditMode="relative" rAng="0" ptsTypes="AA">
                                      <p:cBhvr>
                                        <p:cTn id="20" dur="800" fill="hold"/>
                                        <p:tgtEl>
                                          <p:spTgt spid="6"/>
                                        </p:tgtEl>
                                        <p:attrNameLst>
                                          <p:attrName>ppt_x</p:attrName>
                                          <p:attrName>ppt_y</p:attrName>
                                        </p:attrNameLst>
                                      </p:cBhvr>
                                      <p:rCtr x="2770" y="0"/>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20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600"/>
                                        <p:tgtEl>
                                          <p:spTgt spid="5"/>
                                        </p:tgtEl>
                                      </p:cBhvr>
                                    </p:animEffect>
                                  </p:childTnLst>
                                </p:cTn>
                              </p:par>
                              <p:par>
                                <p:cTn id="26" presetID="35" presetClass="path" presetSubtype="0" decel="100000" fill="hold" nodeType="withEffect">
                                  <p:stCondLst>
                                    <p:cond delay="0"/>
                                  </p:stCondLst>
                                  <p:childTnLst>
                                    <p:animMotion origin="layout" path="M -0.05553 0.00023 L 2.78785E-6 0.00023 " pathEditMode="relative" rAng="0" ptsTypes="AA">
                                      <p:cBhvr>
                                        <p:cTn id="27" dur="800" fill="hold"/>
                                        <p:tgtEl>
                                          <p:spTgt spid="5"/>
                                        </p:tgtEl>
                                        <p:attrNameLst>
                                          <p:attrName>ppt_x</p:attrName>
                                          <p:attrName>ppt_y</p:attrName>
                                        </p:attrNameLst>
                                      </p:cBhvr>
                                      <p:rCtr x="2770" y="0"/>
                                    </p:animMotion>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2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600"/>
                                        <p:tgtEl>
                                          <p:spTgt spid="8"/>
                                        </p:tgtEl>
                                      </p:cBhvr>
                                    </p:animEffect>
                                  </p:childTnLst>
                                </p:cTn>
                              </p:par>
                              <p:par>
                                <p:cTn id="33" presetID="35" presetClass="path" presetSubtype="0" decel="100000" fill="hold" nodeType="withEffect">
                                  <p:stCondLst>
                                    <p:cond delay="0"/>
                                  </p:stCondLst>
                                  <p:childTnLst>
                                    <p:animMotion origin="layout" path="M -0.05553 0.00023 L 2.78785E-6 0.00023 " pathEditMode="relative" rAng="0" ptsTypes="AA">
                                      <p:cBhvr>
                                        <p:cTn id="34" dur="800" fill="hold"/>
                                        <p:tgtEl>
                                          <p:spTgt spid="8"/>
                                        </p:tgtEl>
                                        <p:attrNameLst>
                                          <p:attrName>ppt_x</p:attrName>
                                          <p:attrName>ppt_y</p:attrName>
                                        </p:attrNameLst>
                                      </p:cBhvr>
                                      <p:rCtr x="2770" y="0"/>
                                    </p:animMotion>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20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600"/>
                                        <p:tgtEl>
                                          <p:spTgt spid="9"/>
                                        </p:tgtEl>
                                      </p:cBhvr>
                                    </p:animEffect>
                                  </p:childTnLst>
                                </p:cTn>
                              </p:par>
                              <p:par>
                                <p:cTn id="40" presetID="35" presetClass="path" presetSubtype="0" decel="100000" fill="hold" nodeType="withEffect">
                                  <p:stCondLst>
                                    <p:cond delay="0"/>
                                  </p:stCondLst>
                                  <p:childTnLst>
                                    <p:animMotion origin="layout" path="M -0.05553 0.00023 L 2.78785E-6 0.00023 " pathEditMode="relative" rAng="0" ptsTypes="AA">
                                      <p:cBhvr>
                                        <p:cTn id="41" dur="800" fill="hold"/>
                                        <p:tgtEl>
                                          <p:spTgt spid="9"/>
                                        </p:tgtEl>
                                        <p:attrNameLst>
                                          <p:attrName>ppt_x</p:attrName>
                                          <p:attrName>ppt_y</p:attrName>
                                        </p:attrNameLst>
                                      </p:cBhvr>
                                      <p:rCtr x="2770" y="0"/>
                                    </p:animMotion>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20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600"/>
                                        <p:tgtEl>
                                          <p:spTgt spid="23"/>
                                        </p:tgtEl>
                                      </p:cBhvr>
                                    </p:animEffect>
                                  </p:childTnLst>
                                </p:cTn>
                              </p:par>
                              <p:par>
                                <p:cTn id="47" presetID="35" presetClass="path" presetSubtype="0" decel="100000" fill="hold" nodeType="withEffect">
                                  <p:stCondLst>
                                    <p:cond delay="0"/>
                                  </p:stCondLst>
                                  <p:childTnLst>
                                    <p:animMotion origin="layout" path="M -0.05553 0.00023 L 2.78785E-6 0.00023 " pathEditMode="relative" rAng="0" ptsTypes="AA">
                                      <p:cBhvr>
                                        <p:cTn id="48" dur="800" fill="hold"/>
                                        <p:tgtEl>
                                          <p:spTgt spid="23"/>
                                        </p:tgtEl>
                                        <p:attrNameLst>
                                          <p:attrName>ppt_x</p:attrName>
                                          <p:attrName>ppt_y</p:attrName>
                                        </p:attrNameLst>
                                      </p:cBhvr>
                                      <p:rCtr x="2770" y="0"/>
                                    </p:animMotion>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20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600"/>
                                        <p:tgtEl>
                                          <p:spTgt spid="21"/>
                                        </p:tgtEl>
                                      </p:cBhvr>
                                    </p:animEffect>
                                  </p:childTnLst>
                                </p:cTn>
                              </p:par>
                              <p:par>
                                <p:cTn id="54" presetID="35" presetClass="path" presetSubtype="0" decel="100000" fill="hold" nodeType="withEffect">
                                  <p:stCondLst>
                                    <p:cond delay="0"/>
                                  </p:stCondLst>
                                  <p:childTnLst>
                                    <p:animMotion origin="layout" path="M -0.05553 0.00023 L 3.24483E-6 0.00023 " pathEditMode="relative" rAng="0" ptsTypes="AA">
                                      <p:cBhvr>
                                        <p:cTn id="55" dur="800" fill="hold"/>
                                        <p:tgtEl>
                                          <p:spTgt spid="21"/>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oundationa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101" y="770202"/>
            <a:ext cx="7962900" cy="4479131"/>
          </a:xfrm>
          <a:prstGeom prst="rect">
            <a:avLst/>
          </a:prstGeom>
        </p:spPr>
      </p:pic>
      <p:sp>
        <p:nvSpPr>
          <p:cNvPr id="5" name="Title 1"/>
          <p:cNvSpPr txBox="1">
            <a:spLocks/>
          </p:cNvSpPr>
          <p:nvPr/>
        </p:nvSpPr>
        <p:spPr>
          <a:xfrm>
            <a:off x="3505200" y="4112680"/>
            <a:ext cx="3543300" cy="84772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dirty="0">
                <a:solidFill>
                  <a:srgbClr val="000000"/>
                </a:solidFill>
                <a:latin typeface="Arial"/>
                <a:ea typeface="Adobe Gothic Std B" panose="020B0800000000000000" pitchFamily="34" charset="-128"/>
                <a:cs typeface="Arial"/>
              </a:rPr>
              <a:t>Just like they learn about </a:t>
            </a:r>
            <a:r>
              <a:rPr lang="en-US" sz="1800" dirty="0" smtClean="0">
                <a:solidFill>
                  <a:srgbClr val="000000"/>
                </a:solidFill>
                <a:latin typeface="Arial"/>
                <a:ea typeface="Adobe Gothic Std B" panose="020B0800000000000000" pitchFamily="34" charset="-128"/>
                <a:cs typeface="Arial"/>
              </a:rPr>
              <a:t>the </a:t>
            </a:r>
            <a:r>
              <a:rPr lang="en-US" sz="1800" b="1" i="1" dirty="0">
                <a:solidFill>
                  <a:srgbClr val="000000"/>
                </a:solidFill>
                <a:latin typeface="Arial"/>
                <a:ea typeface="Adobe Gothic Std B" panose="020B0800000000000000" pitchFamily="34" charset="-128"/>
                <a:cs typeface="Arial"/>
              </a:rPr>
              <a:t>digestive system</a:t>
            </a:r>
            <a:r>
              <a:rPr lang="en-US" sz="1800" dirty="0">
                <a:solidFill>
                  <a:srgbClr val="000000"/>
                </a:solidFill>
                <a:latin typeface="Arial"/>
                <a:ea typeface="Adobe Gothic Std B" panose="020B0800000000000000" pitchFamily="34" charset="-128"/>
                <a:cs typeface="Arial"/>
              </a:rPr>
              <a:t>, </a:t>
            </a:r>
            <a:r>
              <a:rPr lang="en-US" sz="1800" b="1" i="1" dirty="0">
                <a:solidFill>
                  <a:srgbClr val="000000"/>
                </a:solidFill>
                <a:latin typeface="Arial"/>
                <a:ea typeface="Adobe Gothic Std B" panose="020B0800000000000000" pitchFamily="34" charset="-128"/>
                <a:cs typeface="Arial"/>
              </a:rPr>
              <a:t>photosynthesis</a:t>
            </a:r>
            <a:r>
              <a:rPr lang="en-US" sz="1800" dirty="0">
                <a:solidFill>
                  <a:srgbClr val="000000"/>
                </a:solidFill>
                <a:latin typeface="Arial"/>
                <a:ea typeface="Adobe Gothic Std B" panose="020B0800000000000000" pitchFamily="34" charset="-128"/>
                <a:cs typeface="Arial"/>
              </a:rPr>
              <a:t>, </a:t>
            </a:r>
            <a:r>
              <a:rPr lang="en-US" sz="1800" dirty="0" smtClean="0">
                <a:solidFill>
                  <a:srgbClr val="000000"/>
                </a:solidFill>
                <a:latin typeface="Arial"/>
                <a:ea typeface="Adobe Gothic Std B" panose="020B0800000000000000" pitchFamily="34" charset="-128"/>
                <a:cs typeface="Arial"/>
              </a:rPr>
              <a:t>or </a:t>
            </a:r>
            <a:r>
              <a:rPr lang="en-US" sz="1800" b="1" i="1" dirty="0">
                <a:solidFill>
                  <a:srgbClr val="000000"/>
                </a:solidFill>
                <a:latin typeface="Arial"/>
                <a:ea typeface="Adobe Gothic Std B" panose="020B0800000000000000" pitchFamily="34" charset="-128"/>
                <a:cs typeface="Arial"/>
              </a:rPr>
              <a:t>electricity</a:t>
            </a:r>
            <a:r>
              <a:rPr lang="en-US" sz="1800" dirty="0">
                <a:solidFill>
                  <a:srgbClr val="000000"/>
                </a:solidFill>
                <a:latin typeface="Arial"/>
                <a:ea typeface="Adobe Gothic Std B" panose="020B0800000000000000" pitchFamily="34" charset="-128"/>
                <a:cs typeface="Arial"/>
              </a:rPr>
              <a:t>.</a:t>
            </a:r>
          </a:p>
        </p:txBody>
      </p:sp>
      <p:sp>
        <p:nvSpPr>
          <p:cNvPr id="6" name="Title 1"/>
          <p:cNvSpPr txBox="1">
            <a:spLocks/>
          </p:cNvSpPr>
          <p:nvPr/>
        </p:nvSpPr>
        <p:spPr>
          <a:xfrm>
            <a:off x="137583" y="232833"/>
            <a:ext cx="8803219" cy="168169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Every 21</a:t>
            </a:r>
            <a:r>
              <a:rPr lang="en-US" sz="2400" baseline="30000" dirty="0">
                <a:solidFill>
                  <a:srgbClr val="000000"/>
                </a:solidFill>
                <a:latin typeface="Arial"/>
                <a:ea typeface="Adobe Gothic Std B" panose="020B0800000000000000" pitchFamily="34" charset="-128"/>
                <a:cs typeface="Arial"/>
              </a:rPr>
              <a:t>st</a:t>
            </a:r>
            <a:r>
              <a:rPr lang="en-US" sz="2400" dirty="0">
                <a:solidFill>
                  <a:srgbClr val="000000"/>
                </a:solidFill>
                <a:latin typeface="Arial"/>
                <a:ea typeface="Adobe Gothic Std B" panose="020B0800000000000000" pitchFamily="34" charset="-128"/>
                <a:cs typeface="Arial"/>
              </a:rPr>
              <a:t> century </a:t>
            </a:r>
            <a:r>
              <a:rPr lang="en-US" sz="2400" dirty="0" smtClean="0">
                <a:solidFill>
                  <a:srgbClr val="000000"/>
                </a:solidFill>
                <a:latin typeface="Arial"/>
                <a:ea typeface="Adobe Gothic Std B" panose="020B0800000000000000" pitchFamily="34" charset="-128"/>
                <a:cs typeface="Arial"/>
              </a:rPr>
              <a:t>student should </a:t>
            </a:r>
            <a:r>
              <a:rPr lang="en-US" sz="2400" dirty="0">
                <a:solidFill>
                  <a:srgbClr val="000000"/>
                </a:solidFill>
                <a:latin typeface="Arial"/>
                <a:ea typeface="Adobe Gothic Std B" panose="020B0800000000000000" pitchFamily="34" charset="-128"/>
                <a:cs typeface="Arial"/>
              </a:rPr>
              <a:t>have a chance to learn about </a:t>
            </a:r>
            <a:r>
              <a:rPr lang="en-US" sz="2400" b="1" i="1" dirty="0">
                <a:solidFill>
                  <a:srgbClr val="000000"/>
                </a:solidFill>
                <a:latin typeface="Arial"/>
                <a:ea typeface="Adobe Gothic Std B" panose="020B0800000000000000" pitchFamily="34" charset="-128"/>
                <a:cs typeface="Arial"/>
              </a:rPr>
              <a:t>algorithms</a:t>
            </a:r>
            <a:r>
              <a:rPr lang="en-US" sz="2400" dirty="0">
                <a:solidFill>
                  <a:srgbClr val="000000"/>
                </a:solidFill>
                <a:latin typeface="Arial"/>
                <a:ea typeface="Adobe Gothic Std B" panose="020B0800000000000000" pitchFamily="34" charset="-128"/>
                <a:cs typeface="Arial"/>
              </a:rPr>
              <a:t>, how to make </a:t>
            </a:r>
            <a:r>
              <a:rPr lang="en-US" sz="2400" b="1" i="1" dirty="0" smtClean="0">
                <a:solidFill>
                  <a:srgbClr val="000000"/>
                </a:solidFill>
                <a:latin typeface="Arial"/>
                <a:ea typeface="Adobe Gothic Std B" panose="020B0800000000000000" pitchFamily="34" charset="-128"/>
                <a:cs typeface="Arial"/>
              </a:rPr>
              <a:t>apps</a:t>
            </a:r>
            <a:r>
              <a:rPr lang="en-US" sz="2400" dirty="0" smtClean="0">
                <a:solidFill>
                  <a:srgbClr val="000000"/>
                </a:solidFill>
                <a:latin typeface="Arial"/>
                <a:ea typeface="Adobe Gothic Std B" panose="020B0800000000000000" pitchFamily="34" charset="-128"/>
                <a:cs typeface="Arial"/>
              </a:rPr>
              <a:t>, </a:t>
            </a:r>
            <a:r>
              <a:rPr lang="en-US" sz="2400" dirty="0">
                <a:solidFill>
                  <a:srgbClr val="000000"/>
                </a:solidFill>
                <a:latin typeface="Arial"/>
                <a:ea typeface="Adobe Gothic Std B" panose="020B0800000000000000" pitchFamily="34" charset="-128"/>
                <a:cs typeface="Arial"/>
              </a:rPr>
              <a:t>or how the </a:t>
            </a:r>
            <a:r>
              <a:rPr lang="en-US" sz="2400" b="1" i="1" dirty="0">
                <a:solidFill>
                  <a:srgbClr val="000000"/>
                </a:solidFill>
                <a:latin typeface="Arial"/>
                <a:ea typeface="Adobe Gothic Std B" panose="020B0800000000000000" pitchFamily="34" charset="-128"/>
                <a:cs typeface="Arial"/>
              </a:rPr>
              <a:t>internet</a:t>
            </a:r>
            <a:r>
              <a:rPr lang="en-US" sz="2400" dirty="0">
                <a:solidFill>
                  <a:srgbClr val="000000"/>
                </a:solidFill>
                <a:latin typeface="Arial"/>
                <a:ea typeface="Adobe Gothic Std B" panose="020B0800000000000000" pitchFamily="34" charset="-128"/>
                <a:cs typeface="Arial"/>
              </a:rPr>
              <a:t> works. </a:t>
            </a:r>
          </a:p>
        </p:txBody>
      </p:sp>
    </p:spTree>
    <p:extLst>
      <p:ext uri="{BB962C8B-B14F-4D97-AF65-F5344CB8AC3E}">
        <p14:creationId xmlns:p14="http://schemas.microsoft.com/office/powerpoint/2010/main" val="19775977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3"/>
            <a:ext cx="8229600" cy="3477865"/>
          </a:xfrm>
          <a:prstGeom prst="rect">
            <a:avLst/>
          </a:prstGeom>
          <a:noFill/>
        </p:spPr>
        <p:txBody>
          <a:bodyPr wrap="square" lIns="91406" tIns="45703" rIns="91406" bIns="45703" rtlCol="0">
            <a:spAutoFit/>
          </a:bodyPr>
          <a:lstStyle/>
          <a:p>
            <a:pPr algn="ctr"/>
            <a:r>
              <a:rPr lang="en-US" sz="4400" dirty="0">
                <a:latin typeface="Arial"/>
                <a:cs typeface="Arial"/>
              </a:rPr>
              <a:t>The tech industry is desperately trying to hire computer programmers in California</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57747898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The tech</a:t>
            </a:r>
            <a:r>
              <a:rPr lang="en-US" sz="4400" dirty="0">
                <a:latin typeface="Arial"/>
                <a:cs typeface="Arial"/>
              </a:rPr>
              <a:t> </a:t>
            </a:r>
            <a:r>
              <a:rPr lang="en-US" sz="4400" b="1" dirty="0">
                <a:latin typeface="Arial"/>
                <a:cs typeface="Arial"/>
              </a:rPr>
              <a:t>every </a:t>
            </a:r>
            <a:r>
              <a:rPr lang="en-US" sz="4400" dirty="0">
                <a:latin typeface="Arial"/>
                <a:cs typeface="Arial"/>
              </a:rPr>
              <a:t>industry is desperately trying to hire computer programmers </a:t>
            </a:r>
            <a:r>
              <a:rPr lang="en-US" sz="4400" strike="sngStrike" dirty="0">
                <a:latin typeface="Arial"/>
                <a:cs typeface="Arial"/>
              </a:rPr>
              <a:t>in California</a:t>
            </a:r>
            <a:r>
              <a:rPr lang="en-US" sz="4400" dirty="0">
                <a:latin typeface="Arial"/>
                <a:cs typeface="Arial"/>
              </a:rPr>
              <a:t> </a:t>
            </a:r>
            <a:r>
              <a:rPr lang="en-US" sz="4400" b="1" dirty="0">
                <a:latin typeface="Arial"/>
                <a:cs typeface="Arial"/>
              </a:rPr>
              <a:t>everywhere</a:t>
            </a:r>
          </a:p>
          <a:p>
            <a:pPr algn="ct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425929068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469900" y="1181101"/>
            <a:ext cx="8229600" cy="3416310"/>
          </a:xfrm>
          <a:prstGeom prst="rect">
            <a:avLst/>
          </a:prstGeom>
          <a:noFill/>
        </p:spPr>
        <p:txBody>
          <a:bodyPr wrap="square" lIns="91406" tIns="45703" rIns="91406" bIns="45703" rtlCol="0">
            <a:spAutoFit/>
          </a:bodyPr>
          <a:lstStyle/>
          <a:p>
            <a:r>
              <a:rPr lang="en-US" sz="4400" b="1" dirty="0">
                <a:latin typeface="Arial"/>
                <a:cs typeface="Arial"/>
              </a:rPr>
              <a:t>The picture in Ohio:</a:t>
            </a:r>
          </a:p>
          <a:p>
            <a:r>
              <a:rPr lang="en-US" sz="4000" dirty="0">
                <a:latin typeface="Arial"/>
                <a:cs typeface="Arial"/>
              </a:rPr>
              <a:t>21,000 open computing jobs</a:t>
            </a:r>
          </a:p>
          <a:p>
            <a:r>
              <a:rPr lang="en-US" sz="4000" dirty="0">
                <a:latin typeface="Arial"/>
                <a:cs typeface="Arial"/>
              </a:rPr>
              <a:t>1,000 computer science graduates</a:t>
            </a:r>
            <a:r>
              <a:rPr lang="en-US" sz="4400" dirty="0">
                <a:latin typeface="Arial"/>
                <a:cs typeface="Arial"/>
              </a:rPr>
              <a:t> </a:t>
            </a:r>
          </a:p>
          <a:p>
            <a:r>
              <a:rPr lang="en-US" sz="4400" dirty="0">
                <a:latin typeface="Arial"/>
                <a:cs typeface="Arial"/>
              </a:rPr>
              <a:t>67 high schools </a:t>
            </a:r>
            <a:r>
              <a:rPr lang="en-US" sz="4400" dirty="0" smtClean="0">
                <a:latin typeface="Arial"/>
                <a:cs typeface="Arial"/>
              </a:rPr>
              <a:t>teach </a:t>
            </a:r>
            <a:r>
              <a:rPr lang="en-US" sz="4400" dirty="0">
                <a:latin typeface="Arial"/>
                <a:cs typeface="Arial"/>
              </a:rPr>
              <a:t>AP CS</a:t>
            </a:r>
          </a:p>
          <a:p>
            <a:endParaRPr lang="en-US" sz="4400" dirty="0">
              <a:latin typeface="Arial"/>
              <a:cs typeface="Arial"/>
            </a:endParaRPr>
          </a:p>
        </p:txBody>
      </p:sp>
      <p:sp>
        <p:nvSpPr>
          <p:cNvPr id="4" name="Rectangle 3"/>
          <p:cNvSpPr/>
          <p:nvPr/>
        </p:nvSpPr>
        <p:spPr>
          <a:xfrm>
            <a:off x="402169" y="158751"/>
            <a:ext cx="6307667" cy="9419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r>
              <a:rPr lang="en-US" sz="1600" dirty="0"/>
              <a:t>To present this slide – right-click it in the slide-sorter and un-hide it. </a:t>
            </a:r>
          </a:p>
          <a:p>
            <a:pPr algn="ctr"/>
            <a:r>
              <a:rPr lang="en-US" sz="1600" dirty="0"/>
              <a:t>And update the stats and localize to wherever you’re presenting using data from fact-sheets at </a:t>
            </a:r>
            <a:r>
              <a:rPr lang="en-US" sz="1600" dirty="0">
                <a:hlinkClick r:id="rId3"/>
              </a:rPr>
              <a:t>http://code.org/promote</a:t>
            </a:r>
            <a:r>
              <a:rPr lang="en-US" sz="1600" dirty="0"/>
              <a:t> </a:t>
            </a:r>
          </a:p>
        </p:txBody>
      </p:sp>
      <p:sp>
        <p:nvSpPr>
          <p:cNvPr id="5" name="Rectangle 4"/>
          <p:cNvSpPr/>
          <p:nvPr/>
        </p:nvSpPr>
        <p:spPr>
          <a:xfrm>
            <a:off x="3503083" y="4891505"/>
            <a:ext cx="5513856" cy="276989"/>
          </a:xfrm>
          <a:prstGeom prst="rect">
            <a:avLst/>
          </a:prstGeom>
        </p:spPr>
        <p:txBody>
          <a:bodyPr wrap="square" lIns="91406" tIns="45703" rIns="91406" bIns="45703">
            <a:spAutoFit/>
          </a:bodyPr>
          <a:lstStyle/>
          <a:p>
            <a:pPr algn="r">
              <a:lnSpc>
                <a:spcPct val="100000"/>
              </a:lnSpc>
            </a:pPr>
            <a:r>
              <a:rPr lang="en-US" sz="1200" dirty="0">
                <a:latin typeface="Arial"/>
                <a:ea typeface="Adobe Gothic Std B" panose="020B0800000000000000" pitchFamily="34" charset="-128"/>
                <a:cs typeface="Arial"/>
              </a:rPr>
              <a:t>Sources: Conference Board, National Science Foundation, College Board</a:t>
            </a:r>
          </a:p>
        </p:txBody>
      </p:sp>
    </p:spTree>
    <p:extLst>
      <p:ext uri="{BB962C8B-B14F-4D97-AF65-F5344CB8AC3E}">
        <p14:creationId xmlns:p14="http://schemas.microsoft.com/office/powerpoint/2010/main" val="9966723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300167" y="119044"/>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400" dirty="0" smtClean="0">
                <a:solidFill>
                  <a:srgbClr val="000000"/>
                </a:solidFill>
                <a:latin typeface="Arial"/>
                <a:ea typeface="Adobe Gothic Std B" panose="020B0800000000000000" pitchFamily="34" charset="-128"/>
                <a:cs typeface="Arial"/>
              </a:rPr>
              <a:t>…but </a:t>
            </a:r>
            <a:r>
              <a:rPr lang="en-US" sz="4400" dirty="0">
                <a:solidFill>
                  <a:srgbClr val="000000"/>
                </a:solidFill>
                <a:latin typeface="Arial"/>
                <a:ea typeface="Adobe Gothic Std B" panose="020B0800000000000000" pitchFamily="34" charset="-128"/>
                <a:cs typeface="Arial"/>
              </a:rPr>
              <a:t>the majority of schools don’t teach </a:t>
            </a:r>
            <a:r>
              <a:rPr lang="en-US" sz="4400" b="1" dirty="0" smtClean="0">
                <a:solidFill>
                  <a:srgbClr val="000000"/>
                </a:solidFill>
                <a:latin typeface="Arial"/>
                <a:ea typeface="Adobe Gothic Std B" panose="020B0800000000000000" pitchFamily="34" charset="-128"/>
                <a:cs typeface="Arial"/>
              </a:rPr>
              <a:t>computer science:</a:t>
            </a:r>
            <a:endParaRPr lang="en-US" sz="4400" b="1" dirty="0">
              <a:solidFill>
                <a:srgbClr val="000000"/>
              </a:solidFill>
              <a:latin typeface="Arial"/>
              <a:ea typeface="Adobe Gothic Std B" panose="020B0800000000000000" pitchFamily="34" charset="-128"/>
              <a:cs typeface="Arial"/>
            </a:endParaRPr>
          </a:p>
        </p:txBody>
      </p:sp>
      <p:sp>
        <p:nvSpPr>
          <p:cNvPr id="15" name="Rectangle 14"/>
          <p:cNvSpPr/>
          <p:nvPr/>
        </p:nvSpPr>
        <p:spPr>
          <a:xfrm>
            <a:off x="7737604" y="4748363"/>
            <a:ext cx="1202578"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Gallup</a:t>
            </a:r>
          </a:p>
        </p:txBody>
      </p:sp>
      <p:grpSp>
        <p:nvGrpSpPr>
          <p:cNvPr id="4" name="Group 3"/>
          <p:cNvGrpSpPr/>
          <p:nvPr/>
        </p:nvGrpSpPr>
        <p:grpSpPr>
          <a:xfrm>
            <a:off x="470371" y="1409957"/>
            <a:ext cx="3932296" cy="3627731"/>
            <a:chOff x="470371" y="953676"/>
            <a:chExt cx="3932296" cy="3627731"/>
          </a:xfrm>
        </p:grpSpPr>
        <p:graphicFrame>
          <p:nvGraphicFramePr>
            <p:cNvPr id="3" name="Chart 2"/>
            <p:cNvGraphicFramePr/>
            <p:nvPr>
              <p:extLst>
                <p:ext uri="{D42A27DB-BD31-4B8C-83A1-F6EECF244321}">
                  <p14:modId xmlns:p14="http://schemas.microsoft.com/office/powerpoint/2010/main" val="1971026846"/>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3"/>
            </a:graphicData>
          </a:graphic>
        </p:graphicFrame>
        <p:sp>
          <p:nvSpPr>
            <p:cNvPr id="16" name="Title 1"/>
            <p:cNvSpPr txBox="1">
              <a:spLocks/>
            </p:cNvSpPr>
            <p:nvPr/>
          </p:nvSpPr>
          <p:spPr>
            <a:xfrm>
              <a:off x="1440344" y="1790503"/>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dirty="0">
                  <a:solidFill>
                    <a:srgbClr val="000000"/>
                  </a:solidFill>
                  <a:latin typeface="Arial"/>
                  <a:ea typeface="Adobe Gothic Std B" panose="020B0800000000000000" pitchFamily="34" charset="-128"/>
                  <a:cs typeface="Arial"/>
                </a:rPr>
                <a:t>9 in 10</a:t>
              </a:r>
            </a:p>
            <a:p>
              <a:pPr algn="ctr">
                <a:lnSpc>
                  <a:spcPct val="100000"/>
                </a:lnSpc>
              </a:pPr>
              <a:r>
                <a:rPr lang="en-US" sz="2000" dirty="0">
                  <a:solidFill>
                    <a:srgbClr val="000000"/>
                  </a:solidFill>
                  <a:latin typeface="Arial"/>
                  <a:ea typeface="Adobe Gothic Std B" panose="020B0800000000000000" pitchFamily="34" charset="-128"/>
                  <a:cs typeface="Arial"/>
                </a:rPr>
                <a:t>parents want their child to study computer science</a:t>
              </a:r>
            </a:p>
          </p:txBody>
        </p:sp>
      </p:grpSp>
      <p:grpSp>
        <p:nvGrpSpPr>
          <p:cNvPr id="20" name="Group 19"/>
          <p:cNvGrpSpPr/>
          <p:nvPr/>
        </p:nvGrpSpPr>
        <p:grpSpPr>
          <a:xfrm>
            <a:off x="4536252" y="1402429"/>
            <a:ext cx="3932296" cy="3627731"/>
            <a:chOff x="470371" y="953676"/>
            <a:chExt cx="3932296" cy="3627731"/>
          </a:xfrm>
        </p:grpSpPr>
        <p:graphicFrame>
          <p:nvGraphicFramePr>
            <p:cNvPr id="21" name="Chart 20"/>
            <p:cNvGraphicFramePr/>
            <p:nvPr>
              <p:extLst>
                <p:ext uri="{D42A27DB-BD31-4B8C-83A1-F6EECF244321}">
                  <p14:modId xmlns:p14="http://schemas.microsoft.com/office/powerpoint/2010/main" val="2584116973"/>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1440344" y="1835397"/>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dirty="0">
                  <a:solidFill>
                    <a:srgbClr val="000000"/>
                  </a:solidFill>
                  <a:latin typeface="Arial"/>
                  <a:ea typeface="Adobe Gothic Std B" panose="020B0800000000000000" pitchFamily="34" charset="-128"/>
                  <a:cs typeface="Arial"/>
                </a:rPr>
                <a:t>1 in 4</a:t>
              </a:r>
            </a:p>
            <a:p>
              <a:pPr algn="ctr">
                <a:lnSpc>
                  <a:spcPct val="100000"/>
                </a:lnSpc>
              </a:pPr>
              <a:r>
                <a:rPr lang="en-US" sz="2000" dirty="0">
                  <a:solidFill>
                    <a:srgbClr val="000000"/>
                  </a:solidFill>
                  <a:latin typeface="Arial"/>
                  <a:ea typeface="Adobe Gothic Std B" panose="020B0800000000000000" pitchFamily="34" charset="-128"/>
                  <a:cs typeface="Arial"/>
                </a:rPr>
                <a:t>schools teach computer programming</a:t>
              </a:r>
            </a:p>
          </p:txBody>
        </p:sp>
      </p:grpSp>
    </p:spTree>
    <p:extLst>
      <p:ext uri="{BB962C8B-B14F-4D97-AF65-F5344CB8AC3E}">
        <p14:creationId xmlns:p14="http://schemas.microsoft.com/office/powerpoint/2010/main" val="1628948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600"/>
                                        <p:tgtEl>
                                          <p:spTgt spid="1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453898" y="4870339"/>
            <a:ext cx="1442051"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Brookings</a:t>
            </a:r>
          </a:p>
        </p:txBody>
      </p:sp>
      <p:pic>
        <p:nvPicPr>
          <p:cNvPr id="4" name="Picture 3" descr="earning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833" y="0"/>
            <a:ext cx="7916333" cy="5534026"/>
          </a:xfrm>
          <a:prstGeom prst="rect">
            <a:avLst/>
          </a:prstGeom>
        </p:spPr>
      </p:pic>
      <p:sp>
        <p:nvSpPr>
          <p:cNvPr id="5" name="Title 1"/>
          <p:cNvSpPr txBox="1">
            <a:spLocks/>
          </p:cNvSpPr>
          <p:nvPr/>
        </p:nvSpPr>
        <p:spPr>
          <a:xfrm>
            <a:off x="105842" y="140807"/>
            <a:ext cx="888575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600" dirty="0">
                <a:solidFill>
                  <a:srgbClr val="000000"/>
                </a:solidFill>
                <a:latin typeface="Arial"/>
                <a:ea typeface="Adobe Gothic Std B" panose="020B0800000000000000" pitchFamily="34" charset="-128"/>
                <a:cs typeface="Arial"/>
              </a:rPr>
              <a:t>The </a:t>
            </a:r>
            <a:r>
              <a:rPr lang="en-US" sz="3600" dirty="0" smtClean="0">
                <a:solidFill>
                  <a:srgbClr val="000000"/>
                </a:solidFill>
                <a:latin typeface="Arial"/>
                <a:ea typeface="Adobe Gothic Std B" panose="020B0800000000000000" pitchFamily="34" charset="-128"/>
                <a:cs typeface="Arial"/>
              </a:rPr>
              <a:t>value </a:t>
            </a:r>
            <a:r>
              <a:rPr lang="en-US" sz="3600" dirty="0">
                <a:solidFill>
                  <a:srgbClr val="000000"/>
                </a:solidFill>
                <a:latin typeface="Arial"/>
                <a:ea typeface="Adobe Gothic Std B" panose="020B0800000000000000" pitchFamily="34" charset="-128"/>
                <a:cs typeface="Arial"/>
              </a:rPr>
              <a:t>of a </a:t>
            </a:r>
            <a:r>
              <a:rPr lang="en-US" sz="3600" dirty="0" smtClean="0">
                <a:solidFill>
                  <a:srgbClr val="000000"/>
                </a:solidFill>
                <a:latin typeface="Arial"/>
                <a:ea typeface="Adobe Gothic Std B" panose="020B0800000000000000" pitchFamily="34" charset="-128"/>
                <a:cs typeface="Arial"/>
              </a:rPr>
              <a:t>computer science education</a:t>
            </a:r>
            <a:endParaRPr lang="en-US" sz="3600" b="1" dirty="0">
              <a:solidFill>
                <a:srgbClr val="000000"/>
              </a:solidFill>
              <a:latin typeface="Arial"/>
              <a:ea typeface="Adobe Gothic Std B" panose="020B0800000000000000" pitchFamily="34" charset="-128"/>
              <a:cs typeface="Arial"/>
            </a:endParaRPr>
          </a:p>
          <a:p>
            <a:pPr>
              <a:lnSpc>
                <a:spcPct val="100000"/>
              </a:lnSpc>
            </a:pPr>
            <a:endParaRPr lang="en-US" sz="36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33925659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0" presetClass="entr" presetSubtype="0" fill="hold" grpId="0" nodeType="withEffect">
                                  <p:stCondLst>
                                    <p:cond delay="20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600"/>
                                        <p:tgtEl>
                                          <p:spTgt spid="5"/>
                                        </p:tgtEl>
                                      </p:cBhvr>
                                    </p:animEffect>
                                  </p:childTnLst>
                                </p:cTn>
                              </p:par>
                              <p:par>
                                <p:cTn id="10" presetID="35" presetClass="path" presetSubtype="0" decel="100000" fill="hold" grpId="1" nodeType="withEffect">
                                  <p:stCondLst>
                                    <p:cond delay="0"/>
                                  </p:stCondLst>
                                  <p:childTnLst>
                                    <p:animMotion origin="layout" path="M -0.05553 0.00023 L 2.78785E-6 0.00023 " pathEditMode="relative" rAng="0" ptsTypes="AA">
                                      <p:cBhvr>
                                        <p:cTn id="11" dur="800" fill="hold"/>
                                        <p:tgtEl>
                                          <p:spTgt spid="5"/>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5"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05842" y="140807"/>
            <a:ext cx="888575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600" dirty="0" smtClean="0">
                <a:solidFill>
                  <a:srgbClr val="000000"/>
                </a:solidFill>
                <a:latin typeface="Arial"/>
                <a:ea typeface="Adobe Gothic Std B" panose="020B0800000000000000" pitchFamily="34" charset="-128"/>
                <a:cs typeface="Arial"/>
              </a:rPr>
              <a:t>Computing jobs are the #1 source of new wages in the United States</a:t>
            </a:r>
            <a:endParaRPr lang="en-US" sz="3600" dirty="0">
              <a:solidFill>
                <a:srgbClr val="000000"/>
              </a:solidFill>
              <a:latin typeface="Arial"/>
              <a:ea typeface="Adobe Gothic Std B" panose="020B0800000000000000" pitchFamily="34" charset="-128"/>
              <a:cs typeface="Arial"/>
            </a:endParaRPr>
          </a:p>
        </p:txBody>
      </p:sp>
      <p:sp>
        <p:nvSpPr>
          <p:cNvPr id="5" name="Title 1"/>
          <p:cNvSpPr txBox="1">
            <a:spLocks/>
          </p:cNvSpPr>
          <p:nvPr/>
        </p:nvSpPr>
        <p:spPr>
          <a:xfrm>
            <a:off x="5756025" y="1653704"/>
            <a:ext cx="3159375" cy="2753196"/>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smtClean="0">
                <a:solidFill>
                  <a:srgbClr val="000000"/>
                </a:solidFill>
                <a:latin typeface="Arial"/>
                <a:ea typeface="Adobe Gothic Std B" panose="020B0800000000000000" pitchFamily="34" charset="-128"/>
                <a:cs typeface="Arial"/>
              </a:rPr>
              <a:t>500,000 current openings: These jobs are in </a:t>
            </a:r>
            <a:r>
              <a:rPr lang="en-US" sz="2400" b="1" i="1" dirty="0" smtClean="0">
                <a:solidFill>
                  <a:srgbClr val="000000"/>
                </a:solidFill>
                <a:latin typeface="Arial"/>
                <a:ea typeface="Adobe Gothic Std B" panose="020B0800000000000000" pitchFamily="34" charset="-128"/>
                <a:cs typeface="Arial"/>
              </a:rPr>
              <a:t>every</a:t>
            </a:r>
            <a:r>
              <a:rPr lang="en-US" sz="2400" dirty="0" smtClean="0">
                <a:solidFill>
                  <a:srgbClr val="000000"/>
                </a:solidFill>
                <a:latin typeface="Arial"/>
                <a:ea typeface="Adobe Gothic Std B" panose="020B0800000000000000" pitchFamily="34" charset="-128"/>
                <a:cs typeface="Arial"/>
              </a:rPr>
              <a:t> industry and </a:t>
            </a:r>
            <a:r>
              <a:rPr lang="en-US" sz="2400" b="1" i="1" dirty="0" smtClean="0">
                <a:solidFill>
                  <a:srgbClr val="000000"/>
                </a:solidFill>
                <a:latin typeface="Arial"/>
                <a:ea typeface="Adobe Gothic Std B" panose="020B0800000000000000" pitchFamily="34" charset="-128"/>
                <a:cs typeface="Arial"/>
              </a:rPr>
              <a:t>every</a:t>
            </a:r>
            <a:r>
              <a:rPr lang="en-US" sz="2400" dirty="0" smtClean="0">
                <a:solidFill>
                  <a:srgbClr val="000000"/>
                </a:solidFill>
                <a:latin typeface="Arial"/>
                <a:ea typeface="Adobe Gothic Std B" panose="020B0800000000000000" pitchFamily="34" charset="-128"/>
                <a:cs typeface="Arial"/>
              </a:rPr>
              <a:t> state, and they’re projected to grow at twice the rate of all other jobs.</a:t>
            </a:r>
            <a:endParaRPr lang="en-US" sz="2400" dirty="0">
              <a:solidFill>
                <a:srgbClr val="000000"/>
              </a:solidFill>
              <a:latin typeface="Arial"/>
              <a:ea typeface="Adobe Gothic Std B" panose="020B0800000000000000" pitchFamily="34" charset="-128"/>
              <a:cs typeface="Arial"/>
            </a:endParaRPr>
          </a:p>
        </p:txBody>
      </p:sp>
      <p:pic>
        <p:nvPicPr>
          <p:cNvPr id="7" name="Picture 6"/>
          <p:cNvPicPr>
            <a:picLocks noChangeAspect="1"/>
          </p:cNvPicPr>
          <p:nvPr/>
        </p:nvPicPr>
        <p:blipFill>
          <a:blip r:embed="rId3"/>
          <a:stretch>
            <a:fillRect/>
          </a:stretch>
        </p:blipFill>
        <p:spPr>
          <a:xfrm>
            <a:off x="101059" y="1549400"/>
            <a:ext cx="5437762" cy="3276600"/>
          </a:xfrm>
          <a:prstGeom prst="rect">
            <a:avLst/>
          </a:prstGeom>
        </p:spPr>
      </p:pic>
      <p:sp>
        <p:nvSpPr>
          <p:cNvPr id="8" name="Rectangle 7"/>
          <p:cNvSpPr/>
          <p:nvPr/>
        </p:nvSpPr>
        <p:spPr>
          <a:xfrm>
            <a:off x="2806700" y="1524000"/>
            <a:ext cx="2781300" cy="1295400"/>
          </a:xfrm>
          <a:prstGeom prst="rect">
            <a:avLst/>
          </a:prstGeom>
          <a:noFill/>
          <a:ln w="571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50547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00"/>
                                        <p:tgtEl>
                                          <p:spTgt spid="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3"/>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6"/>
            <a:ext cx="8229600" cy="3477865"/>
          </a:xfrm>
          <a:prstGeom prst="rect">
            <a:avLst/>
          </a:prstGeom>
          <a:noFill/>
        </p:spPr>
        <p:txBody>
          <a:bodyPr wrap="square" lIns="91406" tIns="45703" rIns="91406" bIns="45703" rtlCol="0">
            <a:spAutoFit/>
          </a:bodyPr>
          <a:lstStyle/>
          <a:p>
            <a:pPr algn="ctr"/>
            <a:r>
              <a:rPr lang="en-US" sz="4400" dirty="0">
                <a:latin typeface="Arial"/>
                <a:cs typeface="Arial"/>
              </a:rPr>
              <a:t>This problem is about “STEM” (Science, Technology, Engineering, and Math)…</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99053387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p:cNvGraphicFramePr/>
          <p:nvPr>
            <p:extLst>
              <p:ext uri="{D42A27DB-BD31-4B8C-83A1-F6EECF244321}">
                <p14:modId xmlns:p14="http://schemas.microsoft.com/office/powerpoint/2010/main" val="2408404482"/>
              </p:ext>
            </p:extLst>
          </p:nvPr>
        </p:nvGraphicFramePr>
        <p:xfrm>
          <a:off x="724800" y="1392916"/>
          <a:ext cx="3576343" cy="3358725"/>
        </p:xfrm>
        <a:graphic>
          <a:graphicData uri="http://schemas.openxmlformats.org/drawingml/2006/chart">
            <c:chart xmlns:c="http://schemas.openxmlformats.org/drawingml/2006/chart" xmlns:r="http://schemas.openxmlformats.org/officeDocument/2006/relationships" r:id="rId3"/>
          </a:graphicData>
        </a:graphic>
      </p:graphicFrame>
      <p:sp>
        <p:nvSpPr>
          <p:cNvPr id="13" name="Title 1"/>
          <p:cNvSpPr txBox="1">
            <a:spLocks/>
          </p:cNvSpPr>
          <p:nvPr/>
        </p:nvSpPr>
        <p:spPr>
          <a:xfrm>
            <a:off x="105842" y="140807"/>
            <a:ext cx="849205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000" dirty="0">
                <a:solidFill>
                  <a:srgbClr val="000000"/>
                </a:solidFill>
                <a:latin typeface="Arial"/>
                <a:ea typeface="Adobe Gothic Std B" panose="020B0800000000000000" pitchFamily="34" charset="-128"/>
                <a:cs typeface="Arial"/>
              </a:rPr>
              <a:t>The STEM problem </a:t>
            </a:r>
            <a:r>
              <a:rPr lang="en-US" sz="4000" b="1" dirty="0">
                <a:solidFill>
                  <a:srgbClr val="000000"/>
                </a:solidFill>
                <a:latin typeface="Arial"/>
                <a:ea typeface="Adobe Gothic Std B" panose="020B0800000000000000" pitchFamily="34" charset="-128"/>
                <a:cs typeface="Arial"/>
              </a:rPr>
              <a:t>is in </a:t>
            </a:r>
            <a:r>
              <a:rPr lang="en-US" sz="4000" b="1" dirty="0" smtClean="0">
                <a:solidFill>
                  <a:srgbClr val="000000"/>
                </a:solidFill>
                <a:latin typeface="Arial"/>
                <a:ea typeface="Adobe Gothic Std B" panose="020B0800000000000000" pitchFamily="34" charset="-128"/>
                <a:cs typeface="Arial"/>
              </a:rPr>
              <a:t>computer </a:t>
            </a:r>
            <a:r>
              <a:rPr lang="en-US" sz="4000" b="1" dirty="0">
                <a:solidFill>
                  <a:srgbClr val="000000"/>
                </a:solidFill>
                <a:latin typeface="Arial"/>
                <a:ea typeface="Adobe Gothic Std B" panose="020B0800000000000000" pitchFamily="34" charset="-128"/>
                <a:cs typeface="Arial"/>
              </a:rPr>
              <a:t>s</a:t>
            </a:r>
            <a:r>
              <a:rPr lang="en-US" sz="4000" b="1" dirty="0" smtClean="0">
                <a:solidFill>
                  <a:srgbClr val="000000"/>
                </a:solidFill>
                <a:latin typeface="Arial"/>
                <a:ea typeface="Adobe Gothic Std B" panose="020B0800000000000000" pitchFamily="34" charset="-128"/>
                <a:cs typeface="Arial"/>
              </a:rPr>
              <a:t>cience: </a:t>
            </a:r>
            <a:endParaRPr lang="en-US" sz="4000" b="1" dirty="0">
              <a:solidFill>
                <a:srgbClr val="000000"/>
              </a:solidFill>
              <a:latin typeface="Arial"/>
              <a:ea typeface="Adobe Gothic Std B" panose="020B0800000000000000" pitchFamily="34" charset="-128"/>
              <a:cs typeface="Arial"/>
            </a:endParaRPr>
          </a:p>
          <a:p>
            <a:pPr>
              <a:lnSpc>
                <a:spcPct val="100000"/>
              </a:lnSpc>
            </a:pPr>
            <a:endParaRPr lang="en-US" sz="4000" dirty="0">
              <a:solidFill>
                <a:srgbClr val="000000"/>
              </a:solidFill>
              <a:latin typeface="Arial"/>
              <a:ea typeface="Adobe Gothic Std B" panose="020B0800000000000000" pitchFamily="34" charset="-128"/>
              <a:cs typeface="Arial"/>
            </a:endParaRPr>
          </a:p>
        </p:txBody>
      </p:sp>
      <p:sp>
        <p:nvSpPr>
          <p:cNvPr id="15" name="Rectangle 14"/>
          <p:cNvSpPr/>
          <p:nvPr/>
        </p:nvSpPr>
        <p:spPr>
          <a:xfrm>
            <a:off x="3660584" y="4866513"/>
            <a:ext cx="5365551" cy="276989"/>
          </a:xfrm>
          <a:prstGeom prst="rect">
            <a:avLst/>
          </a:prstGeom>
        </p:spPr>
        <p:txBody>
          <a:bodyPr wrap="none" lIns="91406" tIns="45703" rIns="91406" bIns="45703">
            <a:spAutoFit/>
          </a:bodyPr>
          <a:lstStyle/>
          <a:p>
            <a:pPr algn="r">
              <a:lnSpc>
                <a:spcPct val="100000"/>
              </a:lnSpc>
            </a:pPr>
            <a:r>
              <a:rPr lang="en-US" sz="1200" dirty="0">
                <a:solidFill>
                  <a:srgbClr val="000000"/>
                </a:solidFill>
                <a:latin typeface="Arial"/>
                <a:ea typeface="Adobe Gothic Std B" panose="020B0800000000000000" pitchFamily="34" charset="-128"/>
                <a:cs typeface="Arial"/>
              </a:rPr>
              <a:t>Sources: Bureau of Labor Statistics, National Center for Education Statistics</a:t>
            </a:r>
          </a:p>
        </p:txBody>
      </p:sp>
      <p:sp>
        <p:nvSpPr>
          <p:cNvPr id="16" name="Title 1"/>
          <p:cNvSpPr txBox="1">
            <a:spLocks/>
          </p:cNvSpPr>
          <p:nvPr/>
        </p:nvSpPr>
        <p:spPr>
          <a:xfrm>
            <a:off x="1440365" y="2112259"/>
            <a:ext cx="1974545" cy="195694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5400" dirty="0" smtClean="0">
                <a:solidFill>
                  <a:srgbClr val="000000"/>
                </a:solidFill>
                <a:latin typeface="Arial"/>
                <a:ea typeface="Adobe Gothic Std B" panose="020B0800000000000000" pitchFamily="34" charset="-128"/>
                <a:cs typeface="Arial"/>
              </a:rPr>
              <a:t>71%</a:t>
            </a:r>
            <a:endParaRPr lang="en-US" sz="5400" dirty="0">
              <a:solidFill>
                <a:srgbClr val="000000"/>
              </a:solidFill>
              <a:latin typeface="Arial"/>
              <a:ea typeface="Adobe Gothic Std B" panose="020B0800000000000000" pitchFamily="34" charset="-128"/>
              <a:cs typeface="Arial"/>
            </a:endParaRPr>
          </a:p>
          <a:p>
            <a:pPr algn="ctr">
              <a:lnSpc>
                <a:spcPct val="100000"/>
              </a:lnSpc>
            </a:pPr>
            <a:r>
              <a:rPr lang="en-US" sz="2000" dirty="0">
                <a:solidFill>
                  <a:srgbClr val="000000"/>
                </a:solidFill>
                <a:latin typeface="Arial"/>
                <a:ea typeface="Adobe Gothic Std B" panose="020B0800000000000000" pitchFamily="34" charset="-128"/>
                <a:cs typeface="Arial"/>
              </a:rPr>
              <a:t>of </a:t>
            </a:r>
            <a:r>
              <a:rPr lang="en-US" sz="2000" b="1" i="1" u="sng" dirty="0">
                <a:solidFill>
                  <a:srgbClr val="000000"/>
                </a:solidFill>
                <a:latin typeface="Arial"/>
                <a:ea typeface="Adobe Gothic Std B" panose="020B0800000000000000" pitchFamily="34" charset="-128"/>
                <a:cs typeface="Arial"/>
              </a:rPr>
              <a:t>all</a:t>
            </a:r>
            <a:r>
              <a:rPr lang="en-US" sz="2000" dirty="0">
                <a:solidFill>
                  <a:srgbClr val="000000"/>
                </a:solidFill>
                <a:latin typeface="Arial"/>
                <a:ea typeface="Adobe Gothic Std B" panose="020B0800000000000000" pitchFamily="34" charset="-128"/>
                <a:cs typeface="Arial"/>
              </a:rPr>
              <a:t> new jobs in STEM are in computing</a:t>
            </a:r>
          </a:p>
        </p:txBody>
      </p:sp>
      <p:graphicFrame>
        <p:nvGraphicFramePr>
          <p:cNvPr id="21" name="Chart 20"/>
          <p:cNvGraphicFramePr/>
          <p:nvPr>
            <p:extLst>
              <p:ext uri="{D42A27DB-BD31-4B8C-83A1-F6EECF244321}">
                <p14:modId xmlns:p14="http://schemas.microsoft.com/office/powerpoint/2010/main" val="3922159143"/>
              </p:ext>
            </p:extLst>
          </p:nvPr>
        </p:nvGraphicFramePr>
        <p:xfrm>
          <a:off x="4536252" y="1345279"/>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5506245" y="2041237"/>
            <a:ext cx="1974545" cy="195694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5400" dirty="0">
                <a:solidFill>
                  <a:srgbClr val="000000"/>
                </a:solidFill>
                <a:latin typeface="Arial"/>
                <a:ea typeface="Adobe Gothic Std B" panose="020B0800000000000000" pitchFamily="34" charset="-128"/>
                <a:cs typeface="Arial"/>
              </a:rPr>
              <a:t>8%</a:t>
            </a:r>
          </a:p>
          <a:p>
            <a:pPr algn="ctr">
              <a:lnSpc>
                <a:spcPct val="100000"/>
              </a:lnSpc>
            </a:pPr>
            <a:r>
              <a:rPr lang="en-US" sz="2000" dirty="0">
                <a:solidFill>
                  <a:srgbClr val="000000"/>
                </a:solidFill>
                <a:latin typeface="Arial"/>
                <a:ea typeface="Adobe Gothic Std B" panose="020B0800000000000000" pitchFamily="34" charset="-128"/>
                <a:cs typeface="Arial"/>
              </a:rPr>
              <a:t>of STEM graduates</a:t>
            </a:r>
          </a:p>
          <a:p>
            <a:pPr algn="ctr">
              <a:lnSpc>
                <a:spcPct val="100000"/>
              </a:lnSpc>
            </a:pPr>
            <a:r>
              <a:rPr lang="en-US" sz="2000" dirty="0">
                <a:solidFill>
                  <a:srgbClr val="000000"/>
                </a:solidFill>
                <a:latin typeface="Arial"/>
                <a:ea typeface="Adobe Gothic Std B" panose="020B0800000000000000" pitchFamily="34" charset="-128"/>
                <a:cs typeface="Arial"/>
              </a:rPr>
              <a:t>are in computer science</a:t>
            </a:r>
          </a:p>
        </p:txBody>
      </p:sp>
      <p:sp>
        <p:nvSpPr>
          <p:cNvPr id="11" name="Title 1"/>
          <p:cNvSpPr txBox="1">
            <a:spLocks/>
          </p:cNvSpPr>
          <p:nvPr/>
        </p:nvSpPr>
        <p:spPr>
          <a:xfrm>
            <a:off x="5097994" y="140808"/>
            <a:ext cx="4515556" cy="86568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endParaRPr lang="en-US" sz="4000" b="1"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2757699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600"/>
                                        <p:tgtEl>
                                          <p:spTgt spid="1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nodePh="1">
                                  <p:stCondLst>
                                    <p:cond delay="0"/>
                                  </p:stCondLst>
                                  <p:endCondLst>
                                    <p:cond evt="begin" delay="0">
                                      <p:tn val="12"/>
                                    </p:cond>
                                  </p:endCondLst>
                                  <p:childTnLst>
                                    <p:set>
                                      <p:cBhvr>
                                        <p:cTn id="13" dur="1" fill="hold">
                                          <p:stCondLst>
                                            <p:cond delay="0"/>
                                          </p:stCondLst>
                                        </p:cTn>
                                        <p:tgtEl>
                                          <p:spTgt spid="11"/>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P spid="13" grpId="0"/>
      <p:bldP spid="13" grpId="1"/>
      <p:bldP spid="15" grpId="0"/>
      <p:bldP spid="16" grpId="0"/>
      <p:bldGraphic spid="21" grpId="0">
        <p:bldAsOne/>
      </p:bldGraphic>
      <p:bldP spid="22"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159065" y="139031"/>
            <a:ext cx="8984937"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600" dirty="0">
                <a:solidFill>
                  <a:srgbClr val="000000"/>
                </a:solidFill>
                <a:latin typeface="Arial"/>
                <a:ea typeface="Adobe Gothic Std B" panose="020B0800000000000000" pitchFamily="34" charset="-128"/>
                <a:cs typeface="Arial"/>
              </a:rPr>
              <a:t>Tech’s diversity problem </a:t>
            </a:r>
            <a:r>
              <a:rPr lang="en-US" sz="3600" dirty="0" smtClean="0">
                <a:solidFill>
                  <a:srgbClr val="000000"/>
                </a:solidFill>
                <a:latin typeface="Arial"/>
                <a:ea typeface="Adobe Gothic Std B" panose="020B0800000000000000" pitchFamily="34" charset="-128"/>
                <a:cs typeface="Arial"/>
              </a:rPr>
              <a:t>is also in CS</a:t>
            </a:r>
            <a:endParaRPr lang="en-US" sz="3600" dirty="0">
              <a:solidFill>
                <a:srgbClr val="000000"/>
              </a:solidFill>
              <a:latin typeface="Arial"/>
              <a:ea typeface="Adobe Gothic Std B" panose="020B0800000000000000" pitchFamily="34" charset="-128"/>
              <a:cs typeface="Arial"/>
            </a:endParaRPr>
          </a:p>
        </p:txBody>
      </p:sp>
      <p:sp>
        <p:nvSpPr>
          <p:cNvPr id="11" name="Title 1"/>
          <p:cNvSpPr txBox="1">
            <a:spLocks/>
          </p:cNvSpPr>
          <p:nvPr/>
        </p:nvSpPr>
        <p:spPr>
          <a:xfrm>
            <a:off x="358525" y="2987204"/>
            <a:ext cx="2341427" cy="1298423"/>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H</a:t>
            </a:r>
            <a:r>
              <a:rPr lang="en-US" sz="2400" dirty="0" smtClean="0">
                <a:solidFill>
                  <a:srgbClr val="000000"/>
                </a:solidFill>
                <a:latin typeface="Arial"/>
                <a:ea typeface="Adobe Gothic Std B" panose="020B0800000000000000" pitchFamily="34" charset="-128"/>
                <a:cs typeface="Arial"/>
              </a:rPr>
              <a:t>igh school </a:t>
            </a:r>
            <a:r>
              <a:rPr lang="en-US" sz="2400" dirty="0">
                <a:solidFill>
                  <a:srgbClr val="000000"/>
                </a:solidFill>
                <a:latin typeface="Arial"/>
                <a:ea typeface="Adobe Gothic Std B" panose="020B0800000000000000" pitchFamily="34" charset="-128"/>
                <a:cs typeface="Arial"/>
              </a:rPr>
              <a:t>c</a:t>
            </a:r>
            <a:r>
              <a:rPr lang="en-US" sz="2400" dirty="0" smtClean="0">
                <a:solidFill>
                  <a:srgbClr val="000000"/>
                </a:solidFill>
                <a:latin typeface="Arial"/>
                <a:ea typeface="Adobe Gothic Std B" panose="020B0800000000000000" pitchFamily="34" charset="-128"/>
                <a:cs typeface="Arial"/>
              </a:rPr>
              <a:t>omputer </a:t>
            </a:r>
            <a:r>
              <a:rPr lang="en-US" sz="2400" dirty="0">
                <a:solidFill>
                  <a:srgbClr val="000000"/>
                </a:solidFill>
                <a:latin typeface="Arial"/>
                <a:ea typeface="Adobe Gothic Std B" panose="020B0800000000000000" pitchFamily="34" charset="-128"/>
                <a:cs typeface="Arial"/>
              </a:rPr>
              <a:t>s</a:t>
            </a:r>
            <a:r>
              <a:rPr lang="en-US" sz="2400" dirty="0" smtClean="0">
                <a:solidFill>
                  <a:srgbClr val="000000"/>
                </a:solidFill>
                <a:latin typeface="Arial"/>
                <a:ea typeface="Adobe Gothic Std B" panose="020B0800000000000000" pitchFamily="34" charset="-128"/>
                <a:cs typeface="Arial"/>
              </a:rPr>
              <a:t>cience</a:t>
            </a:r>
            <a:endParaRPr lang="en-US" sz="2400" dirty="0">
              <a:solidFill>
                <a:srgbClr val="000000"/>
              </a:solidFill>
              <a:latin typeface="Arial"/>
              <a:ea typeface="Adobe Gothic Std B" panose="020B0800000000000000" pitchFamily="34" charset="-128"/>
              <a:cs typeface="Arial"/>
            </a:endParaRPr>
          </a:p>
        </p:txBody>
      </p:sp>
      <p:sp>
        <p:nvSpPr>
          <p:cNvPr id="14" name="Title 1"/>
          <p:cNvSpPr txBox="1">
            <a:spLocks/>
          </p:cNvSpPr>
          <p:nvPr/>
        </p:nvSpPr>
        <p:spPr>
          <a:xfrm>
            <a:off x="3493085" y="2998496"/>
            <a:ext cx="2341427" cy="1298423"/>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University </a:t>
            </a:r>
            <a:br>
              <a:rPr lang="en-US" sz="2400" dirty="0">
                <a:solidFill>
                  <a:srgbClr val="000000"/>
                </a:solidFill>
                <a:latin typeface="Arial"/>
                <a:ea typeface="Adobe Gothic Std B" panose="020B0800000000000000" pitchFamily="34" charset="-128"/>
                <a:cs typeface="Arial"/>
              </a:rPr>
            </a:br>
            <a:r>
              <a:rPr lang="en-US" sz="2400" dirty="0" smtClean="0">
                <a:solidFill>
                  <a:srgbClr val="000000"/>
                </a:solidFill>
                <a:latin typeface="Arial"/>
                <a:ea typeface="Adobe Gothic Std B" panose="020B0800000000000000" pitchFamily="34" charset="-128"/>
                <a:cs typeface="Arial"/>
              </a:rPr>
              <a:t>computer </a:t>
            </a:r>
            <a:r>
              <a:rPr lang="en-US" sz="2400" dirty="0">
                <a:solidFill>
                  <a:srgbClr val="000000"/>
                </a:solidFill>
                <a:latin typeface="Arial"/>
                <a:ea typeface="Adobe Gothic Std B" panose="020B0800000000000000" pitchFamily="34" charset="-128"/>
                <a:cs typeface="Arial"/>
              </a:rPr>
              <a:t>s</a:t>
            </a:r>
            <a:r>
              <a:rPr lang="en-US" sz="2400" dirty="0" smtClean="0">
                <a:solidFill>
                  <a:srgbClr val="000000"/>
                </a:solidFill>
                <a:latin typeface="Arial"/>
                <a:ea typeface="Adobe Gothic Std B" panose="020B0800000000000000" pitchFamily="34" charset="-128"/>
                <a:cs typeface="Arial"/>
              </a:rPr>
              <a:t>cience</a:t>
            </a:r>
            <a:endParaRPr lang="en-US" sz="2400" dirty="0">
              <a:solidFill>
                <a:srgbClr val="000000"/>
              </a:solidFill>
              <a:latin typeface="Arial"/>
              <a:ea typeface="Adobe Gothic Std B" panose="020B0800000000000000" pitchFamily="34" charset="-128"/>
              <a:cs typeface="Arial"/>
            </a:endParaRPr>
          </a:p>
        </p:txBody>
      </p:sp>
      <p:sp>
        <p:nvSpPr>
          <p:cNvPr id="18" name="Title 1"/>
          <p:cNvSpPr txBox="1">
            <a:spLocks/>
          </p:cNvSpPr>
          <p:nvPr/>
        </p:nvSpPr>
        <p:spPr>
          <a:xfrm>
            <a:off x="6580596" y="2981566"/>
            <a:ext cx="2341427" cy="1298423"/>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Software </a:t>
            </a:r>
            <a:r>
              <a:rPr lang="en-US" sz="2400" dirty="0" smtClean="0">
                <a:solidFill>
                  <a:srgbClr val="000000"/>
                </a:solidFill>
                <a:latin typeface="Arial"/>
                <a:ea typeface="Adobe Gothic Std B" panose="020B0800000000000000" pitchFamily="34" charset="-128"/>
                <a:cs typeface="Arial"/>
              </a:rPr>
              <a:t>workforce</a:t>
            </a:r>
            <a:endParaRPr lang="en-US" sz="2400" dirty="0">
              <a:solidFill>
                <a:srgbClr val="000000"/>
              </a:solidFill>
              <a:latin typeface="Arial"/>
              <a:ea typeface="Adobe Gothic Std B" panose="020B0800000000000000" pitchFamily="34" charset="-128"/>
              <a:cs typeface="Arial"/>
            </a:endParaRPr>
          </a:p>
        </p:txBody>
      </p:sp>
      <p:sp>
        <p:nvSpPr>
          <p:cNvPr id="5" name="Right Arrow 4"/>
          <p:cNvSpPr/>
          <p:nvPr/>
        </p:nvSpPr>
        <p:spPr>
          <a:xfrm>
            <a:off x="2756393" y="1819442"/>
            <a:ext cx="686741" cy="385704"/>
          </a:xfrm>
          <a:prstGeom prst="rightArrow">
            <a:avLst/>
          </a:prstGeom>
          <a:solidFill>
            <a:srgbClr val="0094CA"/>
          </a:solidFill>
          <a:ln>
            <a:noFill/>
          </a:ln>
        </p:spPr>
        <p:style>
          <a:lnRef idx="2">
            <a:schemeClr val="accent1">
              <a:shade val="50000"/>
            </a:schemeClr>
          </a:lnRef>
          <a:fillRef idx="1">
            <a:schemeClr val="accent1"/>
          </a:fillRef>
          <a:effectRef idx="0">
            <a:schemeClr val="accent1"/>
          </a:effectRef>
          <a:fontRef idx="minor">
            <a:schemeClr val="lt1"/>
          </a:fontRef>
        </p:style>
        <p:txBody>
          <a:bodyPr lIns="91406" tIns="45703" rIns="91406" bIns="45703" rtlCol="0" anchor="ctr"/>
          <a:lstStyle/>
          <a:p>
            <a:pPr algn="ctr"/>
            <a:endParaRPr lang="en-US">
              <a:latin typeface="Arial"/>
              <a:cs typeface="Arial"/>
            </a:endParaRPr>
          </a:p>
        </p:txBody>
      </p:sp>
      <p:sp>
        <p:nvSpPr>
          <p:cNvPr id="19" name="Right Arrow 18"/>
          <p:cNvSpPr/>
          <p:nvPr/>
        </p:nvSpPr>
        <p:spPr>
          <a:xfrm>
            <a:off x="5862712" y="1802509"/>
            <a:ext cx="686741" cy="385704"/>
          </a:xfrm>
          <a:prstGeom prst="rightArrow">
            <a:avLst/>
          </a:prstGeom>
          <a:solidFill>
            <a:srgbClr val="0094CA"/>
          </a:solidFill>
          <a:ln>
            <a:noFill/>
          </a:ln>
        </p:spPr>
        <p:style>
          <a:lnRef idx="2">
            <a:schemeClr val="accent1">
              <a:shade val="50000"/>
            </a:schemeClr>
          </a:lnRef>
          <a:fillRef idx="1">
            <a:schemeClr val="accent1"/>
          </a:fillRef>
          <a:effectRef idx="0">
            <a:schemeClr val="accent1"/>
          </a:effectRef>
          <a:fontRef idx="minor">
            <a:schemeClr val="lt1"/>
          </a:fontRef>
        </p:style>
        <p:txBody>
          <a:bodyPr lIns="91406" tIns="45703" rIns="91406" bIns="45703" rtlCol="0" anchor="ctr"/>
          <a:lstStyle/>
          <a:p>
            <a:pPr algn="ctr"/>
            <a:endParaRPr lang="en-US">
              <a:latin typeface="Arial"/>
              <a:cs typeface="Arial"/>
            </a:endParaRPr>
          </a:p>
        </p:txBody>
      </p:sp>
      <p:grpSp>
        <p:nvGrpSpPr>
          <p:cNvPr id="16" name="Group 15"/>
          <p:cNvGrpSpPr/>
          <p:nvPr/>
        </p:nvGrpSpPr>
        <p:grpSpPr>
          <a:xfrm>
            <a:off x="780838" y="991600"/>
            <a:ext cx="1384771" cy="1936459"/>
            <a:chOff x="3029469" y="1599257"/>
            <a:chExt cx="1074042" cy="1654239"/>
          </a:xfrm>
        </p:grpSpPr>
        <p:pic>
          <p:nvPicPr>
            <p:cNvPr id="20" name="Picture 19"/>
            <p:cNvPicPr>
              <a:picLocks noChangeAspect="1"/>
            </p:cNvPicPr>
            <p:nvPr/>
          </p:nvPicPr>
          <p:blipFill rotWithShape="1">
            <a:blip r:embed="rId3"/>
            <a:srcRect r="44810"/>
            <a:stretch/>
          </p:blipFill>
          <p:spPr>
            <a:xfrm>
              <a:off x="3029469" y="1601141"/>
              <a:ext cx="208562" cy="393641"/>
            </a:xfrm>
            <a:prstGeom prst="rect">
              <a:avLst/>
            </a:prstGeom>
          </p:spPr>
        </p:pic>
        <p:pic>
          <p:nvPicPr>
            <p:cNvPr id="21" name="Picture 20"/>
            <p:cNvPicPr>
              <a:picLocks noChangeAspect="1"/>
            </p:cNvPicPr>
            <p:nvPr/>
          </p:nvPicPr>
          <p:blipFill rotWithShape="1">
            <a:blip r:embed="rId3"/>
            <a:srcRect l="52202" r="1"/>
            <a:stretch/>
          </p:blipFill>
          <p:spPr>
            <a:xfrm>
              <a:off x="3238030" y="1603021"/>
              <a:ext cx="180622" cy="393641"/>
            </a:xfrm>
            <a:prstGeom prst="rect">
              <a:avLst/>
            </a:prstGeom>
          </p:spPr>
        </p:pic>
        <p:pic>
          <p:nvPicPr>
            <p:cNvPr id="22" name="Picture 21"/>
            <p:cNvPicPr>
              <a:picLocks noChangeAspect="1"/>
            </p:cNvPicPr>
            <p:nvPr/>
          </p:nvPicPr>
          <p:blipFill rotWithShape="1">
            <a:blip r:embed="rId3"/>
            <a:srcRect l="52202" r="1"/>
            <a:stretch/>
          </p:blipFill>
          <p:spPr>
            <a:xfrm>
              <a:off x="3465689" y="1604903"/>
              <a:ext cx="180622" cy="393641"/>
            </a:xfrm>
            <a:prstGeom prst="rect">
              <a:avLst/>
            </a:prstGeom>
          </p:spPr>
        </p:pic>
        <p:pic>
          <p:nvPicPr>
            <p:cNvPr id="23" name="Picture 22"/>
            <p:cNvPicPr>
              <a:picLocks noChangeAspect="1"/>
            </p:cNvPicPr>
            <p:nvPr/>
          </p:nvPicPr>
          <p:blipFill rotWithShape="1">
            <a:blip r:embed="rId3"/>
            <a:srcRect l="52202" r="1"/>
            <a:stretch/>
          </p:blipFill>
          <p:spPr>
            <a:xfrm>
              <a:off x="3683941" y="1606784"/>
              <a:ext cx="180622" cy="393641"/>
            </a:xfrm>
            <a:prstGeom prst="rect">
              <a:avLst/>
            </a:prstGeom>
          </p:spPr>
        </p:pic>
        <p:pic>
          <p:nvPicPr>
            <p:cNvPr id="24" name="Picture 23"/>
            <p:cNvPicPr>
              <a:picLocks noChangeAspect="1"/>
            </p:cNvPicPr>
            <p:nvPr/>
          </p:nvPicPr>
          <p:blipFill rotWithShape="1">
            <a:blip r:embed="rId3"/>
            <a:srcRect l="52202" r="1"/>
            <a:stretch/>
          </p:blipFill>
          <p:spPr>
            <a:xfrm>
              <a:off x="3911600" y="1599257"/>
              <a:ext cx="180622" cy="393641"/>
            </a:xfrm>
            <a:prstGeom prst="rect">
              <a:avLst/>
            </a:prstGeom>
          </p:spPr>
        </p:pic>
        <p:pic>
          <p:nvPicPr>
            <p:cNvPr id="25" name="Picture 24"/>
            <p:cNvPicPr>
              <a:picLocks noChangeAspect="1"/>
            </p:cNvPicPr>
            <p:nvPr/>
          </p:nvPicPr>
          <p:blipFill rotWithShape="1">
            <a:blip r:embed="rId3"/>
            <a:srcRect r="44810"/>
            <a:stretch/>
          </p:blipFill>
          <p:spPr>
            <a:xfrm>
              <a:off x="3040758" y="2016948"/>
              <a:ext cx="208562" cy="393641"/>
            </a:xfrm>
            <a:prstGeom prst="rect">
              <a:avLst/>
            </a:prstGeom>
          </p:spPr>
        </p:pic>
        <p:pic>
          <p:nvPicPr>
            <p:cNvPr id="26" name="Picture 25"/>
            <p:cNvPicPr>
              <a:picLocks noChangeAspect="1"/>
            </p:cNvPicPr>
            <p:nvPr/>
          </p:nvPicPr>
          <p:blipFill rotWithShape="1">
            <a:blip r:embed="rId3"/>
            <a:srcRect l="52202" r="1"/>
            <a:stretch/>
          </p:blipFill>
          <p:spPr>
            <a:xfrm>
              <a:off x="3249319" y="2018828"/>
              <a:ext cx="180622" cy="393641"/>
            </a:xfrm>
            <a:prstGeom prst="rect">
              <a:avLst/>
            </a:prstGeom>
          </p:spPr>
        </p:pic>
        <p:pic>
          <p:nvPicPr>
            <p:cNvPr id="27" name="Picture 26"/>
            <p:cNvPicPr>
              <a:picLocks noChangeAspect="1"/>
            </p:cNvPicPr>
            <p:nvPr/>
          </p:nvPicPr>
          <p:blipFill rotWithShape="1">
            <a:blip r:embed="rId3"/>
            <a:srcRect l="52202" r="1"/>
            <a:stretch/>
          </p:blipFill>
          <p:spPr>
            <a:xfrm>
              <a:off x="3476978" y="2020710"/>
              <a:ext cx="180622" cy="393641"/>
            </a:xfrm>
            <a:prstGeom prst="rect">
              <a:avLst/>
            </a:prstGeom>
          </p:spPr>
        </p:pic>
        <p:pic>
          <p:nvPicPr>
            <p:cNvPr id="28" name="Picture 27"/>
            <p:cNvPicPr>
              <a:picLocks noChangeAspect="1"/>
            </p:cNvPicPr>
            <p:nvPr/>
          </p:nvPicPr>
          <p:blipFill rotWithShape="1">
            <a:blip r:embed="rId3"/>
            <a:srcRect l="52202" r="1"/>
            <a:stretch/>
          </p:blipFill>
          <p:spPr>
            <a:xfrm>
              <a:off x="3695230" y="2022591"/>
              <a:ext cx="180622" cy="393641"/>
            </a:xfrm>
            <a:prstGeom prst="rect">
              <a:avLst/>
            </a:prstGeom>
          </p:spPr>
        </p:pic>
        <p:pic>
          <p:nvPicPr>
            <p:cNvPr id="29" name="Picture 28"/>
            <p:cNvPicPr>
              <a:picLocks noChangeAspect="1"/>
            </p:cNvPicPr>
            <p:nvPr/>
          </p:nvPicPr>
          <p:blipFill rotWithShape="1">
            <a:blip r:embed="rId3"/>
            <a:srcRect l="52202" r="1"/>
            <a:stretch/>
          </p:blipFill>
          <p:spPr>
            <a:xfrm>
              <a:off x="3922889" y="2015064"/>
              <a:ext cx="180622" cy="393641"/>
            </a:xfrm>
            <a:prstGeom prst="rect">
              <a:avLst/>
            </a:prstGeom>
          </p:spPr>
        </p:pic>
        <p:pic>
          <p:nvPicPr>
            <p:cNvPr id="30" name="Picture 29"/>
            <p:cNvPicPr>
              <a:picLocks noChangeAspect="1"/>
            </p:cNvPicPr>
            <p:nvPr/>
          </p:nvPicPr>
          <p:blipFill rotWithShape="1">
            <a:blip r:embed="rId3"/>
            <a:srcRect r="44810"/>
            <a:stretch/>
          </p:blipFill>
          <p:spPr>
            <a:xfrm>
              <a:off x="3040758" y="2430876"/>
              <a:ext cx="208562" cy="393641"/>
            </a:xfrm>
            <a:prstGeom prst="rect">
              <a:avLst/>
            </a:prstGeom>
          </p:spPr>
        </p:pic>
        <p:pic>
          <p:nvPicPr>
            <p:cNvPr id="31" name="Picture 30"/>
            <p:cNvPicPr>
              <a:picLocks noChangeAspect="1"/>
            </p:cNvPicPr>
            <p:nvPr/>
          </p:nvPicPr>
          <p:blipFill rotWithShape="1">
            <a:blip r:embed="rId3"/>
            <a:srcRect l="52202" r="1"/>
            <a:stretch/>
          </p:blipFill>
          <p:spPr>
            <a:xfrm>
              <a:off x="3249319" y="2432756"/>
              <a:ext cx="180622" cy="393641"/>
            </a:xfrm>
            <a:prstGeom prst="rect">
              <a:avLst/>
            </a:prstGeom>
          </p:spPr>
        </p:pic>
        <p:pic>
          <p:nvPicPr>
            <p:cNvPr id="32" name="Picture 31"/>
            <p:cNvPicPr>
              <a:picLocks noChangeAspect="1"/>
            </p:cNvPicPr>
            <p:nvPr/>
          </p:nvPicPr>
          <p:blipFill rotWithShape="1">
            <a:blip r:embed="rId3"/>
            <a:srcRect l="52202" r="1"/>
            <a:stretch/>
          </p:blipFill>
          <p:spPr>
            <a:xfrm>
              <a:off x="3476978" y="2434638"/>
              <a:ext cx="180622" cy="393641"/>
            </a:xfrm>
            <a:prstGeom prst="rect">
              <a:avLst/>
            </a:prstGeom>
          </p:spPr>
        </p:pic>
        <p:pic>
          <p:nvPicPr>
            <p:cNvPr id="33" name="Picture 32"/>
            <p:cNvPicPr>
              <a:picLocks noChangeAspect="1"/>
            </p:cNvPicPr>
            <p:nvPr/>
          </p:nvPicPr>
          <p:blipFill rotWithShape="1">
            <a:blip r:embed="rId3"/>
            <a:srcRect l="52202" r="1"/>
            <a:stretch/>
          </p:blipFill>
          <p:spPr>
            <a:xfrm>
              <a:off x="3695230" y="2436519"/>
              <a:ext cx="180622" cy="393641"/>
            </a:xfrm>
            <a:prstGeom prst="rect">
              <a:avLst/>
            </a:prstGeom>
          </p:spPr>
        </p:pic>
        <p:pic>
          <p:nvPicPr>
            <p:cNvPr id="34" name="Picture 33"/>
            <p:cNvPicPr>
              <a:picLocks noChangeAspect="1"/>
            </p:cNvPicPr>
            <p:nvPr/>
          </p:nvPicPr>
          <p:blipFill rotWithShape="1">
            <a:blip r:embed="rId3"/>
            <a:srcRect l="52202" r="1"/>
            <a:stretch/>
          </p:blipFill>
          <p:spPr>
            <a:xfrm>
              <a:off x="3922889" y="2428992"/>
              <a:ext cx="180622" cy="393641"/>
            </a:xfrm>
            <a:prstGeom prst="rect">
              <a:avLst/>
            </a:prstGeom>
          </p:spPr>
        </p:pic>
        <p:pic>
          <p:nvPicPr>
            <p:cNvPr id="35" name="Picture 34"/>
            <p:cNvPicPr>
              <a:picLocks noChangeAspect="1"/>
            </p:cNvPicPr>
            <p:nvPr/>
          </p:nvPicPr>
          <p:blipFill rotWithShape="1">
            <a:blip r:embed="rId3"/>
            <a:srcRect r="44810"/>
            <a:stretch/>
          </p:blipFill>
          <p:spPr>
            <a:xfrm>
              <a:off x="3031351" y="2854212"/>
              <a:ext cx="208562" cy="393641"/>
            </a:xfrm>
            <a:prstGeom prst="rect">
              <a:avLst/>
            </a:prstGeom>
          </p:spPr>
        </p:pic>
        <p:pic>
          <p:nvPicPr>
            <p:cNvPr id="36" name="Picture 35"/>
            <p:cNvPicPr>
              <a:picLocks noChangeAspect="1"/>
            </p:cNvPicPr>
            <p:nvPr/>
          </p:nvPicPr>
          <p:blipFill rotWithShape="1">
            <a:blip r:embed="rId3"/>
            <a:srcRect l="52202" r="1"/>
            <a:stretch/>
          </p:blipFill>
          <p:spPr>
            <a:xfrm>
              <a:off x="3239912" y="2856092"/>
              <a:ext cx="180622" cy="393641"/>
            </a:xfrm>
            <a:prstGeom prst="rect">
              <a:avLst/>
            </a:prstGeom>
          </p:spPr>
        </p:pic>
        <p:pic>
          <p:nvPicPr>
            <p:cNvPr id="37" name="Picture 36"/>
            <p:cNvPicPr>
              <a:picLocks noChangeAspect="1"/>
            </p:cNvPicPr>
            <p:nvPr/>
          </p:nvPicPr>
          <p:blipFill rotWithShape="1">
            <a:blip r:embed="rId3"/>
            <a:srcRect l="52202" r="1"/>
            <a:stretch/>
          </p:blipFill>
          <p:spPr>
            <a:xfrm>
              <a:off x="3467571" y="2857974"/>
              <a:ext cx="180622" cy="393641"/>
            </a:xfrm>
            <a:prstGeom prst="rect">
              <a:avLst/>
            </a:prstGeom>
          </p:spPr>
        </p:pic>
        <p:pic>
          <p:nvPicPr>
            <p:cNvPr id="38" name="Picture 37"/>
            <p:cNvPicPr>
              <a:picLocks noChangeAspect="1"/>
            </p:cNvPicPr>
            <p:nvPr/>
          </p:nvPicPr>
          <p:blipFill rotWithShape="1">
            <a:blip r:embed="rId3"/>
            <a:srcRect l="52202" r="1"/>
            <a:stretch/>
          </p:blipFill>
          <p:spPr>
            <a:xfrm>
              <a:off x="3685823" y="2859855"/>
              <a:ext cx="180622" cy="393641"/>
            </a:xfrm>
            <a:prstGeom prst="rect">
              <a:avLst/>
            </a:prstGeom>
          </p:spPr>
        </p:pic>
        <p:pic>
          <p:nvPicPr>
            <p:cNvPr id="39" name="Picture 38"/>
            <p:cNvPicPr>
              <a:picLocks noChangeAspect="1"/>
            </p:cNvPicPr>
            <p:nvPr/>
          </p:nvPicPr>
          <p:blipFill rotWithShape="1">
            <a:blip r:embed="rId3"/>
            <a:srcRect l="52202" r="1"/>
            <a:stretch/>
          </p:blipFill>
          <p:spPr>
            <a:xfrm>
              <a:off x="3913482" y="2852328"/>
              <a:ext cx="180622" cy="393641"/>
            </a:xfrm>
            <a:prstGeom prst="rect">
              <a:avLst/>
            </a:prstGeom>
          </p:spPr>
        </p:pic>
      </p:grpSp>
      <p:grpSp>
        <p:nvGrpSpPr>
          <p:cNvPr id="40" name="Group 39"/>
          <p:cNvGrpSpPr/>
          <p:nvPr/>
        </p:nvGrpSpPr>
        <p:grpSpPr>
          <a:xfrm>
            <a:off x="4018865" y="1012297"/>
            <a:ext cx="1384771" cy="1936459"/>
            <a:chOff x="3029469" y="1599257"/>
            <a:chExt cx="1074042" cy="1654239"/>
          </a:xfrm>
        </p:grpSpPr>
        <p:pic>
          <p:nvPicPr>
            <p:cNvPr id="41" name="Picture 40"/>
            <p:cNvPicPr>
              <a:picLocks noChangeAspect="1"/>
            </p:cNvPicPr>
            <p:nvPr/>
          </p:nvPicPr>
          <p:blipFill rotWithShape="1">
            <a:blip r:embed="rId3"/>
            <a:srcRect r="44810"/>
            <a:stretch/>
          </p:blipFill>
          <p:spPr>
            <a:xfrm>
              <a:off x="3029469" y="1601141"/>
              <a:ext cx="208562" cy="393641"/>
            </a:xfrm>
            <a:prstGeom prst="rect">
              <a:avLst/>
            </a:prstGeom>
          </p:spPr>
        </p:pic>
        <p:pic>
          <p:nvPicPr>
            <p:cNvPr id="42" name="Picture 41"/>
            <p:cNvPicPr>
              <a:picLocks noChangeAspect="1"/>
            </p:cNvPicPr>
            <p:nvPr/>
          </p:nvPicPr>
          <p:blipFill rotWithShape="1">
            <a:blip r:embed="rId3"/>
            <a:srcRect l="52202" r="1"/>
            <a:stretch/>
          </p:blipFill>
          <p:spPr>
            <a:xfrm>
              <a:off x="3238030" y="1603021"/>
              <a:ext cx="180622" cy="393641"/>
            </a:xfrm>
            <a:prstGeom prst="rect">
              <a:avLst/>
            </a:prstGeom>
          </p:spPr>
        </p:pic>
        <p:pic>
          <p:nvPicPr>
            <p:cNvPr id="43" name="Picture 42"/>
            <p:cNvPicPr>
              <a:picLocks noChangeAspect="1"/>
            </p:cNvPicPr>
            <p:nvPr/>
          </p:nvPicPr>
          <p:blipFill rotWithShape="1">
            <a:blip r:embed="rId3"/>
            <a:srcRect l="52202" r="1"/>
            <a:stretch/>
          </p:blipFill>
          <p:spPr>
            <a:xfrm>
              <a:off x="3465689" y="1604903"/>
              <a:ext cx="180622" cy="393641"/>
            </a:xfrm>
            <a:prstGeom prst="rect">
              <a:avLst/>
            </a:prstGeom>
          </p:spPr>
        </p:pic>
        <p:pic>
          <p:nvPicPr>
            <p:cNvPr id="44" name="Picture 43"/>
            <p:cNvPicPr>
              <a:picLocks noChangeAspect="1"/>
            </p:cNvPicPr>
            <p:nvPr/>
          </p:nvPicPr>
          <p:blipFill rotWithShape="1">
            <a:blip r:embed="rId3"/>
            <a:srcRect l="52202" r="1"/>
            <a:stretch/>
          </p:blipFill>
          <p:spPr>
            <a:xfrm>
              <a:off x="3683941" y="1606784"/>
              <a:ext cx="180622" cy="393641"/>
            </a:xfrm>
            <a:prstGeom prst="rect">
              <a:avLst/>
            </a:prstGeom>
          </p:spPr>
        </p:pic>
        <p:pic>
          <p:nvPicPr>
            <p:cNvPr id="45" name="Picture 44"/>
            <p:cNvPicPr>
              <a:picLocks noChangeAspect="1"/>
            </p:cNvPicPr>
            <p:nvPr/>
          </p:nvPicPr>
          <p:blipFill rotWithShape="1">
            <a:blip r:embed="rId3"/>
            <a:srcRect l="52202" r="1"/>
            <a:stretch/>
          </p:blipFill>
          <p:spPr>
            <a:xfrm>
              <a:off x="3911600" y="1599257"/>
              <a:ext cx="180622" cy="393641"/>
            </a:xfrm>
            <a:prstGeom prst="rect">
              <a:avLst/>
            </a:prstGeom>
          </p:spPr>
        </p:pic>
        <p:pic>
          <p:nvPicPr>
            <p:cNvPr id="46" name="Picture 45"/>
            <p:cNvPicPr>
              <a:picLocks noChangeAspect="1"/>
            </p:cNvPicPr>
            <p:nvPr/>
          </p:nvPicPr>
          <p:blipFill rotWithShape="1">
            <a:blip r:embed="rId3"/>
            <a:srcRect r="44810"/>
            <a:stretch/>
          </p:blipFill>
          <p:spPr>
            <a:xfrm>
              <a:off x="3040758" y="2016948"/>
              <a:ext cx="208562" cy="393641"/>
            </a:xfrm>
            <a:prstGeom prst="rect">
              <a:avLst/>
            </a:prstGeom>
          </p:spPr>
        </p:pic>
        <p:pic>
          <p:nvPicPr>
            <p:cNvPr id="47" name="Picture 46"/>
            <p:cNvPicPr>
              <a:picLocks noChangeAspect="1"/>
            </p:cNvPicPr>
            <p:nvPr/>
          </p:nvPicPr>
          <p:blipFill rotWithShape="1">
            <a:blip r:embed="rId3"/>
            <a:srcRect l="52202" r="1"/>
            <a:stretch/>
          </p:blipFill>
          <p:spPr>
            <a:xfrm>
              <a:off x="3249319" y="2018828"/>
              <a:ext cx="180622" cy="393641"/>
            </a:xfrm>
            <a:prstGeom prst="rect">
              <a:avLst/>
            </a:prstGeom>
          </p:spPr>
        </p:pic>
        <p:pic>
          <p:nvPicPr>
            <p:cNvPr id="48" name="Picture 47"/>
            <p:cNvPicPr>
              <a:picLocks noChangeAspect="1"/>
            </p:cNvPicPr>
            <p:nvPr/>
          </p:nvPicPr>
          <p:blipFill rotWithShape="1">
            <a:blip r:embed="rId3"/>
            <a:srcRect l="52202" r="1"/>
            <a:stretch/>
          </p:blipFill>
          <p:spPr>
            <a:xfrm>
              <a:off x="3476978" y="2020710"/>
              <a:ext cx="180622" cy="393641"/>
            </a:xfrm>
            <a:prstGeom prst="rect">
              <a:avLst/>
            </a:prstGeom>
          </p:spPr>
        </p:pic>
        <p:pic>
          <p:nvPicPr>
            <p:cNvPr id="49" name="Picture 48"/>
            <p:cNvPicPr>
              <a:picLocks noChangeAspect="1"/>
            </p:cNvPicPr>
            <p:nvPr/>
          </p:nvPicPr>
          <p:blipFill rotWithShape="1">
            <a:blip r:embed="rId3"/>
            <a:srcRect l="52202" r="1"/>
            <a:stretch/>
          </p:blipFill>
          <p:spPr>
            <a:xfrm>
              <a:off x="3695230" y="2022591"/>
              <a:ext cx="180622" cy="393641"/>
            </a:xfrm>
            <a:prstGeom prst="rect">
              <a:avLst/>
            </a:prstGeom>
          </p:spPr>
        </p:pic>
        <p:pic>
          <p:nvPicPr>
            <p:cNvPr id="50" name="Picture 49"/>
            <p:cNvPicPr>
              <a:picLocks noChangeAspect="1"/>
            </p:cNvPicPr>
            <p:nvPr/>
          </p:nvPicPr>
          <p:blipFill rotWithShape="1">
            <a:blip r:embed="rId3"/>
            <a:srcRect l="52202" r="1"/>
            <a:stretch/>
          </p:blipFill>
          <p:spPr>
            <a:xfrm>
              <a:off x="3922889" y="2015064"/>
              <a:ext cx="180622" cy="393641"/>
            </a:xfrm>
            <a:prstGeom prst="rect">
              <a:avLst/>
            </a:prstGeom>
          </p:spPr>
        </p:pic>
        <p:pic>
          <p:nvPicPr>
            <p:cNvPr id="51" name="Picture 50"/>
            <p:cNvPicPr>
              <a:picLocks noChangeAspect="1"/>
            </p:cNvPicPr>
            <p:nvPr/>
          </p:nvPicPr>
          <p:blipFill rotWithShape="1">
            <a:blip r:embed="rId3"/>
            <a:srcRect r="44810"/>
            <a:stretch/>
          </p:blipFill>
          <p:spPr>
            <a:xfrm>
              <a:off x="3040758" y="2430876"/>
              <a:ext cx="208562" cy="393641"/>
            </a:xfrm>
            <a:prstGeom prst="rect">
              <a:avLst/>
            </a:prstGeom>
          </p:spPr>
        </p:pic>
        <p:pic>
          <p:nvPicPr>
            <p:cNvPr id="52" name="Picture 51"/>
            <p:cNvPicPr>
              <a:picLocks noChangeAspect="1"/>
            </p:cNvPicPr>
            <p:nvPr/>
          </p:nvPicPr>
          <p:blipFill rotWithShape="1">
            <a:blip r:embed="rId3"/>
            <a:srcRect l="52202" r="1"/>
            <a:stretch/>
          </p:blipFill>
          <p:spPr>
            <a:xfrm>
              <a:off x="3249319" y="2432756"/>
              <a:ext cx="180622" cy="393641"/>
            </a:xfrm>
            <a:prstGeom prst="rect">
              <a:avLst/>
            </a:prstGeom>
          </p:spPr>
        </p:pic>
        <p:pic>
          <p:nvPicPr>
            <p:cNvPr id="53" name="Picture 52"/>
            <p:cNvPicPr>
              <a:picLocks noChangeAspect="1"/>
            </p:cNvPicPr>
            <p:nvPr/>
          </p:nvPicPr>
          <p:blipFill rotWithShape="1">
            <a:blip r:embed="rId3"/>
            <a:srcRect l="52202" r="1"/>
            <a:stretch/>
          </p:blipFill>
          <p:spPr>
            <a:xfrm>
              <a:off x="3476978" y="2434638"/>
              <a:ext cx="180622" cy="393641"/>
            </a:xfrm>
            <a:prstGeom prst="rect">
              <a:avLst/>
            </a:prstGeom>
          </p:spPr>
        </p:pic>
        <p:pic>
          <p:nvPicPr>
            <p:cNvPr id="54" name="Picture 53"/>
            <p:cNvPicPr>
              <a:picLocks noChangeAspect="1"/>
            </p:cNvPicPr>
            <p:nvPr/>
          </p:nvPicPr>
          <p:blipFill rotWithShape="1">
            <a:blip r:embed="rId3"/>
            <a:srcRect l="52202" r="1"/>
            <a:stretch/>
          </p:blipFill>
          <p:spPr>
            <a:xfrm>
              <a:off x="3695230" y="2436519"/>
              <a:ext cx="180622" cy="393641"/>
            </a:xfrm>
            <a:prstGeom prst="rect">
              <a:avLst/>
            </a:prstGeom>
          </p:spPr>
        </p:pic>
        <p:pic>
          <p:nvPicPr>
            <p:cNvPr id="55" name="Picture 54"/>
            <p:cNvPicPr>
              <a:picLocks noChangeAspect="1"/>
            </p:cNvPicPr>
            <p:nvPr/>
          </p:nvPicPr>
          <p:blipFill rotWithShape="1">
            <a:blip r:embed="rId3"/>
            <a:srcRect l="52202" r="1"/>
            <a:stretch/>
          </p:blipFill>
          <p:spPr>
            <a:xfrm>
              <a:off x="3922889" y="2428992"/>
              <a:ext cx="180622" cy="393641"/>
            </a:xfrm>
            <a:prstGeom prst="rect">
              <a:avLst/>
            </a:prstGeom>
          </p:spPr>
        </p:pic>
        <p:pic>
          <p:nvPicPr>
            <p:cNvPr id="56" name="Picture 55"/>
            <p:cNvPicPr>
              <a:picLocks noChangeAspect="1"/>
            </p:cNvPicPr>
            <p:nvPr/>
          </p:nvPicPr>
          <p:blipFill rotWithShape="1">
            <a:blip r:embed="rId3"/>
            <a:srcRect r="44810"/>
            <a:stretch/>
          </p:blipFill>
          <p:spPr>
            <a:xfrm>
              <a:off x="3031351" y="2854212"/>
              <a:ext cx="208562" cy="393641"/>
            </a:xfrm>
            <a:prstGeom prst="rect">
              <a:avLst/>
            </a:prstGeom>
          </p:spPr>
        </p:pic>
        <p:pic>
          <p:nvPicPr>
            <p:cNvPr id="57" name="Picture 56"/>
            <p:cNvPicPr>
              <a:picLocks noChangeAspect="1"/>
            </p:cNvPicPr>
            <p:nvPr/>
          </p:nvPicPr>
          <p:blipFill rotWithShape="1">
            <a:blip r:embed="rId3"/>
            <a:srcRect l="52202" r="1"/>
            <a:stretch/>
          </p:blipFill>
          <p:spPr>
            <a:xfrm>
              <a:off x="3239912" y="2856092"/>
              <a:ext cx="180622" cy="393641"/>
            </a:xfrm>
            <a:prstGeom prst="rect">
              <a:avLst/>
            </a:prstGeom>
          </p:spPr>
        </p:pic>
        <p:pic>
          <p:nvPicPr>
            <p:cNvPr id="58" name="Picture 57"/>
            <p:cNvPicPr>
              <a:picLocks noChangeAspect="1"/>
            </p:cNvPicPr>
            <p:nvPr/>
          </p:nvPicPr>
          <p:blipFill rotWithShape="1">
            <a:blip r:embed="rId3"/>
            <a:srcRect l="52202" r="1"/>
            <a:stretch/>
          </p:blipFill>
          <p:spPr>
            <a:xfrm>
              <a:off x="3467571" y="2857974"/>
              <a:ext cx="180622" cy="393641"/>
            </a:xfrm>
            <a:prstGeom prst="rect">
              <a:avLst/>
            </a:prstGeom>
          </p:spPr>
        </p:pic>
        <p:pic>
          <p:nvPicPr>
            <p:cNvPr id="59" name="Picture 58"/>
            <p:cNvPicPr>
              <a:picLocks noChangeAspect="1"/>
            </p:cNvPicPr>
            <p:nvPr/>
          </p:nvPicPr>
          <p:blipFill rotWithShape="1">
            <a:blip r:embed="rId3"/>
            <a:srcRect l="52202" r="1"/>
            <a:stretch/>
          </p:blipFill>
          <p:spPr>
            <a:xfrm>
              <a:off x="3685823" y="2859855"/>
              <a:ext cx="180622" cy="393641"/>
            </a:xfrm>
            <a:prstGeom prst="rect">
              <a:avLst/>
            </a:prstGeom>
          </p:spPr>
        </p:pic>
        <p:pic>
          <p:nvPicPr>
            <p:cNvPr id="60" name="Picture 59"/>
            <p:cNvPicPr>
              <a:picLocks noChangeAspect="1"/>
            </p:cNvPicPr>
            <p:nvPr/>
          </p:nvPicPr>
          <p:blipFill rotWithShape="1">
            <a:blip r:embed="rId3"/>
            <a:srcRect l="52202" r="1"/>
            <a:stretch/>
          </p:blipFill>
          <p:spPr>
            <a:xfrm>
              <a:off x="3913482" y="2852328"/>
              <a:ext cx="180622" cy="393641"/>
            </a:xfrm>
            <a:prstGeom prst="rect">
              <a:avLst/>
            </a:prstGeom>
          </p:spPr>
        </p:pic>
      </p:grpSp>
      <p:grpSp>
        <p:nvGrpSpPr>
          <p:cNvPr id="61" name="Group 60"/>
          <p:cNvGrpSpPr/>
          <p:nvPr/>
        </p:nvGrpSpPr>
        <p:grpSpPr>
          <a:xfrm>
            <a:off x="7048047" y="984073"/>
            <a:ext cx="1384771" cy="1936459"/>
            <a:chOff x="3029469" y="1599257"/>
            <a:chExt cx="1074042" cy="1654239"/>
          </a:xfrm>
        </p:grpSpPr>
        <p:pic>
          <p:nvPicPr>
            <p:cNvPr id="62" name="Picture 61"/>
            <p:cNvPicPr>
              <a:picLocks noChangeAspect="1"/>
            </p:cNvPicPr>
            <p:nvPr/>
          </p:nvPicPr>
          <p:blipFill rotWithShape="1">
            <a:blip r:embed="rId3"/>
            <a:srcRect r="44810"/>
            <a:stretch/>
          </p:blipFill>
          <p:spPr>
            <a:xfrm>
              <a:off x="3029469" y="1601141"/>
              <a:ext cx="208562" cy="393641"/>
            </a:xfrm>
            <a:prstGeom prst="rect">
              <a:avLst/>
            </a:prstGeom>
          </p:spPr>
        </p:pic>
        <p:pic>
          <p:nvPicPr>
            <p:cNvPr id="63" name="Picture 62"/>
            <p:cNvPicPr>
              <a:picLocks noChangeAspect="1"/>
            </p:cNvPicPr>
            <p:nvPr/>
          </p:nvPicPr>
          <p:blipFill rotWithShape="1">
            <a:blip r:embed="rId3"/>
            <a:srcRect l="52202" r="1"/>
            <a:stretch/>
          </p:blipFill>
          <p:spPr>
            <a:xfrm>
              <a:off x="3238030" y="1603021"/>
              <a:ext cx="180622" cy="393641"/>
            </a:xfrm>
            <a:prstGeom prst="rect">
              <a:avLst/>
            </a:prstGeom>
          </p:spPr>
        </p:pic>
        <p:pic>
          <p:nvPicPr>
            <p:cNvPr id="64" name="Picture 63"/>
            <p:cNvPicPr>
              <a:picLocks noChangeAspect="1"/>
            </p:cNvPicPr>
            <p:nvPr/>
          </p:nvPicPr>
          <p:blipFill rotWithShape="1">
            <a:blip r:embed="rId3"/>
            <a:srcRect l="52202" r="1"/>
            <a:stretch/>
          </p:blipFill>
          <p:spPr>
            <a:xfrm>
              <a:off x="3465689" y="1604903"/>
              <a:ext cx="180622" cy="393641"/>
            </a:xfrm>
            <a:prstGeom prst="rect">
              <a:avLst/>
            </a:prstGeom>
          </p:spPr>
        </p:pic>
        <p:pic>
          <p:nvPicPr>
            <p:cNvPr id="65" name="Picture 64"/>
            <p:cNvPicPr>
              <a:picLocks noChangeAspect="1"/>
            </p:cNvPicPr>
            <p:nvPr/>
          </p:nvPicPr>
          <p:blipFill rotWithShape="1">
            <a:blip r:embed="rId3"/>
            <a:srcRect l="52202" r="1"/>
            <a:stretch/>
          </p:blipFill>
          <p:spPr>
            <a:xfrm>
              <a:off x="3683941" y="1606784"/>
              <a:ext cx="180622" cy="393641"/>
            </a:xfrm>
            <a:prstGeom prst="rect">
              <a:avLst/>
            </a:prstGeom>
          </p:spPr>
        </p:pic>
        <p:pic>
          <p:nvPicPr>
            <p:cNvPr id="66" name="Picture 65"/>
            <p:cNvPicPr>
              <a:picLocks noChangeAspect="1"/>
            </p:cNvPicPr>
            <p:nvPr/>
          </p:nvPicPr>
          <p:blipFill rotWithShape="1">
            <a:blip r:embed="rId3"/>
            <a:srcRect l="52202" r="1"/>
            <a:stretch/>
          </p:blipFill>
          <p:spPr>
            <a:xfrm>
              <a:off x="3911600" y="1599257"/>
              <a:ext cx="180622" cy="393641"/>
            </a:xfrm>
            <a:prstGeom prst="rect">
              <a:avLst/>
            </a:prstGeom>
          </p:spPr>
        </p:pic>
        <p:pic>
          <p:nvPicPr>
            <p:cNvPr id="67" name="Picture 66"/>
            <p:cNvPicPr>
              <a:picLocks noChangeAspect="1"/>
            </p:cNvPicPr>
            <p:nvPr/>
          </p:nvPicPr>
          <p:blipFill rotWithShape="1">
            <a:blip r:embed="rId3"/>
            <a:srcRect r="44810"/>
            <a:stretch/>
          </p:blipFill>
          <p:spPr>
            <a:xfrm>
              <a:off x="3040758" y="2016948"/>
              <a:ext cx="208562" cy="393641"/>
            </a:xfrm>
            <a:prstGeom prst="rect">
              <a:avLst/>
            </a:prstGeom>
          </p:spPr>
        </p:pic>
        <p:pic>
          <p:nvPicPr>
            <p:cNvPr id="68" name="Picture 67"/>
            <p:cNvPicPr>
              <a:picLocks noChangeAspect="1"/>
            </p:cNvPicPr>
            <p:nvPr/>
          </p:nvPicPr>
          <p:blipFill rotWithShape="1">
            <a:blip r:embed="rId3"/>
            <a:srcRect l="52202" r="1"/>
            <a:stretch/>
          </p:blipFill>
          <p:spPr>
            <a:xfrm>
              <a:off x="3249319" y="2018828"/>
              <a:ext cx="180622" cy="393641"/>
            </a:xfrm>
            <a:prstGeom prst="rect">
              <a:avLst/>
            </a:prstGeom>
          </p:spPr>
        </p:pic>
        <p:pic>
          <p:nvPicPr>
            <p:cNvPr id="69" name="Picture 68"/>
            <p:cNvPicPr>
              <a:picLocks noChangeAspect="1"/>
            </p:cNvPicPr>
            <p:nvPr/>
          </p:nvPicPr>
          <p:blipFill rotWithShape="1">
            <a:blip r:embed="rId3"/>
            <a:srcRect l="52202" r="1"/>
            <a:stretch/>
          </p:blipFill>
          <p:spPr>
            <a:xfrm>
              <a:off x="3476978" y="2020710"/>
              <a:ext cx="180622" cy="393641"/>
            </a:xfrm>
            <a:prstGeom prst="rect">
              <a:avLst/>
            </a:prstGeom>
          </p:spPr>
        </p:pic>
        <p:pic>
          <p:nvPicPr>
            <p:cNvPr id="70" name="Picture 69"/>
            <p:cNvPicPr>
              <a:picLocks noChangeAspect="1"/>
            </p:cNvPicPr>
            <p:nvPr/>
          </p:nvPicPr>
          <p:blipFill rotWithShape="1">
            <a:blip r:embed="rId3"/>
            <a:srcRect l="52202" r="1"/>
            <a:stretch/>
          </p:blipFill>
          <p:spPr>
            <a:xfrm>
              <a:off x="3695230" y="2022591"/>
              <a:ext cx="180622" cy="393641"/>
            </a:xfrm>
            <a:prstGeom prst="rect">
              <a:avLst/>
            </a:prstGeom>
          </p:spPr>
        </p:pic>
        <p:pic>
          <p:nvPicPr>
            <p:cNvPr id="71" name="Picture 70"/>
            <p:cNvPicPr>
              <a:picLocks noChangeAspect="1"/>
            </p:cNvPicPr>
            <p:nvPr/>
          </p:nvPicPr>
          <p:blipFill rotWithShape="1">
            <a:blip r:embed="rId3"/>
            <a:srcRect l="52202" r="1"/>
            <a:stretch/>
          </p:blipFill>
          <p:spPr>
            <a:xfrm>
              <a:off x="3922889" y="2015064"/>
              <a:ext cx="180622" cy="393641"/>
            </a:xfrm>
            <a:prstGeom prst="rect">
              <a:avLst/>
            </a:prstGeom>
          </p:spPr>
        </p:pic>
        <p:pic>
          <p:nvPicPr>
            <p:cNvPr id="72" name="Picture 71"/>
            <p:cNvPicPr>
              <a:picLocks noChangeAspect="1"/>
            </p:cNvPicPr>
            <p:nvPr/>
          </p:nvPicPr>
          <p:blipFill rotWithShape="1">
            <a:blip r:embed="rId3"/>
            <a:srcRect r="44810"/>
            <a:stretch/>
          </p:blipFill>
          <p:spPr>
            <a:xfrm>
              <a:off x="3040758" y="2430876"/>
              <a:ext cx="208562" cy="393641"/>
            </a:xfrm>
            <a:prstGeom prst="rect">
              <a:avLst/>
            </a:prstGeom>
          </p:spPr>
        </p:pic>
        <p:pic>
          <p:nvPicPr>
            <p:cNvPr id="73" name="Picture 72"/>
            <p:cNvPicPr>
              <a:picLocks noChangeAspect="1"/>
            </p:cNvPicPr>
            <p:nvPr/>
          </p:nvPicPr>
          <p:blipFill rotWithShape="1">
            <a:blip r:embed="rId3"/>
            <a:srcRect l="52202" r="1"/>
            <a:stretch/>
          </p:blipFill>
          <p:spPr>
            <a:xfrm>
              <a:off x="3249319" y="2432756"/>
              <a:ext cx="180622" cy="393641"/>
            </a:xfrm>
            <a:prstGeom prst="rect">
              <a:avLst/>
            </a:prstGeom>
          </p:spPr>
        </p:pic>
        <p:pic>
          <p:nvPicPr>
            <p:cNvPr id="74" name="Picture 73"/>
            <p:cNvPicPr>
              <a:picLocks noChangeAspect="1"/>
            </p:cNvPicPr>
            <p:nvPr/>
          </p:nvPicPr>
          <p:blipFill rotWithShape="1">
            <a:blip r:embed="rId3"/>
            <a:srcRect l="52202" r="1"/>
            <a:stretch/>
          </p:blipFill>
          <p:spPr>
            <a:xfrm>
              <a:off x="3476978" y="2434638"/>
              <a:ext cx="180622" cy="393641"/>
            </a:xfrm>
            <a:prstGeom prst="rect">
              <a:avLst/>
            </a:prstGeom>
          </p:spPr>
        </p:pic>
        <p:pic>
          <p:nvPicPr>
            <p:cNvPr id="75" name="Picture 74"/>
            <p:cNvPicPr>
              <a:picLocks noChangeAspect="1"/>
            </p:cNvPicPr>
            <p:nvPr/>
          </p:nvPicPr>
          <p:blipFill rotWithShape="1">
            <a:blip r:embed="rId3"/>
            <a:srcRect l="52202" r="1"/>
            <a:stretch/>
          </p:blipFill>
          <p:spPr>
            <a:xfrm>
              <a:off x="3695230" y="2436519"/>
              <a:ext cx="180622" cy="393641"/>
            </a:xfrm>
            <a:prstGeom prst="rect">
              <a:avLst/>
            </a:prstGeom>
          </p:spPr>
        </p:pic>
        <p:pic>
          <p:nvPicPr>
            <p:cNvPr id="76" name="Picture 75"/>
            <p:cNvPicPr>
              <a:picLocks noChangeAspect="1"/>
            </p:cNvPicPr>
            <p:nvPr/>
          </p:nvPicPr>
          <p:blipFill rotWithShape="1">
            <a:blip r:embed="rId3"/>
            <a:srcRect l="52202" r="1"/>
            <a:stretch/>
          </p:blipFill>
          <p:spPr>
            <a:xfrm>
              <a:off x="3922889" y="2428992"/>
              <a:ext cx="180622" cy="393641"/>
            </a:xfrm>
            <a:prstGeom prst="rect">
              <a:avLst/>
            </a:prstGeom>
          </p:spPr>
        </p:pic>
        <p:pic>
          <p:nvPicPr>
            <p:cNvPr id="77" name="Picture 76"/>
            <p:cNvPicPr>
              <a:picLocks noChangeAspect="1"/>
            </p:cNvPicPr>
            <p:nvPr/>
          </p:nvPicPr>
          <p:blipFill rotWithShape="1">
            <a:blip r:embed="rId3"/>
            <a:srcRect r="44810"/>
            <a:stretch/>
          </p:blipFill>
          <p:spPr>
            <a:xfrm>
              <a:off x="3031351" y="2854212"/>
              <a:ext cx="208562" cy="393641"/>
            </a:xfrm>
            <a:prstGeom prst="rect">
              <a:avLst/>
            </a:prstGeom>
          </p:spPr>
        </p:pic>
        <p:pic>
          <p:nvPicPr>
            <p:cNvPr id="78" name="Picture 77"/>
            <p:cNvPicPr>
              <a:picLocks noChangeAspect="1"/>
            </p:cNvPicPr>
            <p:nvPr/>
          </p:nvPicPr>
          <p:blipFill rotWithShape="1">
            <a:blip r:embed="rId3"/>
            <a:srcRect l="52202" r="1"/>
            <a:stretch/>
          </p:blipFill>
          <p:spPr>
            <a:xfrm>
              <a:off x="3239912" y="2856092"/>
              <a:ext cx="180622" cy="393641"/>
            </a:xfrm>
            <a:prstGeom prst="rect">
              <a:avLst/>
            </a:prstGeom>
          </p:spPr>
        </p:pic>
        <p:pic>
          <p:nvPicPr>
            <p:cNvPr id="79" name="Picture 78"/>
            <p:cNvPicPr>
              <a:picLocks noChangeAspect="1"/>
            </p:cNvPicPr>
            <p:nvPr/>
          </p:nvPicPr>
          <p:blipFill rotWithShape="1">
            <a:blip r:embed="rId3"/>
            <a:srcRect l="52202" r="1"/>
            <a:stretch/>
          </p:blipFill>
          <p:spPr>
            <a:xfrm>
              <a:off x="3467571" y="2857974"/>
              <a:ext cx="180622" cy="393641"/>
            </a:xfrm>
            <a:prstGeom prst="rect">
              <a:avLst/>
            </a:prstGeom>
          </p:spPr>
        </p:pic>
        <p:pic>
          <p:nvPicPr>
            <p:cNvPr id="80" name="Picture 79"/>
            <p:cNvPicPr>
              <a:picLocks noChangeAspect="1"/>
            </p:cNvPicPr>
            <p:nvPr/>
          </p:nvPicPr>
          <p:blipFill rotWithShape="1">
            <a:blip r:embed="rId3"/>
            <a:srcRect l="52202" r="1"/>
            <a:stretch/>
          </p:blipFill>
          <p:spPr>
            <a:xfrm>
              <a:off x="3685823" y="2859855"/>
              <a:ext cx="180622" cy="393641"/>
            </a:xfrm>
            <a:prstGeom prst="rect">
              <a:avLst/>
            </a:prstGeom>
          </p:spPr>
        </p:pic>
        <p:pic>
          <p:nvPicPr>
            <p:cNvPr id="81" name="Picture 80"/>
            <p:cNvPicPr>
              <a:picLocks noChangeAspect="1"/>
            </p:cNvPicPr>
            <p:nvPr/>
          </p:nvPicPr>
          <p:blipFill rotWithShape="1">
            <a:blip r:embed="rId3"/>
            <a:srcRect l="52202" r="1"/>
            <a:stretch/>
          </p:blipFill>
          <p:spPr>
            <a:xfrm>
              <a:off x="3913482" y="2852328"/>
              <a:ext cx="180622" cy="393641"/>
            </a:xfrm>
            <a:prstGeom prst="rect">
              <a:avLst/>
            </a:prstGeom>
          </p:spPr>
        </p:pic>
      </p:grpSp>
      <p:sp>
        <p:nvSpPr>
          <p:cNvPr id="2" name="Rectangle 1"/>
          <p:cNvSpPr/>
          <p:nvPr/>
        </p:nvSpPr>
        <p:spPr>
          <a:xfrm>
            <a:off x="282225" y="4251592"/>
            <a:ext cx="8861777" cy="646321"/>
          </a:xfrm>
          <a:prstGeom prst="rect">
            <a:avLst/>
          </a:prstGeom>
        </p:spPr>
        <p:txBody>
          <a:bodyPr wrap="square" lIns="91406" tIns="45703" rIns="91406" bIns="45703">
            <a:spAutoFit/>
          </a:bodyPr>
          <a:lstStyle/>
          <a:p>
            <a:r>
              <a:rPr lang="en-US" sz="1800" dirty="0">
                <a:latin typeface="Arial"/>
                <a:cs typeface="Arial"/>
              </a:rPr>
              <a:t>Women who try AP Computer Science in high school are ten times more likely to major in it in college, and Black and Hispanic students are seven times more likely. </a:t>
            </a:r>
          </a:p>
        </p:txBody>
      </p:sp>
      <p:sp>
        <p:nvSpPr>
          <p:cNvPr id="82" name="Rectangle 81"/>
          <p:cNvSpPr/>
          <p:nvPr/>
        </p:nvSpPr>
        <p:spPr>
          <a:xfrm>
            <a:off x="1693613" y="4885870"/>
            <a:ext cx="7365721" cy="430877"/>
          </a:xfrm>
          <a:prstGeom prst="rect">
            <a:avLst/>
          </a:prstGeom>
        </p:spPr>
        <p:txBody>
          <a:bodyPr wrap="square" lIns="91406" tIns="45703" rIns="91406" bIns="45703">
            <a:spAutoFit/>
          </a:bodyPr>
          <a:lstStyle/>
          <a:p>
            <a:pPr algn="r"/>
            <a:r>
              <a:rPr lang="en-US" sz="1100" dirty="0">
                <a:latin typeface="Arial"/>
                <a:ea typeface="Adobe Gothic Std B" panose="020B0800000000000000" pitchFamily="34" charset="-128"/>
                <a:cs typeface="Arial"/>
              </a:rPr>
              <a:t>Sources: College Board, </a:t>
            </a:r>
            <a:r>
              <a:rPr lang="en-US" sz="1100" dirty="0">
                <a:solidFill>
                  <a:srgbClr val="000000"/>
                </a:solidFill>
                <a:latin typeface="Arial"/>
                <a:ea typeface="Adobe Gothic Std B" panose="020B0800000000000000" pitchFamily="34" charset="-128"/>
                <a:cs typeface="Arial"/>
              </a:rPr>
              <a:t>National Center for Education Statistics, Bureau of Labor Statistics</a:t>
            </a:r>
          </a:p>
          <a:p>
            <a:pPr algn="r">
              <a:lnSpc>
                <a:spcPct val="100000"/>
              </a:lnSpc>
            </a:pPr>
            <a:endParaRPr lang="en-US" sz="1100" dirty="0">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109940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202269"/>
            <a:ext cx="8229600" cy="2123624"/>
          </a:xfrm>
          <a:prstGeom prst="rect">
            <a:avLst/>
          </a:prstGeom>
          <a:noFill/>
        </p:spPr>
        <p:txBody>
          <a:bodyPr wrap="square" lIns="91406" tIns="45703" rIns="91406" bIns="45703" rtlCol="0">
            <a:spAutoFit/>
          </a:bodyPr>
          <a:lstStyle/>
          <a:p>
            <a:pPr algn="ctr"/>
            <a:r>
              <a:rPr lang="en-US" sz="4400" dirty="0" smtClean="0">
                <a:latin typeface="Arial"/>
                <a:cs typeface="Arial"/>
              </a:rPr>
              <a:t>Our state policies can help fix this picture…</a:t>
            </a: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304075593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ap.png"/>
          <p:cNvPicPr>
            <a:picLocks noChangeAspect="1"/>
          </p:cNvPicPr>
          <p:nvPr/>
        </p:nvPicPr>
        <p:blipFill rotWithShape="1">
          <a:blip r:embed="rId3">
            <a:extLst>
              <a:ext uri="{28A0092B-C50C-407E-A947-70E740481C1C}">
                <a14:useLocalDpi xmlns:a14="http://schemas.microsoft.com/office/drawing/2010/main" val="0"/>
              </a:ext>
            </a:extLst>
          </a:blip>
          <a:srcRect b="8542"/>
          <a:stretch/>
        </p:blipFill>
        <p:spPr>
          <a:xfrm>
            <a:off x="965200" y="622299"/>
            <a:ext cx="6591300" cy="4521201"/>
          </a:xfrm>
          <a:prstGeom prst="rect">
            <a:avLst/>
          </a:prstGeom>
        </p:spPr>
      </p:pic>
      <p:pic>
        <p:nvPicPr>
          <p:cNvPr id="2" name="Picture 1" descr="map.png"/>
          <p:cNvPicPr>
            <a:picLocks noChangeAspect="1"/>
          </p:cNvPicPr>
          <p:nvPr/>
        </p:nvPicPr>
        <p:blipFill rotWithShape="1">
          <a:blip r:embed="rId4">
            <a:extLst>
              <a:ext uri="{28A0092B-C50C-407E-A947-70E740481C1C}">
                <a14:useLocalDpi xmlns:a14="http://schemas.microsoft.com/office/drawing/2010/main" val="0"/>
              </a:ext>
            </a:extLst>
          </a:blip>
          <a:srcRect l="48148" t="78051" r="12346" b="8506"/>
          <a:stretch/>
        </p:blipFill>
        <p:spPr>
          <a:xfrm>
            <a:off x="6388100" y="3530600"/>
            <a:ext cx="2438400" cy="622300"/>
          </a:xfrm>
          <a:prstGeom prst="rect">
            <a:avLst/>
          </a:prstGeom>
        </p:spPr>
      </p:pic>
      <p:sp>
        <p:nvSpPr>
          <p:cNvPr id="5" name="Title 1"/>
          <p:cNvSpPr txBox="1">
            <a:spLocks/>
          </p:cNvSpPr>
          <p:nvPr/>
        </p:nvSpPr>
        <p:spPr>
          <a:xfrm>
            <a:off x="381000" y="140807"/>
            <a:ext cx="8572500"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dirty="0" smtClean="0">
                <a:solidFill>
                  <a:srgbClr val="000000"/>
                </a:solidFill>
                <a:latin typeface="Arial"/>
                <a:ea typeface="Adobe Gothic Std B" panose="020B0800000000000000" pitchFamily="34" charset="-128"/>
                <a:cs typeface="Arial"/>
              </a:rPr>
              <a:t>CS can </a:t>
            </a:r>
            <a:r>
              <a:rPr lang="en-US" sz="3200" dirty="0">
                <a:solidFill>
                  <a:srgbClr val="000000"/>
                </a:solidFill>
                <a:latin typeface="Arial"/>
                <a:ea typeface="Adobe Gothic Std B" panose="020B0800000000000000" pitchFamily="34" charset="-128"/>
                <a:cs typeface="Arial"/>
              </a:rPr>
              <a:t>count for graduation </a:t>
            </a:r>
            <a:r>
              <a:rPr lang="en-US" sz="3200">
                <a:solidFill>
                  <a:srgbClr val="000000"/>
                </a:solidFill>
                <a:latin typeface="Arial"/>
                <a:ea typeface="Adobe Gothic Std B" panose="020B0800000000000000" pitchFamily="34" charset="-128"/>
                <a:cs typeface="Arial"/>
              </a:rPr>
              <a:t>in </a:t>
            </a:r>
            <a:r>
              <a:rPr lang="en-US" sz="3200" b="1" smtClean="0">
                <a:solidFill>
                  <a:srgbClr val="7665A0"/>
                </a:solidFill>
                <a:latin typeface="Arial"/>
                <a:ea typeface="Adobe Gothic Std B" panose="020B0800000000000000" pitchFamily="34" charset="-128"/>
                <a:cs typeface="Arial"/>
              </a:rPr>
              <a:t>30 </a:t>
            </a:r>
            <a:r>
              <a:rPr lang="en-US" sz="3200" b="1" dirty="0" smtClean="0">
                <a:solidFill>
                  <a:srgbClr val="7665A0"/>
                </a:solidFill>
                <a:latin typeface="Arial"/>
                <a:ea typeface="Adobe Gothic Std B" panose="020B0800000000000000" pitchFamily="34" charset="-128"/>
                <a:cs typeface="Arial"/>
              </a:rPr>
              <a:t>states + DC</a:t>
            </a:r>
            <a:endParaRPr lang="en-US" sz="3200" b="1" dirty="0">
              <a:solidFill>
                <a:srgbClr val="7665A0"/>
              </a:solidFill>
              <a:latin typeface="Arial"/>
              <a:ea typeface="Adobe Gothic Std B" panose="020B0800000000000000" pitchFamily="34" charset="-128"/>
              <a:cs typeface="Arial"/>
            </a:endParaRPr>
          </a:p>
          <a:p>
            <a:pPr>
              <a:lnSpc>
                <a:spcPct val="100000"/>
              </a:lnSpc>
            </a:pPr>
            <a:endParaRPr lang="en-US" sz="3600" dirty="0">
              <a:solidFill>
                <a:srgbClr val="000000"/>
              </a:solidFill>
              <a:latin typeface="Arial"/>
              <a:ea typeface="Adobe Gothic Std B" panose="020B0800000000000000" pitchFamily="34" charset="-128"/>
              <a:cs typeface="Arial"/>
            </a:endParaRPr>
          </a:p>
        </p:txBody>
      </p:sp>
      <p:sp>
        <p:nvSpPr>
          <p:cNvPr id="6" name="Title 1"/>
          <p:cNvSpPr txBox="1">
            <a:spLocks/>
          </p:cNvSpPr>
          <p:nvPr/>
        </p:nvSpPr>
        <p:spPr>
          <a:xfrm>
            <a:off x="358525" y="691675"/>
            <a:ext cx="8633079" cy="157527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000" dirty="0">
                <a:solidFill>
                  <a:srgbClr val="000000"/>
                </a:solidFill>
                <a:latin typeface="Arial"/>
                <a:ea typeface="Adobe Gothic Std B" panose="020B0800000000000000" pitchFamily="34" charset="-128"/>
                <a:cs typeface="Arial"/>
              </a:rPr>
              <a:t>In </a:t>
            </a:r>
            <a:r>
              <a:rPr lang="en-US" sz="2000" dirty="0" smtClean="0">
                <a:solidFill>
                  <a:srgbClr val="000000"/>
                </a:solidFill>
                <a:latin typeface="Arial"/>
                <a:ea typeface="Adobe Gothic Std B" panose="020B0800000000000000" pitchFamily="34" charset="-128"/>
                <a:cs typeface="Arial"/>
              </a:rPr>
              <a:t>30 </a:t>
            </a:r>
            <a:r>
              <a:rPr lang="en-US" sz="2000" dirty="0">
                <a:solidFill>
                  <a:srgbClr val="000000"/>
                </a:solidFill>
                <a:latin typeface="Arial"/>
                <a:ea typeface="Adobe Gothic Std B" panose="020B0800000000000000" pitchFamily="34" charset="-128"/>
                <a:cs typeface="Arial"/>
              </a:rPr>
              <a:t>states plus DC, computer science can count towards high school graduation math or science requirements - </a:t>
            </a:r>
            <a:r>
              <a:rPr lang="en-US" sz="2000" b="1" dirty="0">
                <a:solidFill>
                  <a:srgbClr val="000000"/>
                </a:solidFill>
                <a:latin typeface="Arial"/>
                <a:ea typeface="Adobe Gothic Std B" panose="020B0800000000000000" pitchFamily="34" charset="-128"/>
                <a:cs typeface="Arial"/>
              </a:rPr>
              <a:t>up from </a:t>
            </a:r>
            <a:r>
              <a:rPr lang="en-US" sz="2000" b="1" dirty="0" smtClean="0">
                <a:solidFill>
                  <a:srgbClr val="000000"/>
                </a:solidFill>
                <a:latin typeface="Arial"/>
                <a:ea typeface="Adobe Gothic Std B" panose="020B0800000000000000" pitchFamily="34" charset="-128"/>
                <a:cs typeface="Arial"/>
              </a:rPr>
              <a:t>12 </a:t>
            </a:r>
            <a:r>
              <a:rPr lang="en-US" sz="2000" b="1" dirty="0">
                <a:solidFill>
                  <a:srgbClr val="000000"/>
                </a:solidFill>
                <a:latin typeface="Arial"/>
                <a:ea typeface="Adobe Gothic Std B" panose="020B0800000000000000" pitchFamily="34" charset="-128"/>
                <a:cs typeface="Arial"/>
              </a:rPr>
              <a:t>states in 2013.</a:t>
            </a:r>
            <a:endParaRPr lang="en-US" sz="20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7960920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600"/>
                                        <p:tgtEl>
                                          <p:spTgt spid="5"/>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5"/>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300167" y="119044"/>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400" dirty="0" smtClean="0">
                <a:solidFill>
                  <a:srgbClr val="000000"/>
                </a:solidFill>
                <a:latin typeface="Arial"/>
                <a:ea typeface="Adobe Gothic Std B" panose="020B0800000000000000" pitchFamily="34" charset="-128"/>
                <a:cs typeface="Arial"/>
              </a:rPr>
              <a:t>But fundamentally, this is the picture we need to solve:</a:t>
            </a:r>
            <a:endParaRPr lang="en-US" sz="4400" b="1" dirty="0">
              <a:solidFill>
                <a:srgbClr val="000000"/>
              </a:solidFill>
              <a:latin typeface="Arial"/>
              <a:ea typeface="Adobe Gothic Std B" panose="020B0800000000000000" pitchFamily="34" charset="-128"/>
              <a:cs typeface="Arial"/>
            </a:endParaRPr>
          </a:p>
        </p:txBody>
      </p:sp>
      <p:sp>
        <p:nvSpPr>
          <p:cNvPr id="15" name="Rectangle 14"/>
          <p:cNvSpPr/>
          <p:nvPr/>
        </p:nvSpPr>
        <p:spPr>
          <a:xfrm>
            <a:off x="7737604" y="4748363"/>
            <a:ext cx="1202578"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Gallup</a:t>
            </a:r>
          </a:p>
        </p:txBody>
      </p:sp>
      <p:grpSp>
        <p:nvGrpSpPr>
          <p:cNvPr id="4" name="Group 3"/>
          <p:cNvGrpSpPr/>
          <p:nvPr/>
        </p:nvGrpSpPr>
        <p:grpSpPr>
          <a:xfrm>
            <a:off x="470371" y="1409957"/>
            <a:ext cx="3932296" cy="3627731"/>
            <a:chOff x="470371" y="953676"/>
            <a:chExt cx="3932296" cy="3627731"/>
          </a:xfrm>
        </p:grpSpPr>
        <p:graphicFrame>
          <p:nvGraphicFramePr>
            <p:cNvPr id="3" name="Chart 2"/>
            <p:cNvGraphicFramePr/>
            <p:nvPr>
              <p:extLst>
                <p:ext uri="{D42A27DB-BD31-4B8C-83A1-F6EECF244321}">
                  <p14:modId xmlns:p14="http://schemas.microsoft.com/office/powerpoint/2010/main" val="1021034350"/>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3"/>
            </a:graphicData>
          </a:graphic>
        </p:graphicFrame>
        <p:sp>
          <p:nvSpPr>
            <p:cNvPr id="16" name="Title 1"/>
            <p:cNvSpPr txBox="1">
              <a:spLocks/>
            </p:cNvSpPr>
            <p:nvPr/>
          </p:nvSpPr>
          <p:spPr>
            <a:xfrm>
              <a:off x="1440344" y="1790503"/>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dirty="0">
                  <a:solidFill>
                    <a:srgbClr val="000000"/>
                  </a:solidFill>
                  <a:latin typeface="Arial"/>
                  <a:ea typeface="Adobe Gothic Std B" panose="020B0800000000000000" pitchFamily="34" charset="-128"/>
                  <a:cs typeface="Arial"/>
                </a:rPr>
                <a:t>9 in 10</a:t>
              </a:r>
            </a:p>
            <a:p>
              <a:pPr algn="ctr">
                <a:lnSpc>
                  <a:spcPct val="100000"/>
                </a:lnSpc>
              </a:pPr>
              <a:r>
                <a:rPr lang="en-US" sz="2000" dirty="0">
                  <a:solidFill>
                    <a:srgbClr val="000000"/>
                  </a:solidFill>
                  <a:latin typeface="Arial"/>
                  <a:ea typeface="Adobe Gothic Std B" panose="020B0800000000000000" pitchFamily="34" charset="-128"/>
                  <a:cs typeface="Arial"/>
                </a:rPr>
                <a:t>parents want their child to study computer science</a:t>
              </a:r>
            </a:p>
          </p:txBody>
        </p:sp>
      </p:grpSp>
      <p:grpSp>
        <p:nvGrpSpPr>
          <p:cNvPr id="20" name="Group 19"/>
          <p:cNvGrpSpPr/>
          <p:nvPr/>
        </p:nvGrpSpPr>
        <p:grpSpPr>
          <a:xfrm>
            <a:off x="4536252" y="1402429"/>
            <a:ext cx="3932296" cy="3627731"/>
            <a:chOff x="470371" y="953676"/>
            <a:chExt cx="3932296" cy="3627731"/>
          </a:xfrm>
        </p:grpSpPr>
        <p:graphicFrame>
          <p:nvGraphicFramePr>
            <p:cNvPr id="21" name="Chart 20"/>
            <p:cNvGraphicFramePr/>
            <p:nvPr>
              <p:extLst>
                <p:ext uri="{D42A27DB-BD31-4B8C-83A1-F6EECF244321}">
                  <p14:modId xmlns:p14="http://schemas.microsoft.com/office/powerpoint/2010/main" val="2024436572"/>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1440344" y="1835397"/>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dirty="0">
                  <a:solidFill>
                    <a:srgbClr val="000000"/>
                  </a:solidFill>
                  <a:latin typeface="Arial"/>
                  <a:ea typeface="Adobe Gothic Std B" panose="020B0800000000000000" pitchFamily="34" charset="-128"/>
                  <a:cs typeface="Arial"/>
                </a:rPr>
                <a:t>1 in 4</a:t>
              </a:r>
            </a:p>
            <a:p>
              <a:pPr algn="ctr">
                <a:lnSpc>
                  <a:spcPct val="100000"/>
                </a:lnSpc>
              </a:pPr>
              <a:r>
                <a:rPr lang="en-US" sz="2000" dirty="0">
                  <a:solidFill>
                    <a:srgbClr val="000000"/>
                  </a:solidFill>
                  <a:latin typeface="Arial"/>
                  <a:ea typeface="Adobe Gothic Std B" panose="020B0800000000000000" pitchFamily="34" charset="-128"/>
                  <a:cs typeface="Arial"/>
                </a:rPr>
                <a:t>schools teach computer programming</a:t>
              </a:r>
            </a:p>
          </p:txBody>
        </p:sp>
      </p:grpSp>
    </p:spTree>
    <p:extLst>
      <p:ext uri="{BB962C8B-B14F-4D97-AF65-F5344CB8AC3E}">
        <p14:creationId xmlns:p14="http://schemas.microsoft.com/office/powerpoint/2010/main" val="1590438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600"/>
                                        <p:tgtEl>
                                          <p:spTgt spid="1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3"/>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0167" y="119044"/>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400" dirty="0" smtClean="0">
                <a:solidFill>
                  <a:srgbClr val="000000"/>
                </a:solidFill>
                <a:latin typeface="Arial"/>
                <a:ea typeface="Adobe Gothic Std B" panose="020B0800000000000000" pitchFamily="34" charset="-128"/>
                <a:cs typeface="Arial"/>
              </a:rPr>
              <a:t>And students enjoy computer science and the arts the most</a:t>
            </a:r>
            <a:endParaRPr lang="en-US" sz="4400" b="1" dirty="0">
              <a:solidFill>
                <a:srgbClr val="000000"/>
              </a:solidFill>
              <a:latin typeface="Arial"/>
              <a:ea typeface="Adobe Gothic Std B" panose="020B0800000000000000" pitchFamily="34" charset="-128"/>
              <a:cs typeface="Arial"/>
            </a:endParaRPr>
          </a:p>
        </p:txBody>
      </p:sp>
      <p:pic>
        <p:nvPicPr>
          <p:cNvPr id="3" name="Picture 2" descr="studentslikeCSalotPPTversio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500" y="1425700"/>
            <a:ext cx="6121400" cy="3717800"/>
          </a:xfrm>
          <a:prstGeom prst="rect">
            <a:avLst/>
          </a:prstGeom>
        </p:spPr>
      </p:pic>
      <p:sp>
        <p:nvSpPr>
          <p:cNvPr id="4" name="Rectangle 3"/>
          <p:cNvSpPr/>
          <p:nvPr/>
        </p:nvSpPr>
        <p:spPr>
          <a:xfrm>
            <a:off x="6810504" y="4761063"/>
            <a:ext cx="2203705" cy="276965"/>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a:t>
            </a:r>
            <a:r>
              <a:rPr lang="en-US" sz="1200" dirty="0" smtClean="0">
                <a:latin typeface="Arial"/>
                <a:ea typeface="Adobe Gothic Std B" panose="020B0800000000000000" pitchFamily="34" charset="-128"/>
                <a:cs typeface="Arial"/>
              </a:rPr>
              <a:t>Change the Equation</a:t>
            </a:r>
            <a:endParaRPr lang="en-US" sz="1200" dirty="0">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25405488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600"/>
                                        <p:tgtEl>
                                          <p:spTgt spid="2"/>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2"/>
                                        </p:tgtEl>
                                        <p:attrNameLst>
                                          <p:attrName>ppt_x</p:attrName>
                                          <p:attrName>ppt_y</p:attrName>
                                        </p:attrNameLst>
                                      </p:cBhvr>
                                      <p:rCtr x="2770" y="0"/>
                                    </p:animMotion>
                                  </p:childTnLst>
                                </p:cTn>
                              </p:par>
                              <p:par>
                                <p:cTn id="10" presetID="1"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2800757"/>
          </a:xfrm>
          <a:prstGeom prst="rect">
            <a:avLst/>
          </a:prstGeom>
          <a:noFill/>
        </p:spPr>
        <p:txBody>
          <a:bodyPr wrap="square" lIns="91406" tIns="45703" rIns="91406" bIns="45703" rtlCol="0">
            <a:spAutoFit/>
          </a:bodyPr>
          <a:lstStyle/>
          <a:p>
            <a:pPr algn="ctr"/>
            <a:r>
              <a:rPr lang="en-US" sz="4400" dirty="0">
                <a:latin typeface="Arial"/>
                <a:cs typeface="Arial"/>
              </a:rPr>
              <a:t>Our students should learn to code…</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17777958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Our students should learn to code…</a:t>
            </a:r>
            <a:endParaRPr lang="en-US" sz="4400" dirty="0">
              <a:latin typeface="Arial"/>
              <a:cs typeface="Arial"/>
            </a:endParaRPr>
          </a:p>
          <a:p>
            <a:pPr algn="ctr"/>
            <a:r>
              <a:rPr lang="en-US" sz="4400" dirty="0">
                <a:latin typeface="Arial"/>
                <a:cs typeface="Arial"/>
              </a:rPr>
              <a:t>Our </a:t>
            </a:r>
            <a:r>
              <a:rPr lang="en-US" sz="4400" b="1" dirty="0">
                <a:latin typeface="Arial"/>
                <a:cs typeface="Arial"/>
              </a:rPr>
              <a:t>schools</a:t>
            </a:r>
            <a:r>
              <a:rPr lang="en-US" sz="4400" dirty="0">
                <a:latin typeface="Arial"/>
                <a:cs typeface="Arial"/>
              </a:rPr>
              <a:t> should teach </a:t>
            </a:r>
            <a:r>
              <a:rPr lang="en-US" sz="4400" b="1" dirty="0">
                <a:latin typeface="Arial"/>
                <a:cs typeface="Arial"/>
              </a:rPr>
              <a:t>computer science </a:t>
            </a:r>
          </a:p>
          <a:p>
            <a:pPr algn="ct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291080948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2800757"/>
          </a:xfrm>
          <a:prstGeom prst="rect">
            <a:avLst/>
          </a:prstGeom>
          <a:noFill/>
        </p:spPr>
        <p:txBody>
          <a:bodyPr wrap="square" lIns="91406" tIns="45703" rIns="91406" bIns="45703" rtlCol="0">
            <a:spAutoFit/>
          </a:bodyPr>
          <a:lstStyle/>
          <a:p>
            <a:pPr algn="ctr"/>
            <a:r>
              <a:rPr lang="en-US" sz="4400" dirty="0">
                <a:latin typeface="Arial"/>
                <a:cs typeface="Arial"/>
              </a:rPr>
              <a:t>Computer science education is on the rise…</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303637699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education is on the rise…</a:t>
            </a:r>
            <a:endParaRPr lang="en-US" sz="4400" dirty="0">
              <a:latin typeface="Arial"/>
              <a:cs typeface="Arial"/>
            </a:endParaRPr>
          </a:p>
          <a:p>
            <a:pPr algn="ctr"/>
            <a:r>
              <a:rPr lang="en-US" sz="4400" dirty="0">
                <a:latin typeface="Arial"/>
                <a:cs typeface="Arial"/>
              </a:rPr>
              <a:t>Computer science education is recovering from a 10-year </a:t>
            </a:r>
            <a:r>
              <a:rPr lang="en-US" sz="4400" b="1" dirty="0">
                <a:latin typeface="Arial"/>
                <a:cs typeface="Arial"/>
              </a:rPr>
              <a:t>decline</a:t>
            </a:r>
          </a:p>
          <a:p>
            <a:pPr algn="ctr"/>
            <a:endParaRPr lang="en-US" sz="4400" dirty="0">
              <a:latin typeface="Arial"/>
              <a:cs typeface="Arial"/>
            </a:endParaRPr>
          </a:p>
        </p:txBody>
      </p:sp>
    </p:spTree>
    <p:extLst>
      <p:ext uri="{BB962C8B-B14F-4D97-AF65-F5344CB8AC3E}">
        <p14:creationId xmlns:p14="http://schemas.microsoft.com/office/powerpoint/2010/main" val="74078314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 name="Chart 60"/>
          <p:cNvGraphicFramePr>
            <a:graphicFrameLocks/>
          </p:cNvGraphicFramePr>
          <p:nvPr>
            <p:extLst>
              <p:ext uri="{D42A27DB-BD31-4B8C-83A1-F6EECF244321}">
                <p14:modId xmlns:p14="http://schemas.microsoft.com/office/powerpoint/2010/main" val="3022979203"/>
              </p:ext>
            </p:extLst>
          </p:nvPr>
        </p:nvGraphicFramePr>
        <p:xfrm>
          <a:off x="0" y="990600"/>
          <a:ext cx="8432800" cy="3959224"/>
        </p:xfrm>
        <a:graphic>
          <a:graphicData uri="http://schemas.openxmlformats.org/drawingml/2006/chart">
            <c:chart xmlns:c="http://schemas.openxmlformats.org/drawingml/2006/chart" xmlns:r="http://schemas.openxmlformats.org/officeDocument/2006/relationships" r:id="rId3"/>
          </a:graphicData>
        </a:graphic>
      </p:graphicFrame>
      <p:sp>
        <p:nvSpPr>
          <p:cNvPr id="5" name="Title 2"/>
          <p:cNvSpPr txBox="1">
            <a:spLocks/>
          </p:cNvSpPr>
          <p:nvPr/>
        </p:nvSpPr>
        <p:spPr>
          <a:xfrm>
            <a:off x="320866" y="0"/>
            <a:ext cx="8658034" cy="771189"/>
          </a:xfrm>
          <a:prstGeom prst="rect">
            <a:avLst/>
          </a:prstGeom>
        </p:spPr>
        <p:txBody>
          <a:bodyPr lIns="150564" tIns="75282" rIns="75282" bIns="37640"/>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r>
              <a:rPr lang="en-US" sz="3600" dirty="0">
                <a:latin typeface="Arial"/>
                <a:ea typeface="Adobe Gothic Std B" panose="020B0800000000000000" pitchFamily="34" charset="-128"/>
                <a:cs typeface="Arial"/>
              </a:rPr>
              <a:t>Fewer computer science graduates than 10 years ago (and half as many women</a:t>
            </a:r>
            <a:r>
              <a:rPr lang="en-US" sz="3600" dirty="0" smtClean="0">
                <a:latin typeface="Arial"/>
                <a:ea typeface="Adobe Gothic Std B" panose="020B0800000000000000" pitchFamily="34" charset="-128"/>
                <a:cs typeface="Arial"/>
              </a:rPr>
              <a:t>):</a:t>
            </a:r>
            <a:endParaRPr lang="en-US" sz="2600" dirty="0">
              <a:latin typeface="Arial"/>
              <a:ea typeface="Adobe Gothic Std B" panose="020B0800000000000000" pitchFamily="34" charset="-128"/>
              <a:cs typeface="Arial"/>
            </a:endParaRPr>
          </a:p>
        </p:txBody>
      </p:sp>
      <p:sp>
        <p:nvSpPr>
          <p:cNvPr id="6" name="Rectangle 5"/>
          <p:cNvSpPr/>
          <p:nvPr/>
        </p:nvSpPr>
        <p:spPr>
          <a:xfrm>
            <a:off x="5459730" y="4944374"/>
            <a:ext cx="3823970" cy="199126"/>
          </a:xfrm>
          <a:prstGeom prst="rect">
            <a:avLst/>
          </a:prstGeom>
        </p:spPr>
        <p:txBody>
          <a:bodyPr wrap="square" lIns="75282" tIns="37640" rIns="75282" bIns="37640">
            <a:spAutoFit/>
          </a:bodyPr>
          <a:lstStyle/>
          <a:p>
            <a:r>
              <a:rPr lang="en-US" sz="800" dirty="0">
                <a:latin typeface="Arial"/>
                <a:cs typeface="Arial"/>
              </a:rPr>
              <a:t>Source: National Science </a:t>
            </a:r>
            <a:r>
              <a:rPr lang="en-US" sz="800" dirty="0" smtClean="0">
                <a:latin typeface="Arial"/>
                <a:cs typeface="Arial"/>
              </a:rPr>
              <a:t>Foundation, National Center for Education Statistics </a:t>
            </a:r>
            <a:endParaRPr lang="en-US" sz="800" dirty="0">
              <a:latin typeface="Arial"/>
              <a:cs typeface="Arial"/>
            </a:endParaRPr>
          </a:p>
        </p:txBody>
      </p:sp>
      <p:sp>
        <p:nvSpPr>
          <p:cNvPr id="34" name="Rectangle 33"/>
          <p:cNvSpPr/>
          <p:nvPr/>
        </p:nvSpPr>
        <p:spPr>
          <a:xfrm>
            <a:off x="711200" y="2279650"/>
            <a:ext cx="212726" cy="1704975"/>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5" name="Rectangle 34"/>
          <p:cNvSpPr/>
          <p:nvPr/>
        </p:nvSpPr>
        <p:spPr>
          <a:xfrm>
            <a:off x="1230603" y="1935691"/>
            <a:ext cx="207672" cy="1966383"/>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6" name="Rectangle 35"/>
          <p:cNvSpPr/>
          <p:nvPr/>
        </p:nvSpPr>
        <p:spPr>
          <a:xfrm>
            <a:off x="1739589" y="1635125"/>
            <a:ext cx="213036" cy="2187575"/>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7" name="Rectangle 36"/>
          <p:cNvSpPr/>
          <p:nvPr/>
        </p:nvSpPr>
        <p:spPr>
          <a:xfrm>
            <a:off x="2259586" y="1257301"/>
            <a:ext cx="207389" cy="2479674"/>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8" name="Rectangle 37"/>
          <p:cNvSpPr/>
          <p:nvPr/>
        </p:nvSpPr>
        <p:spPr>
          <a:xfrm>
            <a:off x="2771312" y="1320801"/>
            <a:ext cx="210013" cy="2498724"/>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9" name="Rectangle 38"/>
          <p:cNvSpPr/>
          <p:nvPr/>
        </p:nvSpPr>
        <p:spPr>
          <a:xfrm>
            <a:off x="3285586" y="1654175"/>
            <a:ext cx="206914" cy="2324100"/>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0" name="Rectangle 39"/>
          <p:cNvSpPr/>
          <p:nvPr/>
        </p:nvSpPr>
        <p:spPr>
          <a:xfrm>
            <a:off x="3796685" y="2148417"/>
            <a:ext cx="210165" cy="1991783"/>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1" name="Rectangle 40"/>
          <p:cNvSpPr/>
          <p:nvPr/>
        </p:nvSpPr>
        <p:spPr>
          <a:xfrm>
            <a:off x="4313076" y="2444750"/>
            <a:ext cx="204950" cy="1797050"/>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2" name="Rectangle 41"/>
          <p:cNvSpPr/>
          <p:nvPr/>
        </p:nvSpPr>
        <p:spPr>
          <a:xfrm>
            <a:off x="4825235" y="2655358"/>
            <a:ext cx="207140" cy="1643592"/>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3" name="Rectangle 42"/>
          <p:cNvSpPr/>
          <p:nvPr/>
        </p:nvSpPr>
        <p:spPr>
          <a:xfrm>
            <a:off x="5340571" y="2662767"/>
            <a:ext cx="209329" cy="1633008"/>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4" name="Rectangle 43"/>
          <p:cNvSpPr/>
          <p:nvPr/>
        </p:nvSpPr>
        <p:spPr>
          <a:xfrm>
            <a:off x="5850180" y="2604558"/>
            <a:ext cx="210895" cy="1678517"/>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5" name="Rectangle 44"/>
          <p:cNvSpPr/>
          <p:nvPr/>
        </p:nvSpPr>
        <p:spPr>
          <a:xfrm>
            <a:off x="6363395" y="2421467"/>
            <a:ext cx="215205" cy="1848907"/>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6" name="Rectangle 45"/>
          <p:cNvSpPr/>
          <p:nvPr/>
        </p:nvSpPr>
        <p:spPr>
          <a:xfrm>
            <a:off x="6366114" y="4267201"/>
            <a:ext cx="209311" cy="357850"/>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7" name="Rectangle 46"/>
          <p:cNvSpPr/>
          <p:nvPr/>
        </p:nvSpPr>
        <p:spPr>
          <a:xfrm>
            <a:off x="5850180" y="4283075"/>
            <a:ext cx="207720" cy="34289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8" name="Rectangle 47"/>
          <p:cNvSpPr/>
          <p:nvPr/>
        </p:nvSpPr>
        <p:spPr>
          <a:xfrm>
            <a:off x="6876612" y="2193925"/>
            <a:ext cx="213163" cy="2032000"/>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9" name="Rectangle 48"/>
          <p:cNvSpPr/>
          <p:nvPr/>
        </p:nvSpPr>
        <p:spPr>
          <a:xfrm>
            <a:off x="6879787" y="4222750"/>
            <a:ext cx="206813" cy="402297"/>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0" name="Rectangle 49"/>
          <p:cNvSpPr/>
          <p:nvPr/>
        </p:nvSpPr>
        <p:spPr>
          <a:xfrm>
            <a:off x="5337396" y="4295775"/>
            <a:ext cx="209329" cy="330200"/>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1" name="Rectangle 50"/>
          <p:cNvSpPr/>
          <p:nvPr/>
        </p:nvSpPr>
        <p:spPr>
          <a:xfrm>
            <a:off x="4825235" y="4295775"/>
            <a:ext cx="210315" cy="33019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2" name="Rectangle 51"/>
          <p:cNvSpPr/>
          <p:nvPr/>
        </p:nvSpPr>
        <p:spPr>
          <a:xfrm>
            <a:off x="4309900" y="4238625"/>
            <a:ext cx="208125" cy="392775"/>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3" name="Rectangle 52"/>
          <p:cNvSpPr/>
          <p:nvPr/>
        </p:nvSpPr>
        <p:spPr>
          <a:xfrm>
            <a:off x="3796685" y="4137025"/>
            <a:ext cx="206990" cy="488950"/>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4" name="Rectangle 53"/>
          <p:cNvSpPr/>
          <p:nvPr/>
        </p:nvSpPr>
        <p:spPr>
          <a:xfrm>
            <a:off x="3285586" y="3981451"/>
            <a:ext cx="203739" cy="646772"/>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5" name="Rectangle 54"/>
          <p:cNvSpPr/>
          <p:nvPr/>
        </p:nvSpPr>
        <p:spPr>
          <a:xfrm>
            <a:off x="2771312" y="3822700"/>
            <a:ext cx="206838" cy="80644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6" name="Rectangle 55"/>
          <p:cNvSpPr/>
          <p:nvPr/>
        </p:nvSpPr>
        <p:spPr>
          <a:xfrm>
            <a:off x="2256411" y="3736975"/>
            <a:ext cx="207389" cy="895350"/>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7" name="Rectangle 56"/>
          <p:cNvSpPr/>
          <p:nvPr/>
        </p:nvSpPr>
        <p:spPr>
          <a:xfrm>
            <a:off x="1739589" y="3819525"/>
            <a:ext cx="209861" cy="808697"/>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8" name="Rectangle 57"/>
          <p:cNvSpPr/>
          <p:nvPr/>
        </p:nvSpPr>
        <p:spPr>
          <a:xfrm>
            <a:off x="1227428" y="3901017"/>
            <a:ext cx="210847" cy="724957"/>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9" name="Rectangle 58"/>
          <p:cNvSpPr/>
          <p:nvPr/>
        </p:nvSpPr>
        <p:spPr>
          <a:xfrm>
            <a:off x="711200" y="3981450"/>
            <a:ext cx="212725" cy="658113"/>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grpSp>
        <p:nvGrpSpPr>
          <p:cNvPr id="70" name="Group 69"/>
          <p:cNvGrpSpPr/>
          <p:nvPr/>
        </p:nvGrpSpPr>
        <p:grpSpPr>
          <a:xfrm>
            <a:off x="8245699" y="4240037"/>
            <a:ext cx="1202046" cy="270491"/>
            <a:chOff x="11155066" y="5540684"/>
            <a:chExt cx="1281409" cy="427025"/>
          </a:xfrm>
        </p:grpSpPr>
        <p:sp>
          <p:nvSpPr>
            <p:cNvPr id="66" name="Freeform 100"/>
            <p:cNvSpPr>
              <a:spLocks noChangeAspect="1" noEditPoints="1"/>
            </p:cNvSpPr>
            <p:nvPr/>
          </p:nvSpPr>
          <p:spPr bwMode="black">
            <a:xfrm>
              <a:off x="11155066" y="5540684"/>
              <a:ext cx="192358" cy="408456"/>
            </a:xfrm>
            <a:custGeom>
              <a:avLst/>
              <a:gdLst>
                <a:gd name="T0" fmla="*/ 208 w 634"/>
                <a:gd name="T1" fmla="*/ 110 h 1349"/>
                <a:gd name="T2" fmla="*/ 318 w 634"/>
                <a:gd name="T3" fmla="*/ 221 h 1349"/>
                <a:gd name="T4" fmla="*/ 429 w 634"/>
                <a:gd name="T5" fmla="*/ 110 h 1349"/>
                <a:gd name="T6" fmla="*/ 318 w 634"/>
                <a:gd name="T7" fmla="*/ 0 h 1349"/>
                <a:gd name="T8" fmla="*/ 208 w 634"/>
                <a:gd name="T9" fmla="*/ 110 h 1349"/>
                <a:gd name="T10" fmla="*/ 627 w 634"/>
                <a:gd name="T11" fmla="*/ 680 h 1349"/>
                <a:gd name="T12" fmla="*/ 533 w 634"/>
                <a:gd name="T13" fmla="*/ 353 h 1349"/>
                <a:gd name="T14" fmla="*/ 407 w 634"/>
                <a:gd name="T15" fmla="*/ 251 h 1349"/>
                <a:gd name="T16" fmla="*/ 229 w 634"/>
                <a:gd name="T17" fmla="*/ 251 h 1349"/>
                <a:gd name="T18" fmla="*/ 103 w 634"/>
                <a:gd name="T19" fmla="*/ 353 h 1349"/>
                <a:gd name="T20" fmla="*/ 7 w 634"/>
                <a:gd name="T21" fmla="*/ 680 h 1349"/>
                <a:gd name="T22" fmla="*/ 36 w 634"/>
                <a:gd name="T23" fmla="*/ 734 h 1349"/>
                <a:gd name="T24" fmla="*/ 90 w 634"/>
                <a:gd name="T25" fmla="*/ 705 h 1349"/>
                <a:gd name="T26" fmla="*/ 180 w 634"/>
                <a:gd name="T27" fmla="*/ 399 h 1349"/>
                <a:gd name="T28" fmla="*/ 207 w 634"/>
                <a:gd name="T29" fmla="*/ 399 h 1349"/>
                <a:gd name="T30" fmla="*/ 57 w 634"/>
                <a:gd name="T31" fmla="*/ 910 h 1349"/>
                <a:gd name="T32" fmla="*/ 201 w 634"/>
                <a:gd name="T33" fmla="*/ 910 h 1349"/>
                <a:gd name="T34" fmla="*/ 201 w 634"/>
                <a:gd name="T35" fmla="*/ 1296 h 1349"/>
                <a:gd name="T36" fmla="*/ 254 w 634"/>
                <a:gd name="T37" fmla="*/ 1349 h 1349"/>
                <a:gd name="T38" fmla="*/ 306 w 634"/>
                <a:gd name="T39" fmla="*/ 1296 h 1349"/>
                <a:gd name="T40" fmla="*/ 306 w 634"/>
                <a:gd name="T41" fmla="*/ 910 h 1349"/>
                <a:gd name="T42" fmla="*/ 331 w 634"/>
                <a:gd name="T43" fmla="*/ 910 h 1349"/>
                <a:gd name="T44" fmla="*/ 331 w 634"/>
                <a:gd name="T45" fmla="*/ 1296 h 1349"/>
                <a:gd name="T46" fmla="*/ 384 w 634"/>
                <a:gd name="T47" fmla="*/ 1349 h 1349"/>
                <a:gd name="T48" fmla="*/ 436 w 634"/>
                <a:gd name="T49" fmla="*/ 1296 h 1349"/>
                <a:gd name="T50" fmla="*/ 436 w 634"/>
                <a:gd name="T51" fmla="*/ 910 h 1349"/>
                <a:gd name="T52" fmla="*/ 580 w 634"/>
                <a:gd name="T53" fmla="*/ 910 h 1349"/>
                <a:gd name="T54" fmla="*/ 430 w 634"/>
                <a:gd name="T55" fmla="*/ 399 h 1349"/>
                <a:gd name="T56" fmla="*/ 456 w 634"/>
                <a:gd name="T57" fmla="*/ 399 h 1349"/>
                <a:gd name="T58" fmla="*/ 546 w 634"/>
                <a:gd name="T59" fmla="*/ 705 h 1349"/>
                <a:gd name="T60" fmla="*/ 600 w 634"/>
                <a:gd name="T61" fmla="*/ 734 h 1349"/>
                <a:gd name="T62" fmla="*/ 627 w 634"/>
                <a:gd name="T63" fmla="*/ 680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4" h="1349">
                  <a:moveTo>
                    <a:pt x="208" y="110"/>
                  </a:moveTo>
                  <a:cubicBezTo>
                    <a:pt x="208" y="172"/>
                    <a:pt x="257" y="221"/>
                    <a:pt x="318" y="221"/>
                  </a:cubicBezTo>
                  <a:cubicBezTo>
                    <a:pt x="380" y="221"/>
                    <a:pt x="429" y="172"/>
                    <a:pt x="429" y="110"/>
                  </a:cubicBezTo>
                  <a:cubicBezTo>
                    <a:pt x="429" y="49"/>
                    <a:pt x="380" y="0"/>
                    <a:pt x="318" y="0"/>
                  </a:cubicBezTo>
                  <a:cubicBezTo>
                    <a:pt x="257" y="0"/>
                    <a:pt x="208" y="49"/>
                    <a:pt x="208" y="110"/>
                  </a:cubicBezTo>
                  <a:close/>
                  <a:moveTo>
                    <a:pt x="627" y="680"/>
                  </a:moveTo>
                  <a:cubicBezTo>
                    <a:pt x="622" y="662"/>
                    <a:pt x="574" y="492"/>
                    <a:pt x="533" y="353"/>
                  </a:cubicBezTo>
                  <a:cubicBezTo>
                    <a:pt x="517" y="302"/>
                    <a:pt x="462" y="251"/>
                    <a:pt x="407" y="251"/>
                  </a:cubicBezTo>
                  <a:cubicBezTo>
                    <a:pt x="380" y="251"/>
                    <a:pt x="254" y="251"/>
                    <a:pt x="229" y="251"/>
                  </a:cubicBezTo>
                  <a:cubicBezTo>
                    <a:pt x="174" y="251"/>
                    <a:pt x="119" y="302"/>
                    <a:pt x="103" y="353"/>
                  </a:cubicBezTo>
                  <a:cubicBezTo>
                    <a:pt x="62" y="492"/>
                    <a:pt x="12" y="662"/>
                    <a:pt x="7" y="680"/>
                  </a:cubicBezTo>
                  <a:cubicBezTo>
                    <a:pt x="0" y="704"/>
                    <a:pt x="13" y="727"/>
                    <a:pt x="36" y="734"/>
                  </a:cubicBezTo>
                  <a:cubicBezTo>
                    <a:pt x="60" y="741"/>
                    <a:pt x="84" y="728"/>
                    <a:pt x="90" y="705"/>
                  </a:cubicBezTo>
                  <a:cubicBezTo>
                    <a:pt x="101" y="671"/>
                    <a:pt x="180" y="399"/>
                    <a:pt x="180" y="399"/>
                  </a:cubicBezTo>
                  <a:cubicBezTo>
                    <a:pt x="207" y="399"/>
                    <a:pt x="207" y="399"/>
                    <a:pt x="207" y="399"/>
                  </a:cubicBezTo>
                  <a:cubicBezTo>
                    <a:pt x="57" y="910"/>
                    <a:pt x="57" y="910"/>
                    <a:pt x="57" y="910"/>
                  </a:cubicBezTo>
                  <a:cubicBezTo>
                    <a:pt x="201" y="910"/>
                    <a:pt x="201" y="910"/>
                    <a:pt x="201" y="910"/>
                  </a:cubicBezTo>
                  <a:cubicBezTo>
                    <a:pt x="201" y="1086"/>
                    <a:pt x="201" y="1275"/>
                    <a:pt x="201" y="1296"/>
                  </a:cubicBezTo>
                  <a:cubicBezTo>
                    <a:pt x="201" y="1326"/>
                    <a:pt x="224" y="1349"/>
                    <a:pt x="254" y="1349"/>
                  </a:cubicBezTo>
                  <a:cubicBezTo>
                    <a:pt x="282" y="1349"/>
                    <a:pt x="306" y="1326"/>
                    <a:pt x="306" y="1296"/>
                  </a:cubicBezTo>
                  <a:cubicBezTo>
                    <a:pt x="306" y="1254"/>
                    <a:pt x="306" y="910"/>
                    <a:pt x="306" y="910"/>
                  </a:cubicBezTo>
                  <a:cubicBezTo>
                    <a:pt x="331" y="910"/>
                    <a:pt x="331" y="910"/>
                    <a:pt x="331" y="910"/>
                  </a:cubicBezTo>
                  <a:cubicBezTo>
                    <a:pt x="331" y="910"/>
                    <a:pt x="331" y="1254"/>
                    <a:pt x="331" y="1296"/>
                  </a:cubicBezTo>
                  <a:cubicBezTo>
                    <a:pt x="331" y="1326"/>
                    <a:pt x="355" y="1349"/>
                    <a:pt x="384" y="1349"/>
                  </a:cubicBezTo>
                  <a:cubicBezTo>
                    <a:pt x="413" y="1349"/>
                    <a:pt x="436" y="1326"/>
                    <a:pt x="436" y="1296"/>
                  </a:cubicBezTo>
                  <a:cubicBezTo>
                    <a:pt x="436" y="1275"/>
                    <a:pt x="436" y="1086"/>
                    <a:pt x="436" y="910"/>
                  </a:cubicBezTo>
                  <a:cubicBezTo>
                    <a:pt x="580" y="910"/>
                    <a:pt x="580" y="910"/>
                    <a:pt x="580" y="910"/>
                  </a:cubicBezTo>
                  <a:cubicBezTo>
                    <a:pt x="430" y="399"/>
                    <a:pt x="430" y="399"/>
                    <a:pt x="430" y="399"/>
                  </a:cubicBezTo>
                  <a:cubicBezTo>
                    <a:pt x="456" y="399"/>
                    <a:pt x="456" y="399"/>
                    <a:pt x="456" y="399"/>
                  </a:cubicBezTo>
                  <a:cubicBezTo>
                    <a:pt x="456" y="399"/>
                    <a:pt x="535" y="671"/>
                    <a:pt x="546" y="705"/>
                  </a:cubicBezTo>
                  <a:cubicBezTo>
                    <a:pt x="552" y="728"/>
                    <a:pt x="577" y="741"/>
                    <a:pt x="600" y="734"/>
                  </a:cubicBezTo>
                  <a:cubicBezTo>
                    <a:pt x="623" y="727"/>
                    <a:pt x="634" y="704"/>
                    <a:pt x="627" y="680"/>
                  </a:cubicBezTo>
                </a:path>
              </a:pathLst>
            </a:custGeom>
            <a:solidFill>
              <a:srgbClr val="7665A0"/>
            </a:solidFill>
            <a:ln>
              <a:noFill/>
            </a:ln>
            <a:extLst/>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7" name="TextBox 66"/>
            <p:cNvSpPr txBox="1"/>
            <p:nvPr/>
          </p:nvSpPr>
          <p:spPr>
            <a:xfrm>
              <a:off x="11345779" y="5591024"/>
              <a:ext cx="1090696" cy="376685"/>
            </a:xfrm>
            <a:prstGeom prst="rect">
              <a:avLst/>
            </a:prstGeom>
            <a:noFill/>
          </p:spPr>
          <p:txBody>
            <a:bodyPr wrap="square" rtlCol="0">
              <a:spAutoFit/>
            </a:bodyPr>
            <a:lstStyle/>
            <a:p>
              <a:pPr defTabSz="767798">
                <a:spcBef>
                  <a:spcPct val="0"/>
                </a:spcBef>
              </a:pPr>
              <a:r>
                <a:rPr lang="en-US" sz="1200" dirty="0">
                  <a:latin typeface="Arial"/>
                  <a:ea typeface="Adobe Gothic Std B" panose="020B0800000000000000" pitchFamily="34" charset="-128"/>
                  <a:cs typeface="Arial"/>
                </a:rPr>
                <a:t>FEMALE</a:t>
              </a:r>
            </a:p>
          </p:txBody>
        </p:sp>
      </p:grpSp>
      <p:grpSp>
        <p:nvGrpSpPr>
          <p:cNvPr id="69" name="Group 68"/>
          <p:cNvGrpSpPr/>
          <p:nvPr/>
        </p:nvGrpSpPr>
        <p:grpSpPr>
          <a:xfrm>
            <a:off x="8261902" y="3903983"/>
            <a:ext cx="1175389" cy="266427"/>
            <a:chOff x="11183482" y="4628671"/>
            <a:chExt cx="1252993" cy="420607"/>
          </a:xfrm>
        </p:grpSpPr>
        <p:sp>
          <p:nvSpPr>
            <p:cNvPr id="64" name="Freeform 105"/>
            <p:cNvSpPr>
              <a:spLocks noChangeAspect="1" noEditPoints="1"/>
            </p:cNvSpPr>
            <p:nvPr/>
          </p:nvSpPr>
          <p:spPr bwMode="black">
            <a:xfrm>
              <a:off x="11183482" y="4628671"/>
              <a:ext cx="155564" cy="395622"/>
            </a:xfrm>
            <a:custGeom>
              <a:avLst/>
              <a:gdLst>
                <a:gd name="T0" fmla="*/ 388 w 529"/>
                <a:gd name="T1" fmla="*/ 249 h 1345"/>
                <a:gd name="T2" fmla="*/ 529 w 529"/>
                <a:gd name="T3" fmla="*/ 391 h 1345"/>
                <a:gd name="T4" fmla="*/ 529 w 529"/>
                <a:gd name="T5" fmla="*/ 734 h 1345"/>
                <a:gd name="T6" fmla="*/ 482 w 529"/>
                <a:gd name="T7" fmla="*/ 783 h 1345"/>
                <a:gd name="T8" fmla="*/ 434 w 529"/>
                <a:gd name="T9" fmla="*/ 734 h 1345"/>
                <a:gd name="T10" fmla="*/ 434 w 529"/>
                <a:gd name="T11" fmla="*/ 424 h 1345"/>
                <a:gd name="T12" fmla="*/ 408 w 529"/>
                <a:gd name="T13" fmla="*/ 424 h 1345"/>
                <a:gd name="T14" fmla="*/ 408 w 529"/>
                <a:gd name="T15" fmla="*/ 1281 h 1345"/>
                <a:gd name="T16" fmla="*/ 343 w 529"/>
                <a:gd name="T17" fmla="*/ 1345 h 1345"/>
                <a:gd name="T18" fmla="*/ 278 w 529"/>
                <a:gd name="T19" fmla="*/ 1281 h 1345"/>
                <a:gd name="T20" fmla="*/ 278 w 529"/>
                <a:gd name="T21" fmla="*/ 785 h 1345"/>
                <a:gd name="T22" fmla="*/ 252 w 529"/>
                <a:gd name="T23" fmla="*/ 785 h 1345"/>
                <a:gd name="T24" fmla="*/ 252 w 529"/>
                <a:gd name="T25" fmla="*/ 1281 h 1345"/>
                <a:gd name="T26" fmla="*/ 187 w 529"/>
                <a:gd name="T27" fmla="*/ 1345 h 1345"/>
                <a:gd name="T28" fmla="*/ 122 w 529"/>
                <a:gd name="T29" fmla="*/ 1281 h 1345"/>
                <a:gd name="T30" fmla="*/ 122 w 529"/>
                <a:gd name="T31" fmla="*/ 424 h 1345"/>
                <a:gd name="T32" fmla="*/ 96 w 529"/>
                <a:gd name="T33" fmla="*/ 424 h 1345"/>
                <a:gd name="T34" fmla="*/ 96 w 529"/>
                <a:gd name="T35" fmla="*/ 734 h 1345"/>
                <a:gd name="T36" fmla="*/ 49 w 529"/>
                <a:gd name="T37" fmla="*/ 783 h 1345"/>
                <a:gd name="T38" fmla="*/ 0 w 529"/>
                <a:gd name="T39" fmla="*/ 734 h 1345"/>
                <a:gd name="T40" fmla="*/ 0 w 529"/>
                <a:gd name="T41" fmla="*/ 391 h 1345"/>
                <a:gd name="T42" fmla="*/ 143 w 529"/>
                <a:gd name="T43" fmla="*/ 249 h 1345"/>
                <a:gd name="T44" fmla="*/ 388 w 529"/>
                <a:gd name="T45" fmla="*/ 249 h 1345"/>
                <a:gd name="T46" fmla="*/ 155 w 529"/>
                <a:gd name="T47" fmla="*/ 110 h 1345"/>
                <a:gd name="T48" fmla="*/ 266 w 529"/>
                <a:gd name="T49" fmla="*/ 221 h 1345"/>
                <a:gd name="T50" fmla="*/ 377 w 529"/>
                <a:gd name="T51" fmla="*/ 110 h 1345"/>
                <a:gd name="T52" fmla="*/ 266 w 529"/>
                <a:gd name="T53" fmla="*/ 0 h 1345"/>
                <a:gd name="T54" fmla="*/ 155 w 529"/>
                <a:gd name="T55" fmla="*/ 110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29" h="1345">
                  <a:moveTo>
                    <a:pt x="388" y="249"/>
                  </a:moveTo>
                  <a:cubicBezTo>
                    <a:pt x="466" y="249"/>
                    <a:pt x="529" y="313"/>
                    <a:pt x="529" y="391"/>
                  </a:cubicBezTo>
                  <a:cubicBezTo>
                    <a:pt x="529" y="430"/>
                    <a:pt x="529" y="707"/>
                    <a:pt x="529" y="734"/>
                  </a:cubicBezTo>
                  <a:cubicBezTo>
                    <a:pt x="529" y="761"/>
                    <a:pt x="508" y="783"/>
                    <a:pt x="482" y="783"/>
                  </a:cubicBezTo>
                  <a:cubicBezTo>
                    <a:pt x="455" y="783"/>
                    <a:pt x="434" y="761"/>
                    <a:pt x="434" y="734"/>
                  </a:cubicBezTo>
                  <a:cubicBezTo>
                    <a:pt x="434" y="703"/>
                    <a:pt x="434" y="424"/>
                    <a:pt x="434" y="424"/>
                  </a:cubicBezTo>
                  <a:cubicBezTo>
                    <a:pt x="408" y="424"/>
                    <a:pt x="408" y="424"/>
                    <a:pt x="408" y="424"/>
                  </a:cubicBezTo>
                  <a:cubicBezTo>
                    <a:pt x="408" y="424"/>
                    <a:pt x="408" y="1227"/>
                    <a:pt x="408" y="1281"/>
                  </a:cubicBezTo>
                  <a:cubicBezTo>
                    <a:pt x="408" y="1317"/>
                    <a:pt x="379" y="1345"/>
                    <a:pt x="343" y="1345"/>
                  </a:cubicBezTo>
                  <a:cubicBezTo>
                    <a:pt x="307" y="1345"/>
                    <a:pt x="278" y="1317"/>
                    <a:pt x="278" y="1281"/>
                  </a:cubicBezTo>
                  <a:cubicBezTo>
                    <a:pt x="278" y="1227"/>
                    <a:pt x="278" y="785"/>
                    <a:pt x="278" y="785"/>
                  </a:cubicBezTo>
                  <a:cubicBezTo>
                    <a:pt x="252" y="785"/>
                    <a:pt x="252" y="785"/>
                    <a:pt x="252" y="785"/>
                  </a:cubicBezTo>
                  <a:cubicBezTo>
                    <a:pt x="252" y="785"/>
                    <a:pt x="252" y="1227"/>
                    <a:pt x="252" y="1281"/>
                  </a:cubicBezTo>
                  <a:cubicBezTo>
                    <a:pt x="252" y="1317"/>
                    <a:pt x="223" y="1345"/>
                    <a:pt x="187" y="1345"/>
                  </a:cubicBezTo>
                  <a:cubicBezTo>
                    <a:pt x="151" y="1345"/>
                    <a:pt x="122" y="1317"/>
                    <a:pt x="122" y="1281"/>
                  </a:cubicBezTo>
                  <a:cubicBezTo>
                    <a:pt x="122" y="1227"/>
                    <a:pt x="122" y="424"/>
                    <a:pt x="122" y="424"/>
                  </a:cubicBezTo>
                  <a:cubicBezTo>
                    <a:pt x="96" y="424"/>
                    <a:pt x="96" y="424"/>
                    <a:pt x="96" y="424"/>
                  </a:cubicBezTo>
                  <a:cubicBezTo>
                    <a:pt x="96" y="424"/>
                    <a:pt x="96" y="703"/>
                    <a:pt x="96" y="734"/>
                  </a:cubicBezTo>
                  <a:cubicBezTo>
                    <a:pt x="96" y="761"/>
                    <a:pt x="76" y="783"/>
                    <a:pt x="49" y="783"/>
                  </a:cubicBezTo>
                  <a:cubicBezTo>
                    <a:pt x="22" y="783"/>
                    <a:pt x="0" y="761"/>
                    <a:pt x="0" y="734"/>
                  </a:cubicBezTo>
                  <a:cubicBezTo>
                    <a:pt x="0" y="707"/>
                    <a:pt x="0" y="430"/>
                    <a:pt x="0" y="391"/>
                  </a:cubicBezTo>
                  <a:cubicBezTo>
                    <a:pt x="0" y="313"/>
                    <a:pt x="64" y="249"/>
                    <a:pt x="143" y="249"/>
                  </a:cubicBezTo>
                  <a:cubicBezTo>
                    <a:pt x="180" y="249"/>
                    <a:pt x="348" y="249"/>
                    <a:pt x="388" y="249"/>
                  </a:cubicBezTo>
                  <a:close/>
                  <a:moveTo>
                    <a:pt x="155" y="110"/>
                  </a:moveTo>
                  <a:cubicBezTo>
                    <a:pt x="155" y="172"/>
                    <a:pt x="205" y="221"/>
                    <a:pt x="266" y="221"/>
                  </a:cubicBezTo>
                  <a:cubicBezTo>
                    <a:pt x="327" y="221"/>
                    <a:pt x="377" y="172"/>
                    <a:pt x="377" y="110"/>
                  </a:cubicBezTo>
                  <a:cubicBezTo>
                    <a:pt x="377" y="49"/>
                    <a:pt x="327" y="0"/>
                    <a:pt x="266" y="0"/>
                  </a:cubicBezTo>
                  <a:cubicBezTo>
                    <a:pt x="205" y="0"/>
                    <a:pt x="155" y="49"/>
                    <a:pt x="155" y="110"/>
                  </a:cubicBezTo>
                  <a:close/>
                </a:path>
              </a:pathLst>
            </a:custGeom>
            <a:solidFill>
              <a:srgbClr val="00ADBC"/>
            </a:solidFill>
            <a:extLst/>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8" name="TextBox 67"/>
            <p:cNvSpPr txBox="1"/>
            <p:nvPr/>
          </p:nvSpPr>
          <p:spPr>
            <a:xfrm>
              <a:off x="11345779" y="4672594"/>
              <a:ext cx="1090696" cy="376684"/>
            </a:xfrm>
            <a:prstGeom prst="rect">
              <a:avLst/>
            </a:prstGeom>
            <a:noFill/>
          </p:spPr>
          <p:txBody>
            <a:bodyPr wrap="square" rtlCol="0">
              <a:spAutoFit/>
            </a:bodyPr>
            <a:lstStyle/>
            <a:p>
              <a:pPr defTabSz="767798">
                <a:spcBef>
                  <a:spcPct val="0"/>
                </a:spcBef>
              </a:pPr>
              <a:r>
                <a:rPr lang="en-US" sz="1200" dirty="0">
                  <a:latin typeface="Arial"/>
                  <a:ea typeface="Adobe Gothic Std B" panose="020B0800000000000000" pitchFamily="34" charset="-128"/>
                  <a:cs typeface="Arial"/>
                </a:rPr>
                <a:t>MALE</a:t>
              </a:r>
            </a:p>
          </p:txBody>
        </p:sp>
      </p:grpSp>
      <p:sp>
        <p:nvSpPr>
          <p:cNvPr id="71" name="Rectangle 70"/>
          <p:cNvSpPr/>
          <p:nvPr/>
        </p:nvSpPr>
        <p:spPr>
          <a:xfrm>
            <a:off x="7393079" y="1974850"/>
            <a:ext cx="207871" cy="2216149"/>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72" name="Rectangle 71"/>
          <p:cNvSpPr/>
          <p:nvPr/>
        </p:nvSpPr>
        <p:spPr>
          <a:xfrm>
            <a:off x="7393079" y="4187825"/>
            <a:ext cx="207871" cy="44039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62" name="Rectangle 61"/>
          <p:cNvSpPr/>
          <p:nvPr/>
        </p:nvSpPr>
        <p:spPr>
          <a:xfrm>
            <a:off x="7907429" y="1641476"/>
            <a:ext cx="204696" cy="2479674"/>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63" name="Rectangle 62"/>
          <p:cNvSpPr/>
          <p:nvPr/>
        </p:nvSpPr>
        <p:spPr>
          <a:xfrm>
            <a:off x="7904254" y="4117975"/>
            <a:ext cx="207871" cy="51024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Tree>
    <p:extLst>
      <p:ext uri="{BB962C8B-B14F-4D97-AF65-F5344CB8AC3E}">
        <p14:creationId xmlns:p14="http://schemas.microsoft.com/office/powerpoint/2010/main" val="873124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30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500"/>
                                        <p:tgtEl>
                                          <p:spTgt spid="7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wipe(down)">
                                      <p:cBhvr>
                                        <p:cTn id="10" dur="200"/>
                                        <p:tgtEl>
                                          <p:spTgt spid="59"/>
                                        </p:tgtEl>
                                      </p:cBhvr>
                                    </p:animEffect>
                                  </p:childTnLst>
                                </p:cTn>
                              </p:par>
                              <p:par>
                                <p:cTn id="11" presetID="22" presetClass="entr" presetSubtype="4" fill="hold" grpId="0" nodeType="withEffect">
                                  <p:stCondLst>
                                    <p:cond delay="100"/>
                                  </p:stCondLst>
                                  <p:childTnLst>
                                    <p:set>
                                      <p:cBhvr>
                                        <p:cTn id="12" dur="1" fill="hold">
                                          <p:stCondLst>
                                            <p:cond delay="0"/>
                                          </p:stCondLst>
                                        </p:cTn>
                                        <p:tgtEl>
                                          <p:spTgt spid="58"/>
                                        </p:tgtEl>
                                        <p:attrNameLst>
                                          <p:attrName>style.visibility</p:attrName>
                                        </p:attrNameLst>
                                      </p:cBhvr>
                                      <p:to>
                                        <p:strVal val="visible"/>
                                      </p:to>
                                    </p:set>
                                    <p:animEffect transition="in" filter="wipe(down)">
                                      <p:cBhvr>
                                        <p:cTn id="13" dur="200"/>
                                        <p:tgtEl>
                                          <p:spTgt spid="58"/>
                                        </p:tgtEl>
                                      </p:cBhvr>
                                    </p:animEffect>
                                  </p:childTnLst>
                                </p:cTn>
                              </p:par>
                              <p:par>
                                <p:cTn id="14" presetID="22" presetClass="entr" presetSubtype="4" fill="hold" grpId="0" nodeType="withEffect">
                                  <p:stCondLst>
                                    <p:cond delay="200"/>
                                  </p:stCondLst>
                                  <p:childTnLst>
                                    <p:set>
                                      <p:cBhvr>
                                        <p:cTn id="15" dur="1" fill="hold">
                                          <p:stCondLst>
                                            <p:cond delay="0"/>
                                          </p:stCondLst>
                                        </p:cTn>
                                        <p:tgtEl>
                                          <p:spTgt spid="57"/>
                                        </p:tgtEl>
                                        <p:attrNameLst>
                                          <p:attrName>style.visibility</p:attrName>
                                        </p:attrNameLst>
                                      </p:cBhvr>
                                      <p:to>
                                        <p:strVal val="visible"/>
                                      </p:to>
                                    </p:set>
                                    <p:animEffect transition="in" filter="wipe(down)">
                                      <p:cBhvr>
                                        <p:cTn id="16" dur="200"/>
                                        <p:tgtEl>
                                          <p:spTgt spid="57"/>
                                        </p:tgtEl>
                                      </p:cBhvr>
                                    </p:animEffect>
                                  </p:childTnLst>
                                </p:cTn>
                              </p:par>
                              <p:par>
                                <p:cTn id="17" presetID="22" presetClass="entr" presetSubtype="4" fill="hold" grpId="0" nodeType="withEffect">
                                  <p:stCondLst>
                                    <p:cond delay="300"/>
                                  </p:stCondLst>
                                  <p:childTnLst>
                                    <p:set>
                                      <p:cBhvr>
                                        <p:cTn id="18" dur="1" fill="hold">
                                          <p:stCondLst>
                                            <p:cond delay="0"/>
                                          </p:stCondLst>
                                        </p:cTn>
                                        <p:tgtEl>
                                          <p:spTgt spid="56"/>
                                        </p:tgtEl>
                                        <p:attrNameLst>
                                          <p:attrName>style.visibility</p:attrName>
                                        </p:attrNameLst>
                                      </p:cBhvr>
                                      <p:to>
                                        <p:strVal val="visible"/>
                                      </p:to>
                                    </p:set>
                                    <p:animEffect transition="in" filter="wipe(down)">
                                      <p:cBhvr>
                                        <p:cTn id="19" dur="200"/>
                                        <p:tgtEl>
                                          <p:spTgt spid="56"/>
                                        </p:tgtEl>
                                      </p:cBhvr>
                                    </p:animEffect>
                                  </p:childTnLst>
                                </p:cTn>
                              </p:par>
                              <p:par>
                                <p:cTn id="20" presetID="22" presetClass="entr" presetSubtype="4" fill="hold" grpId="0" nodeType="withEffect">
                                  <p:stCondLst>
                                    <p:cond delay="400"/>
                                  </p:stCondLst>
                                  <p:childTnLst>
                                    <p:set>
                                      <p:cBhvr>
                                        <p:cTn id="21" dur="1" fill="hold">
                                          <p:stCondLst>
                                            <p:cond delay="0"/>
                                          </p:stCondLst>
                                        </p:cTn>
                                        <p:tgtEl>
                                          <p:spTgt spid="55"/>
                                        </p:tgtEl>
                                        <p:attrNameLst>
                                          <p:attrName>style.visibility</p:attrName>
                                        </p:attrNameLst>
                                      </p:cBhvr>
                                      <p:to>
                                        <p:strVal val="visible"/>
                                      </p:to>
                                    </p:set>
                                    <p:animEffect transition="in" filter="wipe(down)">
                                      <p:cBhvr>
                                        <p:cTn id="22" dur="200"/>
                                        <p:tgtEl>
                                          <p:spTgt spid="55"/>
                                        </p:tgtEl>
                                      </p:cBhvr>
                                    </p:animEffect>
                                  </p:childTnLst>
                                </p:cTn>
                              </p:par>
                              <p:par>
                                <p:cTn id="23" presetID="22" presetClass="entr" presetSubtype="4" fill="hold" grpId="0" nodeType="withEffect">
                                  <p:stCondLst>
                                    <p:cond delay="500"/>
                                  </p:stCondLst>
                                  <p:childTnLst>
                                    <p:set>
                                      <p:cBhvr>
                                        <p:cTn id="24" dur="1" fill="hold">
                                          <p:stCondLst>
                                            <p:cond delay="0"/>
                                          </p:stCondLst>
                                        </p:cTn>
                                        <p:tgtEl>
                                          <p:spTgt spid="54"/>
                                        </p:tgtEl>
                                        <p:attrNameLst>
                                          <p:attrName>style.visibility</p:attrName>
                                        </p:attrNameLst>
                                      </p:cBhvr>
                                      <p:to>
                                        <p:strVal val="visible"/>
                                      </p:to>
                                    </p:set>
                                    <p:animEffect transition="in" filter="wipe(down)">
                                      <p:cBhvr>
                                        <p:cTn id="25" dur="200"/>
                                        <p:tgtEl>
                                          <p:spTgt spid="54"/>
                                        </p:tgtEl>
                                      </p:cBhvr>
                                    </p:animEffect>
                                  </p:childTnLst>
                                </p:cTn>
                              </p:par>
                              <p:par>
                                <p:cTn id="26" presetID="22" presetClass="entr" presetSubtype="4" fill="hold" grpId="0" nodeType="withEffect">
                                  <p:stCondLst>
                                    <p:cond delay="600"/>
                                  </p:stCondLst>
                                  <p:childTnLst>
                                    <p:set>
                                      <p:cBhvr>
                                        <p:cTn id="27" dur="1" fill="hold">
                                          <p:stCondLst>
                                            <p:cond delay="0"/>
                                          </p:stCondLst>
                                        </p:cTn>
                                        <p:tgtEl>
                                          <p:spTgt spid="53"/>
                                        </p:tgtEl>
                                        <p:attrNameLst>
                                          <p:attrName>style.visibility</p:attrName>
                                        </p:attrNameLst>
                                      </p:cBhvr>
                                      <p:to>
                                        <p:strVal val="visible"/>
                                      </p:to>
                                    </p:set>
                                    <p:animEffect transition="in" filter="wipe(down)">
                                      <p:cBhvr>
                                        <p:cTn id="28" dur="200"/>
                                        <p:tgtEl>
                                          <p:spTgt spid="53"/>
                                        </p:tgtEl>
                                      </p:cBhvr>
                                    </p:animEffect>
                                  </p:childTnLst>
                                </p:cTn>
                              </p:par>
                              <p:par>
                                <p:cTn id="29" presetID="22" presetClass="entr" presetSubtype="4" fill="hold" grpId="0" nodeType="withEffect">
                                  <p:stCondLst>
                                    <p:cond delay="700"/>
                                  </p:stCondLst>
                                  <p:childTnLst>
                                    <p:set>
                                      <p:cBhvr>
                                        <p:cTn id="30" dur="1" fill="hold">
                                          <p:stCondLst>
                                            <p:cond delay="0"/>
                                          </p:stCondLst>
                                        </p:cTn>
                                        <p:tgtEl>
                                          <p:spTgt spid="52"/>
                                        </p:tgtEl>
                                        <p:attrNameLst>
                                          <p:attrName>style.visibility</p:attrName>
                                        </p:attrNameLst>
                                      </p:cBhvr>
                                      <p:to>
                                        <p:strVal val="visible"/>
                                      </p:to>
                                    </p:set>
                                    <p:animEffect transition="in" filter="wipe(down)">
                                      <p:cBhvr>
                                        <p:cTn id="31" dur="200"/>
                                        <p:tgtEl>
                                          <p:spTgt spid="52"/>
                                        </p:tgtEl>
                                      </p:cBhvr>
                                    </p:animEffect>
                                  </p:childTnLst>
                                </p:cTn>
                              </p:par>
                              <p:par>
                                <p:cTn id="32" presetID="22" presetClass="entr" presetSubtype="4" fill="hold" grpId="0" nodeType="withEffect">
                                  <p:stCondLst>
                                    <p:cond delay="800"/>
                                  </p:stCondLst>
                                  <p:childTnLst>
                                    <p:set>
                                      <p:cBhvr>
                                        <p:cTn id="33" dur="1" fill="hold">
                                          <p:stCondLst>
                                            <p:cond delay="0"/>
                                          </p:stCondLst>
                                        </p:cTn>
                                        <p:tgtEl>
                                          <p:spTgt spid="51"/>
                                        </p:tgtEl>
                                        <p:attrNameLst>
                                          <p:attrName>style.visibility</p:attrName>
                                        </p:attrNameLst>
                                      </p:cBhvr>
                                      <p:to>
                                        <p:strVal val="visible"/>
                                      </p:to>
                                    </p:set>
                                    <p:animEffect transition="in" filter="wipe(down)">
                                      <p:cBhvr>
                                        <p:cTn id="34" dur="200"/>
                                        <p:tgtEl>
                                          <p:spTgt spid="51"/>
                                        </p:tgtEl>
                                      </p:cBhvr>
                                    </p:animEffect>
                                  </p:childTnLst>
                                </p:cTn>
                              </p:par>
                              <p:par>
                                <p:cTn id="35" presetID="22" presetClass="entr" presetSubtype="4" fill="hold" grpId="0" nodeType="withEffect">
                                  <p:stCondLst>
                                    <p:cond delay="900"/>
                                  </p:stCondLst>
                                  <p:childTnLst>
                                    <p:set>
                                      <p:cBhvr>
                                        <p:cTn id="36" dur="1" fill="hold">
                                          <p:stCondLst>
                                            <p:cond delay="0"/>
                                          </p:stCondLst>
                                        </p:cTn>
                                        <p:tgtEl>
                                          <p:spTgt spid="50"/>
                                        </p:tgtEl>
                                        <p:attrNameLst>
                                          <p:attrName>style.visibility</p:attrName>
                                        </p:attrNameLst>
                                      </p:cBhvr>
                                      <p:to>
                                        <p:strVal val="visible"/>
                                      </p:to>
                                    </p:set>
                                    <p:animEffect transition="in" filter="wipe(down)">
                                      <p:cBhvr>
                                        <p:cTn id="37" dur="200"/>
                                        <p:tgtEl>
                                          <p:spTgt spid="50"/>
                                        </p:tgtEl>
                                      </p:cBhvr>
                                    </p:animEffect>
                                  </p:childTnLst>
                                </p:cTn>
                              </p:par>
                              <p:par>
                                <p:cTn id="38" presetID="22" presetClass="entr" presetSubtype="4" fill="hold" grpId="0" nodeType="withEffect">
                                  <p:stCondLst>
                                    <p:cond delay="1000"/>
                                  </p:stCondLst>
                                  <p:childTnLst>
                                    <p:set>
                                      <p:cBhvr>
                                        <p:cTn id="39" dur="1" fill="hold">
                                          <p:stCondLst>
                                            <p:cond delay="0"/>
                                          </p:stCondLst>
                                        </p:cTn>
                                        <p:tgtEl>
                                          <p:spTgt spid="47"/>
                                        </p:tgtEl>
                                        <p:attrNameLst>
                                          <p:attrName>style.visibility</p:attrName>
                                        </p:attrNameLst>
                                      </p:cBhvr>
                                      <p:to>
                                        <p:strVal val="visible"/>
                                      </p:to>
                                    </p:set>
                                    <p:animEffect transition="in" filter="wipe(down)">
                                      <p:cBhvr>
                                        <p:cTn id="40" dur="200"/>
                                        <p:tgtEl>
                                          <p:spTgt spid="47"/>
                                        </p:tgtEl>
                                      </p:cBhvr>
                                    </p:animEffect>
                                  </p:childTnLst>
                                </p:cTn>
                              </p:par>
                              <p:par>
                                <p:cTn id="41" presetID="22" presetClass="entr" presetSubtype="4" fill="hold" grpId="0" nodeType="withEffect">
                                  <p:stCondLst>
                                    <p:cond delay="1100"/>
                                  </p:stCondLst>
                                  <p:childTnLst>
                                    <p:set>
                                      <p:cBhvr>
                                        <p:cTn id="42" dur="1" fill="hold">
                                          <p:stCondLst>
                                            <p:cond delay="0"/>
                                          </p:stCondLst>
                                        </p:cTn>
                                        <p:tgtEl>
                                          <p:spTgt spid="46"/>
                                        </p:tgtEl>
                                        <p:attrNameLst>
                                          <p:attrName>style.visibility</p:attrName>
                                        </p:attrNameLst>
                                      </p:cBhvr>
                                      <p:to>
                                        <p:strVal val="visible"/>
                                      </p:to>
                                    </p:set>
                                    <p:animEffect transition="in" filter="wipe(down)">
                                      <p:cBhvr>
                                        <p:cTn id="43" dur="200"/>
                                        <p:tgtEl>
                                          <p:spTgt spid="46"/>
                                        </p:tgtEl>
                                      </p:cBhvr>
                                    </p:animEffect>
                                  </p:childTnLst>
                                </p:cTn>
                              </p:par>
                              <p:par>
                                <p:cTn id="44" presetID="22" presetClass="entr" presetSubtype="4" fill="hold" grpId="0" nodeType="withEffect">
                                  <p:stCondLst>
                                    <p:cond delay="1200"/>
                                  </p:stCondLst>
                                  <p:childTnLst>
                                    <p:set>
                                      <p:cBhvr>
                                        <p:cTn id="45" dur="1" fill="hold">
                                          <p:stCondLst>
                                            <p:cond delay="0"/>
                                          </p:stCondLst>
                                        </p:cTn>
                                        <p:tgtEl>
                                          <p:spTgt spid="49"/>
                                        </p:tgtEl>
                                        <p:attrNameLst>
                                          <p:attrName>style.visibility</p:attrName>
                                        </p:attrNameLst>
                                      </p:cBhvr>
                                      <p:to>
                                        <p:strVal val="visible"/>
                                      </p:to>
                                    </p:set>
                                    <p:animEffect transition="in" filter="wipe(down)">
                                      <p:cBhvr>
                                        <p:cTn id="46" dur="200"/>
                                        <p:tgtEl>
                                          <p:spTgt spid="49"/>
                                        </p:tgtEl>
                                      </p:cBhvr>
                                    </p:animEffect>
                                  </p:childTnLst>
                                </p:cTn>
                              </p:par>
                              <p:par>
                                <p:cTn id="47" presetID="10" presetClass="entr" presetSubtype="0" fill="hold" nodeType="withEffect">
                                  <p:stCondLst>
                                    <p:cond delay="1600"/>
                                  </p:stCondLst>
                                  <p:childTnLst>
                                    <p:set>
                                      <p:cBhvr>
                                        <p:cTn id="48" dur="1" fill="hold">
                                          <p:stCondLst>
                                            <p:cond delay="0"/>
                                          </p:stCondLst>
                                        </p:cTn>
                                        <p:tgtEl>
                                          <p:spTgt spid="69"/>
                                        </p:tgtEl>
                                        <p:attrNameLst>
                                          <p:attrName>style.visibility</p:attrName>
                                        </p:attrNameLst>
                                      </p:cBhvr>
                                      <p:to>
                                        <p:strVal val="visible"/>
                                      </p:to>
                                    </p:set>
                                    <p:animEffect transition="in" filter="fade">
                                      <p:cBhvr>
                                        <p:cTn id="49" dur="500"/>
                                        <p:tgtEl>
                                          <p:spTgt spid="69"/>
                                        </p:tgtEl>
                                      </p:cBhvr>
                                    </p:animEffect>
                                  </p:childTnLst>
                                </p:cTn>
                              </p:par>
                              <p:par>
                                <p:cTn id="50" presetID="22" presetClass="entr" presetSubtype="4" fill="hold" grpId="0" nodeType="withEffect">
                                  <p:stCondLst>
                                    <p:cond delay="1600"/>
                                  </p:stCondLst>
                                  <p:childTnLst>
                                    <p:set>
                                      <p:cBhvr>
                                        <p:cTn id="51" dur="1" fill="hold">
                                          <p:stCondLst>
                                            <p:cond delay="0"/>
                                          </p:stCondLst>
                                        </p:cTn>
                                        <p:tgtEl>
                                          <p:spTgt spid="34"/>
                                        </p:tgtEl>
                                        <p:attrNameLst>
                                          <p:attrName>style.visibility</p:attrName>
                                        </p:attrNameLst>
                                      </p:cBhvr>
                                      <p:to>
                                        <p:strVal val="visible"/>
                                      </p:to>
                                    </p:set>
                                    <p:animEffect transition="in" filter="wipe(down)">
                                      <p:cBhvr>
                                        <p:cTn id="52" dur="300"/>
                                        <p:tgtEl>
                                          <p:spTgt spid="34"/>
                                        </p:tgtEl>
                                      </p:cBhvr>
                                    </p:animEffect>
                                  </p:childTnLst>
                                </p:cTn>
                              </p:par>
                              <p:par>
                                <p:cTn id="53" presetID="22" presetClass="entr" presetSubtype="4" fill="hold" grpId="0" nodeType="withEffect">
                                  <p:stCondLst>
                                    <p:cond delay="1700"/>
                                  </p:stCondLst>
                                  <p:childTnLst>
                                    <p:set>
                                      <p:cBhvr>
                                        <p:cTn id="54" dur="1" fill="hold">
                                          <p:stCondLst>
                                            <p:cond delay="0"/>
                                          </p:stCondLst>
                                        </p:cTn>
                                        <p:tgtEl>
                                          <p:spTgt spid="35"/>
                                        </p:tgtEl>
                                        <p:attrNameLst>
                                          <p:attrName>style.visibility</p:attrName>
                                        </p:attrNameLst>
                                      </p:cBhvr>
                                      <p:to>
                                        <p:strVal val="visible"/>
                                      </p:to>
                                    </p:set>
                                    <p:animEffect transition="in" filter="wipe(down)">
                                      <p:cBhvr>
                                        <p:cTn id="55" dur="300"/>
                                        <p:tgtEl>
                                          <p:spTgt spid="35"/>
                                        </p:tgtEl>
                                      </p:cBhvr>
                                    </p:animEffect>
                                  </p:childTnLst>
                                </p:cTn>
                              </p:par>
                              <p:par>
                                <p:cTn id="56" presetID="22" presetClass="entr" presetSubtype="4" fill="hold" grpId="0" nodeType="withEffect">
                                  <p:stCondLst>
                                    <p:cond delay="1800"/>
                                  </p:stCondLst>
                                  <p:childTnLst>
                                    <p:set>
                                      <p:cBhvr>
                                        <p:cTn id="57" dur="1" fill="hold">
                                          <p:stCondLst>
                                            <p:cond delay="0"/>
                                          </p:stCondLst>
                                        </p:cTn>
                                        <p:tgtEl>
                                          <p:spTgt spid="36"/>
                                        </p:tgtEl>
                                        <p:attrNameLst>
                                          <p:attrName>style.visibility</p:attrName>
                                        </p:attrNameLst>
                                      </p:cBhvr>
                                      <p:to>
                                        <p:strVal val="visible"/>
                                      </p:to>
                                    </p:set>
                                    <p:animEffect transition="in" filter="wipe(down)">
                                      <p:cBhvr>
                                        <p:cTn id="58" dur="300"/>
                                        <p:tgtEl>
                                          <p:spTgt spid="36"/>
                                        </p:tgtEl>
                                      </p:cBhvr>
                                    </p:animEffect>
                                  </p:childTnLst>
                                </p:cTn>
                              </p:par>
                              <p:par>
                                <p:cTn id="59" presetID="22" presetClass="entr" presetSubtype="4" fill="hold" grpId="0" nodeType="withEffect">
                                  <p:stCondLst>
                                    <p:cond delay="1900"/>
                                  </p:stCondLst>
                                  <p:childTnLst>
                                    <p:set>
                                      <p:cBhvr>
                                        <p:cTn id="60" dur="1" fill="hold">
                                          <p:stCondLst>
                                            <p:cond delay="0"/>
                                          </p:stCondLst>
                                        </p:cTn>
                                        <p:tgtEl>
                                          <p:spTgt spid="37"/>
                                        </p:tgtEl>
                                        <p:attrNameLst>
                                          <p:attrName>style.visibility</p:attrName>
                                        </p:attrNameLst>
                                      </p:cBhvr>
                                      <p:to>
                                        <p:strVal val="visible"/>
                                      </p:to>
                                    </p:set>
                                    <p:animEffect transition="in" filter="wipe(down)">
                                      <p:cBhvr>
                                        <p:cTn id="61" dur="300"/>
                                        <p:tgtEl>
                                          <p:spTgt spid="37"/>
                                        </p:tgtEl>
                                      </p:cBhvr>
                                    </p:animEffect>
                                  </p:childTnLst>
                                </p:cTn>
                              </p:par>
                              <p:par>
                                <p:cTn id="62" presetID="22" presetClass="entr" presetSubtype="4" fill="hold" grpId="0" nodeType="withEffect">
                                  <p:stCondLst>
                                    <p:cond delay="2000"/>
                                  </p:stCondLst>
                                  <p:childTnLst>
                                    <p:set>
                                      <p:cBhvr>
                                        <p:cTn id="63" dur="1" fill="hold">
                                          <p:stCondLst>
                                            <p:cond delay="0"/>
                                          </p:stCondLst>
                                        </p:cTn>
                                        <p:tgtEl>
                                          <p:spTgt spid="38"/>
                                        </p:tgtEl>
                                        <p:attrNameLst>
                                          <p:attrName>style.visibility</p:attrName>
                                        </p:attrNameLst>
                                      </p:cBhvr>
                                      <p:to>
                                        <p:strVal val="visible"/>
                                      </p:to>
                                    </p:set>
                                    <p:animEffect transition="in" filter="wipe(down)">
                                      <p:cBhvr>
                                        <p:cTn id="64" dur="300"/>
                                        <p:tgtEl>
                                          <p:spTgt spid="38"/>
                                        </p:tgtEl>
                                      </p:cBhvr>
                                    </p:animEffect>
                                  </p:childTnLst>
                                </p:cTn>
                              </p:par>
                              <p:par>
                                <p:cTn id="65" presetID="22" presetClass="entr" presetSubtype="4" fill="hold" grpId="0" nodeType="withEffect">
                                  <p:stCondLst>
                                    <p:cond delay="2100"/>
                                  </p:stCondLst>
                                  <p:childTnLst>
                                    <p:set>
                                      <p:cBhvr>
                                        <p:cTn id="66" dur="1" fill="hold">
                                          <p:stCondLst>
                                            <p:cond delay="0"/>
                                          </p:stCondLst>
                                        </p:cTn>
                                        <p:tgtEl>
                                          <p:spTgt spid="39"/>
                                        </p:tgtEl>
                                        <p:attrNameLst>
                                          <p:attrName>style.visibility</p:attrName>
                                        </p:attrNameLst>
                                      </p:cBhvr>
                                      <p:to>
                                        <p:strVal val="visible"/>
                                      </p:to>
                                    </p:set>
                                    <p:animEffect transition="in" filter="wipe(down)">
                                      <p:cBhvr>
                                        <p:cTn id="67" dur="300"/>
                                        <p:tgtEl>
                                          <p:spTgt spid="39"/>
                                        </p:tgtEl>
                                      </p:cBhvr>
                                    </p:animEffect>
                                  </p:childTnLst>
                                </p:cTn>
                              </p:par>
                              <p:par>
                                <p:cTn id="68" presetID="22" presetClass="entr" presetSubtype="4" fill="hold" grpId="0" nodeType="withEffect">
                                  <p:stCondLst>
                                    <p:cond delay="2200"/>
                                  </p:stCondLst>
                                  <p:childTnLst>
                                    <p:set>
                                      <p:cBhvr>
                                        <p:cTn id="69" dur="1" fill="hold">
                                          <p:stCondLst>
                                            <p:cond delay="0"/>
                                          </p:stCondLst>
                                        </p:cTn>
                                        <p:tgtEl>
                                          <p:spTgt spid="40"/>
                                        </p:tgtEl>
                                        <p:attrNameLst>
                                          <p:attrName>style.visibility</p:attrName>
                                        </p:attrNameLst>
                                      </p:cBhvr>
                                      <p:to>
                                        <p:strVal val="visible"/>
                                      </p:to>
                                    </p:set>
                                    <p:animEffect transition="in" filter="wipe(down)">
                                      <p:cBhvr>
                                        <p:cTn id="70" dur="300"/>
                                        <p:tgtEl>
                                          <p:spTgt spid="40"/>
                                        </p:tgtEl>
                                      </p:cBhvr>
                                    </p:animEffect>
                                  </p:childTnLst>
                                </p:cTn>
                              </p:par>
                              <p:par>
                                <p:cTn id="71" presetID="22" presetClass="entr" presetSubtype="4" fill="hold" grpId="0" nodeType="withEffect">
                                  <p:stCondLst>
                                    <p:cond delay="2300"/>
                                  </p:stCondLst>
                                  <p:childTnLst>
                                    <p:set>
                                      <p:cBhvr>
                                        <p:cTn id="72" dur="1" fill="hold">
                                          <p:stCondLst>
                                            <p:cond delay="0"/>
                                          </p:stCondLst>
                                        </p:cTn>
                                        <p:tgtEl>
                                          <p:spTgt spid="41"/>
                                        </p:tgtEl>
                                        <p:attrNameLst>
                                          <p:attrName>style.visibility</p:attrName>
                                        </p:attrNameLst>
                                      </p:cBhvr>
                                      <p:to>
                                        <p:strVal val="visible"/>
                                      </p:to>
                                    </p:set>
                                    <p:animEffect transition="in" filter="wipe(down)">
                                      <p:cBhvr>
                                        <p:cTn id="73" dur="300"/>
                                        <p:tgtEl>
                                          <p:spTgt spid="41"/>
                                        </p:tgtEl>
                                      </p:cBhvr>
                                    </p:animEffect>
                                  </p:childTnLst>
                                </p:cTn>
                              </p:par>
                              <p:par>
                                <p:cTn id="74" presetID="22" presetClass="entr" presetSubtype="4" fill="hold" grpId="0" nodeType="withEffect">
                                  <p:stCondLst>
                                    <p:cond delay="2400"/>
                                  </p:stCondLst>
                                  <p:childTnLst>
                                    <p:set>
                                      <p:cBhvr>
                                        <p:cTn id="75" dur="1" fill="hold">
                                          <p:stCondLst>
                                            <p:cond delay="0"/>
                                          </p:stCondLst>
                                        </p:cTn>
                                        <p:tgtEl>
                                          <p:spTgt spid="42"/>
                                        </p:tgtEl>
                                        <p:attrNameLst>
                                          <p:attrName>style.visibility</p:attrName>
                                        </p:attrNameLst>
                                      </p:cBhvr>
                                      <p:to>
                                        <p:strVal val="visible"/>
                                      </p:to>
                                    </p:set>
                                    <p:animEffect transition="in" filter="wipe(down)">
                                      <p:cBhvr>
                                        <p:cTn id="76" dur="300"/>
                                        <p:tgtEl>
                                          <p:spTgt spid="42"/>
                                        </p:tgtEl>
                                      </p:cBhvr>
                                    </p:animEffect>
                                  </p:childTnLst>
                                </p:cTn>
                              </p:par>
                              <p:par>
                                <p:cTn id="77" presetID="22" presetClass="entr" presetSubtype="4" fill="hold" grpId="0" nodeType="withEffect">
                                  <p:stCondLst>
                                    <p:cond delay="2500"/>
                                  </p:stCondLst>
                                  <p:childTnLst>
                                    <p:set>
                                      <p:cBhvr>
                                        <p:cTn id="78" dur="1" fill="hold">
                                          <p:stCondLst>
                                            <p:cond delay="0"/>
                                          </p:stCondLst>
                                        </p:cTn>
                                        <p:tgtEl>
                                          <p:spTgt spid="43"/>
                                        </p:tgtEl>
                                        <p:attrNameLst>
                                          <p:attrName>style.visibility</p:attrName>
                                        </p:attrNameLst>
                                      </p:cBhvr>
                                      <p:to>
                                        <p:strVal val="visible"/>
                                      </p:to>
                                    </p:set>
                                    <p:animEffect transition="in" filter="wipe(down)">
                                      <p:cBhvr>
                                        <p:cTn id="79" dur="300"/>
                                        <p:tgtEl>
                                          <p:spTgt spid="43"/>
                                        </p:tgtEl>
                                      </p:cBhvr>
                                    </p:animEffect>
                                  </p:childTnLst>
                                </p:cTn>
                              </p:par>
                              <p:par>
                                <p:cTn id="80" presetID="22" presetClass="entr" presetSubtype="4" fill="hold" grpId="0" nodeType="withEffect">
                                  <p:stCondLst>
                                    <p:cond delay="2600"/>
                                  </p:stCondLst>
                                  <p:childTnLst>
                                    <p:set>
                                      <p:cBhvr>
                                        <p:cTn id="81" dur="1" fill="hold">
                                          <p:stCondLst>
                                            <p:cond delay="0"/>
                                          </p:stCondLst>
                                        </p:cTn>
                                        <p:tgtEl>
                                          <p:spTgt spid="44"/>
                                        </p:tgtEl>
                                        <p:attrNameLst>
                                          <p:attrName>style.visibility</p:attrName>
                                        </p:attrNameLst>
                                      </p:cBhvr>
                                      <p:to>
                                        <p:strVal val="visible"/>
                                      </p:to>
                                    </p:set>
                                    <p:animEffect transition="in" filter="wipe(down)">
                                      <p:cBhvr>
                                        <p:cTn id="82" dur="300"/>
                                        <p:tgtEl>
                                          <p:spTgt spid="44"/>
                                        </p:tgtEl>
                                      </p:cBhvr>
                                    </p:animEffect>
                                  </p:childTnLst>
                                </p:cTn>
                              </p:par>
                              <p:par>
                                <p:cTn id="83" presetID="22" presetClass="entr" presetSubtype="4" fill="hold" grpId="0" nodeType="withEffect">
                                  <p:stCondLst>
                                    <p:cond delay="2700"/>
                                  </p:stCondLst>
                                  <p:childTnLst>
                                    <p:set>
                                      <p:cBhvr>
                                        <p:cTn id="84" dur="1" fill="hold">
                                          <p:stCondLst>
                                            <p:cond delay="0"/>
                                          </p:stCondLst>
                                        </p:cTn>
                                        <p:tgtEl>
                                          <p:spTgt spid="45"/>
                                        </p:tgtEl>
                                        <p:attrNameLst>
                                          <p:attrName>style.visibility</p:attrName>
                                        </p:attrNameLst>
                                      </p:cBhvr>
                                      <p:to>
                                        <p:strVal val="visible"/>
                                      </p:to>
                                    </p:set>
                                    <p:animEffect transition="in" filter="wipe(down)">
                                      <p:cBhvr>
                                        <p:cTn id="85" dur="300"/>
                                        <p:tgtEl>
                                          <p:spTgt spid="45"/>
                                        </p:tgtEl>
                                      </p:cBhvr>
                                    </p:animEffect>
                                  </p:childTnLst>
                                </p:cTn>
                              </p:par>
                              <p:par>
                                <p:cTn id="86" presetID="22" presetClass="entr" presetSubtype="4" fill="hold" grpId="0" nodeType="withEffect">
                                  <p:stCondLst>
                                    <p:cond delay="2800"/>
                                  </p:stCondLst>
                                  <p:childTnLst>
                                    <p:set>
                                      <p:cBhvr>
                                        <p:cTn id="87" dur="1" fill="hold">
                                          <p:stCondLst>
                                            <p:cond delay="0"/>
                                          </p:stCondLst>
                                        </p:cTn>
                                        <p:tgtEl>
                                          <p:spTgt spid="48"/>
                                        </p:tgtEl>
                                        <p:attrNameLst>
                                          <p:attrName>style.visibility</p:attrName>
                                        </p:attrNameLst>
                                      </p:cBhvr>
                                      <p:to>
                                        <p:strVal val="visible"/>
                                      </p:to>
                                    </p:set>
                                    <p:animEffect transition="in" filter="wipe(down)">
                                      <p:cBhvr>
                                        <p:cTn id="88" dur="300"/>
                                        <p:tgtEl>
                                          <p:spTgt spid="48"/>
                                        </p:tgtEl>
                                      </p:cBhvr>
                                    </p:animEffect>
                                  </p:childTnLst>
                                </p:cTn>
                              </p:par>
                              <p:par>
                                <p:cTn id="89" presetID="22" presetClass="entr" presetSubtype="4" fill="hold" grpId="0" nodeType="withEffect">
                                  <p:stCondLst>
                                    <p:cond delay="2800"/>
                                  </p:stCondLst>
                                  <p:childTnLst>
                                    <p:set>
                                      <p:cBhvr>
                                        <p:cTn id="90" dur="1" fill="hold">
                                          <p:stCondLst>
                                            <p:cond delay="0"/>
                                          </p:stCondLst>
                                        </p:cTn>
                                        <p:tgtEl>
                                          <p:spTgt spid="71"/>
                                        </p:tgtEl>
                                        <p:attrNameLst>
                                          <p:attrName>style.visibility</p:attrName>
                                        </p:attrNameLst>
                                      </p:cBhvr>
                                      <p:to>
                                        <p:strVal val="visible"/>
                                      </p:to>
                                    </p:set>
                                    <p:animEffect transition="in" filter="wipe(down)">
                                      <p:cBhvr>
                                        <p:cTn id="91" dur="300"/>
                                        <p:tgtEl>
                                          <p:spTgt spid="71"/>
                                        </p:tgtEl>
                                      </p:cBhvr>
                                    </p:animEffect>
                                  </p:childTnLst>
                                </p:cTn>
                              </p:par>
                              <p:par>
                                <p:cTn id="92" presetID="22" presetClass="entr" presetSubtype="4" fill="hold" grpId="0" nodeType="withEffect">
                                  <p:stCondLst>
                                    <p:cond delay="1200"/>
                                  </p:stCondLst>
                                  <p:childTnLst>
                                    <p:set>
                                      <p:cBhvr>
                                        <p:cTn id="93" dur="1" fill="hold">
                                          <p:stCondLst>
                                            <p:cond delay="0"/>
                                          </p:stCondLst>
                                        </p:cTn>
                                        <p:tgtEl>
                                          <p:spTgt spid="72"/>
                                        </p:tgtEl>
                                        <p:attrNameLst>
                                          <p:attrName>style.visibility</p:attrName>
                                        </p:attrNameLst>
                                      </p:cBhvr>
                                      <p:to>
                                        <p:strVal val="visible"/>
                                      </p:to>
                                    </p:set>
                                    <p:animEffect transition="in" filter="wipe(down)">
                                      <p:cBhvr>
                                        <p:cTn id="94" dur="200"/>
                                        <p:tgtEl>
                                          <p:spTgt spid="72"/>
                                        </p:tgtEl>
                                      </p:cBhvr>
                                    </p:animEffect>
                                  </p:childTnLst>
                                </p:cTn>
                              </p:par>
                              <p:par>
                                <p:cTn id="95" presetID="22" presetClass="entr" presetSubtype="4" fill="hold" grpId="0" nodeType="withEffect">
                                  <p:stCondLst>
                                    <p:cond delay="2800"/>
                                  </p:stCondLst>
                                  <p:childTnLst>
                                    <p:set>
                                      <p:cBhvr>
                                        <p:cTn id="96" dur="1" fill="hold">
                                          <p:stCondLst>
                                            <p:cond delay="0"/>
                                          </p:stCondLst>
                                        </p:cTn>
                                        <p:tgtEl>
                                          <p:spTgt spid="62"/>
                                        </p:tgtEl>
                                        <p:attrNameLst>
                                          <p:attrName>style.visibility</p:attrName>
                                        </p:attrNameLst>
                                      </p:cBhvr>
                                      <p:to>
                                        <p:strVal val="visible"/>
                                      </p:to>
                                    </p:set>
                                    <p:animEffect transition="in" filter="wipe(down)">
                                      <p:cBhvr>
                                        <p:cTn id="97" dur="300"/>
                                        <p:tgtEl>
                                          <p:spTgt spid="62"/>
                                        </p:tgtEl>
                                      </p:cBhvr>
                                    </p:animEffect>
                                  </p:childTnLst>
                                </p:cTn>
                              </p:par>
                              <p:par>
                                <p:cTn id="98" presetID="22" presetClass="entr" presetSubtype="4" fill="hold" grpId="0" nodeType="withEffect">
                                  <p:stCondLst>
                                    <p:cond delay="1200"/>
                                  </p:stCondLst>
                                  <p:childTnLst>
                                    <p:set>
                                      <p:cBhvr>
                                        <p:cTn id="99" dur="1" fill="hold">
                                          <p:stCondLst>
                                            <p:cond delay="0"/>
                                          </p:stCondLst>
                                        </p:cTn>
                                        <p:tgtEl>
                                          <p:spTgt spid="63"/>
                                        </p:tgtEl>
                                        <p:attrNameLst>
                                          <p:attrName>style.visibility</p:attrName>
                                        </p:attrNameLst>
                                      </p:cBhvr>
                                      <p:to>
                                        <p:strVal val="visible"/>
                                      </p:to>
                                    </p:set>
                                    <p:animEffect transition="in" filter="wipe(down)">
                                      <p:cBhvr>
                                        <p:cTn id="100" dur="2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71" grpId="0" animBg="1"/>
      <p:bldP spid="72" grpId="0" animBg="1"/>
      <p:bldP spid="62" grpId="0" animBg="1"/>
      <p:bldP spid="6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2800757"/>
          </a:xfrm>
          <a:prstGeom prst="rect">
            <a:avLst/>
          </a:prstGeom>
          <a:noFill/>
        </p:spPr>
        <p:txBody>
          <a:bodyPr wrap="square" lIns="91406" tIns="45703" rIns="91406" bIns="45703" rtlCol="0">
            <a:spAutoFit/>
          </a:bodyPr>
          <a:lstStyle/>
          <a:p>
            <a:pPr algn="ctr"/>
            <a:r>
              <a:rPr lang="en-US" sz="4400" dirty="0">
                <a:latin typeface="Arial"/>
                <a:cs typeface="Arial"/>
              </a:rPr>
              <a:t>Computer science is just about learning technology</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34823199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MSVID_TT_White-Teal_16x9_Jan-8-2013">
  <a:themeElements>
    <a:clrScheme name="Custom 12">
      <a:dk1>
        <a:srgbClr val="646E82"/>
      </a:dk1>
      <a:lt1>
        <a:srgbClr val="FFFFFF"/>
      </a:lt1>
      <a:dk2>
        <a:srgbClr val="232832"/>
      </a:dk2>
      <a:lt2>
        <a:srgbClr val="D7DCE6"/>
      </a:lt2>
      <a:accent1>
        <a:srgbClr val="00BEFF"/>
      </a:accent1>
      <a:accent2>
        <a:srgbClr val="646E82"/>
      </a:accent2>
      <a:accent3>
        <a:srgbClr val="232832"/>
      </a:accent3>
      <a:accent4>
        <a:srgbClr val="B4BEC8"/>
      </a:accent4>
      <a:accent5>
        <a:srgbClr val="D7BE00"/>
      </a:accent5>
      <a:accent6>
        <a:srgbClr val="D7DCE6"/>
      </a:accent6>
      <a:hlink>
        <a:srgbClr val="00BEFF"/>
      </a:hlink>
      <a:folHlink>
        <a:srgbClr val="00BEFF"/>
      </a:folHlink>
    </a:clrScheme>
    <a:fontScheme name="Custom 1">
      <a:majorFont>
        <a:latin typeface="Rail 400"/>
        <a:ea typeface=""/>
        <a:cs typeface=""/>
      </a:majorFont>
      <a:minorFont>
        <a:latin typeface="Rail 500"/>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SilverFox_Mentorship_Template" id="{726D2EC8-FE65-4BB6-9D87-EBBA7FA7A28A}" vid="{43A7A536-22B6-435A-A09C-B3CB1EAFEC96}"/>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20653</TotalTime>
  <Words>2483</Words>
  <Application>Microsoft Macintosh PowerPoint</Application>
  <PresentationFormat>On-screen Show (16:9)</PresentationFormat>
  <Paragraphs>209</Paragraphs>
  <Slides>27</Slides>
  <Notes>26</Notes>
  <HiddenSlides>1</HiddenSlides>
  <MMClips>0</MMClips>
  <ScaleCrop>false</ScaleCrop>
  <HeadingPairs>
    <vt:vector size="4" baseType="variant">
      <vt:variant>
        <vt:lpstr>Theme</vt:lpstr>
      </vt:variant>
      <vt:variant>
        <vt:i4>3</vt:i4>
      </vt:variant>
      <vt:variant>
        <vt:lpstr>Slide Titles</vt:lpstr>
      </vt:variant>
      <vt:variant>
        <vt:i4>27</vt:i4>
      </vt:variant>
    </vt:vector>
  </HeadingPairs>
  <TitlesOfParts>
    <vt:vector size="30" baseType="lpstr">
      <vt:lpstr>Office Theme</vt:lpstr>
      <vt:lpstr>MSVID_TT_White-Teal_16x9_Jan-8-2013</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LaMance</dc:creator>
  <cp:lastModifiedBy>Katie Hendrickson</cp:lastModifiedBy>
  <cp:revision>291</cp:revision>
  <cp:lastPrinted>2016-07-19T17:37:10Z</cp:lastPrinted>
  <dcterms:created xsi:type="dcterms:W3CDTF">2014-08-04T22:26:06Z</dcterms:created>
  <dcterms:modified xsi:type="dcterms:W3CDTF">2016-07-19T17:37:23Z</dcterms:modified>
</cp:coreProperties>
</file>