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69" r:id="rId7"/>
    <p:sldId id="267" r:id="rId8"/>
    <p:sldId id="274" r:id="rId9"/>
    <p:sldId id="273" r:id="rId10"/>
    <p:sldId id="266" r:id="rId11"/>
    <p:sldId id="262" r:id="rId12"/>
    <p:sldId id="259" r:id="rId13"/>
    <p:sldId id="263" r:id="rId14"/>
    <p:sldId id="264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C8499-C0D4-4C5B-8F8E-AE8A3B80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B16934-6B95-4C13-BE7A-AD541C8CC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28809E-1984-47E2-8632-9DA551F9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6CFFFF-BE09-41D2-901D-2D0D2696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88B5-42F5-4D84-BEE8-610C9CEB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22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18C00-941E-4DAD-9C70-9751D55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32F2C6-654E-4476-A3A0-E58306BA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00FFE-64DC-49F0-B5D8-FC06FAD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C6FCD-B365-4168-8B85-1055A419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77E91-5ADE-4DA6-BD85-289C2F20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4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5328C9-93C3-4BAD-B35D-C6243ACE6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D8D855-DE31-4387-89A6-326A83616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025BE-121A-42D5-A5BB-408831FD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E1326E-D0B8-4D25-8567-02C01A26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6FD65-D2B5-4D06-A420-40D083A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30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B18C2-540E-4DA5-A028-286392BD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E81E1-0EB3-4901-B1E8-FCCDEA93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F33C4-AA2E-4995-8E66-756BAB41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50627-6A4B-4804-96DD-3D675354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C098D7-77CC-4C63-AA41-3CA88CE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A824-B76F-404C-A57F-D88E5496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7E9F70-1250-4A85-925B-B2DBB0FC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C088E-7DB0-4BB3-BDD0-9F81D3E7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8E208-E3BE-4A1A-9F61-16F31C69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30882-6C4B-4A26-9C48-51ED7F93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42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81F4C-7B14-4353-BB55-C690E008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BC520-8A63-45E1-90BF-AF32AC0C9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A8C8E2-58DB-42EE-B349-CB08CA70E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413DBF-188D-4365-B703-5026FCE2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54566B-17DA-4A0D-9A3E-E935B5E1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3942E-5CCB-46C9-A6BD-23D32674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63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B4C53-D2C9-4D92-905E-2C7D4EF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361B6-5B7F-4F95-8FB9-B9A13893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D6149-22B0-4796-8E16-CD687AE2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9D537F-BF0C-497D-9D88-FA52E96E8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4F39F1-5B9A-46A5-B22D-BD095429E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758E9E-37BA-4008-BF17-CE4653A0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DF77ED-1233-432E-A1EA-CAADCDB0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85C78A-3499-4DB0-BAF2-A38CDD5B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98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A2D73-B825-485A-BA64-EAEA5015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B0EF33-9EBE-4391-BF35-59346DAA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8F3A4E-F5FA-4158-8232-24861386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E4B68A-F71A-46FD-B1E0-A70186E8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1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DD4D2C-D9BE-4E53-976C-0ED7D4C7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29FCAB-A4F8-4B5A-A410-E288BC3B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78C66-FF6E-438F-AD8A-03AF5C7E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69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5C0AE-72C7-4AAE-8BDD-1B3965DC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9E187-4575-4842-8E03-DCA1807A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563593-4AB4-4EF7-B4C6-5408D9360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958C0D-D698-444D-A03D-EC5D9AF9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F42AF-923A-4F27-A81C-A8EB8B24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FD7857-7592-48E0-B2AC-0C7E1FD7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8D0A1-881F-49EF-81C8-8DF3FB42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4604C4-29D7-4A62-8D05-3158CFE7F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74AC12-9D7C-4153-A756-183A45FA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48BE1B-FEE5-4853-8952-7D087F41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6F17F9-62DD-4467-A7E6-CD7ADBA4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A2BE99-975B-45A4-A048-A95221A0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7810BA-E0B0-4FB4-911D-1472F5D4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1CD4D9-9661-4F7A-9C0F-61A9403D3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BCAD3-5858-4907-A8AB-DCAE0C3A7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09E5-6494-42E6-9F3E-1EC649FF95E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FE6C9-1D35-43AA-ACF4-84BC9C552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671C2-CC07-4D99-B81A-56E47D1A0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01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tolemy II Philadelphus - Wikipedia">
            <a:extLst>
              <a:ext uri="{FF2B5EF4-FFF2-40B4-BE49-F238E27FC236}">
                <a16:creationId xmlns:a16="http://schemas.microsoft.com/office/drawing/2014/main" id="{DDE87A46-1885-4221-9714-CE7B51B72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6" b="4690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9A01C9-5736-4E03-A78F-45FDA027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Traffic Flow Modeling and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07EAD2-9BF5-44F7-A06D-E45752D2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Ptolemy II</a:t>
            </a:r>
          </a:p>
          <a:p>
            <a:endParaRPr lang="de-DE" sz="500" dirty="0">
              <a:solidFill>
                <a:srgbClr val="FFFFFF"/>
              </a:solidFill>
            </a:endParaRPr>
          </a:p>
          <a:p>
            <a:r>
              <a:rPr lang="de-DE" sz="1100" dirty="0" err="1">
                <a:solidFill>
                  <a:srgbClr val="FFFFFF"/>
                </a:solidFill>
              </a:rPr>
              <a:t>Breckner</a:t>
            </a:r>
            <a:r>
              <a:rPr lang="de-DE" sz="1100" dirty="0">
                <a:solidFill>
                  <a:srgbClr val="FFFFFF"/>
                </a:solidFill>
              </a:rPr>
              <a:t>, </a:t>
            </a:r>
            <a:r>
              <a:rPr lang="de-DE" sz="1100" dirty="0" err="1">
                <a:solidFill>
                  <a:srgbClr val="FFFFFF"/>
                </a:solidFill>
              </a:rPr>
              <a:t>Bonini</a:t>
            </a:r>
            <a:r>
              <a:rPr lang="de-DE" sz="1100" dirty="0">
                <a:solidFill>
                  <a:srgbClr val="FFFFFF"/>
                </a:solidFill>
              </a:rPr>
              <a:t>, Hofer</a:t>
            </a:r>
          </a:p>
        </p:txBody>
      </p:sp>
    </p:spTree>
    <p:extLst>
      <p:ext uri="{BB962C8B-B14F-4D97-AF65-F5344CB8AC3E}">
        <p14:creationId xmlns:p14="http://schemas.microsoft.com/office/powerpoint/2010/main" val="3723028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F535C-AB58-4FA4-907F-873955C6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Street-Actor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6667ED-908B-4A43-8D25-054F1E947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251588"/>
            <a:ext cx="3505494" cy="39722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beinhaltet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Eine Queue</a:t>
            </a:r>
          </a:p>
          <a:p>
            <a:pPr lvl="1"/>
            <a:r>
              <a:rPr lang="en-US" sz="2000" dirty="0"/>
              <a:t>Feste </a:t>
            </a:r>
            <a:r>
              <a:rPr lang="en-US" sz="2000" dirty="0" err="1"/>
              <a:t>Straßenlänge</a:t>
            </a:r>
            <a:endParaRPr lang="en-US" sz="2000" dirty="0"/>
          </a:p>
          <a:p>
            <a:pPr lvl="1"/>
            <a:r>
              <a:rPr lang="en-US" sz="2000" dirty="0"/>
              <a:t>Dauer, die </a:t>
            </a:r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überqueren</a:t>
            </a:r>
            <a:endParaRPr lang="en-US" sz="2000" dirty="0"/>
          </a:p>
          <a:p>
            <a:pPr lvl="1"/>
            <a:r>
              <a:rPr lang="en-US" sz="2000" dirty="0"/>
              <a:t>Counter </a:t>
            </a:r>
            <a:r>
              <a:rPr lang="en-US" sz="2000" dirty="0" err="1"/>
              <a:t>zur</a:t>
            </a:r>
            <a:r>
              <a:rPr lang="en-US" sz="2000" dirty="0"/>
              <a:t> </a:t>
            </a:r>
            <a:r>
              <a:rPr lang="en-US" sz="2000" dirty="0" err="1"/>
              <a:t>Analyse</a:t>
            </a:r>
            <a:endParaRPr lang="en-US" sz="2000" dirty="0"/>
          </a:p>
          <a:p>
            <a:r>
              <a:rPr lang="en-US" sz="2000" dirty="0"/>
              <a:t>Alle Parameter von </a:t>
            </a:r>
            <a:r>
              <a:rPr lang="en-US" sz="2000" dirty="0" err="1"/>
              <a:t>Außen</a:t>
            </a:r>
            <a:r>
              <a:rPr lang="en-US" sz="2000" dirty="0"/>
              <a:t> </a:t>
            </a:r>
            <a:r>
              <a:rPr lang="en-US" sz="2000" dirty="0" err="1"/>
              <a:t>setzbar</a:t>
            </a:r>
            <a:r>
              <a:rPr lang="en-US" sz="2000" dirty="0"/>
              <a:t> ( = configurable)</a:t>
            </a:r>
          </a:p>
          <a:p>
            <a:r>
              <a:rPr lang="en-US" sz="2000" dirty="0"/>
              <a:t>Delays </a:t>
            </a:r>
            <a:r>
              <a:rPr lang="en-US" sz="2000" dirty="0" err="1"/>
              <a:t>müssen</a:t>
            </a:r>
            <a:r>
              <a:rPr lang="en-US" sz="2000" dirty="0"/>
              <a:t> </a:t>
            </a:r>
            <a:r>
              <a:rPr lang="en-US" sz="2000" dirty="0" err="1"/>
              <a:t>zwischengeschaltet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887369-F7CE-40F7-B25D-47968E1E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68909"/>
            <a:ext cx="6019331" cy="37169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4945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14FF9A-577A-4E6C-8CBD-2703C9ED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646" y="942538"/>
            <a:ext cx="2979077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T-Intersection </a:t>
            </a:r>
            <a:r>
              <a:rPr lang="en-US" sz="3600" dirty="0" err="1">
                <a:solidFill>
                  <a:srgbClr val="FFFFFF"/>
                </a:solidFill>
              </a:rPr>
              <a:t>besteht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aus</a:t>
            </a:r>
            <a:r>
              <a:rPr lang="en-US" sz="3600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03801FD-0C08-4D9C-9686-B0FA5C536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17" r="2720"/>
          <a:stretch/>
        </p:blipFill>
        <p:spPr>
          <a:xfrm>
            <a:off x="736245" y="942538"/>
            <a:ext cx="7646119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241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4F3DF-47D1-4D72-845E-B280ECB0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de-DE" sz="3600" dirty="0" err="1"/>
              <a:t>Indicator</a:t>
            </a:r>
            <a:endParaRPr lang="de-IT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5E5461-F50B-486E-8E10-8D2CD5EF2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35"/>
          <a:stretch/>
        </p:blipFill>
        <p:spPr>
          <a:xfrm>
            <a:off x="2184401" y="749300"/>
            <a:ext cx="7823199" cy="33430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7C485-16EA-40B2-8D80-267207DF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618" y="4675886"/>
            <a:ext cx="7776110" cy="1605083"/>
          </a:xfrm>
        </p:spPr>
        <p:txBody>
          <a:bodyPr anchor="ctr">
            <a:normAutofit/>
          </a:bodyPr>
          <a:lstStyle/>
          <a:p>
            <a:r>
              <a:rPr lang="de-DE" sz="2000" dirty="0"/>
              <a:t>Der ‚</a:t>
            </a:r>
            <a:r>
              <a:rPr lang="de-DE" sz="2000" dirty="0" err="1"/>
              <a:t>Indicator</a:t>
            </a:r>
            <a:r>
              <a:rPr lang="de-DE" sz="2000" dirty="0"/>
              <a:t>‘ ist nichts weiter, als der Blinker eines jeden Autos</a:t>
            </a:r>
          </a:p>
          <a:p>
            <a:r>
              <a:rPr lang="de-DE" sz="2000" dirty="0"/>
              <a:t>Er wird für jedes Auto vor der </a:t>
            </a:r>
            <a:r>
              <a:rPr lang="de-DE" sz="2000" dirty="0" err="1"/>
              <a:t>Intersection</a:t>
            </a:r>
            <a:r>
              <a:rPr lang="de-DE" sz="2000" dirty="0"/>
              <a:t> gesetzt, um zu zeigen, in welche Richtung es möchte</a:t>
            </a:r>
            <a:endParaRPr lang="de-IT" sz="2000" dirty="0"/>
          </a:p>
        </p:txBody>
      </p:sp>
    </p:spTree>
    <p:extLst>
      <p:ext uri="{BB962C8B-B14F-4D97-AF65-F5344CB8AC3E}">
        <p14:creationId xmlns:p14="http://schemas.microsoft.com/office/powerpoint/2010/main" val="109381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E1AFB9-12BE-4593-A855-D47739A1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5" y="1696251"/>
            <a:ext cx="5181600" cy="4675982"/>
          </a:xfrm>
        </p:spPr>
        <p:txBody>
          <a:bodyPr>
            <a:normAutofit/>
          </a:bodyPr>
          <a:lstStyle/>
          <a:p>
            <a:r>
              <a:rPr lang="de-DE" sz="2000" dirty="0"/>
              <a:t>Bei jedem Auto wird in seiner „</a:t>
            </a:r>
            <a:r>
              <a:rPr lang="de-DE" sz="2000" dirty="0" err="1"/>
              <a:t>RoadMap</a:t>
            </a:r>
            <a:r>
              <a:rPr lang="de-DE" sz="2000" dirty="0"/>
              <a:t>“ gelesen, wohin es fahren möchte, und dementsprechend wird der Blinker auf eine Richtung gesetzt</a:t>
            </a:r>
          </a:p>
          <a:p>
            <a:r>
              <a:rPr lang="de-DE" sz="2000" dirty="0"/>
              <a:t>Richtungen: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Links (-1)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Rechts (1)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Gerade aus (0)</a:t>
            </a:r>
          </a:p>
          <a:p>
            <a:r>
              <a:rPr lang="de-DE" sz="2000" dirty="0"/>
              <a:t>So weiß die Kreuzung wohin Autos wollen</a:t>
            </a:r>
          </a:p>
          <a:p>
            <a:r>
              <a:rPr lang="de-DE" sz="2000" dirty="0"/>
              <a:t>Durch den „</a:t>
            </a:r>
            <a:r>
              <a:rPr lang="de-DE" sz="2000" dirty="0" err="1"/>
              <a:t>intersectionCounter</a:t>
            </a:r>
            <a:r>
              <a:rPr lang="de-DE" sz="2000" dirty="0"/>
              <a:t>“ weiß man, wo man in der „</a:t>
            </a:r>
            <a:r>
              <a:rPr lang="de-DE" sz="2000" dirty="0" err="1"/>
              <a:t>RoadMap</a:t>
            </a:r>
            <a:r>
              <a:rPr lang="de-DE" sz="2000" dirty="0"/>
              <a:t>“ lesen muss (bzw. wie viele </a:t>
            </a:r>
            <a:r>
              <a:rPr lang="de-DE" sz="2000" dirty="0" err="1"/>
              <a:t>Intersections</a:t>
            </a:r>
            <a:r>
              <a:rPr lang="de-DE" sz="2000" dirty="0"/>
              <a:t> schon passiert wurden</a:t>
            </a:r>
          </a:p>
          <a:p>
            <a:endParaRPr lang="de-DE" sz="2000" dirty="0"/>
          </a:p>
        </p:txBody>
      </p:sp>
      <p:pic>
        <p:nvPicPr>
          <p:cNvPr id="9" name="Inhaltsplatzhalter 3">
            <a:extLst>
              <a:ext uri="{FF2B5EF4-FFF2-40B4-BE49-F238E27FC236}">
                <a16:creationId xmlns:a16="http://schemas.microsoft.com/office/drawing/2014/main" id="{EFF058FA-41F8-466E-A321-01C97A5A29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44" t="7458"/>
          <a:stretch/>
        </p:blipFill>
        <p:spPr>
          <a:xfrm>
            <a:off x="5495925" y="1596225"/>
            <a:ext cx="6696075" cy="4535104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C596FE01-8A11-4055-A67F-9669C5BC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29" y="485767"/>
            <a:ext cx="3685032" cy="812101"/>
          </a:xfrm>
        </p:spPr>
        <p:txBody>
          <a:bodyPr>
            <a:normAutofit/>
          </a:bodyPr>
          <a:lstStyle/>
          <a:p>
            <a:r>
              <a:rPr lang="de-DE" sz="3600" dirty="0" err="1"/>
              <a:t>Indicator</a:t>
            </a:r>
            <a:endParaRPr lang="de-IT" sz="3600" dirty="0"/>
          </a:p>
        </p:txBody>
      </p:sp>
    </p:spTree>
    <p:extLst>
      <p:ext uri="{BB962C8B-B14F-4D97-AF65-F5344CB8AC3E}">
        <p14:creationId xmlns:p14="http://schemas.microsoft.com/office/powerpoint/2010/main" val="146022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9C246-1ED5-429C-ADA5-1DC34C6C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T-intersection-itself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567BC-D705-4864-8CE4-3D87C1940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In der Kreuzung selbst befinden sich Queues an allen Eingängen, in die die Autos rein kommen, sobald sie ankommen</a:t>
            </a:r>
          </a:p>
          <a:p>
            <a:r>
              <a:rPr lang="en-US" sz="2000"/>
              <a:t>Viele verschiedene Inputs/Outputs</a:t>
            </a:r>
          </a:p>
          <a:p>
            <a:r>
              <a:rPr lang="en-US" sz="2000"/>
              <a:t>Für die Analyse wird ein Counter mitgetragen</a:t>
            </a:r>
          </a:p>
          <a:p>
            <a:r>
              <a:rPr lang="en-US" sz="2000"/>
              <a:t>„right_hand_rule()“ </a:t>
            </a:r>
            <a:r>
              <a:rPr lang="en-US" sz="2000">
                <a:sym typeface="Wingdings" panose="05000000000000000000" pitchFamily="2" charset="2"/>
              </a:rPr>
              <a:t> Methode, die die Rechts-Regel implementiert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nhaltsplatzhalter 9">
            <a:extLst>
              <a:ext uri="{FF2B5EF4-FFF2-40B4-BE49-F238E27FC236}">
                <a16:creationId xmlns:a16="http://schemas.microsoft.com/office/drawing/2014/main" id="{4A7B28FF-A763-4211-90D8-AB69E3500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0420"/>
          <a:stretch/>
        </p:blipFill>
        <p:spPr>
          <a:xfrm>
            <a:off x="5500688" y="600689"/>
            <a:ext cx="5700712" cy="56941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32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5AC860-ECA1-4B0C-BFAB-ADCB8F04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018" y="643467"/>
            <a:ext cx="860396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64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888A4-0111-4216-846A-512E51F5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Right Hand Rule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57720964-F33C-4711-AAAC-0D91EC3718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r="32889"/>
          <a:stretch/>
        </p:blipFill>
        <p:spPr>
          <a:xfrm>
            <a:off x="644652" y="722376"/>
            <a:ext cx="6263640" cy="5413248"/>
          </a:xfrm>
          <a:prstGeom prst="rect">
            <a:avLst/>
          </a:prstGeom>
          <a:effectLst/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7CAEEC-AC03-4F0C-AF13-3A5B23FF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5753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Für jede Richtung gibt es einen solchen Block</a:t>
            </a:r>
          </a:p>
          <a:p>
            <a:r>
              <a:rPr lang="en-US" sz="1700"/>
              <a:t>Hier wird der Indicator betrachtet und ob von anderen Richtungen Autos kommen, die eventuell die Vorfahrt beeinflussen</a:t>
            </a:r>
          </a:p>
          <a:p>
            <a:r>
              <a:rPr lang="en-US" sz="1700"/>
              <a:t>Wenn man fahren darf, wird das entsprechende Auto an den Output gesendet und von der Queue ge-popt</a:t>
            </a:r>
          </a:p>
          <a:p>
            <a:r>
              <a:rPr lang="en-US" sz="1700"/>
              <a:t>Gleiches Prinzip für eine Cross-intersection nur mit komplexerer Rechtsregel, da eine Richtung dazu kommt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92799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701B0-1B87-45F8-A88F-D12D2084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1CBFF-5A61-49E9-A13F-016B47EC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61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147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E854039-1828-406B-8855-42D44FDA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7BCB5B-5F87-4256-8C2D-5D928EE1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Ptolemy Traffic Model mit verschiedenen Kreuzungen (T- und Cross-</a:t>
            </a:r>
            <a:r>
              <a:rPr lang="de-DE" sz="2000" dirty="0" err="1">
                <a:solidFill>
                  <a:srgbClr val="000000"/>
                </a:solidFill>
              </a:rPr>
              <a:t>Intersection</a:t>
            </a:r>
            <a:r>
              <a:rPr lang="de-DE" sz="2000" dirty="0">
                <a:solidFill>
                  <a:srgbClr val="000000"/>
                </a:solidFill>
              </a:rPr>
              <a:t>)</a:t>
            </a:r>
          </a:p>
          <a:p>
            <a:r>
              <a:rPr lang="de-DE" sz="2000" dirty="0">
                <a:solidFill>
                  <a:srgbClr val="000000"/>
                </a:solidFill>
              </a:rPr>
              <a:t>Rechtsregel implementieren</a:t>
            </a:r>
          </a:p>
          <a:p>
            <a:r>
              <a:rPr lang="de-DE" sz="2000" dirty="0">
                <a:solidFill>
                  <a:srgbClr val="000000"/>
                </a:solidFill>
              </a:rPr>
              <a:t>Straßen mit Handhabung der Autos</a:t>
            </a:r>
          </a:p>
          <a:p>
            <a:r>
              <a:rPr lang="de-DE" sz="2000" dirty="0">
                <a:solidFill>
                  <a:srgbClr val="000000"/>
                </a:solidFill>
              </a:rPr>
              <a:t>Autos aus mehreren Komponenten</a:t>
            </a:r>
          </a:p>
          <a:p>
            <a:r>
              <a:rPr lang="de-DE" sz="2000" dirty="0">
                <a:solidFill>
                  <a:srgbClr val="000000"/>
                </a:solidFill>
              </a:rPr>
              <a:t>Analyse um starken Verkehr zu erkennen</a:t>
            </a:r>
          </a:p>
          <a:p>
            <a:r>
              <a:rPr lang="de-DE" sz="2000" dirty="0">
                <a:solidFill>
                  <a:srgbClr val="000000"/>
                </a:solidFill>
              </a:rPr>
              <a:t>Design, das es ermöglicht, einfach Verkehrsmodelle auszutauschen</a:t>
            </a:r>
          </a:p>
          <a:p>
            <a:pPr lvl="1"/>
            <a:endParaRPr lang="de-DE" sz="2000" dirty="0">
              <a:solidFill>
                <a:srgbClr val="000000"/>
              </a:solidFill>
            </a:endParaRPr>
          </a:p>
          <a:p>
            <a:pPr lvl="1"/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152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5CF59A5-93C5-4AA1-A7A1-5F2F0261B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7" r="15206" b="-1"/>
          <a:stretch/>
        </p:blipFill>
        <p:spPr bwMode="auto">
          <a:xfrm>
            <a:off x="6893318" y="796541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8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DD08A-8877-4F6B-9325-73212701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Start-Up Phase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38CCC0-A949-424D-AB27-1EE5356F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Ptolemy Demos dursuchen </a:t>
            </a:r>
            <a:r>
              <a:rPr lang="de-DE" sz="2000" dirty="0">
                <a:sym typeface="Wingdings" panose="05000000000000000000" pitchFamily="2" charset="2"/>
              </a:rPr>
              <a:t> „Air Traffic Model“ scheint Ähnlichkeiten aufzuweisen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Eigenen </a:t>
            </a:r>
            <a:r>
              <a:rPr lang="de-DE" sz="2000" dirty="0" err="1">
                <a:sym typeface="Wingdings" panose="05000000000000000000" pitchFamily="2" charset="2"/>
              </a:rPr>
              <a:t>Director</a:t>
            </a:r>
            <a:r>
              <a:rPr lang="de-DE" sz="2000" dirty="0">
                <a:sym typeface="Wingdings" panose="05000000000000000000" pitchFamily="2" charset="2"/>
              </a:rPr>
              <a:t> geschrieben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Eigene Models und Components geschrieben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Zu viele Fehler bei Einbindung….</a:t>
            </a:r>
          </a:p>
        </p:txBody>
      </p:sp>
    </p:spTree>
    <p:extLst>
      <p:ext uri="{BB962C8B-B14F-4D97-AF65-F5344CB8AC3E}">
        <p14:creationId xmlns:p14="http://schemas.microsoft.com/office/powerpoint/2010/main" val="361493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B262F-6023-46D8-BD0F-CEEDD304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Ptolemy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633CF1-61AC-4F89-968B-4C8946A7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Ptolemy II ist ein open-source Software Framework, dass das experimentieren mit </a:t>
            </a:r>
            <a:r>
              <a:rPr lang="de-DE" dirty="0" err="1"/>
              <a:t>actor-oriented</a:t>
            </a:r>
            <a:r>
              <a:rPr lang="de-DE" dirty="0"/>
              <a:t> design supportet</a:t>
            </a:r>
          </a:p>
          <a:p>
            <a:endParaRPr lang="de-DE" dirty="0"/>
          </a:p>
          <a:p>
            <a:r>
              <a:rPr lang="de-DE" dirty="0" err="1"/>
              <a:t>Director</a:t>
            </a:r>
            <a:r>
              <a:rPr lang="de-DE" dirty="0"/>
              <a:t> -&gt; definiert die Semantik von einem Model</a:t>
            </a:r>
          </a:p>
          <a:p>
            <a:r>
              <a:rPr lang="de-DE" dirty="0"/>
              <a:t>Actor -&gt; gleichzeitig ausgeführt und teilen Daten miteinander</a:t>
            </a:r>
          </a:p>
          <a:p>
            <a:r>
              <a:rPr lang="de-DE" dirty="0"/>
              <a:t>Composite Actor -&gt; Kombination aus Actors</a:t>
            </a:r>
          </a:p>
        </p:txBody>
      </p:sp>
    </p:spTree>
    <p:extLst>
      <p:ext uri="{BB962C8B-B14F-4D97-AF65-F5344CB8AC3E}">
        <p14:creationId xmlns:p14="http://schemas.microsoft.com/office/powerpoint/2010/main" val="426233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55DE5-F402-4DA2-BD05-E2212D5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de-DE" sz="3700"/>
              <a:t>Entdeckung des JavaScript-Actors</a:t>
            </a:r>
            <a:endParaRPr lang="de-IT" sz="37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1B6C1-53AC-42D1-B133-677D7D4E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de-DE" sz="2000" dirty="0"/>
              <a:t>Wir begannen mit JavaScript eigenen Code in unser Modell einzuschleusen</a:t>
            </a:r>
          </a:p>
          <a:p>
            <a:r>
              <a:rPr lang="de-DE" sz="2000" dirty="0"/>
              <a:t>Damit konnten wir simple </a:t>
            </a:r>
            <a:r>
              <a:rPr lang="de-DE" sz="2000" dirty="0" err="1"/>
              <a:t>if</a:t>
            </a:r>
            <a:r>
              <a:rPr lang="de-DE" sz="2000" dirty="0"/>
              <a:t>-Bedingungen erzeugen und die Input-Ports besser kontrollieren</a:t>
            </a:r>
            <a:endParaRPr lang="de-IT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0E115A-A6C6-4630-9C5F-687820760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13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C15749-73EF-40C3-9D97-399F9B2B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Wie bekommen wir Daten zu unseren Autos?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7CE468-2611-4984-8AFD-A48B97A97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3" r="5736" b="-2"/>
          <a:stretch/>
        </p:blipFill>
        <p:spPr>
          <a:xfrm>
            <a:off x="841248" y="2516777"/>
            <a:ext cx="5015484" cy="366018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6CFBC-74B2-4820-A6A7-1769616F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anchor="ctr">
            <a:normAutofit/>
          </a:bodyPr>
          <a:lstStyle/>
          <a:p>
            <a:r>
              <a:rPr lang="de-DE" sz="1900" dirty="0"/>
              <a:t>Actor „</a:t>
            </a:r>
            <a:r>
              <a:rPr lang="de-DE" sz="1900" dirty="0" err="1"/>
              <a:t>CSVReader</a:t>
            </a:r>
            <a:r>
              <a:rPr lang="de-DE" sz="1900" dirty="0"/>
              <a:t>“</a:t>
            </a:r>
          </a:p>
          <a:p>
            <a:pPr lvl="1"/>
            <a:r>
              <a:rPr lang="de-DE" sz="1900" dirty="0"/>
              <a:t>Kann CSV Dateien handhaben</a:t>
            </a:r>
          </a:p>
          <a:p>
            <a:r>
              <a:rPr lang="de-DE" sz="1900" dirty="0"/>
              <a:t>Actor wurde verwendet um die von uns erstellen „car.txt“ Dateien einzulesen und richtig zu konvertieren</a:t>
            </a:r>
          </a:p>
          <a:p>
            <a:endParaRPr lang="de-DE" sz="1900" dirty="0"/>
          </a:p>
          <a:p>
            <a:r>
              <a:rPr lang="de-DE" sz="1900" dirty="0"/>
              <a:t>Actor „</a:t>
            </a:r>
            <a:r>
              <a:rPr lang="de-DE" sz="1900" dirty="0" err="1"/>
              <a:t>DiscreteClock</a:t>
            </a:r>
            <a:r>
              <a:rPr lang="de-DE" sz="1900" dirty="0"/>
              <a:t>“</a:t>
            </a:r>
          </a:p>
          <a:p>
            <a:pPr lvl="1"/>
            <a:r>
              <a:rPr lang="de-DE" sz="1900" dirty="0"/>
              <a:t>Sendet zu bestimmten Zeiten ein Signal</a:t>
            </a:r>
          </a:p>
          <a:p>
            <a:pPr lvl="1"/>
            <a:r>
              <a:rPr lang="de-DE" sz="1900" dirty="0"/>
              <a:t>Sendet ein Signal zu „</a:t>
            </a:r>
            <a:r>
              <a:rPr lang="de-DE" sz="1900" dirty="0" err="1"/>
              <a:t>CSVReader</a:t>
            </a:r>
            <a:r>
              <a:rPr lang="de-DE" sz="1900" dirty="0"/>
              <a:t>“ um ein Auto zu unserer „Street“ zu senden</a:t>
            </a:r>
          </a:p>
        </p:txBody>
      </p:sp>
    </p:spTree>
    <p:extLst>
      <p:ext uri="{BB962C8B-B14F-4D97-AF65-F5344CB8AC3E}">
        <p14:creationId xmlns:p14="http://schemas.microsoft.com/office/powerpoint/2010/main" val="269174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8BA8C4-46F2-4BB2-B53C-807F9B8A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DE"/>
              <a:t>cars.txt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C952F1-5B30-4B58-937F-29579791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de-DE" sz="2000"/>
              <a:t>Ein Auto besteht, wie erwähnt aus verschiedenen Komponenten</a:t>
            </a:r>
          </a:p>
          <a:p>
            <a:r>
              <a:rPr lang="de-DE" sz="2000"/>
              <a:t>Getrennt durch ein Tab</a:t>
            </a:r>
          </a:p>
          <a:p>
            <a:endParaRPr lang="de-IT" sz="200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3879C65-56E3-493F-AED5-0C6337B02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65426"/>
              </p:ext>
            </p:extLst>
          </p:nvPr>
        </p:nvGraphicFramePr>
        <p:xfrm>
          <a:off x="5445457" y="2144202"/>
          <a:ext cx="6155142" cy="25933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584">
                  <a:extLst>
                    <a:ext uri="{9D8B030D-6E8A-4147-A177-3AD203B41FA5}">
                      <a16:colId xmlns:a16="http://schemas.microsoft.com/office/drawing/2014/main" val="3947154205"/>
                    </a:ext>
                  </a:extLst>
                </a:gridCol>
                <a:gridCol w="1418077">
                  <a:extLst>
                    <a:ext uri="{9D8B030D-6E8A-4147-A177-3AD203B41FA5}">
                      <a16:colId xmlns:a16="http://schemas.microsoft.com/office/drawing/2014/main" val="3402840984"/>
                    </a:ext>
                  </a:extLst>
                </a:gridCol>
                <a:gridCol w="1355976">
                  <a:extLst>
                    <a:ext uri="{9D8B030D-6E8A-4147-A177-3AD203B41FA5}">
                      <a16:colId xmlns:a16="http://schemas.microsoft.com/office/drawing/2014/main" val="1410997782"/>
                    </a:ext>
                  </a:extLst>
                </a:gridCol>
                <a:gridCol w="2450505">
                  <a:extLst>
                    <a:ext uri="{9D8B030D-6E8A-4147-A177-3AD203B41FA5}">
                      <a16:colId xmlns:a16="http://schemas.microsoft.com/office/drawing/2014/main" val="948437047"/>
                    </a:ext>
                  </a:extLst>
                </a:gridCol>
              </a:tblGrid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carId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roadMap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indicator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intersectionCount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2563282972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4}</a:t>
                      </a:r>
                      <a:endParaRPr lang="de-DE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4817319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1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{4, 5, 10}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88450345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2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6, 12}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412846757"/>
                  </a:ext>
                </a:extLst>
              </a:tr>
              <a:tr h="780983">
                <a:tc>
                  <a:txBody>
                    <a:bodyPr/>
                    <a:lstStyle/>
                    <a:p>
                      <a:r>
                        <a:rPr lang="de-DE" sz="2200"/>
                        <a:t>3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4, 5, 8}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31418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46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F6B1A-B835-43EC-B923-E3D85E2C3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58" y="5110423"/>
            <a:ext cx="10906061" cy="671540"/>
          </a:xfrm>
          <a:noFill/>
        </p:spPr>
        <p:txBody>
          <a:bodyPr anchor="ctr">
            <a:normAutofit/>
          </a:bodyPr>
          <a:lstStyle/>
          <a:p>
            <a:r>
              <a:rPr lang="de-DE" sz="4100" dirty="0"/>
              <a:t>Street Extension</a:t>
            </a:r>
            <a:endParaRPr lang="de-IT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78DFF-0819-404E-A5D9-CDC61BCDF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858" y="5855843"/>
            <a:ext cx="10906061" cy="458470"/>
          </a:xfrm>
          <a:noFill/>
        </p:spPr>
        <p:txBody>
          <a:bodyPr>
            <a:normAutofit/>
          </a:bodyPr>
          <a:lstStyle/>
          <a:p>
            <a:r>
              <a:rPr lang="de-DE" dirty="0"/>
              <a:t>Bestehend aus zwei Schichten</a:t>
            </a:r>
            <a:endParaRPr lang="de-IT" dirty="0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281221-4BA4-420F-A7CF-6E57C9181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1" r="1" b="16348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325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664B6-DC26-4B55-9C7C-AB91C4D0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de-DE" sz="4000" dirty="0"/>
              <a:t>Street-Analysis </a:t>
            </a:r>
            <a:r>
              <a:rPr lang="de-DE" sz="2000" dirty="0"/>
              <a:t>(</a:t>
            </a:r>
            <a:r>
              <a:rPr lang="de-DE" sz="2000" dirty="0" err="1"/>
              <a:t>later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… )</a:t>
            </a:r>
            <a:endParaRPr lang="de-IT" sz="2000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9FDF657-556C-4023-9427-7D76EB290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" r="554"/>
          <a:stretch/>
        </p:blipFill>
        <p:spPr>
          <a:xfrm>
            <a:off x="481016" y="1825624"/>
            <a:ext cx="7986712" cy="43034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0866DE-9117-4D36-A29F-56AAD5FA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951" y="2770179"/>
            <a:ext cx="2967033" cy="2971551"/>
          </a:xfrm>
        </p:spPr>
        <p:txBody>
          <a:bodyPr>
            <a:normAutofit/>
          </a:bodyPr>
          <a:lstStyle/>
          <a:p>
            <a:r>
              <a:rPr lang="en-US" sz="2000" dirty="0" err="1"/>
              <a:t>Außerhalb</a:t>
            </a:r>
            <a:r>
              <a:rPr lang="en-US" sz="2000" dirty="0"/>
              <a:t> des </a:t>
            </a:r>
            <a:r>
              <a:rPr lang="en-US" sz="2000" dirty="0" err="1"/>
              <a:t>wirklichen</a:t>
            </a:r>
            <a:r>
              <a:rPr lang="en-US" sz="2000" dirty="0"/>
              <a:t> Street-Actors, </a:t>
            </a:r>
            <a:r>
              <a:rPr lang="en-US" sz="2000" dirty="0" err="1"/>
              <a:t>befindet</a:t>
            </a:r>
            <a:r>
              <a:rPr lang="en-US" sz="2000" dirty="0"/>
              <a:t> </a:t>
            </a:r>
            <a:r>
              <a:rPr lang="en-US" sz="2000" dirty="0" err="1"/>
              <a:t>sich</a:t>
            </a:r>
            <a:r>
              <a:rPr lang="en-US" sz="2000" dirty="0"/>
              <a:t> </a:t>
            </a:r>
            <a:r>
              <a:rPr lang="en-US" sz="2000" dirty="0" err="1"/>
              <a:t>zunächst</a:t>
            </a:r>
            <a:r>
              <a:rPr lang="en-US" sz="2000" dirty="0"/>
              <a:t> die </a:t>
            </a:r>
            <a:r>
              <a:rPr lang="en-US" sz="2000" dirty="0" err="1"/>
              <a:t>Analyse</a:t>
            </a:r>
            <a:r>
              <a:rPr lang="en-US" sz="2000" dirty="0"/>
              <a:t> der Dauer und Zeit</a:t>
            </a:r>
          </a:p>
        </p:txBody>
      </p:sp>
    </p:spTree>
    <p:extLst>
      <p:ext uri="{BB962C8B-B14F-4D97-AF65-F5344CB8AC3E}">
        <p14:creationId xmlns:p14="http://schemas.microsoft.com/office/powerpoint/2010/main" val="178491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Breitbild</PresentationFormat>
  <Paragraphs>91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</vt:lpstr>
      <vt:lpstr>Traffic Flow Modeling and Analysis</vt:lpstr>
      <vt:lpstr>Ziel</vt:lpstr>
      <vt:lpstr>Start-Up Phase</vt:lpstr>
      <vt:lpstr>Ptolemy II</vt:lpstr>
      <vt:lpstr>Entdeckung des JavaScript-Actors</vt:lpstr>
      <vt:lpstr>Wie bekommen wir Daten zu unseren Autos?</vt:lpstr>
      <vt:lpstr>cars.txt</vt:lpstr>
      <vt:lpstr>Street Extension</vt:lpstr>
      <vt:lpstr>Street-Analysis (later more… )</vt:lpstr>
      <vt:lpstr>Street-Actor</vt:lpstr>
      <vt:lpstr>T-Intersection besteht aus…</vt:lpstr>
      <vt:lpstr>Indicator</vt:lpstr>
      <vt:lpstr>Indicator</vt:lpstr>
      <vt:lpstr>T-intersection-itself</vt:lpstr>
      <vt:lpstr>PowerPoint-Präsentation</vt:lpstr>
      <vt:lpstr>Right Hand Rule</vt:lpstr>
      <vt:lpstr>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Flow Modeling and Analysis</dc:title>
  <dc:creator>boninisofia14@gmail.com</dc:creator>
  <cp:lastModifiedBy>boninisofia14@gmail.com</cp:lastModifiedBy>
  <cp:revision>1</cp:revision>
  <dcterms:created xsi:type="dcterms:W3CDTF">2021-01-23T16:44:39Z</dcterms:created>
  <dcterms:modified xsi:type="dcterms:W3CDTF">2021-01-23T16:46:46Z</dcterms:modified>
</cp:coreProperties>
</file>