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8" r:id="rId4"/>
    <p:sldId id="258" r:id="rId5"/>
    <p:sldId id="261" r:id="rId6"/>
    <p:sldId id="269" r:id="rId7"/>
    <p:sldId id="267" r:id="rId8"/>
    <p:sldId id="274" r:id="rId9"/>
    <p:sldId id="273" r:id="rId10"/>
    <p:sldId id="266" r:id="rId11"/>
    <p:sldId id="262" r:id="rId12"/>
    <p:sldId id="259" r:id="rId13"/>
    <p:sldId id="263" r:id="rId14"/>
    <p:sldId id="264" r:id="rId15"/>
    <p:sldId id="272" r:id="rId16"/>
    <p:sldId id="270" r:id="rId17"/>
    <p:sldId id="275" r:id="rId18"/>
    <p:sldId id="276" r:id="rId19"/>
    <p:sldId id="271" r:id="rId20"/>
    <p:sldId id="277" r:id="rId21"/>
    <p:sldId id="279" r:id="rId22"/>
    <p:sldId id="278" r:id="rId23"/>
    <p:sldId id="280" r:id="rId24"/>
    <p:sldId id="282" r:id="rId25"/>
    <p:sldId id="281" r:id="rId26"/>
    <p:sldId id="283" r:id="rId2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FBE3102-8BEC-451A-8F0F-4DCA72B7C74F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2347A80-B246-477B-9355-ACFD2DA394F4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de-DE" sz="1800" dirty="0"/>
            <a:t>Ptolemy Demos dursuchen </a:t>
          </a:r>
          <a:r>
            <a:rPr lang="de-DE" sz="1800" dirty="0">
              <a:sym typeface="Wingdings" panose="05000000000000000000" pitchFamily="2" charset="2"/>
            </a:rPr>
            <a:t></a:t>
          </a:r>
          <a:r>
            <a:rPr lang="de-DE" sz="1800" dirty="0"/>
            <a:t> „Air Traffic Model“ scheint Ähnlichkeiten aufzuweisen</a:t>
          </a:r>
          <a:endParaRPr lang="en-US" sz="1800" dirty="0"/>
        </a:p>
      </dgm:t>
    </dgm:pt>
    <dgm:pt modelId="{379BB2BC-A510-429D-B636-A2A889C7284E}" type="parTrans" cxnId="{303E24A4-38F1-4F91-93D9-FA61815EE5EC}">
      <dgm:prSet/>
      <dgm:spPr/>
      <dgm:t>
        <a:bodyPr/>
        <a:lstStyle/>
        <a:p>
          <a:endParaRPr lang="en-US"/>
        </a:p>
      </dgm:t>
    </dgm:pt>
    <dgm:pt modelId="{14E56087-6209-4620-A0F6-B205D597DE44}" type="sibTrans" cxnId="{303E24A4-38F1-4F91-93D9-FA61815EE5EC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4D589312-943E-41C3-9430-24347D442BC3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dirty="0"/>
            <a:t>Eigenen </a:t>
          </a:r>
          <a:r>
            <a:rPr lang="de-DE" dirty="0" err="1"/>
            <a:t>Director</a:t>
          </a:r>
          <a:r>
            <a:rPr lang="de-DE" dirty="0"/>
            <a:t> geschrieben</a:t>
          </a:r>
          <a:endParaRPr lang="en-US" dirty="0"/>
        </a:p>
      </dgm:t>
    </dgm:pt>
    <dgm:pt modelId="{9EFA93C0-33FD-4F69-9DA8-B067452FF2D8}" type="parTrans" cxnId="{653DD51A-663A-4FE9-B783-2C0C36D9E447}">
      <dgm:prSet/>
      <dgm:spPr/>
      <dgm:t>
        <a:bodyPr/>
        <a:lstStyle/>
        <a:p>
          <a:endParaRPr lang="en-US"/>
        </a:p>
      </dgm:t>
    </dgm:pt>
    <dgm:pt modelId="{CE3DE45B-2AD8-408D-8592-C9015F739456}" type="sibTrans" cxnId="{653DD51A-663A-4FE9-B783-2C0C36D9E447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FDC5EF24-4EB2-4A11-9AE6-CE1EC920E719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dirty="0"/>
            <a:t>Eigene Models und Components geschrieben</a:t>
          </a:r>
          <a:endParaRPr lang="en-US" dirty="0"/>
        </a:p>
      </dgm:t>
    </dgm:pt>
    <dgm:pt modelId="{DFD8C4EC-AA3A-4831-8B64-2F03AEF56B5D}" type="parTrans" cxnId="{6F136FF4-AC1A-4501-80E0-036A4DF53FC6}">
      <dgm:prSet/>
      <dgm:spPr/>
      <dgm:t>
        <a:bodyPr/>
        <a:lstStyle/>
        <a:p>
          <a:endParaRPr lang="en-US"/>
        </a:p>
      </dgm:t>
    </dgm:pt>
    <dgm:pt modelId="{92D7EC50-78C9-4A14-BE93-689D5FC3799A}" type="sibTrans" cxnId="{6F136FF4-AC1A-4501-80E0-036A4DF53FC6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B75D23FF-A374-4620-B003-A7A0472B1172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dirty="0"/>
            <a:t>Zu viele Fehler bei Einbindung….</a:t>
          </a:r>
          <a:endParaRPr lang="en-US" dirty="0"/>
        </a:p>
      </dgm:t>
    </dgm:pt>
    <dgm:pt modelId="{58218D7F-B893-44DD-A9E6-DC5553C39E7C}" type="parTrans" cxnId="{CB22C0A1-4D8D-44B0-A575-F1418FB47291}">
      <dgm:prSet/>
      <dgm:spPr/>
      <dgm:t>
        <a:bodyPr/>
        <a:lstStyle/>
        <a:p>
          <a:endParaRPr lang="en-US"/>
        </a:p>
      </dgm:t>
    </dgm:pt>
    <dgm:pt modelId="{F29281A8-865B-4FB5-B6B7-802A83D0223F}" type="sibTrans" cxnId="{CB22C0A1-4D8D-44B0-A575-F1418FB47291}">
      <dgm:prSet/>
      <dgm:spPr/>
      <dgm:t>
        <a:bodyPr/>
        <a:lstStyle/>
        <a:p>
          <a:endParaRPr lang="en-US"/>
        </a:p>
      </dgm:t>
    </dgm:pt>
    <dgm:pt modelId="{9BD25CA8-9C9D-4811-9A6B-5BA9D14BDD46}" type="pres">
      <dgm:prSet presAssocID="{BFBE3102-8BEC-451A-8F0F-4DCA72B7C74F}" presName="root" presStyleCnt="0">
        <dgm:presLayoutVars>
          <dgm:dir/>
          <dgm:resizeHandles val="exact"/>
        </dgm:presLayoutVars>
      </dgm:prSet>
      <dgm:spPr/>
    </dgm:pt>
    <dgm:pt modelId="{BCDAEEDF-75A8-407D-A27C-91369B08BF75}" type="pres">
      <dgm:prSet presAssocID="{F2347A80-B246-477B-9355-ACFD2DA394F4}" presName="compNode" presStyleCnt="0"/>
      <dgm:spPr/>
    </dgm:pt>
    <dgm:pt modelId="{5BF28ED5-E8E3-40E6-A632-E1DC8405B71A}" type="pres">
      <dgm:prSet presAssocID="{F2347A80-B246-477B-9355-ACFD2DA394F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lugzeug"/>
        </a:ext>
      </dgm:extLst>
    </dgm:pt>
    <dgm:pt modelId="{655A6C92-0981-4452-B4A3-7C2B5B184BE7}" type="pres">
      <dgm:prSet presAssocID="{F2347A80-B246-477B-9355-ACFD2DA394F4}" presName="spaceRect" presStyleCnt="0"/>
      <dgm:spPr/>
    </dgm:pt>
    <dgm:pt modelId="{61A82324-2D12-4E73-98A1-FBA9624DD2DF}" type="pres">
      <dgm:prSet presAssocID="{F2347A80-B246-477B-9355-ACFD2DA394F4}" presName="textRect" presStyleLbl="revTx" presStyleIdx="0" presStyleCnt="4" custScaleX="139893">
        <dgm:presLayoutVars>
          <dgm:chMax val="1"/>
          <dgm:chPref val="1"/>
        </dgm:presLayoutVars>
      </dgm:prSet>
      <dgm:spPr/>
    </dgm:pt>
    <dgm:pt modelId="{10E8ADE3-C3D2-424C-BEF2-7081860A9E5A}" type="pres">
      <dgm:prSet presAssocID="{14E56087-6209-4620-A0F6-B205D597DE44}" presName="sibTrans" presStyleCnt="0"/>
      <dgm:spPr/>
    </dgm:pt>
    <dgm:pt modelId="{C0B76659-7E60-4B3C-95D6-1384F60D857A}" type="pres">
      <dgm:prSet presAssocID="{4D589312-943E-41C3-9430-24347D442BC3}" presName="compNode" presStyleCnt="0"/>
      <dgm:spPr/>
    </dgm:pt>
    <dgm:pt modelId="{35BDAB88-EB1D-4DB7-9061-A8549B01DCCE}" type="pres">
      <dgm:prSet presAssocID="{4D589312-943E-41C3-9430-24347D442BC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leistift"/>
        </a:ext>
      </dgm:extLst>
    </dgm:pt>
    <dgm:pt modelId="{178CBFE9-33F7-440C-A008-1550DED8F07A}" type="pres">
      <dgm:prSet presAssocID="{4D589312-943E-41C3-9430-24347D442BC3}" presName="spaceRect" presStyleCnt="0"/>
      <dgm:spPr/>
    </dgm:pt>
    <dgm:pt modelId="{0FEE6370-EC2A-4D1D-A23B-B0420F570D54}" type="pres">
      <dgm:prSet presAssocID="{4D589312-943E-41C3-9430-24347D442BC3}" presName="textRect" presStyleLbl="revTx" presStyleIdx="1" presStyleCnt="4">
        <dgm:presLayoutVars>
          <dgm:chMax val="1"/>
          <dgm:chPref val="1"/>
        </dgm:presLayoutVars>
      </dgm:prSet>
      <dgm:spPr/>
    </dgm:pt>
    <dgm:pt modelId="{CA7B6577-3D00-457E-B8FD-6C24FD07FBF9}" type="pres">
      <dgm:prSet presAssocID="{CE3DE45B-2AD8-408D-8592-C9015F739456}" presName="sibTrans" presStyleCnt="0"/>
      <dgm:spPr/>
    </dgm:pt>
    <dgm:pt modelId="{B999CD10-1E1E-49C0-B0C7-8B3AE0E5D06B}" type="pres">
      <dgm:prSet presAssocID="{FDC5EF24-4EB2-4A11-9AE6-CE1EC920E719}" presName="compNode" presStyleCnt="0"/>
      <dgm:spPr/>
    </dgm:pt>
    <dgm:pt modelId="{4125C548-F8E1-493B-A5E9-DE856E2ED058}" type="pres">
      <dgm:prSet presAssocID="{FDC5EF24-4EB2-4A11-9AE6-CE1EC920E719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äkchen"/>
        </a:ext>
      </dgm:extLst>
    </dgm:pt>
    <dgm:pt modelId="{53A3D1D2-99FE-4402-9E31-6E429C2E4C75}" type="pres">
      <dgm:prSet presAssocID="{FDC5EF24-4EB2-4A11-9AE6-CE1EC920E719}" presName="spaceRect" presStyleCnt="0"/>
      <dgm:spPr/>
    </dgm:pt>
    <dgm:pt modelId="{B4B67700-913E-4878-B243-54ADF9CD829D}" type="pres">
      <dgm:prSet presAssocID="{FDC5EF24-4EB2-4A11-9AE6-CE1EC920E719}" presName="textRect" presStyleLbl="revTx" presStyleIdx="2" presStyleCnt="4">
        <dgm:presLayoutVars>
          <dgm:chMax val="1"/>
          <dgm:chPref val="1"/>
        </dgm:presLayoutVars>
      </dgm:prSet>
      <dgm:spPr/>
    </dgm:pt>
    <dgm:pt modelId="{E27C3F39-4D64-4492-9DEA-44DC05BB2306}" type="pres">
      <dgm:prSet presAssocID="{92D7EC50-78C9-4A14-BE93-689D5FC3799A}" presName="sibTrans" presStyleCnt="0"/>
      <dgm:spPr/>
    </dgm:pt>
    <dgm:pt modelId="{8E1D0B62-45BD-47FB-8FFF-4863CBA9425F}" type="pres">
      <dgm:prSet presAssocID="{B75D23FF-A374-4620-B003-A7A0472B1172}" presName="compNode" presStyleCnt="0"/>
      <dgm:spPr/>
    </dgm:pt>
    <dgm:pt modelId="{007419E1-94F6-4A8C-B392-2F481E60391D}" type="pres">
      <dgm:prSet presAssocID="{B75D23FF-A374-4620-B003-A7A0472B1172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Insekt"/>
        </a:ext>
      </dgm:extLst>
    </dgm:pt>
    <dgm:pt modelId="{0AE432C3-0935-44FA-B537-FD82DBAD145D}" type="pres">
      <dgm:prSet presAssocID="{B75D23FF-A374-4620-B003-A7A0472B1172}" presName="spaceRect" presStyleCnt="0"/>
      <dgm:spPr/>
    </dgm:pt>
    <dgm:pt modelId="{B152502A-94EA-4509-95BA-57329276529F}" type="pres">
      <dgm:prSet presAssocID="{B75D23FF-A374-4620-B003-A7A0472B1172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653DD51A-663A-4FE9-B783-2C0C36D9E447}" srcId="{BFBE3102-8BEC-451A-8F0F-4DCA72B7C74F}" destId="{4D589312-943E-41C3-9430-24347D442BC3}" srcOrd="1" destOrd="0" parTransId="{9EFA93C0-33FD-4F69-9DA8-B067452FF2D8}" sibTransId="{CE3DE45B-2AD8-408D-8592-C9015F739456}"/>
    <dgm:cxn modelId="{F661572E-E7D2-4922-8E34-3AC65CBD6910}" type="presOf" srcId="{BFBE3102-8BEC-451A-8F0F-4DCA72B7C74F}" destId="{9BD25CA8-9C9D-4811-9A6B-5BA9D14BDD46}" srcOrd="0" destOrd="0" presId="urn:microsoft.com/office/officeart/2018/2/layout/IconLabelList"/>
    <dgm:cxn modelId="{115EA549-4758-4600-8DB6-3D670B889A23}" type="presOf" srcId="{4D589312-943E-41C3-9430-24347D442BC3}" destId="{0FEE6370-EC2A-4D1D-A23B-B0420F570D54}" srcOrd="0" destOrd="0" presId="urn:microsoft.com/office/officeart/2018/2/layout/IconLabelList"/>
    <dgm:cxn modelId="{CB22C0A1-4D8D-44B0-A575-F1418FB47291}" srcId="{BFBE3102-8BEC-451A-8F0F-4DCA72B7C74F}" destId="{B75D23FF-A374-4620-B003-A7A0472B1172}" srcOrd="3" destOrd="0" parTransId="{58218D7F-B893-44DD-A9E6-DC5553C39E7C}" sibTransId="{F29281A8-865B-4FB5-B6B7-802A83D0223F}"/>
    <dgm:cxn modelId="{303E24A4-38F1-4F91-93D9-FA61815EE5EC}" srcId="{BFBE3102-8BEC-451A-8F0F-4DCA72B7C74F}" destId="{F2347A80-B246-477B-9355-ACFD2DA394F4}" srcOrd="0" destOrd="0" parTransId="{379BB2BC-A510-429D-B636-A2A889C7284E}" sibTransId="{14E56087-6209-4620-A0F6-B205D597DE44}"/>
    <dgm:cxn modelId="{19527EBC-D5FE-4740-8EBD-2E8E29FBBF84}" type="presOf" srcId="{FDC5EF24-4EB2-4A11-9AE6-CE1EC920E719}" destId="{B4B67700-913E-4878-B243-54ADF9CD829D}" srcOrd="0" destOrd="0" presId="urn:microsoft.com/office/officeart/2018/2/layout/IconLabelList"/>
    <dgm:cxn modelId="{94B39CBE-61D8-4B83-A600-9008F784C761}" type="presOf" srcId="{B75D23FF-A374-4620-B003-A7A0472B1172}" destId="{B152502A-94EA-4509-95BA-57329276529F}" srcOrd="0" destOrd="0" presId="urn:microsoft.com/office/officeart/2018/2/layout/IconLabelList"/>
    <dgm:cxn modelId="{A56D2DC9-30A4-4ECF-9341-C9F41ABA8E92}" type="presOf" srcId="{F2347A80-B246-477B-9355-ACFD2DA394F4}" destId="{61A82324-2D12-4E73-98A1-FBA9624DD2DF}" srcOrd="0" destOrd="0" presId="urn:microsoft.com/office/officeart/2018/2/layout/IconLabelList"/>
    <dgm:cxn modelId="{6F136FF4-AC1A-4501-80E0-036A4DF53FC6}" srcId="{BFBE3102-8BEC-451A-8F0F-4DCA72B7C74F}" destId="{FDC5EF24-4EB2-4A11-9AE6-CE1EC920E719}" srcOrd="2" destOrd="0" parTransId="{DFD8C4EC-AA3A-4831-8B64-2F03AEF56B5D}" sibTransId="{92D7EC50-78C9-4A14-BE93-689D5FC3799A}"/>
    <dgm:cxn modelId="{1637BE9B-3967-48B2-902F-46A7BF317453}" type="presParOf" srcId="{9BD25CA8-9C9D-4811-9A6B-5BA9D14BDD46}" destId="{BCDAEEDF-75A8-407D-A27C-91369B08BF75}" srcOrd="0" destOrd="0" presId="urn:microsoft.com/office/officeart/2018/2/layout/IconLabelList"/>
    <dgm:cxn modelId="{87502F96-8C63-446D-90CE-5A57E67BB4E0}" type="presParOf" srcId="{BCDAEEDF-75A8-407D-A27C-91369B08BF75}" destId="{5BF28ED5-E8E3-40E6-A632-E1DC8405B71A}" srcOrd="0" destOrd="0" presId="urn:microsoft.com/office/officeart/2018/2/layout/IconLabelList"/>
    <dgm:cxn modelId="{A62380D8-D7D2-459C-A0DF-D014310AE9D3}" type="presParOf" srcId="{BCDAEEDF-75A8-407D-A27C-91369B08BF75}" destId="{655A6C92-0981-4452-B4A3-7C2B5B184BE7}" srcOrd="1" destOrd="0" presId="urn:microsoft.com/office/officeart/2018/2/layout/IconLabelList"/>
    <dgm:cxn modelId="{52E55070-3758-4720-8350-493D38D85098}" type="presParOf" srcId="{BCDAEEDF-75A8-407D-A27C-91369B08BF75}" destId="{61A82324-2D12-4E73-98A1-FBA9624DD2DF}" srcOrd="2" destOrd="0" presId="urn:microsoft.com/office/officeart/2018/2/layout/IconLabelList"/>
    <dgm:cxn modelId="{F46AC463-05D0-4AC3-ADE9-A8589A21C7B7}" type="presParOf" srcId="{9BD25CA8-9C9D-4811-9A6B-5BA9D14BDD46}" destId="{10E8ADE3-C3D2-424C-BEF2-7081860A9E5A}" srcOrd="1" destOrd="0" presId="urn:microsoft.com/office/officeart/2018/2/layout/IconLabelList"/>
    <dgm:cxn modelId="{21A7E908-605D-46D3-91BF-7F9279100BB2}" type="presParOf" srcId="{9BD25CA8-9C9D-4811-9A6B-5BA9D14BDD46}" destId="{C0B76659-7E60-4B3C-95D6-1384F60D857A}" srcOrd="2" destOrd="0" presId="urn:microsoft.com/office/officeart/2018/2/layout/IconLabelList"/>
    <dgm:cxn modelId="{3118DC5A-7A43-42D4-B0BA-766876C57EAC}" type="presParOf" srcId="{C0B76659-7E60-4B3C-95D6-1384F60D857A}" destId="{35BDAB88-EB1D-4DB7-9061-A8549B01DCCE}" srcOrd="0" destOrd="0" presId="urn:microsoft.com/office/officeart/2018/2/layout/IconLabelList"/>
    <dgm:cxn modelId="{849E2B54-06D6-40B1-A06A-F4EB0FEF3A9D}" type="presParOf" srcId="{C0B76659-7E60-4B3C-95D6-1384F60D857A}" destId="{178CBFE9-33F7-440C-A008-1550DED8F07A}" srcOrd="1" destOrd="0" presId="urn:microsoft.com/office/officeart/2018/2/layout/IconLabelList"/>
    <dgm:cxn modelId="{0DB2BC67-2615-4046-9AA8-87687FDA39AC}" type="presParOf" srcId="{C0B76659-7E60-4B3C-95D6-1384F60D857A}" destId="{0FEE6370-EC2A-4D1D-A23B-B0420F570D54}" srcOrd="2" destOrd="0" presId="urn:microsoft.com/office/officeart/2018/2/layout/IconLabelList"/>
    <dgm:cxn modelId="{539D152E-E5B8-40CE-A7BF-6357DD48EF7A}" type="presParOf" srcId="{9BD25CA8-9C9D-4811-9A6B-5BA9D14BDD46}" destId="{CA7B6577-3D00-457E-B8FD-6C24FD07FBF9}" srcOrd="3" destOrd="0" presId="urn:microsoft.com/office/officeart/2018/2/layout/IconLabelList"/>
    <dgm:cxn modelId="{9D40016F-08EB-4757-B29B-C4B9F5FE6FCA}" type="presParOf" srcId="{9BD25CA8-9C9D-4811-9A6B-5BA9D14BDD46}" destId="{B999CD10-1E1E-49C0-B0C7-8B3AE0E5D06B}" srcOrd="4" destOrd="0" presId="urn:microsoft.com/office/officeart/2018/2/layout/IconLabelList"/>
    <dgm:cxn modelId="{7D454764-338B-487A-9840-E446F953042E}" type="presParOf" srcId="{B999CD10-1E1E-49C0-B0C7-8B3AE0E5D06B}" destId="{4125C548-F8E1-493B-A5E9-DE856E2ED058}" srcOrd="0" destOrd="0" presId="urn:microsoft.com/office/officeart/2018/2/layout/IconLabelList"/>
    <dgm:cxn modelId="{E4010251-2802-41EF-8863-3E3F294FF6D9}" type="presParOf" srcId="{B999CD10-1E1E-49C0-B0C7-8B3AE0E5D06B}" destId="{53A3D1D2-99FE-4402-9E31-6E429C2E4C75}" srcOrd="1" destOrd="0" presId="urn:microsoft.com/office/officeart/2018/2/layout/IconLabelList"/>
    <dgm:cxn modelId="{FD8EE440-19F3-4574-A04E-ECFF28FA56FD}" type="presParOf" srcId="{B999CD10-1E1E-49C0-B0C7-8B3AE0E5D06B}" destId="{B4B67700-913E-4878-B243-54ADF9CD829D}" srcOrd="2" destOrd="0" presId="urn:microsoft.com/office/officeart/2018/2/layout/IconLabelList"/>
    <dgm:cxn modelId="{6D22AF4B-6931-4D92-8B59-72793F51FAE3}" type="presParOf" srcId="{9BD25CA8-9C9D-4811-9A6B-5BA9D14BDD46}" destId="{E27C3F39-4D64-4492-9DEA-44DC05BB2306}" srcOrd="5" destOrd="0" presId="urn:microsoft.com/office/officeart/2018/2/layout/IconLabelList"/>
    <dgm:cxn modelId="{C360D6D0-909E-4E8C-9CF7-0D22EE628E95}" type="presParOf" srcId="{9BD25CA8-9C9D-4811-9A6B-5BA9D14BDD46}" destId="{8E1D0B62-45BD-47FB-8FFF-4863CBA9425F}" srcOrd="6" destOrd="0" presId="urn:microsoft.com/office/officeart/2018/2/layout/IconLabelList"/>
    <dgm:cxn modelId="{2ED1E270-6E4F-4A94-8A81-14B73232FB1E}" type="presParOf" srcId="{8E1D0B62-45BD-47FB-8FFF-4863CBA9425F}" destId="{007419E1-94F6-4A8C-B392-2F481E60391D}" srcOrd="0" destOrd="0" presId="urn:microsoft.com/office/officeart/2018/2/layout/IconLabelList"/>
    <dgm:cxn modelId="{69A55C7D-C143-4E02-930B-68E203117135}" type="presParOf" srcId="{8E1D0B62-45BD-47FB-8FFF-4863CBA9425F}" destId="{0AE432C3-0935-44FA-B537-FD82DBAD145D}" srcOrd="1" destOrd="0" presId="urn:microsoft.com/office/officeart/2018/2/layout/IconLabelList"/>
    <dgm:cxn modelId="{ED8E0CEA-5D35-4032-A95C-F20E05D3BAE4}" type="presParOf" srcId="{8E1D0B62-45BD-47FB-8FFF-4863CBA9425F}" destId="{B152502A-94EA-4509-95BA-57329276529F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F28ED5-E8E3-40E6-A632-E1DC8405B71A}">
      <dsp:nvSpPr>
        <dsp:cNvPr id="0" name=""/>
        <dsp:cNvSpPr/>
      </dsp:nvSpPr>
      <dsp:spPr>
        <a:xfrm>
          <a:off x="1138979" y="1124066"/>
          <a:ext cx="932563" cy="93256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A82324-2D12-4E73-98A1-FBA9624DD2DF}">
      <dsp:nvSpPr>
        <dsp:cNvPr id="0" name=""/>
        <dsp:cNvSpPr/>
      </dsp:nvSpPr>
      <dsp:spPr>
        <a:xfrm>
          <a:off x="155716" y="2372271"/>
          <a:ext cx="2899090" cy="85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/>
            <a:t>Ptolemy Demos dursuchen </a:t>
          </a:r>
          <a:r>
            <a:rPr lang="de-DE" sz="1800" kern="1200" dirty="0">
              <a:sym typeface="Wingdings" panose="05000000000000000000" pitchFamily="2" charset="2"/>
            </a:rPr>
            <a:t></a:t>
          </a:r>
          <a:r>
            <a:rPr lang="de-DE" sz="1800" kern="1200" dirty="0"/>
            <a:t> „Air Traffic Model“ scheint Ähnlichkeiten aufzuweisen</a:t>
          </a:r>
          <a:endParaRPr lang="en-US" sz="1800" kern="1200" dirty="0"/>
        </a:p>
      </dsp:txBody>
      <dsp:txXfrm>
        <a:off x="155716" y="2372271"/>
        <a:ext cx="2899090" cy="855000"/>
      </dsp:txXfrm>
    </dsp:sp>
    <dsp:sp modelId="{35BDAB88-EB1D-4DB7-9061-A8549B01DCCE}">
      <dsp:nvSpPr>
        <dsp:cNvPr id="0" name=""/>
        <dsp:cNvSpPr/>
      </dsp:nvSpPr>
      <dsp:spPr>
        <a:xfrm>
          <a:off x="3987369" y="1124066"/>
          <a:ext cx="932563" cy="93256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EE6370-EC2A-4D1D-A23B-B0420F570D54}">
      <dsp:nvSpPr>
        <dsp:cNvPr id="0" name=""/>
        <dsp:cNvSpPr/>
      </dsp:nvSpPr>
      <dsp:spPr>
        <a:xfrm>
          <a:off x="3417469" y="2372271"/>
          <a:ext cx="2072362" cy="85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/>
            <a:t>Eigenen </a:t>
          </a:r>
          <a:r>
            <a:rPr lang="de-DE" sz="1800" kern="1200" dirty="0" err="1"/>
            <a:t>Director</a:t>
          </a:r>
          <a:r>
            <a:rPr lang="de-DE" sz="1800" kern="1200" dirty="0"/>
            <a:t> geschrieben</a:t>
          </a:r>
          <a:endParaRPr lang="en-US" sz="1800" kern="1200" dirty="0"/>
        </a:p>
      </dsp:txBody>
      <dsp:txXfrm>
        <a:off x="3417469" y="2372271"/>
        <a:ext cx="2072362" cy="855000"/>
      </dsp:txXfrm>
    </dsp:sp>
    <dsp:sp modelId="{4125C548-F8E1-493B-A5E9-DE856E2ED058}">
      <dsp:nvSpPr>
        <dsp:cNvPr id="0" name=""/>
        <dsp:cNvSpPr/>
      </dsp:nvSpPr>
      <dsp:spPr>
        <a:xfrm>
          <a:off x="6422395" y="1124066"/>
          <a:ext cx="932563" cy="93256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B67700-913E-4878-B243-54ADF9CD829D}">
      <dsp:nvSpPr>
        <dsp:cNvPr id="0" name=""/>
        <dsp:cNvSpPr/>
      </dsp:nvSpPr>
      <dsp:spPr>
        <a:xfrm>
          <a:off x="5852495" y="2372271"/>
          <a:ext cx="2072362" cy="85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/>
            <a:t>Eigene Models und Components geschrieben</a:t>
          </a:r>
          <a:endParaRPr lang="en-US" sz="1800" kern="1200" dirty="0"/>
        </a:p>
      </dsp:txBody>
      <dsp:txXfrm>
        <a:off x="5852495" y="2372271"/>
        <a:ext cx="2072362" cy="855000"/>
      </dsp:txXfrm>
    </dsp:sp>
    <dsp:sp modelId="{007419E1-94F6-4A8C-B392-2F481E60391D}">
      <dsp:nvSpPr>
        <dsp:cNvPr id="0" name=""/>
        <dsp:cNvSpPr/>
      </dsp:nvSpPr>
      <dsp:spPr>
        <a:xfrm>
          <a:off x="8857421" y="1124066"/>
          <a:ext cx="932563" cy="93256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52502A-94EA-4509-95BA-57329276529F}">
      <dsp:nvSpPr>
        <dsp:cNvPr id="0" name=""/>
        <dsp:cNvSpPr/>
      </dsp:nvSpPr>
      <dsp:spPr>
        <a:xfrm>
          <a:off x="8287521" y="2372271"/>
          <a:ext cx="2072362" cy="85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/>
            <a:t>Zu viele Fehler bei Einbindung….</a:t>
          </a:r>
          <a:endParaRPr lang="en-US" sz="1800" kern="1200" dirty="0"/>
        </a:p>
      </dsp:txBody>
      <dsp:txXfrm>
        <a:off x="8287521" y="2372271"/>
        <a:ext cx="2072362" cy="855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AC8499-C0D4-4C5B-8F8E-AE8A3B8088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EB16934-6B95-4C13-BE7A-AD541C8CC7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428809E-1984-47E2-8632-9DA551F99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709E5-6494-42E6-9F3E-1EC649FF95E6}" type="datetimeFigureOut">
              <a:rPr lang="de-DE" smtClean="0"/>
              <a:t>01.02.2021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26CFFFF-BE09-41D2-901D-2D0D26968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2C488B5-42F5-4D84-BEE8-610C9CEB5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13C4-3E00-4A12-9436-A033C8C011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1228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318C00-941E-4DAD-9C70-9751D555A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332F2C6-654E-4476-A3A0-E58306BAE6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D100FFE-64DC-49F0-B5D8-FC06FADCB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709E5-6494-42E6-9F3E-1EC649FF95E6}" type="datetimeFigureOut">
              <a:rPr lang="de-DE" smtClean="0"/>
              <a:t>01.02.2021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D1C6FCD-B365-4168-8B85-1055A4195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5C77E91-5ADE-4DA6-BD85-289C2F20C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13C4-3E00-4A12-9436-A033C8C011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3447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35328C9-93C3-4BAD-B35D-C6243ACE67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3D8D855-DE31-4387-89A6-326A83616A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B2025BE-121A-42D5-A5BB-408831FD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709E5-6494-42E6-9F3E-1EC649FF95E6}" type="datetimeFigureOut">
              <a:rPr lang="de-DE" smtClean="0"/>
              <a:t>01.02.2021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4E1326E-D0B8-4D25-8567-02C01A26A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536FD65-D2B5-4D06-A420-40D083AB7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13C4-3E00-4A12-9436-A033C8C011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3306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2B18C2-540E-4DA5-A028-286392BDA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4E81E1-0EB3-4901-B1E8-FCCDEA93D5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F5F33C4-AA2E-4995-8E66-756BAB412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709E5-6494-42E6-9F3E-1EC649FF95E6}" type="datetimeFigureOut">
              <a:rPr lang="de-DE" smtClean="0"/>
              <a:t>01.02.2021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750627-6A4B-4804-96DD-3D6753542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CC098D7-77CC-4C63-AA41-3CA88CE07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13C4-3E00-4A12-9436-A033C8C011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9892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B9A824-B76F-404C-A57F-D88E54964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07E9F70-1250-4A85-925B-B2DBB0FCFD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8EC088E-7DB0-4BB3-BDD0-9F81D3E78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709E5-6494-42E6-9F3E-1EC649FF95E6}" type="datetimeFigureOut">
              <a:rPr lang="de-DE" smtClean="0"/>
              <a:t>01.02.2021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5E8E208-E3BE-4A1A-9F61-16F31C695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C130882-6C4B-4A26-9C48-51ED7F93E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13C4-3E00-4A12-9436-A033C8C011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8426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E81F4C-7B14-4353-BB55-C690E008C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DDBC520-8A63-45E1-90BF-AF32AC0C95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EA8C8E2-58DB-42EE-B349-CB08CA70E8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9413DBF-188D-4365-B703-5026FCE24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709E5-6494-42E6-9F3E-1EC649FF95E6}" type="datetimeFigureOut">
              <a:rPr lang="de-DE" smtClean="0"/>
              <a:t>01.02.2021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B54566B-17DA-4A0D-9A3E-E935B5E1C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F53942E-5CCB-46C9-A6BD-23D326746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13C4-3E00-4A12-9436-A033C8C011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7635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EB4C53-D2C9-4D92-905E-2C7D4EF80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8D361B6-5B7F-4F95-8FB9-B9A138936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D0D6149-22B0-4796-8E16-CD687AE2F9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59D537F-BF0C-497D-9D88-FA52E96E8F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D4F39F1-5B9A-46A5-B22D-BD095429E3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5758E9E-37BA-4008-BF17-CE4653A02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709E5-6494-42E6-9F3E-1EC649FF95E6}" type="datetimeFigureOut">
              <a:rPr lang="de-DE" smtClean="0"/>
              <a:t>01.02.2021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CDF77ED-1233-432E-A1EA-CAADCDB07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D85C78A-3499-4DB0-BAF2-A38CDD5B6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13C4-3E00-4A12-9436-A033C8C011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2988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EA2D73-B825-485A-BA64-EAEA5015F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DB0EF33-9EBE-4391-BF35-59346DAA3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709E5-6494-42E6-9F3E-1EC649FF95E6}" type="datetimeFigureOut">
              <a:rPr lang="de-DE" smtClean="0"/>
              <a:t>01.02.2021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68F3A4E-F5FA-4158-8232-24861386C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BE4B68A-F71A-46FD-B1E0-A70186E8B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13C4-3E00-4A12-9436-A033C8C011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8914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FDD4D2C-D9BE-4E53-976C-0ED7D4C7C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709E5-6494-42E6-9F3E-1EC649FF95E6}" type="datetimeFigureOut">
              <a:rPr lang="de-DE" smtClean="0"/>
              <a:t>01.02.2021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D29FCAB-A4F8-4B5A-A410-E288BC3B3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A878C66-FF6E-438F-AD8A-03AF5C7E5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13C4-3E00-4A12-9436-A033C8C011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6690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E5C0AE-72C7-4AAE-8BDD-1B3965DC5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819E187-4575-4842-8E03-DCA1807A2E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F563593-4AB4-4EF7-B4C6-5408D93600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A958C0D-D698-444D-A03D-EC5D9AF9A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709E5-6494-42E6-9F3E-1EC649FF95E6}" type="datetimeFigureOut">
              <a:rPr lang="de-DE" smtClean="0"/>
              <a:t>01.02.2021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F1F42AF-923A-4F27-A81C-A8EB8B245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CFD7857-7592-48E0-B2AC-0C7E1FD77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13C4-3E00-4A12-9436-A033C8C011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915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B8D0A1-881F-49EF-81C8-8DF3FB42B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84604C4-29D7-4A62-8D05-3158CFE7F1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574AC12-9D7C-4153-A756-183A45FA96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948BE1B-FEE5-4853-8952-7D087F41A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709E5-6494-42E6-9F3E-1EC649FF95E6}" type="datetimeFigureOut">
              <a:rPr lang="de-DE" smtClean="0"/>
              <a:t>01.02.2021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96F17F9-62DD-4467-A7E6-CD7ADBA49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BA2BE99-975B-45A4-A048-A95221A0F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13C4-3E00-4A12-9436-A033C8C011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9986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17810BA-E0B0-4FB4-911D-1472F5D47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21CD4D9-9661-4F7A-9C0F-61A9403D35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2FBCAD3-5858-4907-A8AB-DCAE0C3A7E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E709E5-6494-42E6-9F3E-1EC649FF95E6}" type="datetimeFigureOut">
              <a:rPr lang="de-DE" smtClean="0"/>
              <a:t>01.02.2021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33FE6C9-1D35-43AA-ACF4-84BC9C552F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B5671C2-CC07-4D99-B81A-56E47D1A02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C913C4-3E00-4A12-9436-A033C8C011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6014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Ptolemy II Philadelphus - Wikipedia">
            <a:extLst>
              <a:ext uri="{FF2B5EF4-FFF2-40B4-BE49-F238E27FC236}">
                <a16:creationId xmlns:a16="http://schemas.microsoft.com/office/drawing/2014/main" id="{DDE87A46-1885-4221-9714-CE7B51B721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06" b="46906"/>
          <a:stretch/>
        </p:blipFill>
        <p:spPr bwMode="auto">
          <a:xfrm>
            <a:off x="20" y="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F49A01C9-5736-4E03-A78F-45FDA027B7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de-DE" dirty="0">
                <a:solidFill>
                  <a:srgbClr val="FFFFFF"/>
                </a:solidFill>
              </a:rPr>
              <a:t>Traffic Flow Modeling and Analysis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507EAD2-9BF5-44F7-A06D-E45752D2F8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r>
              <a:rPr lang="de-DE" dirty="0">
                <a:solidFill>
                  <a:srgbClr val="FFFFFF"/>
                </a:solidFill>
              </a:rPr>
              <a:t>Ptolemy II</a:t>
            </a:r>
          </a:p>
          <a:p>
            <a:endParaRPr lang="de-DE" sz="500" dirty="0">
              <a:solidFill>
                <a:srgbClr val="FFFFFF"/>
              </a:solidFill>
            </a:endParaRPr>
          </a:p>
          <a:p>
            <a:r>
              <a:rPr lang="de-DE" sz="1100" dirty="0" err="1">
                <a:solidFill>
                  <a:srgbClr val="FFFFFF"/>
                </a:solidFill>
              </a:rPr>
              <a:t>Breckner</a:t>
            </a:r>
            <a:r>
              <a:rPr lang="de-DE" sz="1100" dirty="0">
                <a:solidFill>
                  <a:srgbClr val="FFFFFF"/>
                </a:solidFill>
              </a:rPr>
              <a:t>, </a:t>
            </a:r>
            <a:r>
              <a:rPr lang="de-DE" sz="1100" dirty="0" err="1">
                <a:solidFill>
                  <a:srgbClr val="FFFFFF"/>
                </a:solidFill>
              </a:rPr>
              <a:t>Bonini</a:t>
            </a:r>
            <a:r>
              <a:rPr lang="de-DE" sz="1100" dirty="0">
                <a:solidFill>
                  <a:srgbClr val="FFFFFF"/>
                </a:solidFill>
              </a:rPr>
              <a:t>, Hofer</a:t>
            </a:r>
          </a:p>
        </p:txBody>
      </p:sp>
    </p:spTree>
    <p:extLst>
      <p:ext uri="{BB962C8B-B14F-4D97-AF65-F5344CB8AC3E}">
        <p14:creationId xmlns:p14="http://schemas.microsoft.com/office/powerpoint/2010/main" val="37230281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3F535C-AB58-4FA4-907F-873955C67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Street-Actor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636667ED-908B-4A43-8D25-054F1E947E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251588"/>
            <a:ext cx="3505494" cy="397223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 err="1"/>
              <a:t>Straße</a:t>
            </a:r>
            <a:r>
              <a:rPr lang="en-US" sz="2000" dirty="0"/>
              <a:t> </a:t>
            </a:r>
            <a:r>
              <a:rPr lang="en-US" sz="2000" dirty="0" err="1"/>
              <a:t>beinhaltet</a:t>
            </a:r>
            <a:r>
              <a:rPr lang="en-US" sz="2000" dirty="0"/>
              <a:t>:</a:t>
            </a:r>
          </a:p>
          <a:p>
            <a:pPr lvl="1"/>
            <a:r>
              <a:rPr lang="en-US" sz="2000" dirty="0"/>
              <a:t>Eine Queue</a:t>
            </a:r>
          </a:p>
          <a:p>
            <a:pPr lvl="1"/>
            <a:r>
              <a:rPr lang="en-US" sz="2000" dirty="0"/>
              <a:t>Feste </a:t>
            </a:r>
            <a:r>
              <a:rPr lang="en-US" sz="2000" dirty="0" err="1"/>
              <a:t>Straßenlänge</a:t>
            </a:r>
            <a:endParaRPr lang="en-US" sz="2000" dirty="0"/>
          </a:p>
          <a:p>
            <a:pPr lvl="1"/>
            <a:r>
              <a:rPr lang="en-US" sz="2000" dirty="0"/>
              <a:t>Dauer, die </a:t>
            </a:r>
            <a:r>
              <a:rPr lang="en-US" sz="2000" dirty="0" err="1"/>
              <a:t>Straße</a:t>
            </a:r>
            <a:r>
              <a:rPr lang="en-US" sz="2000" dirty="0"/>
              <a:t> </a:t>
            </a:r>
            <a:r>
              <a:rPr lang="en-US" sz="2000" dirty="0" err="1"/>
              <a:t>zu</a:t>
            </a:r>
            <a:r>
              <a:rPr lang="en-US" sz="2000" dirty="0"/>
              <a:t> </a:t>
            </a:r>
            <a:r>
              <a:rPr lang="en-US" sz="2000" dirty="0" err="1"/>
              <a:t>überqueren</a:t>
            </a:r>
            <a:endParaRPr lang="en-US" sz="2000" dirty="0"/>
          </a:p>
          <a:p>
            <a:pPr lvl="1"/>
            <a:r>
              <a:rPr lang="en-US" sz="2000" dirty="0"/>
              <a:t>Counter </a:t>
            </a:r>
            <a:r>
              <a:rPr lang="en-US" sz="2000" dirty="0" err="1"/>
              <a:t>zur</a:t>
            </a:r>
            <a:r>
              <a:rPr lang="en-US" sz="2000" dirty="0"/>
              <a:t> </a:t>
            </a:r>
            <a:r>
              <a:rPr lang="en-US" sz="2000" dirty="0" err="1"/>
              <a:t>Analyse</a:t>
            </a:r>
            <a:endParaRPr lang="en-US" sz="2000" dirty="0"/>
          </a:p>
          <a:p>
            <a:r>
              <a:rPr lang="en-US" sz="2000" dirty="0"/>
              <a:t>Alle Parameter von </a:t>
            </a:r>
            <a:r>
              <a:rPr lang="en-US" sz="2000" dirty="0" err="1"/>
              <a:t>Außen</a:t>
            </a:r>
            <a:r>
              <a:rPr lang="en-US" sz="2000" dirty="0"/>
              <a:t> </a:t>
            </a:r>
            <a:r>
              <a:rPr lang="en-US" sz="2000" dirty="0" err="1"/>
              <a:t>setzbar</a:t>
            </a:r>
            <a:r>
              <a:rPr lang="en-US" sz="2000" dirty="0"/>
              <a:t> ( = configurable)</a:t>
            </a:r>
          </a:p>
          <a:p>
            <a:r>
              <a:rPr lang="en-US" sz="2000" dirty="0"/>
              <a:t>Delays </a:t>
            </a:r>
            <a:r>
              <a:rPr lang="en-US" sz="2000" dirty="0" err="1"/>
              <a:t>müssen</a:t>
            </a:r>
            <a:r>
              <a:rPr lang="en-US" sz="2000" dirty="0"/>
              <a:t> </a:t>
            </a:r>
            <a:r>
              <a:rPr lang="en-US" sz="2000" dirty="0" err="1"/>
              <a:t>zwischengeschaltet</a:t>
            </a:r>
            <a:r>
              <a:rPr lang="en-US" sz="2000" dirty="0"/>
              <a:t> </a:t>
            </a:r>
            <a:r>
              <a:rPr lang="en-US" sz="2000" dirty="0" err="1"/>
              <a:t>werden</a:t>
            </a:r>
            <a:endParaRPr lang="en-US" sz="20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D0887369-F7CE-40F7-B25D-47968E1E52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5862" y="1568909"/>
            <a:ext cx="6019331" cy="3716936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0494525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5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6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C14FF9A-577A-4E6C-8CBD-2703C9EDD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17646" y="942538"/>
            <a:ext cx="2979077" cy="47945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T-Intersection </a:t>
            </a:r>
            <a:r>
              <a:rPr lang="en-US" sz="3600" dirty="0" err="1">
                <a:solidFill>
                  <a:srgbClr val="FFFFFF"/>
                </a:solidFill>
              </a:rPr>
              <a:t>besteht</a:t>
            </a:r>
            <a:r>
              <a:rPr lang="en-US" sz="3600" dirty="0">
                <a:solidFill>
                  <a:srgbClr val="FFFFFF"/>
                </a:solidFill>
              </a:rPr>
              <a:t> </a:t>
            </a:r>
            <a:r>
              <a:rPr lang="en-US" sz="3600" dirty="0" err="1">
                <a:solidFill>
                  <a:srgbClr val="FFFFFF"/>
                </a:solidFill>
              </a:rPr>
              <a:t>aus</a:t>
            </a:r>
            <a:r>
              <a:rPr lang="en-US" sz="3600" dirty="0">
                <a:solidFill>
                  <a:srgbClr val="FFFFFF"/>
                </a:solidFill>
              </a:rPr>
              <a:t>…</a:t>
            </a:r>
          </a:p>
        </p:txBody>
      </p:sp>
      <p:sp>
        <p:nvSpPr>
          <p:cNvPr id="21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E03801FD-0C08-4D9C-9686-B0FA5C5362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517" r="2720"/>
          <a:stretch/>
        </p:blipFill>
        <p:spPr>
          <a:xfrm>
            <a:off x="736245" y="942538"/>
            <a:ext cx="7646119" cy="480833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7624132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24F3DF-47D1-4D72-845E-B280ECB0C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8" y="4675886"/>
            <a:ext cx="3685032" cy="1608328"/>
          </a:xfrm>
        </p:spPr>
        <p:txBody>
          <a:bodyPr>
            <a:normAutofit/>
          </a:bodyPr>
          <a:lstStyle/>
          <a:p>
            <a:r>
              <a:rPr lang="de-DE" sz="3600" dirty="0" err="1"/>
              <a:t>Indicator</a:t>
            </a:r>
            <a:endParaRPr lang="de-IT" sz="36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AAE9118-0436-4488-AC4A-C14DF6A7B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1"/>
            <a:ext cx="12192002" cy="4489449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28">
            <a:extLst>
              <a:ext uri="{FF2B5EF4-FFF2-40B4-BE49-F238E27FC236}">
                <a16:creationId xmlns:a16="http://schemas.microsoft.com/office/drawing/2014/main" id="{07A0C51E-5464-4470-855E-CA530A59BF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59557" y="640091"/>
            <a:ext cx="8072887" cy="3550909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65E5461-F50B-486E-8E10-8D2CD5EF2D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1435"/>
          <a:stretch/>
        </p:blipFill>
        <p:spPr>
          <a:xfrm>
            <a:off x="2184401" y="749300"/>
            <a:ext cx="7823199" cy="3343043"/>
          </a:xfrm>
          <a:prstGeom prst="rect">
            <a:avLst/>
          </a:prstGeom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0C7C485-16EA-40B2-8D80-267207DFF2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63618" y="4675886"/>
            <a:ext cx="7776110" cy="1605083"/>
          </a:xfrm>
        </p:spPr>
        <p:txBody>
          <a:bodyPr anchor="ctr">
            <a:normAutofit/>
          </a:bodyPr>
          <a:lstStyle/>
          <a:p>
            <a:r>
              <a:rPr lang="de-DE" sz="2000" dirty="0"/>
              <a:t>Der ‚</a:t>
            </a:r>
            <a:r>
              <a:rPr lang="de-DE" sz="2000" dirty="0" err="1"/>
              <a:t>Indicator</a:t>
            </a:r>
            <a:r>
              <a:rPr lang="de-DE" sz="2000" dirty="0"/>
              <a:t>‘ ist nichts weiter, als der Blinker eines jeden Autos</a:t>
            </a:r>
          </a:p>
          <a:p>
            <a:r>
              <a:rPr lang="de-DE" sz="2000" dirty="0"/>
              <a:t>Er wird für jedes Auto vor der </a:t>
            </a:r>
            <a:r>
              <a:rPr lang="de-DE" sz="2000" dirty="0" err="1"/>
              <a:t>Intersection</a:t>
            </a:r>
            <a:r>
              <a:rPr lang="de-DE" sz="2000" dirty="0"/>
              <a:t> gesetzt, um zu zeigen, in welche Richtung es möchte</a:t>
            </a:r>
            <a:endParaRPr lang="de-IT" sz="2000" dirty="0"/>
          </a:p>
        </p:txBody>
      </p:sp>
    </p:spTree>
    <p:extLst>
      <p:ext uri="{BB962C8B-B14F-4D97-AF65-F5344CB8AC3E}">
        <p14:creationId xmlns:p14="http://schemas.microsoft.com/office/powerpoint/2010/main" val="10938123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1E1AFB9-12BE-4593-A855-D47739A1D9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14325" y="1696251"/>
            <a:ext cx="5181600" cy="4675982"/>
          </a:xfrm>
        </p:spPr>
        <p:txBody>
          <a:bodyPr>
            <a:normAutofit/>
          </a:bodyPr>
          <a:lstStyle/>
          <a:p>
            <a:r>
              <a:rPr lang="de-DE" sz="2000" dirty="0"/>
              <a:t>Bei jedem Auto wird in seiner „</a:t>
            </a:r>
            <a:r>
              <a:rPr lang="de-DE" sz="2000" dirty="0" err="1"/>
              <a:t>RoadMap</a:t>
            </a:r>
            <a:r>
              <a:rPr lang="de-DE" sz="2000" dirty="0"/>
              <a:t>“ gelesen, wohin es fahren möchte, und dementsprechend wird der Blinker auf eine Richtung gesetzt</a:t>
            </a:r>
          </a:p>
          <a:p>
            <a:r>
              <a:rPr lang="de-DE" sz="2000" dirty="0"/>
              <a:t>Richtungen: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de-DE" sz="2000" dirty="0"/>
              <a:t>Links (-1)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de-DE" sz="2000" dirty="0"/>
              <a:t>Rechts (1)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de-DE" sz="2000" dirty="0"/>
              <a:t>Gerade aus (0)</a:t>
            </a:r>
          </a:p>
          <a:p>
            <a:r>
              <a:rPr lang="de-DE" sz="2000" dirty="0"/>
              <a:t>So weiß die Kreuzung wohin Autos wollen</a:t>
            </a:r>
          </a:p>
          <a:p>
            <a:r>
              <a:rPr lang="de-DE" sz="2000" dirty="0"/>
              <a:t>Durch den „</a:t>
            </a:r>
            <a:r>
              <a:rPr lang="de-DE" sz="2000" dirty="0" err="1"/>
              <a:t>intersectionCounter</a:t>
            </a:r>
            <a:r>
              <a:rPr lang="de-DE" sz="2000" dirty="0"/>
              <a:t>“ weiß man, wo man in der „</a:t>
            </a:r>
            <a:r>
              <a:rPr lang="de-DE" sz="2000" dirty="0" err="1"/>
              <a:t>RoadMap</a:t>
            </a:r>
            <a:r>
              <a:rPr lang="de-DE" sz="2000" dirty="0"/>
              <a:t>“ lesen muss (bzw. wie viele </a:t>
            </a:r>
            <a:r>
              <a:rPr lang="de-DE" sz="2000" dirty="0" err="1"/>
              <a:t>Intersections</a:t>
            </a:r>
            <a:r>
              <a:rPr lang="de-DE" sz="2000" dirty="0"/>
              <a:t> schon passiert wurden</a:t>
            </a:r>
          </a:p>
          <a:p>
            <a:endParaRPr lang="de-DE" sz="2000" dirty="0"/>
          </a:p>
        </p:txBody>
      </p:sp>
      <p:pic>
        <p:nvPicPr>
          <p:cNvPr id="9" name="Inhaltsplatzhalter 3">
            <a:extLst>
              <a:ext uri="{FF2B5EF4-FFF2-40B4-BE49-F238E27FC236}">
                <a16:creationId xmlns:a16="http://schemas.microsoft.com/office/drawing/2014/main" id="{EFF058FA-41F8-466E-A321-01C97A5A295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l="744" t="7458"/>
          <a:stretch/>
        </p:blipFill>
        <p:spPr>
          <a:xfrm>
            <a:off x="5495925" y="1596225"/>
            <a:ext cx="6696075" cy="4535104"/>
          </a:xfrm>
          <a:prstGeom prst="rect">
            <a:avLst/>
          </a:prstGeom>
        </p:spPr>
      </p:pic>
      <p:sp>
        <p:nvSpPr>
          <p:cNvPr id="10" name="Titel 1">
            <a:extLst>
              <a:ext uri="{FF2B5EF4-FFF2-40B4-BE49-F238E27FC236}">
                <a16:creationId xmlns:a16="http://schemas.microsoft.com/office/drawing/2014/main" id="{C596FE01-8A11-4055-A67F-9669C5BCD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629" y="485767"/>
            <a:ext cx="3685032" cy="812101"/>
          </a:xfrm>
        </p:spPr>
        <p:txBody>
          <a:bodyPr>
            <a:normAutofit/>
          </a:bodyPr>
          <a:lstStyle/>
          <a:p>
            <a:r>
              <a:rPr lang="de-DE" sz="3600" dirty="0" err="1"/>
              <a:t>Indicator</a:t>
            </a:r>
            <a:endParaRPr lang="de-IT" sz="3600" dirty="0"/>
          </a:p>
        </p:txBody>
      </p:sp>
    </p:spTree>
    <p:extLst>
      <p:ext uri="{BB962C8B-B14F-4D97-AF65-F5344CB8AC3E}">
        <p14:creationId xmlns:p14="http://schemas.microsoft.com/office/powerpoint/2010/main" val="14602281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99C246-1ED5-429C-ADA5-1DC34C6C1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T-intersection-itself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98567BC-D705-4864-8CE4-3D87C19404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8931" y="2438400"/>
            <a:ext cx="3505494" cy="378541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/>
              <a:t>In der Kreuzung selbst befinden sich Queues an allen Eingängen, in die die Autos rein kommen, sobald sie ankommen</a:t>
            </a:r>
          </a:p>
          <a:p>
            <a:r>
              <a:rPr lang="en-US" sz="2000"/>
              <a:t>Viele verschiedene Inputs/Outputs</a:t>
            </a:r>
          </a:p>
          <a:p>
            <a:r>
              <a:rPr lang="en-US" sz="2000"/>
              <a:t>Für die Analyse wird ein Counter mitgetragen</a:t>
            </a:r>
          </a:p>
          <a:p>
            <a:r>
              <a:rPr lang="en-US" sz="2000"/>
              <a:t>„right_hand_rule()“ </a:t>
            </a:r>
            <a:r>
              <a:rPr lang="en-US" sz="2000">
                <a:sym typeface="Wingdings" panose="05000000000000000000" pitchFamily="2" charset="2"/>
              </a:rPr>
              <a:t> Methode, die die Rechts-Regel implementiert</a:t>
            </a:r>
            <a:endParaRPr lang="en-US" sz="20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Inhaltsplatzhalter 9">
            <a:extLst>
              <a:ext uri="{FF2B5EF4-FFF2-40B4-BE49-F238E27FC236}">
                <a16:creationId xmlns:a16="http://schemas.microsoft.com/office/drawing/2014/main" id="{4A7B28FF-A763-4211-90D8-AB69E35008C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r="30420"/>
          <a:stretch/>
        </p:blipFill>
        <p:spPr>
          <a:xfrm>
            <a:off x="5500688" y="600689"/>
            <a:ext cx="5700712" cy="5694159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473233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91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9" name="Freeform: Shape 192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Freeform: Shape 19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7" name="Isosceles Triangle 196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F5AC860-ECA1-4B0C-BFAB-ADCB8F04DE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94018" y="643467"/>
            <a:ext cx="8603964" cy="5571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8" name="Isosceles Triangle 197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6451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D888A4-0111-4216-846A-512E51F5F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5751" y="629266"/>
            <a:ext cx="3667039" cy="167660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/>
              <a:t>Right Hand Rule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77D1452-F0B7-431E-9A24-D3F7103D8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20">
            <a:extLst>
              <a:ext uri="{FF2B5EF4-FFF2-40B4-BE49-F238E27FC236}">
                <a16:creationId xmlns:a16="http://schemas.microsoft.com/office/drawing/2014/main" id="{A660F4F9-5DF5-4F15-BE6A-CD8648BB1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211" y="559407"/>
            <a:ext cx="6594522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nhaltsplatzhalter 3">
            <a:extLst>
              <a:ext uri="{FF2B5EF4-FFF2-40B4-BE49-F238E27FC236}">
                <a16:creationId xmlns:a16="http://schemas.microsoft.com/office/drawing/2014/main" id="{57720964-F33C-4711-AAAC-0D91EC37185C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 rotWithShape="1">
          <a:blip r:embed="rId2"/>
          <a:srcRect r="32889"/>
          <a:stretch/>
        </p:blipFill>
        <p:spPr>
          <a:xfrm>
            <a:off x="644652" y="722376"/>
            <a:ext cx="6263640" cy="5413248"/>
          </a:xfrm>
          <a:prstGeom prst="rect">
            <a:avLst/>
          </a:prstGeom>
          <a:effectLst/>
        </p:spPr>
      </p:pic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37CAEEC-AC03-4F0C-AF13-3A5B23FFA1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045753" y="2438401"/>
            <a:ext cx="3667036" cy="377952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700"/>
              <a:t>Für jede Richtung gibt es einen solchen Block</a:t>
            </a:r>
          </a:p>
          <a:p>
            <a:r>
              <a:rPr lang="en-US" sz="1700"/>
              <a:t>Hier wird der Indicator betrachtet und ob von anderen Richtungen Autos kommen, die eventuell die Vorfahrt beeinflussen</a:t>
            </a:r>
          </a:p>
          <a:p>
            <a:r>
              <a:rPr lang="en-US" sz="1700"/>
              <a:t>Wenn man fahren darf, wird das entsprechende Auto an den Output gesendet und von der Queue ge-popt</a:t>
            </a:r>
          </a:p>
          <a:p>
            <a:r>
              <a:rPr lang="en-US" sz="1700"/>
              <a:t>Gleiches Prinzip für eine Cross-intersection nur mit komplexerer Rechtsregel, da eine Richtung dazu kommt</a:t>
            </a:r>
          </a:p>
          <a:p>
            <a:endParaRPr lang="en-US" sz="1700"/>
          </a:p>
        </p:txBody>
      </p:sp>
    </p:spTree>
    <p:extLst>
      <p:ext uri="{BB962C8B-B14F-4D97-AF65-F5344CB8AC3E}">
        <p14:creationId xmlns:p14="http://schemas.microsoft.com/office/powerpoint/2010/main" val="39279961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407367-4886-4ED2-84AE-789E49791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de-DE" dirty="0"/>
              <a:t>Cross-</a:t>
            </a:r>
            <a:r>
              <a:rPr lang="de-DE" dirty="0" err="1"/>
              <a:t>Intersection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CB62F78-8FEF-4719-8CEC-0DB5896287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r>
              <a:rPr lang="de-DE" sz="2000"/>
              <a:t>Komplexere Rechtsregel Implementation</a:t>
            </a:r>
          </a:p>
          <a:p>
            <a:r>
              <a:rPr lang="de-DE" sz="2000"/>
              <a:t>Spezialfall: Kein Auto hat Vorrang, Lösung durch randomisiertes Vorfahrt bestimmen</a:t>
            </a:r>
          </a:p>
          <a:p>
            <a:endParaRPr lang="de-AT" sz="20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80070C37-FC14-4898-A0B2-CD09A06A44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5862" y="1401733"/>
            <a:ext cx="6019331" cy="405128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2157297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AA7E4AD-F587-418D-952A-A37AEAB19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Streetnetwork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C25D412-51C7-4B08-8D9F-C43D57D6C4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38898"/>
            <a:ext cx="10512547" cy="3863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0201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F701B0-1B87-45F8-A88F-D12D20848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Analyse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61CBFF-5A61-49E9-A13F-016B47EC94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Wie viele Autos sich in einer </a:t>
            </a:r>
            <a:r>
              <a:rPr lang="de-DE" dirty="0" err="1"/>
              <a:t>Intersection</a:t>
            </a:r>
            <a:r>
              <a:rPr lang="de-DE" dirty="0"/>
              <a:t> oder Street befinden um Staubildung zu erkennen</a:t>
            </a:r>
          </a:p>
          <a:p>
            <a:r>
              <a:rPr lang="de-DE" dirty="0"/>
              <a:t>Die durchschnittliche Wartezeit in Streets</a:t>
            </a:r>
          </a:p>
          <a:p>
            <a:r>
              <a:rPr lang="de-DE" dirty="0"/>
              <a:t>Die durchschnittliche Wartezeit in </a:t>
            </a:r>
            <a:r>
              <a:rPr lang="de-DE" dirty="0" err="1"/>
              <a:t>Intersections</a:t>
            </a:r>
            <a:endParaRPr lang="de-DE" dirty="0"/>
          </a:p>
          <a:p>
            <a:r>
              <a:rPr lang="de-DE" dirty="0"/>
              <a:t>Tests werden vorgenommen mit insgesamt 125 Autos und insgesamt 200 Autos</a:t>
            </a:r>
          </a:p>
        </p:txBody>
      </p:sp>
    </p:spTree>
    <p:extLst>
      <p:ext uri="{BB962C8B-B14F-4D97-AF65-F5344CB8AC3E}">
        <p14:creationId xmlns:p14="http://schemas.microsoft.com/office/powerpoint/2010/main" val="1108610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662795" y="-3745097"/>
            <a:ext cx="1354979" cy="10750169"/>
          </a:xfrm>
          <a:prstGeom prst="downArrow">
            <a:avLst>
              <a:gd name="adj1" fmla="val 100000"/>
              <a:gd name="adj2" fmla="val 22582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E854039-1828-406B-8855-42D44FDA5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2" y="1204109"/>
            <a:ext cx="10023398" cy="857894"/>
          </a:xfrm>
        </p:spPr>
        <p:txBody>
          <a:bodyPr>
            <a:normAutofit/>
          </a:bodyPr>
          <a:lstStyle/>
          <a:p>
            <a:r>
              <a:rPr lang="de-DE" sz="4000">
                <a:solidFill>
                  <a:srgbClr val="FFFFFF"/>
                </a:solidFill>
              </a:rPr>
              <a:t>Ziel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07BCB5B-5F87-4256-8C2D-5D928EE17A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5199" y="2474790"/>
            <a:ext cx="3948696" cy="2820012"/>
          </a:xfrm>
        </p:spPr>
        <p:txBody>
          <a:bodyPr>
            <a:noAutofit/>
          </a:bodyPr>
          <a:lstStyle/>
          <a:p>
            <a:r>
              <a:rPr lang="de-DE" sz="2000" dirty="0"/>
              <a:t>Ptolemy Traffic Model mit verschiedenen Kreuzungen (T- und Cross-</a:t>
            </a:r>
            <a:r>
              <a:rPr lang="de-DE" sz="2000" dirty="0" err="1"/>
              <a:t>Intersection</a:t>
            </a:r>
            <a:r>
              <a:rPr lang="de-DE" sz="2000" dirty="0"/>
              <a:t>)</a:t>
            </a:r>
          </a:p>
          <a:p>
            <a:r>
              <a:rPr lang="de-DE" sz="2000" dirty="0"/>
              <a:t>Rechtsregel implementieren</a:t>
            </a:r>
          </a:p>
          <a:p>
            <a:r>
              <a:rPr lang="de-DE" sz="2000" dirty="0"/>
              <a:t>Straßen mit Handhabung der Autos</a:t>
            </a:r>
          </a:p>
          <a:p>
            <a:r>
              <a:rPr lang="de-DE" sz="2000" dirty="0"/>
              <a:t>Autos aus mehreren Komponenten</a:t>
            </a:r>
          </a:p>
          <a:p>
            <a:r>
              <a:rPr lang="de-DE" sz="2000" dirty="0"/>
              <a:t>Analyse um starken Verkehr zu erkennen</a:t>
            </a:r>
          </a:p>
          <a:p>
            <a:r>
              <a:rPr lang="de-DE" sz="2000" dirty="0"/>
              <a:t>Design, das es ermöglicht, einfach Verkehrsmodelle auszutauschen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1E499A0D-14E5-4548-91BB-308FD34414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3895" y="3050093"/>
            <a:ext cx="6691698" cy="2459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1884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F9E622C-2CBF-48D4-8671-E9AAE8BC3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57400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Intersection Wartezeit in Sekunden            (125 Autos)</a:t>
            </a:r>
          </a:p>
        </p:txBody>
      </p:sp>
      <p:graphicFrame>
        <p:nvGraphicFramePr>
          <p:cNvPr id="6" name="Tabelle 6">
            <a:extLst>
              <a:ext uri="{FF2B5EF4-FFF2-40B4-BE49-F238E27FC236}">
                <a16:creationId xmlns:a16="http://schemas.microsoft.com/office/drawing/2014/main" id="{E0A1DDEA-CE99-485E-886E-E8D4F52225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8870558"/>
              </p:ext>
            </p:extLst>
          </p:nvPr>
        </p:nvGraphicFramePr>
        <p:xfrm>
          <a:off x="4038600" y="1684861"/>
          <a:ext cx="7315201" cy="3488286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3250441">
                  <a:extLst>
                    <a:ext uri="{9D8B030D-6E8A-4147-A177-3AD203B41FA5}">
                      <a16:colId xmlns:a16="http://schemas.microsoft.com/office/drawing/2014/main" val="2231064576"/>
                    </a:ext>
                  </a:extLst>
                </a:gridCol>
                <a:gridCol w="4064760">
                  <a:extLst>
                    <a:ext uri="{9D8B030D-6E8A-4147-A177-3AD203B41FA5}">
                      <a16:colId xmlns:a16="http://schemas.microsoft.com/office/drawing/2014/main" val="4078804510"/>
                    </a:ext>
                  </a:extLst>
                </a:gridCol>
              </a:tblGrid>
              <a:tr h="581381">
                <a:tc>
                  <a:txBody>
                    <a:bodyPr/>
                    <a:lstStyle/>
                    <a:p>
                      <a:r>
                        <a:rPr lang="de-DE" sz="1700" b="1" cap="none" spc="0">
                          <a:solidFill>
                            <a:srgbClr val="FFFFFF"/>
                          </a:solidFill>
                        </a:rPr>
                        <a:t>Intersection</a:t>
                      </a:r>
                      <a:endParaRPr lang="de-AT" sz="1700" b="1" cap="none" spc="0">
                        <a:solidFill>
                          <a:srgbClr val="FFFFFF"/>
                        </a:solidFill>
                      </a:endParaRPr>
                    </a:p>
                  </a:txBody>
                  <a:tcPr marL="243670" marR="146202" marT="146202" marB="146202" anchor="ctr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700" b="1" cap="none" spc="0">
                          <a:solidFill>
                            <a:srgbClr val="FFFFFF"/>
                          </a:solidFill>
                        </a:rPr>
                        <a:t>Durchschnittliche Wartezeit</a:t>
                      </a:r>
                      <a:endParaRPr lang="de-AT" sz="1700" b="1" cap="none" spc="0">
                        <a:solidFill>
                          <a:srgbClr val="FFFFFF"/>
                        </a:solidFill>
                      </a:endParaRPr>
                    </a:p>
                  </a:txBody>
                  <a:tcPr marL="243670" marR="146202" marT="146202" marB="146202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319852"/>
                  </a:ext>
                </a:extLst>
              </a:tr>
              <a:tr h="581381">
                <a:tc>
                  <a:txBody>
                    <a:bodyPr/>
                    <a:lstStyle/>
                    <a:p>
                      <a:r>
                        <a:rPr lang="de-DE" sz="1700" cap="none" spc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T-Intersection(1)</a:t>
                      </a:r>
                      <a:endParaRPr lang="de-AT" sz="1700" cap="none" spc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243670" marR="146202" marT="146202" marB="146202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700" cap="none" spc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</a:t>
                      </a:r>
                      <a:r>
                        <a:rPr lang="de-AT" sz="1700" cap="none" spc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,63</a:t>
                      </a:r>
                    </a:p>
                  </a:txBody>
                  <a:tcPr marL="243670" marR="146202" marT="146202" marB="146202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3153584"/>
                  </a:ext>
                </a:extLst>
              </a:tr>
              <a:tr h="581381">
                <a:tc>
                  <a:txBody>
                    <a:bodyPr/>
                    <a:lstStyle/>
                    <a:p>
                      <a:r>
                        <a:rPr lang="de-DE" sz="1700" cap="none" spc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T-Intersection(2)</a:t>
                      </a:r>
                      <a:endParaRPr lang="de-AT" sz="1700" cap="none" spc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243670" marR="146202" marT="146202" marB="146202">
                    <a:lnL w="12700" cmpd="sng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AT" sz="1700" cap="none" spc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2,34</a:t>
                      </a:r>
                    </a:p>
                  </a:txBody>
                  <a:tcPr marL="243670" marR="146202" marT="146202" marB="146202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764124"/>
                  </a:ext>
                </a:extLst>
              </a:tr>
              <a:tr h="581381">
                <a:tc>
                  <a:txBody>
                    <a:bodyPr/>
                    <a:lstStyle/>
                    <a:p>
                      <a:r>
                        <a:rPr lang="de-DE" sz="1700" cap="none" spc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Cross-Intersection(3)</a:t>
                      </a:r>
                      <a:endParaRPr lang="de-AT" sz="1700" cap="none" spc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243670" marR="146202" marT="146202" marB="146202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700" cap="none" spc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</a:t>
                      </a:r>
                      <a:r>
                        <a:rPr lang="de-AT" sz="1700" cap="none" spc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8,39</a:t>
                      </a:r>
                    </a:p>
                  </a:txBody>
                  <a:tcPr marL="243670" marR="146202" marT="146202" marB="146202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2035543"/>
                  </a:ext>
                </a:extLst>
              </a:tr>
              <a:tr h="581381">
                <a:tc>
                  <a:txBody>
                    <a:bodyPr/>
                    <a:lstStyle/>
                    <a:p>
                      <a:r>
                        <a:rPr lang="de-DE" sz="1700" cap="none" spc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Cross-Intersection(4)</a:t>
                      </a:r>
                      <a:endParaRPr lang="de-AT" sz="1700" cap="none" spc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243670" marR="146202" marT="146202" marB="146202">
                    <a:lnL w="12700" cmpd="sng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AT" sz="1700" cap="none" spc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3,75</a:t>
                      </a:r>
                    </a:p>
                  </a:txBody>
                  <a:tcPr marL="243670" marR="146202" marT="146202" marB="146202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5936895"/>
                  </a:ext>
                </a:extLst>
              </a:tr>
              <a:tr h="581381">
                <a:tc>
                  <a:txBody>
                    <a:bodyPr/>
                    <a:lstStyle/>
                    <a:p>
                      <a:r>
                        <a:rPr lang="de-DE" sz="1700" cap="none" spc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T-Intersection(5)</a:t>
                      </a:r>
                      <a:endParaRPr lang="de-AT" sz="1700" cap="none" spc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243670" marR="146202" marT="146202" marB="146202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AT" sz="1700" cap="none" spc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1,93</a:t>
                      </a:r>
                    </a:p>
                  </a:txBody>
                  <a:tcPr marL="243670" marR="146202" marT="146202" marB="146202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11415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18068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3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4697FBE-74F1-4DCD-92FD-024711D4E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57400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Street Wartezeit in Sekunden (125 Autos)</a:t>
            </a:r>
          </a:p>
        </p:txBody>
      </p:sp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5DC76284-CE4F-4FF2-81AA-D6EFF54CEA9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0607819"/>
              </p:ext>
            </p:extLst>
          </p:nvPr>
        </p:nvGraphicFramePr>
        <p:xfrm>
          <a:off x="4332302" y="1166648"/>
          <a:ext cx="6727797" cy="4524716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1894665">
                  <a:extLst>
                    <a:ext uri="{9D8B030D-6E8A-4147-A177-3AD203B41FA5}">
                      <a16:colId xmlns:a16="http://schemas.microsoft.com/office/drawing/2014/main" val="2084373264"/>
                    </a:ext>
                  </a:extLst>
                </a:gridCol>
                <a:gridCol w="2416566">
                  <a:extLst>
                    <a:ext uri="{9D8B030D-6E8A-4147-A177-3AD203B41FA5}">
                      <a16:colId xmlns:a16="http://schemas.microsoft.com/office/drawing/2014/main" val="4037198695"/>
                    </a:ext>
                  </a:extLst>
                </a:gridCol>
                <a:gridCol w="2416566">
                  <a:extLst>
                    <a:ext uri="{9D8B030D-6E8A-4147-A177-3AD203B41FA5}">
                      <a16:colId xmlns:a16="http://schemas.microsoft.com/office/drawing/2014/main" val="2227812810"/>
                    </a:ext>
                  </a:extLst>
                </a:gridCol>
              </a:tblGrid>
              <a:tr h="496351">
                <a:tc>
                  <a:txBody>
                    <a:bodyPr/>
                    <a:lstStyle/>
                    <a:p>
                      <a:r>
                        <a:rPr lang="de-DE" sz="1000" b="1" cap="all" spc="60">
                          <a:solidFill>
                            <a:schemeClr val="tx1"/>
                          </a:solidFill>
                        </a:rPr>
                        <a:t>Street (verbundene </a:t>
                      </a:r>
                      <a:r>
                        <a:rPr lang="de-DE" sz="1000" b="1" cap="all" spc="60" err="1">
                          <a:solidFill>
                            <a:schemeClr val="tx1"/>
                          </a:solidFill>
                        </a:rPr>
                        <a:t>Intersections</a:t>
                      </a:r>
                      <a:r>
                        <a:rPr lang="de-DE" sz="1000" b="1" cap="all" spc="60">
                          <a:solidFill>
                            <a:schemeClr val="tx1"/>
                          </a:solidFill>
                        </a:rPr>
                        <a:t>)</a:t>
                      </a:r>
                      <a:endParaRPr lang="de-AT" sz="1000" b="1" cap="all" spc="60">
                        <a:solidFill>
                          <a:schemeClr val="tx1"/>
                        </a:solidFill>
                      </a:endParaRPr>
                    </a:p>
                  </a:txBody>
                  <a:tcPr marL="78819" marR="78819" marT="78819" marB="78819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1" cap="all" spc="60">
                          <a:solidFill>
                            <a:schemeClr val="tx1"/>
                          </a:solidFill>
                        </a:rPr>
                        <a:t>Durchschnittliche               Wartezeit (L -&gt; R)</a:t>
                      </a:r>
                      <a:endParaRPr lang="de-AT" sz="1000" b="1" cap="all" spc="60">
                        <a:solidFill>
                          <a:schemeClr val="tx1"/>
                        </a:solidFill>
                      </a:endParaRPr>
                    </a:p>
                  </a:txBody>
                  <a:tcPr marL="78819" marR="78819" marT="78819" marB="78819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1" cap="all" spc="60">
                          <a:solidFill>
                            <a:schemeClr val="tx1"/>
                          </a:solidFill>
                        </a:rPr>
                        <a:t>Durchschnittliche               Wartezeit (R -&gt; L)</a:t>
                      </a:r>
                      <a:endParaRPr lang="de-AT" sz="1000" b="1" cap="all" spc="60">
                        <a:solidFill>
                          <a:schemeClr val="tx1"/>
                        </a:solidFill>
                      </a:endParaRPr>
                    </a:p>
                  </a:txBody>
                  <a:tcPr marL="78819" marR="78819" marT="78819" marB="78819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0122210"/>
                  </a:ext>
                </a:extLst>
              </a:tr>
              <a:tr h="366215">
                <a:tc>
                  <a:txBody>
                    <a:bodyPr/>
                    <a:lstStyle/>
                    <a:p>
                      <a:r>
                        <a:rPr lang="de-DE" sz="1400" cap="none" spc="0">
                          <a:solidFill>
                            <a:schemeClr val="tx1"/>
                          </a:solidFill>
                        </a:rPr>
                        <a:t>1 (IO-1)</a:t>
                      </a:r>
                      <a:endParaRPr lang="de-AT" sz="1400" cap="none" spc="0">
                        <a:solidFill>
                          <a:schemeClr val="tx1"/>
                        </a:solidFill>
                      </a:endParaRPr>
                    </a:p>
                  </a:txBody>
                  <a:tcPr marL="78819" marR="78819" marT="39409" marB="78819">
                    <a:lnL w="12700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AT" sz="1400" cap="none" spc="0">
                        <a:solidFill>
                          <a:schemeClr val="tx1"/>
                        </a:solidFill>
                      </a:endParaRPr>
                    </a:p>
                  </a:txBody>
                  <a:tcPr marL="78819" marR="78819" marT="39409" marB="7881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AT" sz="1400" cap="none" spc="0">
                        <a:solidFill>
                          <a:schemeClr val="tx1"/>
                        </a:solidFill>
                      </a:endParaRPr>
                    </a:p>
                  </a:txBody>
                  <a:tcPr marL="78819" marR="78819" marT="39409" marB="7881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7131601"/>
                  </a:ext>
                </a:extLst>
              </a:tr>
              <a:tr h="366215">
                <a:tc>
                  <a:txBody>
                    <a:bodyPr/>
                    <a:lstStyle/>
                    <a:p>
                      <a:r>
                        <a:rPr lang="de-DE" sz="1400" cap="none" spc="0">
                          <a:solidFill>
                            <a:schemeClr val="tx1"/>
                          </a:solidFill>
                        </a:rPr>
                        <a:t>2 (IO-2)</a:t>
                      </a:r>
                      <a:endParaRPr lang="de-AT" sz="1400" cap="none" spc="0">
                        <a:solidFill>
                          <a:schemeClr val="tx1"/>
                        </a:solidFill>
                      </a:endParaRPr>
                    </a:p>
                  </a:txBody>
                  <a:tcPr marL="78819" marR="78819" marT="39409" marB="7881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cap="none" spc="0" dirty="0">
                          <a:solidFill>
                            <a:schemeClr val="tx1"/>
                          </a:solidFill>
                        </a:rPr>
                        <a:t>1,04</a:t>
                      </a:r>
                      <a:endParaRPr lang="de-AT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78819" marR="78819" marT="39409" marB="7881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cap="none" spc="0" dirty="0">
                          <a:solidFill>
                            <a:schemeClr val="tx1"/>
                          </a:solidFill>
                        </a:rPr>
                        <a:t>1,37</a:t>
                      </a:r>
                      <a:endParaRPr lang="de-AT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78819" marR="78819" marT="39409" marB="7881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3463575"/>
                  </a:ext>
                </a:extLst>
              </a:tr>
              <a:tr h="366215">
                <a:tc>
                  <a:txBody>
                    <a:bodyPr/>
                    <a:lstStyle/>
                    <a:p>
                      <a:r>
                        <a:rPr lang="de-DE" sz="1400" cap="none" spc="0">
                          <a:solidFill>
                            <a:schemeClr val="tx1"/>
                          </a:solidFill>
                        </a:rPr>
                        <a:t>3 (2-1)</a:t>
                      </a:r>
                      <a:endParaRPr lang="de-AT" sz="1400" cap="none" spc="0">
                        <a:solidFill>
                          <a:schemeClr val="tx1"/>
                        </a:solidFill>
                      </a:endParaRPr>
                    </a:p>
                  </a:txBody>
                  <a:tcPr marL="78819" marR="78819" marT="39409" marB="78819">
                    <a:lnL w="12700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cap="none" spc="0" dirty="0">
                          <a:solidFill>
                            <a:schemeClr val="tx1"/>
                          </a:solidFill>
                        </a:rPr>
                        <a:t>2,76</a:t>
                      </a:r>
                      <a:endParaRPr lang="de-AT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78819" marR="78819" marT="39409" marB="7881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cap="none" spc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de-AT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78819" marR="78819" marT="39409" marB="7881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3848738"/>
                  </a:ext>
                </a:extLst>
              </a:tr>
              <a:tr h="366215">
                <a:tc>
                  <a:txBody>
                    <a:bodyPr/>
                    <a:lstStyle/>
                    <a:p>
                      <a:r>
                        <a:rPr lang="de-DE" sz="1400" cap="none" spc="0">
                          <a:solidFill>
                            <a:schemeClr val="tx1"/>
                          </a:solidFill>
                        </a:rPr>
                        <a:t>4 (1-4)</a:t>
                      </a:r>
                      <a:endParaRPr lang="de-AT" sz="1400" cap="none" spc="0">
                        <a:solidFill>
                          <a:schemeClr val="tx1"/>
                        </a:solidFill>
                      </a:endParaRPr>
                    </a:p>
                  </a:txBody>
                  <a:tcPr marL="78819" marR="78819" marT="39409" marB="7881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cap="none" spc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de-AT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78819" marR="78819" marT="39409" marB="7881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cap="none" spc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de-AT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78819" marR="78819" marT="39409" marB="7881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8672900"/>
                  </a:ext>
                </a:extLst>
              </a:tr>
              <a:tr h="366215">
                <a:tc>
                  <a:txBody>
                    <a:bodyPr/>
                    <a:lstStyle/>
                    <a:p>
                      <a:r>
                        <a:rPr lang="de-DE" sz="1400" cap="none" spc="0">
                          <a:solidFill>
                            <a:schemeClr val="tx1"/>
                          </a:solidFill>
                        </a:rPr>
                        <a:t>5 (2-3)</a:t>
                      </a:r>
                      <a:endParaRPr lang="de-AT" sz="1400" cap="none" spc="0">
                        <a:solidFill>
                          <a:schemeClr val="tx1"/>
                        </a:solidFill>
                      </a:endParaRPr>
                    </a:p>
                  </a:txBody>
                  <a:tcPr marL="78819" marR="78819" marT="39409" marB="78819">
                    <a:lnL w="12700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cap="none" spc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de-AT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78819" marR="78819" marT="39409" marB="7881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cap="none" spc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de-AT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78819" marR="78819" marT="39409" marB="7881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5020752"/>
                  </a:ext>
                </a:extLst>
              </a:tr>
              <a:tr h="366215">
                <a:tc>
                  <a:txBody>
                    <a:bodyPr/>
                    <a:lstStyle/>
                    <a:p>
                      <a:r>
                        <a:rPr lang="de-DE" sz="1400" cap="none" spc="0" dirty="0">
                          <a:solidFill>
                            <a:schemeClr val="tx1"/>
                          </a:solidFill>
                        </a:rPr>
                        <a:t>6 (IO-3)</a:t>
                      </a:r>
                      <a:endParaRPr lang="de-AT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78819" marR="78819" marT="39409" marB="7881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cap="none" spc="0" dirty="0">
                          <a:solidFill>
                            <a:schemeClr val="tx1"/>
                          </a:solidFill>
                        </a:rPr>
                        <a:t>2,12</a:t>
                      </a:r>
                      <a:endParaRPr lang="de-AT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78819" marR="78819" marT="39409" marB="7881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cap="none" spc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de-AT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78819" marR="78819" marT="39409" marB="7881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453635"/>
                  </a:ext>
                </a:extLst>
              </a:tr>
              <a:tr h="366215">
                <a:tc>
                  <a:txBody>
                    <a:bodyPr/>
                    <a:lstStyle/>
                    <a:p>
                      <a:r>
                        <a:rPr lang="de-DE" sz="1400" cap="none" spc="0">
                          <a:solidFill>
                            <a:schemeClr val="tx1"/>
                          </a:solidFill>
                        </a:rPr>
                        <a:t>7 (3-4)</a:t>
                      </a:r>
                      <a:endParaRPr lang="de-AT" sz="1400" cap="none" spc="0">
                        <a:solidFill>
                          <a:schemeClr val="tx1"/>
                        </a:solidFill>
                      </a:endParaRPr>
                    </a:p>
                  </a:txBody>
                  <a:tcPr marL="78819" marR="78819" marT="39409" marB="78819">
                    <a:lnL w="12700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cap="none" spc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de-AT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78819" marR="78819" marT="39409" marB="7881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cap="none" spc="0" dirty="0">
                          <a:solidFill>
                            <a:schemeClr val="tx1"/>
                          </a:solidFill>
                        </a:rPr>
                        <a:t>0,96</a:t>
                      </a:r>
                      <a:endParaRPr lang="de-AT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78819" marR="78819" marT="39409" marB="7881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702934"/>
                  </a:ext>
                </a:extLst>
              </a:tr>
              <a:tr h="366215">
                <a:tc>
                  <a:txBody>
                    <a:bodyPr/>
                    <a:lstStyle/>
                    <a:p>
                      <a:r>
                        <a:rPr lang="de-DE" sz="1400" cap="none" spc="0">
                          <a:solidFill>
                            <a:schemeClr val="tx1"/>
                          </a:solidFill>
                        </a:rPr>
                        <a:t>8 (4-IO)</a:t>
                      </a:r>
                      <a:endParaRPr lang="de-AT" sz="1400" cap="none" spc="0">
                        <a:solidFill>
                          <a:schemeClr val="tx1"/>
                        </a:solidFill>
                      </a:endParaRPr>
                    </a:p>
                  </a:txBody>
                  <a:tcPr marL="78819" marR="78819" marT="39409" marB="7881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cap="none" spc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de-AT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78819" marR="78819" marT="39409" marB="7881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cap="none" spc="0" dirty="0">
                          <a:solidFill>
                            <a:schemeClr val="tx1"/>
                          </a:solidFill>
                        </a:rPr>
                        <a:t>0,96</a:t>
                      </a:r>
                      <a:endParaRPr lang="de-AT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78819" marR="78819" marT="39409" marB="7881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4864745"/>
                  </a:ext>
                </a:extLst>
              </a:tr>
              <a:tr h="366215">
                <a:tc>
                  <a:txBody>
                    <a:bodyPr/>
                    <a:lstStyle/>
                    <a:p>
                      <a:r>
                        <a:rPr lang="de-DE" sz="1400" cap="none" spc="0">
                          <a:solidFill>
                            <a:schemeClr val="tx1"/>
                          </a:solidFill>
                        </a:rPr>
                        <a:t>9 (5-4)</a:t>
                      </a:r>
                      <a:endParaRPr lang="de-AT" sz="1400" cap="none" spc="0">
                        <a:solidFill>
                          <a:schemeClr val="tx1"/>
                        </a:solidFill>
                      </a:endParaRPr>
                    </a:p>
                  </a:txBody>
                  <a:tcPr marL="78819" marR="78819" marT="39409" marB="78819">
                    <a:lnL w="12700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cap="none" spc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de-AT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78819" marR="78819" marT="39409" marB="7881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cap="none" spc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de-AT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78819" marR="78819" marT="39409" marB="7881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9967531"/>
                  </a:ext>
                </a:extLst>
              </a:tr>
              <a:tr h="366215">
                <a:tc>
                  <a:txBody>
                    <a:bodyPr/>
                    <a:lstStyle/>
                    <a:p>
                      <a:r>
                        <a:rPr lang="de-DE" sz="1400" cap="none" spc="0">
                          <a:solidFill>
                            <a:schemeClr val="tx1"/>
                          </a:solidFill>
                        </a:rPr>
                        <a:t>10 (5-3)</a:t>
                      </a:r>
                      <a:endParaRPr lang="de-AT" sz="1400" cap="none" spc="0">
                        <a:solidFill>
                          <a:schemeClr val="tx1"/>
                        </a:solidFill>
                      </a:endParaRPr>
                    </a:p>
                  </a:txBody>
                  <a:tcPr marL="78819" marR="78819" marT="39409" marB="7881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cap="none" spc="0" dirty="0">
                          <a:solidFill>
                            <a:schemeClr val="tx1"/>
                          </a:solidFill>
                        </a:rPr>
                        <a:t>0,95</a:t>
                      </a:r>
                      <a:endParaRPr lang="de-AT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78819" marR="78819" marT="39409" marB="7881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cap="none" spc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de-AT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78819" marR="78819" marT="39409" marB="7881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4552095"/>
                  </a:ext>
                </a:extLst>
              </a:tr>
              <a:tr h="366215">
                <a:tc>
                  <a:txBody>
                    <a:bodyPr/>
                    <a:lstStyle/>
                    <a:p>
                      <a:r>
                        <a:rPr lang="de-DE" sz="1400" cap="none" spc="0">
                          <a:solidFill>
                            <a:schemeClr val="tx1"/>
                          </a:solidFill>
                        </a:rPr>
                        <a:t>11 (IO-5)</a:t>
                      </a:r>
                      <a:endParaRPr lang="de-AT" sz="1400" cap="none" spc="0">
                        <a:solidFill>
                          <a:schemeClr val="tx1"/>
                        </a:solidFill>
                      </a:endParaRPr>
                    </a:p>
                  </a:txBody>
                  <a:tcPr marL="78819" marR="78819" marT="39409" marB="78819">
                    <a:lnL w="12700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cap="none" spc="0" dirty="0">
                          <a:solidFill>
                            <a:schemeClr val="tx1"/>
                          </a:solidFill>
                        </a:rPr>
                        <a:t>1,08</a:t>
                      </a:r>
                      <a:endParaRPr lang="de-AT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78819" marR="78819" marT="39409" marB="7881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cap="none" spc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de-AT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78819" marR="78819" marT="39409" marB="7881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60764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68096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F9E622C-2CBF-48D4-8671-E9AAE8BC3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57400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anchor="ctr">
            <a:normAutofit/>
          </a:bodyPr>
          <a:lstStyle/>
          <a:p>
            <a:pPr algn="ctr"/>
            <a:r>
              <a:rPr lang="de-DE" sz="2600">
                <a:solidFill>
                  <a:srgbClr val="FFFFFF"/>
                </a:solidFill>
              </a:rPr>
              <a:t>Intersection Wartezeit in Sekunden            (200 Autos)</a:t>
            </a:r>
            <a:endParaRPr lang="de-AT" sz="2600">
              <a:solidFill>
                <a:srgbClr val="FFFFFF"/>
              </a:solidFill>
            </a:endParaRPr>
          </a:p>
        </p:txBody>
      </p:sp>
      <p:graphicFrame>
        <p:nvGraphicFramePr>
          <p:cNvPr id="6" name="Tabelle 6">
            <a:extLst>
              <a:ext uri="{FF2B5EF4-FFF2-40B4-BE49-F238E27FC236}">
                <a16:creationId xmlns:a16="http://schemas.microsoft.com/office/drawing/2014/main" id="{E0A1DDEA-CE99-485E-886E-E8D4F52225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04416378"/>
              </p:ext>
            </p:extLst>
          </p:nvPr>
        </p:nvGraphicFramePr>
        <p:xfrm>
          <a:off x="4038600" y="1375636"/>
          <a:ext cx="7315201" cy="4106731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2878662">
                  <a:extLst>
                    <a:ext uri="{9D8B030D-6E8A-4147-A177-3AD203B41FA5}">
                      <a16:colId xmlns:a16="http://schemas.microsoft.com/office/drawing/2014/main" val="2231064576"/>
                    </a:ext>
                  </a:extLst>
                </a:gridCol>
                <a:gridCol w="4436539">
                  <a:extLst>
                    <a:ext uri="{9D8B030D-6E8A-4147-A177-3AD203B41FA5}">
                      <a16:colId xmlns:a16="http://schemas.microsoft.com/office/drawing/2014/main" val="4078804510"/>
                    </a:ext>
                  </a:extLst>
                </a:gridCol>
              </a:tblGrid>
              <a:tr h="794851">
                <a:tc>
                  <a:txBody>
                    <a:bodyPr/>
                    <a:lstStyle/>
                    <a:p>
                      <a:r>
                        <a:rPr lang="de-DE" sz="2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Intersection</a:t>
                      </a:r>
                      <a:endParaRPr lang="de-AT" sz="2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10489" marR="186293" marT="186293" marB="18629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Durchschnittliche Wartezeit</a:t>
                      </a:r>
                      <a:endParaRPr lang="de-AT" sz="2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10489" marR="186293" marT="186293" marB="18629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7319852"/>
                  </a:ext>
                </a:extLst>
              </a:tr>
              <a:tr h="662376">
                <a:tc>
                  <a:txBody>
                    <a:bodyPr/>
                    <a:lstStyle/>
                    <a:p>
                      <a:r>
                        <a:rPr lang="de-DE" sz="1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T-Intersection(1)</a:t>
                      </a:r>
                      <a:endParaRPr lang="de-AT" sz="1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10489" marR="161454" marT="161454" marB="16145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3,18</a:t>
                      </a:r>
                      <a:endParaRPr lang="de-AT" sz="1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10489" marR="161454" marT="161454" marB="16145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3153584"/>
                  </a:ext>
                </a:extLst>
              </a:tr>
              <a:tr h="662376">
                <a:tc>
                  <a:txBody>
                    <a:bodyPr/>
                    <a:lstStyle/>
                    <a:p>
                      <a:r>
                        <a:rPr lang="de-DE" sz="1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T-Intersection(2)</a:t>
                      </a:r>
                      <a:endParaRPr lang="de-AT" sz="1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10489" marR="161454" marT="161454" marB="16145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2,57</a:t>
                      </a:r>
                      <a:endParaRPr lang="de-AT" sz="1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10489" marR="161454" marT="161454" marB="16145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764124"/>
                  </a:ext>
                </a:extLst>
              </a:tr>
              <a:tr h="662376">
                <a:tc>
                  <a:txBody>
                    <a:bodyPr/>
                    <a:lstStyle/>
                    <a:p>
                      <a:r>
                        <a:rPr lang="de-DE" sz="1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Cross-Intersection(3)</a:t>
                      </a:r>
                      <a:endParaRPr lang="de-AT" sz="1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10489" marR="161454" marT="161454" marB="16145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22,22</a:t>
                      </a:r>
                      <a:endParaRPr lang="de-AT" sz="1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10489" marR="161454" marT="161454" marB="16145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2035543"/>
                  </a:ext>
                </a:extLst>
              </a:tr>
              <a:tr h="662376">
                <a:tc>
                  <a:txBody>
                    <a:bodyPr/>
                    <a:lstStyle/>
                    <a:p>
                      <a:r>
                        <a:rPr lang="de-DE" sz="1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Cross-Intersection(4)</a:t>
                      </a:r>
                      <a:endParaRPr lang="de-AT" sz="1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10489" marR="161454" marT="161454" marB="16145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9,9</a:t>
                      </a:r>
                      <a:endParaRPr lang="de-AT" sz="1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10489" marR="161454" marT="161454" marB="16145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5936895"/>
                  </a:ext>
                </a:extLst>
              </a:tr>
              <a:tr h="662376">
                <a:tc>
                  <a:txBody>
                    <a:bodyPr/>
                    <a:lstStyle/>
                    <a:p>
                      <a:r>
                        <a:rPr lang="de-DE" sz="1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T-Intersection(5)</a:t>
                      </a:r>
                      <a:endParaRPr lang="de-AT" sz="1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10489" marR="161454" marT="161454" marB="16145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1,82</a:t>
                      </a:r>
                      <a:endParaRPr lang="de-AT" sz="1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10489" marR="161454" marT="161454" marB="16145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11415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24672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4697FBE-74F1-4DCD-92FD-024711D4E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57400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anchor="ctr">
            <a:normAutofit/>
          </a:bodyPr>
          <a:lstStyle/>
          <a:p>
            <a:pPr algn="ctr"/>
            <a:r>
              <a:rPr lang="de-DE" sz="2600">
                <a:solidFill>
                  <a:srgbClr val="FFFFFF"/>
                </a:solidFill>
              </a:rPr>
              <a:t>Street Wartezeit in Sekunden (200 Autos)</a:t>
            </a:r>
            <a:endParaRPr lang="de-AT" sz="2600">
              <a:solidFill>
                <a:srgbClr val="FFFFFF"/>
              </a:solidFill>
            </a:endParaRPr>
          </a:p>
        </p:txBody>
      </p:sp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5DC76284-CE4F-4FF2-81AA-D6EFF54CEA9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3965171"/>
              </p:ext>
            </p:extLst>
          </p:nvPr>
        </p:nvGraphicFramePr>
        <p:xfrm>
          <a:off x="4057079" y="1166648"/>
          <a:ext cx="7278243" cy="4524709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2008389">
                  <a:extLst>
                    <a:ext uri="{9D8B030D-6E8A-4147-A177-3AD203B41FA5}">
                      <a16:colId xmlns:a16="http://schemas.microsoft.com/office/drawing/2014/main" val="2084373264"/>
                    </a:ext>
                  </a:extLst>
                </a:gridCol>
                <a:gridCol w="2634927">
                  <a:extLst>
                    <a:ext uri="{9D8B030D-6E8A-4147-A177-3AD203B41FA5}">
                      <a16:colId xmlns:a16="http://schemas.microsoft.com/office/drawing/2014/main" val="4037198695"/>
                    </a:ext>
                  </a:extLst>
                </a:gridCol>
                <a:gridCol w="2634927">
                  <a:extLst>
                    <a:ext uri="{9D8B030D-6E8A-4147-A177-3AD203B41FA5}">
                      <a16:colId xmlns:a16="http://schemas.microsoft.com/office/drawing/2014/main" val="2227812810"/>
                    </a:ext>
                  </a:extLst>
                </a:gridCol>
              </a:tblGrid>
              <a:tr h="640235">
                <a:tc>
                  <a:txBody>
                    <a:bodyPr/>
                    <a:lstStyle/>
                    <a:p>
                      <a:r>
                        <a:rPr lang="de-DE" sz="1500" b="1" cap="none" spc="0">
                          <a:solidFill>
                            <a:schemeClr val="tx1"/>
                          </a:solidFill>
                        </a:rPr>
                        <a:t>Street (verbundene </a:t>
                      </a:r>
                      <a:r>
                        <a:rPr lang="de-DE" sz="1500" b="1" cap="none" spc="0" err="1">
                          <a:solidFill>
                            <a:schemeClr val="tx1"/>
                          </a:solidFill>
                        </a:rPr>
                        <a:t>Intersections</a:t>
                      </a:r>
                      <a:r>
                        <a:rPr lang="de-DE" sz="1500" b="1" cap="none" spc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de-AT" sz="1500" b="1" cap="none" spc="0">
                        <a:solidFill>
                          <a:schemeClr val="tx1"/>
                        </a:solidFill>
                      </a:endParaRPr>
                    </a:p>
                  </a:txBody>
                  <a:tcPr marL="60291" marR="86130" marT="17226" marB="129195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500" b="1" cap="none" spc="0">
                          <a:solidFill>
                            <a:schemeClr val="tx1"/>
                          </a:solidFill>
                        </a:rPr>
                        <a:t>Durchschnittliche               Wartezeit (L -&gt; R)</a:t>
                      </a:r>
                      <a:endParaRPr lang="de-AT" sz="1500" b="1" cap="none" spc="0">
                        <a:solidFill>
                          <a:schemeClr val="tx1"/>
                        </a:solidFill>
                      </a:endParaRPr>
                    </a:p>
                  </a:txBody>
                  <a:tcPr marL="60291" marR="86130" marT="17226" marB="129195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500" b="1" cap="none" spc="0">
                          <a:solidFill>
                            <a:schemeClr val="tx1"/>
                          </a:solidFill>
                        </a:rPr>
                        <a:t>Durchschnittliche               Wartezeit (R -&gt; L)</a:t>
                      </a:r>
                      <a:endParaRPr lang="de-AT" sz="1500" b="1" cap="none" spc="0">
                        <a:solidFill>
                          <a:schemeClr val="tx1"/>
                        </a:solidFill>
                      </a:endParaRPr>
                    </a:p>
                  </a:txBody>
                  <a:tcPr marL="60291" marR="86130" marT="17226" marB="129195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0122210"/>
                  </a:ext>
                </a:extLst>
              </a:tr>
              <a:tr h="353134">
                <a:tc>
                  <a:txBody>
                    <a:bodyPr/>
                    <a:lstStyle/>
                    <a:p>
                      <a:r>
                        <a:rPr lang="de-DE" sz="1100" cap="none" spc="0">
                          <a:solidFill>
                            <a:schemeClr val="tx1"/>
                          </a:solidFill>
                        </a:rPr>
                        <a:t>1 (IO-1)</a:t>
                      </a:r>
                      <a:endParaRPr lang="de-AT" sz="1100" cap="none" spc="0">
                        <a:solidFill>
                          <a:schemeClr val="tx1"/>
                        </a:solidFill>
                      </a:endParaRPr>
                    </a:p>
                  </a:txBody>
                  <a:tcPr marL="60291" marR="86130" marT="17226" marB="129195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cap="none" spc="0" dirty="0">
                          <a:solidFill>
                            <a:schemeClr val="tx1"/>
                          </a:solidFill>
                        </a:rPr>
                        <a:t>1,45</a:t>
                      </a:r>
                      <a:endParaRPr lang="de-AT" sz="11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60291" marR="86130" marT="17226" marB="12919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cap="none" spc="0" dirty="0">
                          <a:solidFill>
                            <a:schemeClr val="tx1"/>
                          </a:solidFill>
                        </a:rPr>
                        <a:t>1,07</a:t>
                      </a:r>
                      <a:endParaRPr lang="de-AT" sz="11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60291" marR="86130" marT="17226" marB="12919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7131601"/>
                  </a:ext>
                </a:extLst>
              </a:tr>
              <a:tr h="353134">
                <a:tc>
                  <a:txBody>
                    <a:bodyPr/>
                    <a:lstStyle/>
                    <a:p>
                      <a:r>
                        <a:rPr lang="de-DE" sz="1100" cap="none" spc="0">
                          <a:solidFill>
                            <a:schemeClr val="tx1"/>
                          </a:solidFill>
                        </a:rPr>
                        <a:t>2 (IO-2)</a:t>
                      </a:r>
                      <a:endParaRPr lang="de-AT" sz="1100" cap="none" spc="0">
                        <a:solidFill>
                          <a:schemeClr val="tx1"/>
                        </a:solidFill>
                      </a:endParaRPr>
                    </a:p>
                  </a:txBody>
                  <a:tcPr marL="60291" marR="86130" marT="17226" marB="129195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cap="none" spc="0" dirty="0">
                          <a:solidFill>
                            <a:schemeClr val="tx1"/>
                          </a:solidFill>
                        </a:rPr>
                        <a:t>2,3</a:t>
                      </a:r>
                      <a:endParaRPr lang="de-AT" sz="11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60291" marR="86130" marT="17226" marB="12919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cap="none" spc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de-AT" sz="11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60291" marR="86130" marT="17226" marB="12919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3463575"/>
                  </a:ext>
                </a:extLst>
              </a:tr>
              <a:tr h="353134">
                <a:tc>
                  <a:txBody>
                    <a:bodyPr/>
                    <a:lstStyle/>
                    <a:p>
                      <a:r>
                        <a:rPr lang="de-DE" sz="1100" cap="none" spc="0">
                          <a:solidFill>
                            <a:schemeClr val="tx1"/>
                          </a:solidFill>
                        </a:rPr>
                        <a:t>3 (2-1)</a:t>
                      </a:r>
                      <a:endParaRPr lang="de-AT" sz="1100" cap="none" spc="0">
                        <a:solidFill>
                          <a:schemeClr val="tx1"/>
                        </a:solidFill>
                      </a:endParaRPr>
                    </a:p>
                  </a:txBody>
                  <a:tcPr marL="60291" marR="86130" marT="17226" marB="129195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cap="none" spc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de-AT" sz="11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60291" marR="86130" marT="17226" marB="12919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cap="none" spc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de-AT" sz="11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60291" marR="86130" marT="17226" marB="12919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3848738"/>
                  </a:ext>
                </a:extLst>
              </a:tr>
              <a:tr h="353134">
                <a:tc>
                  <a:txBody>
                    <a:bodyPr/>
                    <a:lstStyle/>
                    <a:p>
                      <a:r>
                        <a:rPr lang="de-DE" sz="1100" cap="none" spc="0">
                          <a:solidFill>
                            <a:schemeClr val="tx1"/>
                          </a:solidFill>
                        </a:rPr>
                        <a:t>4 (1-4)</a:t>
                      </a:r>
                      <a:endParaRPr lang="de-AT" sz="1100" cap="none" spc="0">
                        <a:solidFill>
                          <a:schemeClr val="tx1"/>
                        </a:solidFill>
                      </a:endParaRPr>
                    </a:p>
                  </a:txBody>
                  <a:tcPr marL="60291" marR="86130" marT="17226" marB="129195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cap="none" spc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de-AT" sz="11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60291" marR="86130" marT="17226" marB="12919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cap="none" spc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de-AT" sz="11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60291" marR="86130" marT="17226" marB="12919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8672900"/>
                  </a:ext>
                </a:extLst>
              </a:tr>
              <a:tr h="353134">
                <a:tc>
                  <a:txBody>
                    <a:bodyPr/>
                    <a:lstStyle/>
                    <a:p>
                      <a:r>
                        <a:rPr lang="de-DE" sz="1100" cap="none" spc="0">
                          <a:solidFill>
                            <a:schemeClr val="tx1"/>
                          </a:solidFill>
                        </a:rPr>
                        <a:t>5 (2-3)</a:t>
                      </a:r>
                      <a:endParaRPr lang="de-AT" sz="1100" cap="none" spc="0">
                        <a:solidFill>
                          <a:schemeClr val="tx1"/>
                        </a:solidFill>
                      </a:endParaRPr>
                    </a:p>
                  </a:txBody>
                  <a:tcPr marL="60291" marR="86130" marT="17226" marB="129195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cap="none" spc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de-AT" sz="11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60291" marR="86130" marT="17226" marB="12919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cap="none" spc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de-AT" sz="11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60291" marR="86130" marT="17226" marB="12919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5020752"/>
                  </a:ext>
                </a:extLst>
              </a:tr>
              <a:tr h="353134">
                <a:tc>
                  <a:txBody>
                    <a:bodyPr/>
                    <a:lstStyle/>
                    <a:p>
                      <a:r>
                        <a:rPr lang="de-DE" sz="1100" cap="none" spc="0">
                          <a:solidFill>
                            <a:schemeClr val="tx1"/>
                          </a:solidFill>
                        </a:rPr>
                        <a:t>6 (IO-3)</a:t>
                      </a:r>
                      <a:endParaRPr lang="de-AT" sz="1100" cap="none" spc="0">
                        <a:solidFill>
                          <a:schemeClr val="tx1"/>
                        </a:solidFill>
                      </a:endParaRPr>
                    </a:p>
                  </a:txBody>
                  <a:tcPr marL="60291" marR="86130" marT="17226" marB="129195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cap="none" spc="0" dirty="0">
                          <a:solidFill>
                            <a:schemeClr val="tx1"/>
                          </a:solidFill>
                        </a:rPr>
                        <a:t>1,32</a:t>
                      </a:r>
                      <a:endParaRPr lang="de-AT" sz="11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60291" marR="86130" marT="17226" marB="12919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cap="none" spc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de-AT" sz="11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60291" marR="86130" marT="17226" marB="12919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453635"/>
                  </a:ext>
                </a:extLst>
              </a:tr>
              <a:tr h="353134">
                <a:tc>
                  <a:txBody>
                    <a:bodyPr/>
                    <a:lstStyle/>
                    <a:p>
                      <a:r>
                        <a:rPr lang="de-DE" sz="1100" cap="none" spc="0">
                          <a:solidFill>
                            <a:schemeClr val="tx1"/>
                          </a:solidFill>
                        </a:rPr>
                        <a:t>7 (3-4)</a:t>
                      </a:r>
                      <a:endParaRPr lang="de-AT" sz="1100" cap="none" spc="0">
                        <a:solidFill>
                          <a:schemeClr val="tx1"/>
                        </a:solidFill>
                      </a:endParaRPr>
                    </a:p>
                  </a:txBody>
                  <a:tcPr marL="60291" marR="86130" marT="17226" marB="129195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cap="none" spc="0" dirty="0">
                          <a:solidFill>
                            <a:schemeClr val="tx1"/>
                          </a:solidFill>
                        </a:rPr>
                        <a:t>1,04</a:t>
                      </a:r>
                      <a:endParaRPr lang="de-AT" sz="11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60291" marR="86130" marT="17226" marB="12919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cap="none" spc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de-AT" sz="11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60291" marR="86130" marT="17226" marB="12919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702934"/>
                  </a:ext>
                </a:extLst>
              </a:tr>
              <a:tr h="353134">
                <a:tc>
                  <a:txBody>
                    <a:bodyPr/>
                    <a:lstStyle/>
                    <a:p>
                      <a:r>
                        <a:rPr lang="de-DE" sz="1100" cap="none" spc="0">
                          <a:solidFill>
                            <a:schemeClr val="tx1"/>
                          </a:solidFill>
                        </a:rPr>
                        <a:t>8 (4-IO)</a:t>
                      </a:r>
                      <a:endParaRPr lang="de-AT" sz="1100" cap="none" spc="0">
                        <a:solidFill>
                          <a:schemeClr val="tx1"/>
                        </a:solidFill>
                      </a:endParaRPr>
                    </a:p>
                  </a:txBody>
                  <a:tcPr marL="60291" marR="86130" marT="17226" marB="129195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cap="none" spc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de-AT" sz="11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60291" marR="86130" marT="17226" marB="12919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cap="none" spc="0" dirty="0">
                          <a:solidFill>
                            <a:schemeClr val="tx1"/>
                          </a:solidFill>
                        </a:rPr>
                        <a:t>1,05</a:t>
                      </a:r>
                      <a:endParaRPr lang="de-AT" sz="11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60291" marR="86130" marT="17226" marB="12919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4864745"/>
                  </a:ext>
                </a:extLst>
              </a:tr>
              <a:tr h="353134">
                <a:tc>
                  <a:txBody>
                    <a:bodyPr/>
                    <a:lstStyle/>
                    <a:p>
                      <a:r>
                        <a:rPr lang="de-DE" sz="1100" cap="none" spc="0">
                          <a:solidFill>
                            <a:schemeClr val="tx1"/>
                          </a:solidFill>
                        </a:rPr>
                        <a:t>9 (5-4)</a:t>
                      </a:r>
                      <a:endParaRPr lang="de-AT" sz="1100" cap="none" spc="0">
                        <a:solidFill>
                          <a:schemeClr val="tx1"/>
                        </a:solidFill>
                      </a:endParaRPr>
                    </a:p>
                  </a:txBody>
                  <a:tcPr marL="60291" marR="86130" marT="17226" marB="129195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cap="none" spc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de-AT" sz="11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60291" marR="86130" marT="17226" marB="12919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cap="none" spc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de-AT" sz="11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60291" marR="86130" marT="17226" marB="12919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9967531"/>
                  </a:ext>
                </a:extLst>
              </a:tr>
              <a:tr h="353134">
                <a:tc>
                  <a:txBody>
                    <a:bodyPr/>
                    <a:lstStyle/>
                    <a:p>
                      <a:r>
                        <a:rPr lang="de-DE" sz="1100" cap="none" spc="0">
                          <a:solidFill>
                            <a:schemeClr val="tx1"/>
                          </a:solidFill>
                        </a:rPr>
                        <a:t>10 (5-3)</a:t>
                      </a:r>
                      <a:endParaRPr lang="de-AT" sz="1100" cap="none" spc="0">
                        <a:solidFill>
                          <a:schemeClr val="tx1"/>
                        </a:solidFill>
                      </a:endParaRPr>
                    </a:p>
                  </a:txBody>
                  <a:tcPr marL="60291" marR="86130" marT="17226" marB="129195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cap="none" spc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de-AT" sz="11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60291" marR="86130" marT="17226" marB="12919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cap="none" spc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de-AT" sz="11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60291" marR="86130" marT="17226" marB="12919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4552095"/>
                  </a:ext>
                </a:extLst>
              </a:tr>
              <a:tr h="353134">
                <a:tc>
                  <a:txBody>
                    <a:bodyPr/>
                    <a:lstStyle/>
                    <a:p>
                      <a:r>
                        <a:rPr lang="de-DE" sz="1100" cap="none" spc="0">
                          <a:solidFill>
                            <a:schemeClr val="tx1"/>
                          </a:solidFill>
                        </a:rPr>
                        <a:t>11 (IO-5)</a:t>
                      </a:r>
                      <a:endParaRPr lang="de-AT" sz="1100" cap="none" spc="0">
                        <a:solidFill>
                          <a:schemeClr val="tx1"/>
                        </a:solidFill>
                      </a:endParaRPr>
                    </a:p>
                  </a:txBody>
                  <a:tcPr marL="60291" marR="86130" marT="17226" marB="129195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cap="none" spc="0" dirty="0">
                          <a:solidFill>
                            <a:schemeClr val="tx1"/>
                          </a:solidFill>
                        </a:rPr>
                        <a:t>1,3</a:t>
                      </a:r>
                      <a:endParaRPr lang="de-AT" sz="11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60291" marR="86130" marT="17226" marB="12919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cap="none" spc="0" dirty="0">
                          <a:solidFill>
                            <a:schemeClr val="tx1"/>
                          </a:solidFill>
                        </a:rPr>
                        <a:t>0,98</a:t>
                      </a:r>
                      <a:endParaRPr lang="de-AT" sz="11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60291" marR="86130" marT="17226" marB="12919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60764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78077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31ED930-850A-4C11-AAEF-4B1E966E9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Total Intersection Count (3)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5B5A1F31-1DF7-48AC-A17C-F12D276162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48" b="1307"/>
          <a:stretch/>
        </p:blipFill>
        <p:spPr>
          <a:xfrm>
            <a:off x="1714687" y="1675227"/>
            <a:ext cx="8762625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5697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DD6C918-CE82-4828-A5DF-CC6D97909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Individidual</a:t>
            </a:r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Direction Count (3)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DF1F943-DB73-4B3F-A0AF-1072906DEC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-1" r="457" b="1322"/>
          <a:stretch/>
        </p:blipFill>
        <p:spPr>
          <a:xfrm>
            <a:off x="1933823" y="1675227"/>
            <a:ext cx="8324353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5564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08616E8-5A15-40CA-B11D-35A549238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Street Input Output (6)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725931E-89D3-4DF1-911C-F0E8AA866D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1" b="1244"/>
          <a:stretch/>
        </p:blipFill>
        <p:spPr>
          <a:xfrm>
            <a:off x="2747801" y="1675227"/>
            <a:ext cx="6696398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03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0383" y="0"/>
            <a:ext cx="8451607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374517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00B262F-6023-46D8-BD0F-CEEDD304B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2" y="637762"/>
            <a:ext cx="2190782" cy="5576770"/>
          </a:xfrm>
        </p:spPr>
        <p:txBody>
          <a:bodyPr anchor="t">
            <a:normAutofit/>
          </a:bodyPr>
          <a:lstStyle/>
          <a:p>
            <a:r>
              <a:rPr lang="de-DE" sz="3600">
                <a:solidFill>
                  <a:schemeClr val="bg1"/>
                </a:solidFill>
              </a:rPr>
              <a:t>Ptolemy II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8EAE243-3A9F-4A46-B0D9-04C723A8A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733" y="643465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F633CF1-61AC-4F89-968B-4C8946A7F0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732" y="850052"/>
            <a:ext cx="6390623" cy="5326911"/>
          </a:xfrm>
        </p:spPr>
        <p:txBody>
          <a:bodyPr>
            <a:normAutofit/>
          </a:bodyPr>
          <a:lstStyle/>
          <a:p>
            <a:r>
              <a:rPr lang="de-DE" sz="2000" dirty="0"/>
              <a:t>Ptolemy II ist ein open-source Software Framework, dass das experimentieren mit </a:t>
            </a:r>
            <a:r>
              <a:rPr lang="de-DE" sz="2000" dirty="0" err="1"/>
              <a:t>actor-oriented</a:t>
            </a:r>
            <a:r>
              <a:rPr lang="de-DE" sz="2000" dirty="0"/>
              <a:t> design supportet</a:t>
            </a:r>
          </a:p>
          <a:p>
            <a:endParaRPr lang="de-DE" sz="2000" dirty="0"/>
          </a:p>
          <a:p>
            <a:r>
              <a:rPr lang="de-DE" sz="2000" dirty="0" err="1"/>
              <a:t>Director</a:t>
            </a:r>
            <a:r>
              <a:rPr lang="de-DE" sz="2000" dirty="0"/>
              <a:t> -&gt; definiert die Semantik von einem Model</a:t>
            </a:r>
          </a:p>
          <a:p>
            <a:r>
              <a:rPr lang="de-DE" sz="2000" dirty="0"/>
              <a:t>Actor -&gt; gleichzeitig ausgeführt und teilen Daten miteinander</a:t>
            </a:r>
          </a:p>
          <a:p>
            <a:r>
              <a:rPr lang="de-DE" sz="2000" dirty="0"/>
              <a:t>Composite Actor -&gt; Kombination aus Actors</a:t>
            </a:r>
          </a:p>
        </p:txBody>
      </p:sp>
    </p:spTree>
    <p:extLst>
      <p:ext uri="{BB962C8B-B14F-4D97-AF65-F5344CB8AC3E}">
        <p14:creationId xmlns:p14="http://schemas.microsoft.com/office/powerpoint/2010/main" val="4262334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BDD08A-8877-4F6B-9325-732127015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Start-Up Phase</a:t>
            </a:r>
            <a:endParaRPr lang="de-IT" dirty="0"/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B0452B7A-63CD-46E2-BE16-ABB418C402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472697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14932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D55DE5-F402-4DA2-BD05-E2212D573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3605572" cy="1676603"/>
          </a:xfrm>
        </p:spPr>
        <p:txBody>
          <a:bodyPr>
            <a:normAutofit/>
          </a:bodyPr>
          <a:lstStyle/>
          <a:p>
            <a:r>
              <a:rPr lang="de-DE" sz="3700"/>
              <a:t>Entdeckung des JavaScript-Actors</a:t>
            </a:r>
            <a:endParaRPr lang="de-IT" sz="370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121B6C1-53AC-42D1-B133-677D7D4EDB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1"/>
            <a:ext cx="3605571" cy="3779520"/>
          </a:xfrm>
        </p:spPr>
        <p:txBody>
          <a:bodyPr>
            <a:normAutofit/>
          </a:bodyPr>
          <a:lstStyle/>
          <a:p>
            <a:r>
              <a:rPr lang="de-DE" sz="2000" dirty="0"/>
              <a:t>Wir begannen mit JavaScript eigenen Code in unser Modell einzuschleusen</a:t>
            </a:r>
          </a:p>
          <a:p>
            <a:r>
              <a:rPr lang="de-DE" sz="2000" dirty="0"/>
              <a:t>Damit konnten wir simple </a:t>
            </a:r>
            <a:r>
              <a:rPr lang="de-DE" sz="2000" dirty="0" err="1"/>
              <a:t>if</a:t>
            </a:r>
            <a:r>
              <a:rPr lang="de-DE" sz="2000" dirty="0"/>
              <a:t>-Bedingungen erzeugen und die Input-Ports besser kontrollieren</a:t>
            </a:r>
            <a:endParaRPr lang="de-IT" sz="20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77D1452-F0B7-431E-9A24-D3F7103D8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20">
            <a:extLst>
              <a:ext uri="{FF2B5EF4-FFF2-40B4-BE49-F238E27FC236}">
                <a16:creationId xmlns:a16="http://schemas.microsoft.com/office/drawing/2014/main" id="{A660F4F9-5DF5-4F15-BE6A-CD8648BB1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8267" y="559407"/>
            <a:ext cx="6594522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790E115A-A6C6-4630-9C5F-6878207601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12" r="-1" b="-1"/>
          <a:stretch/>
        </p:blipFill>
        <p:spPr>
          <a:xfrm>
            <a:off x="5283708" y="722376"/>
            <a:ext cx="6263640" cy="541324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044130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2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5592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9C15749-73EF-40C3-9D97-399F9B2B6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>
            <a:normAutofit/>
          </a:bodyPr>
          <a:lstStyle/>
          <a:p>
            <a:r>
              <a:rPr lang="de-DE">
                <a:solidFill>
                  <a:schemeClr val="bg1"/>
                </a:solidFill>
              </a:rPr>
              <a:t>Wie bekommen wir Daten zu unseren Autos?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637CE468-2611-4984-8AFD-A48B97A977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23" r="5736" b="-2"/>
          <a:stretch/>
        </p:blipFill>
        <p:spPr>
          <a:xfrm>
            <a:off x="841248" y="2516777"/>
            <a:ext cx="5015484" cy="3660185"/>
          </a:xfrm>
          <a:prstGeom prst="rect">
            <a:avLst/>
          </a:prstGeom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76CFBC-74B2-4820-A6A7-1769616F05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8316" y="2516777"/>
            <a:ext cx="5015484" cy="3660185"/>
          </a:xfrm>
        </p:spPr>
        <p:txBody>
          <a:bodyPr anchor="ctr">
            <a:normAutofit lnSpcReduction="10000"/>
          </a:bodyPr>
          <a:lstStyle/>
          <a:p>
            <a:r>
              <a:rPr lang="de-DE" sz="2000" dirty="0"/>
              <a:t>Actor „</a:t>
            </a:r>
            <a:r>
              <a:rPr lang="de-DE" sz="2000" dirty="0" err="1"/>
              <a:t>CSVReader</a:t>
            </a:r>
            <a:r>
              <a:rPr lang="de-DE" sz="2000" dirty="0"/>
              <a:t>“</a:t>
            </a:r>
          </a:p>
          <a:p>
            <a:pPr lvl="1"/>
            <a:r>
              <a:rPr lang="de-DE" sz="2000" dirty="0"/>
              <a:t>Kann CSV Dateien handhaben</a:t>
            </a:r>
          </a:p>
          <a:p>
            <a:r>
              <a:rPr lang="de-DE" sz="2000" dirty="0"/>
              <a:t>Actor wurde verwendet um die von uns erstellen „car.txt“ Dateien einzulesen und richtig zu konvertieren</a:t>
            </a:r>
          </a:p>
          <a:p>
            <a:endParaRPr lang="de-DE" sz="2000" dirty="0"/>
          </a:p>
          <a:p>
            <a:r>
              <a:rPr lang="de-DE" sz="2000" dirty="0"/>
              <a:t>Actor „</a:t>
            </a:r>
            <a:r>
              <a:rPr lang="de-DE" sz="2000" dirty="0" err="1"/>
              <a:t>DiscreteClock</a:t>
            </a:r>
            <a:r>
              <a:rPr lang="de-DE" sz="2000" dirty="0"/>
              <a:t>“</a:t>
            </a:r>
          </a:p>
          <a:p>
            <a:pPr lvl="1"/>
            <a:r>
              <a:rPr lang="de-DE" sz="2000" dirty="0"/>
              <a:t>Sendet zu </a:t>
            </a:r>
            <a:r>
              <a:rPr lang="de-DE" sz="2000"/>
              <a:t>einer bestimmten Zeiten </a:t>
            </a:r>
            <a:r>
              <a:rPr lang="de-DE" sz="2000" dirty="0"/>
              <a:t>ein Signal</a:t>
            </a:r>
          </a:p>
          <a:p>
            <a:pPr lvl="1"/>
            <a:r>
              <a:rPr lang="de-DE" sz="2000" dirty="0"/>
              <a:t>Sendet ein Signal zu „</a:t>
            </a:r>
            <a:r>
              <a:rPr lang="de-DE" sz="2000" dirty="0" err="1"/>
              <a:t>CSVReader</a:t>
            </a:r>
            <a:r>
              <a:rPr lang="de-DE" sz="2000" dirty="0"/>
              <a:t>“ um ein Auto zu unserer „Street“ zu senden</a:t>
            </a:r>
          </a:p>
        </p:txBody>
      </p:sp>
    </p:spTree>
    <p:extLst>
      <p:ext uri="{BB962C8B-B14F-4D97-AF65-F5344CB8AC3E}">
        <p14:creationId xmlns:p14="http://schemas.microsoft.com/office/powerpoint/2010/main" val="26917473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8">
            <a:extLst>
              <a:ext uri="{FF2B5EF4-FFF2-40B4-BE49-F238E27FC236}">
                <a16:creationId xmlns:a16="http://schemas.microsoft.com/office/drawing/2014/main" id="{131BAD53-4E89-4F62-BBB7-26359763E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0">
            <a:extLst>
              <a:ext uri="{FF2B5EF4-FFF2-40B4-BE49-F238E27FC236}">
                <a16:creationId xmlns:a16="http://schemas.microsoft.com/office/drawing/2014/main" id="{62756DA2-40EB-4C6F-B962-5822FFB54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53438" cy="6858000"/>
          </a:xfrm>
          <a:custGeom>
            <a:avLst/>
            <a:gdLst>
              <a:gd name="connsiteX0" fmla="*/ 0 w 6096000"/>
              <a:gd name="connsiteY0" fmla="*/ 0 h 6858000"/>
              <a:gd name="connsiteX1" fmla="*/ 5567517 w 6096000"/>
              <a:gd name="connsiteY1" fmla="*/ 0 h 6858000"/>
              <a:gd name="connsiteX2" fmla="*/ 5566938 w 6096000"/>
              <a:gd name="connsiteY2" fmla="*/ 1705 h 6858000"/>
              <a:gd name="connsiteX3" fmla="*/ 5551594 w 6096000"/>
              <a:gd name="connsiteY3" fmla="*/ 17287 h 6858000"/>
              <a:gd name="connsiteX4" fmla="*/ 5545641 w 6096000"/>
              <a:gd name="connsiteY4" fmla="*/ 130336 h 6858000"/>
              <a:gd name="connsiteX5" fmla="*/ 5538289 w 6096000"/>
              <a:gd name="connsiteY5" fmla="*/ 187093 h 6858000"/>
              <a:gd name="connsiteX6" fmla="*/ 5545790 w 6096000"/>
              <a:gd name="connsiteY6" fmla="*/ 265704 h 6858000"/>
              <a:gd name="connsiteX7" fmla="*/ 5542313 w 6096000"/>
              <a:gd name="connsiteY7" fmla="*/ 354566 h 6858000"/>
              <a:gd name="connsiteX8" fmla="*/ 5524126 w 6096000"/>
              <a:gd name="connsiteY8" fmla="*/ 472000 h 6858000"/>
              <a:gd name="connsiteX9" fmla="*/ 5522170 w 6096000"/>
              <a:gd name="connsiteY9" fmla="*/ 473782 h 6858000"/>
              <a:gd name="connsiteX10" fmla="*/ 5521798 w 6096000"/>
              <a:gd name="connsiteY10" fmla="*/ 491380 h 6858000"/>
              <a:gd name="connsiteX11" fmla="*/ 5536419 w 6096000"/>
              <a:gd name="connsiteY11" fmla="*/ 531675 h 6858000"/>
              <a:gd name="connsiteX12" fmla="*/ 5533435 w 6096000"/>
              <a:gd name="connsiteY12" fmla="*/ 536015 h 6858000"/>
              <a:gd name="connsiteX13" fmla="*/ 5538088 w 6096000"/>
              <a:gd name="connsiteY13" fmla="*/ 572092 h 6858000"/>
              <a:gd name="connsiteX14" fmla="*/ 5536061 w 6096000"/>
              <a:gd name="connsiteY14" fmla="*/ 572511 h 6858000"/>
              <a:gd name="connsiteX15" fmla="*/ 5528218 w 6096000"/>
              <a:gd name="connsiteY15" fmla="*/ 582332 h 6858000"/>
              <a:gd name="connsiteX16" fmla="*/ 5518011 w 6096000"/>
              <a:gd name="connsiteY16" fmla="*/ 601285 h 6858000"/>
              <a:gd name="connsiteX17" fmla="*/ 5473174 w 6096000"/>
              <a:gd name="connsiteY17" fmla="*/ 681608 h 6858000"/>
              <a:gd name="connsiteX18" fmla="*/ 5472963 w 6096000"/>
              <a:gd name="connsiteY18" fmla="*/ 689151 h 6858000"/>
              <a:gd name="connsiteX19" fmla="*/ 5472485 w 6096000"/>
              <a:gd name="connsiteY19" fmla="*/ 689289 h 6858000"/>
              <a:gd name="connsiteX20" fmla="*/ 5471326 w 6096000"/>
              <a:gd name="connsiteY20" fmla="*/ 697222 h 6858000"/>
              <a:gd name="connsiteX21" fmla="*/ 5472164 w 6096000"/>
              <a:gd name="connsiteY21" fmla="*/ 717531 h 6858000"/>
              <a:gd name="connsiteX22" fmla="*/ 5468891 w 6096000"/>
              <a:gd name="connsiteY22" fmla="*/ 722494 h 6858000"/>
              <a:gd name="connsiteX23" fmla="*/ 5463081 w 6096000"/>
              <a:gd name="connsiteY23" fmla="*/ 724368 h 6858000"/>
              <a:gd name="connsiteX24" fmla="*/ 5446981 w 6096000"/>
              <a:gd name="connsiteY24" fmla="*/ 752692 h 6858000"/>
              <a:gd name="connsiteX25" fmla="*/ 5417190 w 6096000"/>
              <a:gd name="connsiteY25" fmla="*/ 816346 h 6858000"/>
              <a:gd name="connsiteX26" fmla="*/ 5388958 w 6096000"/>
              <a:gd name="connsiteY26" fmla="*/ 889417 h 6858000"/>
              <a:gd name="connsiteX27" fmla="*/ 5307044 w 6096000"/>
              <a:gd name="connsiteY27" fmla="*/ 1063288 h 6858000"/>
              <a:gd name="connsiteX28" fmla="*/ 5303837 w 6096000"/>
              <a:gd name="connsiteY28" fmla="*/ 1157176 h 6858000"/>
              <a:gd name="connsiteX29" fmla="*/ 5286494 w 6096000"/>
              <a:gd name="connsiteY29" fmla="*/ 1210776 h 6858000"/>
              <a:gd name="connsiteX30" fmla="*/ 5282463 w 6096000"/>
              <a:gd name="connsiteY30" fmla="*/ 1301993 h 6858000"/>
              <a:gd name="connsiteX31" fmla="*/ 5252235 w 6096000"/>
              <a:gd name="connsiteY31" fmla="*/ 1360879 h 6858000"/>
              <a:gd name="connsiteX32" fmla="*/ 5244497 w 6096000"/>
              <a:gd name="connsiteY32" fmla="*/ 1404045 h 6858000"/>
              <a:gd name="connsiteX33" fmla="*/ 5223823 w 6096000"/>
              <a:gd name="connsiteY33" fmla="*/ 1429568 h 6858000"/>
              <a:gd name="connsiteX34" fmla="*/ 5224851 w 6096000"/>
              <a:gd name="connsiteY34" fmla="*/ 1430305 h 6858000"/>
              <a:gd name="connsiteX35" fmla="*/ 5212394 w 6096000"/>
              <a:gd name="connsiteY35" fmla="*/ 1463304 h 6858000"/>
              <a:gd name="connsiteX36" fmla="*/ 5209958 w 6096000"/>
              <a:gd name="connsiteY36" fmla="*/ 1514846 h 6858000"/>
              <a:gd name="connsiteX37" fmla="*/ 5206417 w 6096000"/>
              <a:gd name="connsiteY37" fmla="*/ 1519731 h 6858000"/>
              <a:gd name="connsiteX38" fmla="*/ 5206640 w 6096000"/>
              <a:gd name="connsiteY38" fmla="*/ 1519929 h 6858000"/>
              <a:gd name="connsiteX39" fmla="*/ 5207632 w 6096000"/>
              <a:gd name="connsiteY39" fmla="*/ 1546022 h 6858000"/>
              <a:gd name="connsiteX40" fmla="*/ 5212030 w 6096000"/>
              <a:gd name="connsiteY40" fmla="*/ 1578752 h 6858000"/>
              <a:gd name="connsiteX41" fmla="*/ 5203533 w 6096000"/>
              <a:gd name="connsiteY41" fmla="*/ 1647555 h 6858000"/>
              <a:gd name="connsiteX42" fmla="*/ 5190877 w 6096000"/>
              <a:gd name="connsiteY42" fmla="*/ 1715685 h 6858000"/>
              <a:gd name="connsiteX43" fmla="*/ 5184235 w 6096000"/>
              <a:gd name="connsiteY43" fmla="*/ 1740358 h 6858000"/>
              <a:gd name="connsiteX44" fmla="*/ 5181475 w 6096000"/>
              <a:gd name="connsiteY44" fmla="*/ 1784314 h 6858000"/>
              <a:gd name="connsiteX45" fmla="*/ 5185845 w 6096000"/>
              <a:gd name="connsiteY45" fmla="*/ 1804434 h 6858000"/>
              <a:gd name="connsiteX46" fmla="*/ 5185068 w 6096000"/>
              <a:gd name="connsiteY46" fmla="*/ 1805316 h 6858000"/>
              <a:gd name="connsiteX47" fmla="*/ 5188593 w 6096000"/>
              <a:gd name="connsiteY47" fmla="*/ 1807109 h 6858000"/>
              <a:gd name="connsiteX48" fmla="*/ 5185920 w 6096000"/>
              <a:gd name="connsiteY48" fmla="*/ 1821003 h 6858000"/>
              <a:gd name="connsiteX49" fmla="*/ 5183543 w 6096000"/>
              <a:gd name="connsiteY49" fmla="*/ 1824832 h 6858000"/>
              <a:gd name="connsiteX50" fmla="*/ 5182235 w 6096000"/>
              <a:gd name="connsiteY50" fmla="*/ 1830429 h 6858000"/>
              <a:gd name="connsiteX51" fmla="*/ 5182525 w 6096000"/>
              <a:gd name="connsiteY51" fmla="*/ 1830569 h 6858000"/>
              <a:gd name="connsiteX52" fmla="*/ 5180663 w 6096000"/>
              <a:gd name="connsiteY52" fmla="*/ 1835810 h 6858000"/>
              <a:gd name="connsiteX53" fmla="*/ 5167452 w 6096000"/>
              <a:gd name="connsiteY53" fmla="*/ 1861483 h 6858000"/>
              <a:gd name="connsiteX54" fmla="*/ 5174266 w 6096000"/>
              <a:gd name="connsiteY54" fmla="*/ 1892417 h 6858000"/>
              <a:gd name="connsiteX55" fmla="*/ 5189262 w 6096000"/>
              <a:gd name="connsiteY55" fmla="*/ 1895114 h 6858000"/>
              <a:gd name="connsiteX56" fmla="*/ 5187100 w 6096000"/>
              <a:gd name="connsiteY56" fmla="*/ 1899379 h 6858000"/>
              <a:gd name="connsiteX57" fmla="*/ 5180471 w 6096000"/>
              <a:gd name="connsiteY57" fmla="*/ 1907867 h 6858000"/>
              <a:gd name="connsiteX58" fmla="*/ 5181361 w 6096000"/>
              <a:gd name="connsiteY58" fmla="*/ 1910265 h 6858000"/>
              <a:gd name="connsiteX59" fmla="*/ 5178268 w 6096000"/>
              <a:gd name="connsiteY59" fmla="*/ 1935584 h 6858000"/>
              <a:gd name="connsiteX60" fmla="*/ 5183619 w 6096000"/>
              <a:gd name="connsiteY60" fmla="*/ 1942021 h 6858000"/>
              <a:gd name="connsiteX61" fmla="*/ 5184480 w 6096000"/>
              <a:gd name="connsiteY61" fmla="*/ 1945112 h 6858000"/>
              <a:gd name="connsiteX62" fmla="*/ 5172776 w 6096000"/>
              <a:gd name="connsiteY62" fmla="*/ 1961162 h 6858000"/>
              <a:gd name="connsiteX63" fmla="*/ 5168513 w 6096000"/>
              <a:gd name="connsiteY63" fmla="*/ 1969445 h 6858000"/>
              <a:gd name="connsiteX64" fmla="*/ 5126597 w 6096000"/>
              <a:gd name="connsiteY64" fmla="*/ 2024270 h 6858000"/>
              <a:gd name="connsiteX65" fmla="*/ 5119528 w 6096000"/>
              <a:gd name="connsiteY65" fmla="*/ 2107942 h 6858000"/>
              <a:gd name="connsiteX66" fmla="*/ 5110356 w 6096000"/>
              <a:gd name="connsiteY66" fmla="*/ 2193455 h 6858000"/>
              <a:gd name="connsiteX67" fmla="*/ 5104992 w 6096000"/>
              <a:gd name="connsiteY67" fmla="*/ 2260088 h 6858000"/>
              <a:gd name="connsiteX68" fmla="*/ 5059439 w 6096000"/>
              <a:gd name="connsiteY68" fmla="*/ 2335735 h 6858000"/>
              <a:gd name="connsiteX69" fmla="*/ 5022061 w 6096000"/>
              <a:gd name="connsiteY69" fmla="*/ 2408995 h 6858000"/>
              <a:gd name="connsiteX70" fmla="*/ 5022253 w 6096000"/>
              <a:gd name="connsiteY70" fmla="*/ 2445869 h 6858000"/>
              <a:gd name="connsiteX71" fmla="*/ 5011426 w 6096000"/>
              <a:gd name="connsiteY71" fmla="*/ 2496499 h 6858000"/>
              <a:gd name="connsiteX72" fmla="*/ 4994224 w 6096000"/>
              <a:gd name="connsiteY72" fmla="*/ 2549900 h 6858000"/>
              <a:gd name="connsiteX73" fmla="*/ 4995245 w 6096000"/>
              <a:gd name="connsiteY73" fmla="*/ 2596456 h 6858000"/>
              <a:gd name="connsiteX74" fmla="*/ 4988570 w 6096000"/>
              <a:gd name="connsiteY74" fmla="*/ 2606088 h 6858000"/>
              <a:gd name="connsiteX75" fmla="*/ 4988371 w 6096000"/>
              <a:gd name="connsiteY75" fmla="*/ 2635351 h 6858000"/>
              <a:gd name="connsiteX76" fmla="*/ 4983212 w 6096000"/>
              <a:gd name="connsiteY76" fmla="*/ 2665666 h 6858000"/>
              <a:gd name="connsiteX77" fmla="*/ 4968234 w 6096000"/>
              <a:gd name="connsiteY77" fmla="*/ 2715895 h 6858000"/>
              <a:gd name="connsiteX78" fmla="*/ 4975888 w 6096000"/>
              <a:gd name="connsiteY78" fmla="*/ 2725052 h 6858000"/>
              <a:gd name="connsiteX79" fmla="*/ 4980195 w 6096000"/>
              <a:gd name="connsiteY79" fmla="*/ 2726489 h 6858000"/>
              <a:gd name="connsiteX80" fmla="*/ 4976218 w 6096000"/>
              <a:gd name="connsiteY80" fmla="*/ 2740278 h 6858000"/>
              <a:gd name="connsiteX81" fmla="*/ 4980571 w 6096000"/>
              <a:gd name="connsiteY81" fmla="*/ 2751112 h 6858000"/>
              <a:gd name="connsiteX82" fmla="*/ 4973893 w 6096000"/>
              <a:gd name="connsiteY82" fmla="*/ 2760208 h 6858000"/>
              <a:gd name="connsiteX83" fmla="*/ 4979005 w 6096000"/>
              <a:gd name="connsiteY83" fmla="*/ 2790136 h 6858000"/>
              <a:gd name="connsiteX84" fmla="*/ 4986137 w 6096000"/>
              <a:gd name="connsiteY84" fmla="*/ 2804183 h 6858000"/>
              <a:gd name="connsiteX85" fmla="*/ 4986175 w 6096000"/>
              <a:gd name="connsiteY85" fmla="*/ 2825860 h 6858000"/>
              <a:gd name="connsiteX86" fmla="*/ 4993936 w 6096000"/>
              <a:gd name="connsiteY86" fmla="*/ 2911749 h 6858000"/>
              <a:gd name="connsiteX87" fmla="*/ 4992563 w 6096000"/>
              <a:gd name="connsiteY87" fmla="*/ 2977278 h 6858000"/>
              <a:gd name="connsiteX88" fmla="*/ 4980516 w 6096000"/>
              <a:gd name="connsiteY88" fmla="*/ 2991092 h 6858000"/>
              <a:gd name="connsiteX89" fmla="*/ 4992801 w 6096000"/>
              <a:gd name="connsiteY89" fmla="*/ 3020247 h 6858000"/>
              <a:gd name="connsiteX90" fmla="*/ 5014805 w 6096000"/>
              <a:gd name="connsiteY90" fmla="*/ 3065434 h 6858000"/>
              <a:gd name="connsiteX91" fmla="*/ 5002733 w 6096000"/>
              <a:gd name="connsiteY91" fmla="*/ 3103777 h 6858000"/>
              <a:gd name="connsiteX92" fmla="*/ 5002941 w 6096000"/>
              <a:gd name="connsiteY92" fmla="*/ 3151828 h 6858000"/>
              <a:gd name="connsiteX93" fmla="*/ 5002883 w 6096000"/>
              <a:gd name="connsiteY93" fmla="*/ 3180546 h 6858000"/>
              <a:gd name="connsiteX94" fmla="*/ 5016711 w 6096000"/>
              <a:gd name="connsiteY94" fmla="*/ 3258677 h 6858000"/>
              <a:gd name="connsiteX95" fmla="*/ 5017918 w 6096000"/>
              <a:gd name="connsiteY95" fmla="*/ 3262610 h 6858000"/>
              <a:gd name="connsiteX96" fmla="*/ 5011672 w 6096000"/>
              <a:gd name="connsiteY96" fmla="*/ 3277179 h 6858000"/>
              <a:gd name="connsiteX97" fmla="*/ 5009344 w 6096000"/>
              <a:gd name="connsiteY97" fmla="*/ 3278130 h 6858000"/>
              <a:gd name="connsiteX98" fmla="*/ 5026770 w 6096000"/>
              <a:gd name="connsiteY98" fmla="*/ 3325671 h 6858000"/>
              <a:gd name="connsiteX99" fmla="*/ 5024571 w 6096000"/>
              <a:gd name="connsiteY99" fmla="*/ 3332072 h 6858000"/>
              <a:gd name="connsiteX100" fmla="*/ 5041705 w 6096000"/>
              <a:gd name="connsiteY100" fmla="*/ 3362948 h 6858000"/>
              <a:gd name="connsiteX101" fmla="*/ 5047477 w 6096000"/>
              <a:gd name="connsiteY101" fmla="*/ 3378959 h 6858000"/>
              <a:gd name="connsiteX102" fmla="*/ 5060758 w 6096000"/>
              <a:gd name="connsiteY102" fmla="*/ 3407057 h 6858000"/>
              <a:gd name="connsiteX103" fmla="*/ 5058968 w 6096000"/>
              <a:gd name="connsiteY103" fmla="*/ 3409825 h 6858000"/>
              <a:gd name="connsiteX104" fmla="*/ 5062667 w 6096000"/>
              <a:gd name="connsiteY104" fmla="*/ 3415218 h 6858000"/>
              <a:gd name="connsiteX105" fmla="*/ 5060928 w 6096000"/>
              <a:gd name="connsiteY105" fmla="*/ 3419880 h 6858000"/>
              <a:gd name="connsiteX106" fmla="*/ 5062923 w 6096000"/>
              <a:gd name="connsiteY106" fmla="*/ 3424545 h 6858000"/>
              <a:gd name="connsiteX107" fmla="*/ 5064623 w 6096000"/>
              <a:gd name="connsiteY107" fmla="*/ 3476412 h 6858000"/>
              <a:gd name="connsiteX108" fmla="*/ 5069684 w 6096000"/>
              <a:gd name="connsiteY108" fmla="*/ 3486850 h 6858000"/>
              <a:gd name="connsiteX109" fmla="*/ 5063339 w 6096000"/>
              <a:gd name="connsiteY109" fmla="*/ 3496391 h 6858000"/>
              <a:gd name="connsiteX110" fmla="*/ 5070139 w 6096000"/>
              <a:gd name="connsiteY110" fmla="*/ 3531201 h 6858000"/>
              <a:gd name="connsiteX111" fmla="*/ 5079896 w 6096000"/>
              <a:gd name="connsiteY111" fmla="*/ 3542019 h 6858000"/>
              <a:gd name="connsiteX112" fmla="*/ 5087540 w 6096000"/>
              <a:gd name="connsiteY112" fmla="*/ 3552249 h 6858000"/>
              <a:gd name="connsiteX113" fmla="*/ 5087902 w 6096000"/>
              <a:gd name="connsiteY113" fmla="*/ 3553678 h 6858000"/>
              <a:gd name="connsiteX114" fmla="*/ 5091509 w 6096000"/>
              <a:gd name="connsiteY114" fmla="*/ 3568021 h 6858000"/>
              <a:gd name="connsiteX115" fmla="*/ 5091934 w 6096000"/>
              <a:gd name="connsiteY115" fmla="*/ 3569719 h 6858000"/>
              <a:gd name="connsiteX116" fmla="*/ 5089362 w 6096000"/>
              <a:gd name="connsiteY116" fmla="*/ 3586412 h 6858000"/>
              <a:gd name="connsiteX117" fmla="*/ 5092358 w 6096000"/>
              <a:gd name="connsiteY117" fmla="*/ 3597336 h 6858000"/>
              <a:gd name="connsiteX118" fmla="*/ 5084254 w 6096000"/>
              <a:gd name="connsiteY118" fmla="*/ 3606007 h 6858000"/>
              <a:gd name="connsiteX119" fmla="*/ 5084281 w 6096000"/>
              <a:gd name="connsiteY119" fmla="*/ 3641228 h 6858000"/>
              <a:gd name="connsiteX120" fmla="*/ 5091848 w 6096000"/>
              <a:gd name="connsiteY120" fmla="*/ 3653088 h 6858000"/>
              <a:gd name="connsiteX121" fmla="*/ 5097436 w 6096000"/>
              <a:gd name="connsiteY121" fmla="*/ 3664114 h 6858000"/>
              <a:gd name="connsiteX122" fmla="*/ 5097518 w 6096000"/>
              <a:gd name="connsiteY122" fmla="*/ 3665569 h 6858000"/>
              <a:gd name="connsiteX123" fmla="*/ 5099829 w 6096000"/>
              <a:gd name="connsiteY123" fmla="*/ 3707357 h 6858000"/>
              <a:gd name="connsiteX124" fmla="*/ 5114696 w 6096000"/>
              <a:gd name="connsiteY124" fmla="*/ 3778166 h 6858000"/>
              <a:gd name="connsiteX125" fmla="*/ 5135379 w 6096000"/>
              <a:gd name="connsiteY125" fmla="*/ 3878222 h 6858000"/>
              <a:gd name="connsiteX126" fmla="*/ 5130138 w 6096000"/>
              <a:gd name="connsiteY126" fmla="*/ 4048117 h 6858000"/>
              <a:gd name="connsiteX127" fmla="*/ 5090040 w 6096000"/>
              <a:gd name="connsiteY127" fmla="*/ 4219510 h 6858000"/>
              <a:gd name="connsiteX128" fmla="*/ 5092812 w 6096000"/>
              <a:gd name="connsiteY128" fmla="*/ 4411258 h 6858000"/>
              <a:gd name="connsiteX129" fmla="*/ 5084599 w 6096000"/>
              <a:gd name="connsiteY129" fmla="*/ 4488531 h 6858000"/>
              <a:gd name="connsiteX130" fmla="*/ 5084072 w 6096000"/>
              <a:gd name="connsiteY130" fmla="*/ 4539168 h 6858000"/>
              <a:gd name="connsiteX131" fmla="*/ 5068936 w 6096000"/>
              <a:gd name="connsiteY131" fmla="*/ 4625153 h 6858000"/>
              <a:gd name="connsiteX132" fmla="*/ 5059114 w 6096000"/>
              <a:gd name="connsiteY132" fmla="*/ 4733115 h 6858000"/>
              <a:gd name="connsiteX133" fmla="*/ 5037209 w 6096000"/>
              <a:gd name="connsiteY133" fmla="*/ 4844323 h 6858000"/>
              <a:gd name="connsiteX134" fmla="*/ 5020638 w 6096000"/>
              <a:gd name="connsiteY134" fmla="*/ 4877992 h 6858000"/>
              <a:gd name="connsiteX135" fmla="*/ 5006413 w 6096000"/>
              <a:gd name="connsiteY135" fmla="*/ 4925805 h 6858000"/>
              <a:gd name="connsiteX136" fmla="*/ 4971037 w 6096000"/>
              <a:gd name="connsiteY136" fmla="*/ 5009272 h 6858000"/>
              <a:gd name="connsiteX137" fmla="*/ 4963105 w 6096000"/>
              <a:gd name="connsiteY137" fmla="*/ 5111369 h 6858000"/>
              <a:gd name="connsiteX138" fmla="*/ 4976341 w 6096000"/>
              <a:gd name="connsiteY138" fmla="*/ 5210876 h 6858000"/>
              <a:gd name="connsiteX139" fmla="*/ 4980617 w 6096000"/>
              <a:gd name="connsiteY139" fmla="*/ 5269726 h 6858000"/>
              <a:gd name="connsiteX140" fmla="*/ 4997733 w 6096000"/>
              <a:gd name="connsiteY140" fmla="*/ 5464225 h 6858000"/>
              <a:gd name="connsiteX141" fmla="*/ 5001400 w 6096000"/>
              <a:gd name="connsiteY141" fmla="*/ 5594585 h 6858000"/>
              <a:gd name="connsiteX142" fmla="*/ 4983700 w 6096000"/>
              <a:gd name="connsiteY142" fmla="*/ 5667896 h 6858000"/>
              <a:gd name="connsiteX143" fmla="*/ 4968506 w 6096000"/>
              <a:gd name="connsiteY143" fmla="*/ 5769225 h 6858000"/>
              <a:gd name="connsiteX144" fmla="*/ 4969765 w 6096000"/>
              <a:gd name="connsiteY144" fmla="*/ 5823324 h 6858000"/>
              <a:gd name="connsiteX145" fmla="*/ 4966129 w 6096000"/>
              <a:gd name="connsiteY145" fmla="*/ 5862699 h 6858000"/>
              <a:gd name="connsiteX146" fmla="*/ 4970695 w 6096000"/>
              <a:gd name="connsiteY146" fmla="*/ 5906467 h 6858000"/>
              <a:gd name="connsiteX147" fmla="*/ 4991568 w 6096000"/>
              <a:gd name="connsiteY147" fmla="*/ 5939847 h 6858000"/>
              <a:gd name="connsiteX148" fmla="*/ 4986815 w 6096000"/>
              <a:gd name="connsiteY148" fmla="*/ 5973994 h 6858000"/>
              <a:gd name="connsiteX149" fmla="*/ 4987776 w 6096000"/>
              <a:gd name="connsiteY149" fmla="*/ 6089693 h 6858000"/>
              <a:gd name="connsiteX150" fmla="*/ 4991621 w 6096000"/>
              <a:gd name="connsiteY150" fmla="*/ 6224938 h 6858000"/>
              <a:gd name="connsiteX151" fmla="*/ 5017157 w 6096000"/>
              <a:gd name="connsiteY151" fmla="*/ 6370251 h 6858000"/>
              <a:gd name="connsiteX152" fmla="*/ 5040797 w 6096000"/>
              <a:gd name="connsiteY152" fmla="*/ 6541313 h 6858000"/>
              <a:gd name="connsiteX153" fmla="*/ 5045375 w 6096000"/>
              <a:gd name="connsiteY153" fmla="*/ 6640957 h 6858000"/>
              <a:gd name="connsiteX154" fmla="*/ 5058442 w 6096000"/>
              <a:gd name="connsiteY154" fmla="*/ 6705297 h 6858000"/>
              <a:gd name="connsiteX155" fmla="*/ 5071125 w 6096000"/>
              <a:gd name="connsiteY155" fmla="*/ 6759582 h 6858000"/>
              <a:gd name="connsiteX156" fmla="*/ 5069172 w 6096000"/>
              <a:gd name="connsiteY156" fmla="*/ 6817746 h 6858000"/>
              <a:gd name="connsiteX157" fmla="*/ 5072322 w 6096000"/>
              <a:gd name="connsiteY157" fmla="*/ 6843646 h 6858000"/>
              <a:gd name="connsiteX158" fmla="*/ 5091388 w 6096000"/>
              <a:gd name="connsiteY158" fmla="*/ 6857998 h 6858000"/>
              <a:gd name="connsiteX159" fmla="*/ 6096000 w 6096000"/>
              <a:gd name="connsiteY159" fmla="*/ 6857998 h 6858000"/>
              <a:gd name="connsiteX160" fmla="*/ 6096000 w 6096000"/>
              <a:gd name="connsiteY160" fmla="*/ 6858000 h 6858000"/>
              <a:gd name="connsiteX161" fmla="*/ 0 w 6096000"/>
              <a:gd name="connsiteY16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5567517" y="0"/>
                </a:lnTo>
                <a:lnTo>
                  <a:pt x="5566938" y="1705"/>
                </a:lnTo>
                <a:cubicBezTo>
                  <a:pt x="5563126" y="8440"/>
                  <a:pt x="5558112" y="13784"/>
                  <a:pt x="5551594" y="17287"/>
                </a:cubicBezTo>
                <a:cubicBezTo>
                  <a:pt x="5562364" y="82036"/>
                  <a:pt x="5510349" y="69804"/>
                  <a:pt x="5545641" y="130336"/>
                </a:cubicBezTo>
                <a:cubicBezTo>
                  <a:pt x="5526953" y="117589"/>
                  <a:pt x="5536978" y="162458"/>
                  <a:pt x="5538289" y="187093"/>
                </a:cubicBezTo>
                <a:cubicBezTo>
                  <a:pt x="5536205" y="226511"/>
                  <a:pt x="5545722" y="205530"/>
                  <a:pt x="5545790" y="265704"/>
                </a:cubicBezTo>
                <a:cubicBezTo>
                  <a:pt x="5542296" y="317533"/>
                  <a:pt x="5543813" y="325288"/>
                  <a:pt x="5542313" y="354566"/>
                </a:cubicBezTo>
                <a:lnTo>
                  <a:pt x="5524126" y="472000"/>
                </a:lnTo>
                <a:lnTo>
                  <a:pt x="5522170" y="473782"/>
                </a:lnTo>
                <a:cubicBezTo>
                  <a:pt x="5517847" y="482008"/>
                  <a:pt x="5518682" y="487340"/>
                  <a:pt x="5521798" y="491380"/>
                </a:cubicBezTo>
                <a:lnTo>
                  <a:pt x="5536419" y="531675"/>
                </a:lnTo>
                <a:lnTo>
                  <a:pt x="5533435" y="536015"/>
                </a:lnTo>
                <a:lnTo>
                  <a:pt x="5538088" y="572092"/>
                </a:lnTo>
                <a:lnTo>
                  <a:pt x="5536061" y="572511"/>
                </a:lnTo>
                <a:cubicBezTo>
                  <a:pt x="5531611" y="574271"/>
                  <a:pt x="5528529" y="577121"/>
                  <a:pt x="5528218" y="582332"/>
                </a:cubicBezTo>
                <a:cubicBezTo>
                  <a:pt x="5498002" y="573171"/>
                  <a:pt x="5516262" y="585107"/>
                  <a:pt x="5518011" y="601285"/>
                </a:cubicBezTo>
                <a:cubicBezTo>
                  <a:pt x="5508838" y="617831"/>
                  <a:pt x="5480684" y="666964"/>
                  <a:pt x="5473174" y="681608"/>
                </a:cubicBezTo>
                <a:cubicBezTo>
                  <a:pt x="5473102" y="684122"/>
                  <a:pt x="5473033" y="686637"/>
                  <a:pt x="5472963" y="689151"/>
                </a:cubicBezTo>
                <a:lnTo>
                  <a:pt x="5472485" y="689289"/>
                </a:lnTo>
                <a:cubicBezTo>
                  <a:pt x="5471434" y="690905"/>
                  <a:pt x="5470986" y="693376"/>
                  <a:pt x="5471326" y="697222"/>
                </a:cubicBezTo>
                <a:cubicBezTo>
                  <a:pt x="5471606" y="703992"/>
                  <a:pt x="5471884" y="710761"/>
                  <a:pt x="5472164" y="717531"/>
                </a:cubicBezTo>
                <a:lnTo>
                  <a:pt x="5468891" y="722494"/>
                </a:lnTo>
                <a:lnTo>
                  <a:pt x="5463081" y="724368"/>
                </a:lnTo>
                <a:lnTo>
                  <a:pt x="5446981" y="752692"/>
                </a:lnTo>
                <a:cubicBezTo>
                  <a:pt x="5454691" y="764380"/>
                  <a:pt x="5422719" y="808083"/>
                  <a:pt x="5417190" y="816346"/>
                </a:cubicBezTo>
                <a:lnTo>
                  <a:pt x="5388958" y="889417"/>
                </a:lnTo>
                <a:cubicBezTo>
                  <a:pt x="5320491" y="969963"/>
                  <a:pt x="5321907" y="1005331"/>
                  <a:pt x="5307044" y="1063288"/>
                </a:cubicBezTo>
                <a:cubicBezTo>
                  <a:pt x="5313332" y="1111028"/>
                  <a:pt x="5317096" y="1110140"/>
                  <a:pt x="5303837" y="1157176"/>
                </a:cubicBezTo>
                <a:cubicBezTo>
                  <a:pt x="5301103" y="1192124"/>
                  <a:pt x="5301884" y="1197232"/>
                  <a:pt x="5286494" y="1210776"/>
                </a:cubicBezTo>
                <a:lnTo>
                  <a:pt x="5282463" y="1301993"/>
                </a:lnTo>
                <a:lnTo>
                  <a:pt x="5252235" y="1360879"/>
                </a:lnTo>
                <a:lnTo>
                  <a:pt x="5244497" y="1404045"/>
                </a:lnTo>
                <a:lnTo>
                  <a:pt x="5223823" y="1429568"/>
                </a:lnTo>
                <a:lnTo>
                  <a:pt x="5224851" y="1430305"/>
                </a:lnTo>
                <a:cubicBezTo>
                  <a:pt x="5226697" y="1432466"/>
                  <a:pt x="5214738" y="1459891"/>
                  <a:pt x="5212394" y="1463304"/>
                </a:cubicBezTo>
                <a:cubicBezTo>
                  <a:pt x="5209912" y="1477394"/>
                  <a:pt x="5213027" y="1501295"/>
                  <a:pt x="5209958" y="1514846"/>
                </a:cubicBezTo>
                <a:lnTo>
                  <a:pt x="5206417" y="1519731"/>
                </a:lnTo>
                <a:lnTo>
                  <a:pt x="5206640" y="1519929"/>
                </a:lnTo>
                <a:cubicBezTo>
                  <a:pt x="5206490" y="1521210"/>
                  <a:pt x="5209710" y="1543635"/>
                  <a:pt x="5207632" y="1546022"/>
                </a:cubicBezTo>
                <a:lnTo>
                  <a:pt x="5212030" y="1578752"/>
                </a:lnTo>
                <a:cubicBezTo>
                  <a:pt x="5206147" y="1605585"/>
                  <a:pt x="5226381" y="1622803"/>
                  <a:pt x="5203533" y="1647555"/>
                </a:cubicBezTo>
                <a:cubicBezTo>
                  <a:pt x="5198128" y="1672675"/>
                  <a:pt x="5203213" y="1694404"/>
                  <a:pt x="5190877" y="1715685"/>
                </a:cubicBezTo>
                <a:cubicBezTo>
                  <a:pt x="5196815" y="1724301"/>
                  <a:pt x="5198098" y="1732435"/>
                  <a:pt x="5184235" y="1740358"/>
                </a:cubicBezTo>
                <a:cubicBezTo>
                  <a:pt x="5182625" y="1763793"/>
                  <a:pt x="5198368" y="1769422"/>
                  <a:pt x="5181475" y="1784314"/>
                </a:cubicBezTo>
                <a:cubicBezTo>
                  <a:pt x="5205987" y="1797417"/>
                  <a:pt x="5195246" y="1798221"/>
                  <a:pt x="5185845" y="1804434"/>
                </a:cubicBezTo>
                <a:lnTo>
                  <a:pt x="5185068" y="1805316"/>
                </a:lnTo>
                <a:lnTo>
                  <a:pt x="5188593" y="1807109"/>
                </a:lnTo>
                <a:lnTo>
                  <a:pt x="5185920" y="1821003"/>
                </a:lnTo>
                <a:lnTo>
                  <a:pt x="5183543" y="1824832"/>
                </a:lnTo>
                <a:cubicBezTo>
                  <a:pt x="5182284" y="1827468"/>
                  <a:pt x="5181937" y="1829219"/>
                  <a:pt x="5182235" y="1830429"/>
                </a:cubicBezTo>
                <a:lnTo>
                  <a:pt x="5182525" y="1830569"/>
                </a:lnTo>
                <a:lnTo>
                  <a:pt x="5180663" y="1835810"/>
                </a:lnTo>
                <a:cubicBezTo>
                  <a:pt x="5176779" y="1844665"/>
                  <a:pt x="5172297" y="1853278"/>
                  <a:pt x="5167452" y="1861483"/>
                </a:cubicBezTo>
                <a:cubicBezTo>
                  <a:pt x="5179827" y="1866643"/>
                  <a:pt x="5166788" y="1884999"/>
                  <a:pt x="5174266" y="1892417"/>
                </a:cubicBezTo>
                <a:lnTo>
                  <a:pt x="5189262" y="1895114"/>
                </a:lnTo>
                <a:lnTo>
                  <a:pt x="5187100" y="1899379"/>
                </a:lnTo>
                <a:lnTo>
                  <a:pt x="5180471" y="1907867"/>
                </a:lnTo>
                <a:cubicBezTo>
                  <a:pt x="5179609" y="1909162"/>
                  <a:pt x="5179647" y="1909994"/>
                  <a:pt x="5181361" y="1910265"/>
                </a:cubicBezTo>
                <a:cubicBezTo>
                  <a:pt x="5180995" y="1914884"/>
                  <a:pt x="5177893" y="1930292"/>
                  <a:pt x="5178268" y="1935584"/>
                </a:cubicBezTo>
                <a:lnTo>
                  <a:pt x="5183619" y="1942021"/>
                </a:lnTo>
                <a:lnTo>
                  <a:pt x="5184480" y="1945112"/>
                </a:lnTo>
                <a:lnTo>
                  <a:pt x="5172776" y="1961162"/>
                </a:lnTo>
                <a:lnTo>
                  <a:pt x="5168513" y="1969445"/>
                </a:lnTo>
                <a:lnTo>
                  <a:pt x="5126597" y="2024270"/>
                </a:lnTo>
                <a:lnTo>
                  <a:pt x="5119528" y="2107942"/>
                </a:lnTo>
                <a:cubicBezTo>
                  <a:pt x="5089290" y="2138038"/>
                  <a:pt x="5110415" y="2159228"/>
                  <a:pt x="5110356" y="2193455"/>
                </a:cubicBezTo>
                <a:cubicBezTo>
                  <a:pt x="5101302" y="2220953"/>
                  <a:pt x="5110381" y="2224200"/>
                  <a:pt x="5104992" y="2260088"/>
                </a:cubicBezTo>
                <a:cubicBezTo>
                  <a:pt x="5096504" y="2291744"/>
                  <a:pt x="5078225" y="2299003"/>
                  <a:pt x="5059439" y="2335735"/>
                </a:cubicBezTo>
                <a:cubicBezTo>
                  <a:pt x="5029465" y="2329020"/>
                  <a:pt x="5058046" y="2407546"/>
                  <a:pt x="5022061" y="2408995"/>
                </a:cubicBezTo>
                <a:cubicBezTo>
                  <a:pt x="5023289" y="2413465"/>
                  <a:pt x="5019654" y="2441580"/>
                  <a:pt x="5022253" y="2445869"/>
                </a:cubicBezTo>
                <a:cubicBezTo>
                  <a:pt x="5022440" y="2449625"/>
                  <a:pt x="5011241" y="2492743"/>
                  <a:pt x="5011426" y="2496499"/>
                </a:cubicBezTo>
                <a:lnTo>
                  <a:pt x="4994224" y="2549900"/>
                </a:lnTo>
                <a:cubicBezTo>
                  <a:pt x="4992353" y="2564757"/>
                  <a:pt x="4998952" y="2582253"/>
                  <a:pt x="4995245" y="2596456"/>
                </a:cubicBezTo>
                <a:lnTo>
                  <a:pt x="4988570" y="2606088"/>
                </a:lnTo>
                <a:cubicBezTo>
                  <a:pt x="4988504" y="2615842"/>
                  <a:pt x="4988436" y="2625597"/>
                  <a:pt x="4988371" y="2635351"/>
                </a:cubicBezTo>
                <a:lnTo>
                  <a:pt x="4983212" y="2665666"/>
                </a:lnTo>
                <a:lnTo>
                  <a:pt x="4968234" y="2715895"/>
                </a:lnTo>
                <a:lnTo>
                  <a:pt x="4975888" y="2725052"/>
                </a:lnTo>
                <a:lnTo>
                  <a:pt x="4980195" y="2726489"/>
                </a:lnTo>
                <a:lnTo>
                  <a:pt x="4976218" y="2740278"/>
                </a:lnTo>
                <a:lnTo>
                  <a:pt x="4980571" y="2751112"/>
                </a:lnTo>
                <a:lnTo>
                  <a:pt x="4973893" y="2760208"/>
                </a:lnTo>
                <a:lnTo>
                  <a:pt x="4979005" y="2790136"/>
                </a:lnTo>
                <a:lnTo>
                  <a:pt x="4986137" y="2804183"/>
                </a:lnTo>
                <a:cubicBezTo>
                  <a:pt x="4986150" y="2811409"/>
                  <a:pt x="4986162" y="2818634"/>
                  <a:pt x="4986175" y="2825860"/>
                </a:cubicBezTo>
                <a:cubicBezTo>
                  <a:pt x="4987474" y="2843788"/>
                  <a:pt x="4992871" y="2886513"/>
                  <a:pt x="4993936" y="2911749"/>
                </a:cubicBezTo>
                <a:cubicBezTo>
                  <a:pt x="4993313" y="2946689"/>
                  <a:pt x="4980300" y="2954448"/>
                  <a:pt x="4992563" y="2977278"/>
                </a:cubicBezTo>
                <a:cubicBezTo>
                  <a:pt x="4985688" y="2983455"/>
                  <a:pt x="4982051" y="2987749"/>
                  <a:pt x="4980516" y="2991092"/>
                </a:cubicBezTo>
                <a:cubicBezTo>
                  <a:pt x="4975910" y="3001119"/>
                  <a:pt x="4990216" y="3002537"/>
                  <a:pt x="4992801" y="3020247"/>
                </a:cubicBezTo>
                <a:cubicBezTo>
                  <a:pt x="4998517" y="3032637"/>
                  <a:pt x="5013148" y="3051512"/>
                  <a:pt x="5014805" y="3065434"/>
                </a:cubicBezTo>
                <a:cubicBezTo>
                  <a:pt x="4998836" y="3057428"/>
                  <a:pt x="5016840" y="3105196"/>
                  <a:pt x="5002733" y="3103777"/>
                </a:cubicBezTo>
                <a:cubicBezTo>
                  <a:pt x="5022381" y="3124610"/>
                  <a:pt x="4997365" y="3128169"/>
                  <a:pt x="5002941" y="3151828"/>
                </a:cubicBezTo>
                <a:cubicBezTo>
                  <a:pt x="5010264" y="3163902"/>
                  <a:pt x="5011356" y="3171780"/>
                  <a:pt x="5002883" y="3180546"/>
                </a:cubicBezTo>
                <a:cubicBezTo>
                  <a:pt x="5038586" y="3236545"/>
                  <a:pt x="5003723" y="3210316"/>
                  <a:pt x="5016711" y="3258677"/>
                </a:cubicBezTo>
                <a:lnTo>
                  <a:pt x="5017918" y="3262610"/>
                </a:lnTo>
                <a:lnTo>
                  <a:pt x="5011672" y="3277179"/>
                </a:lnTo>
                <a:lnTo>
                  <a:pt x="5009344" y="3278130"/>
                </a:lnTo>
                <a:lnTo>
                  <a:pt x="5026770" y="3325671"/>
                </a:lnTo>
                <a:lnTo>
                  <a:pt x="5024571" y="3332072"/>
                </a:lnTo>
                <a:lnTo>
                  <a:pt x="5041705" y="3362948"/>
                </a:lnTo>
                <a:lnTo>
                  <a:pt x="5047477" y="3378959"/>
                </a:lnTo>
                <a:lnTo>
                  <a:pt x="5060758" y="3407057"/>
                </a:lnTo>
                <a:lnTo>
                  <a:pt x="5058968" y="3409825"/>
                </a:lnTo>
                <a:lnTo>
                  <a:pt x="5062667" y="3415218"/>
                </a:lnTo>
                <a:lnTo>
                  <a:pt x="5060928" y="3419880"/>
                </a:lnTo>
                <a:lnTo>
                  <a:pt x="5062923" y="3424545"/>
                </a:lnTo>
                <a:cubicBezTo>
                  <a:pt x="5063537" y="3433967"/>
                  <a:pt x="5063494" y="3466028"/>
                  <a:pt x="5064623" y="3476412"/>
                </a:cubicBezTo>
                <a:lnTo>
                  <a:pt x="5069684" y="3486850"/>
                </a:lnTo>
                <a:lnTo>
                  <a:pt x="5063339" y="3496391"/>
                </a:lnTo>
                <a:lnTo>
                  <a:pt x="5070139" y="3531201"/>
                </a:lnTo>
                <a:lnTo>
                  <a:pt x="5079896" y="3542019"/>
                </a:lnTo>
                <a:lnTo>
                  <a:pt x="5087540" y="3552249"/>
                </a:lnTo>
                <a:lnTo>
                  <a:pt x="5087902" y="3553678"/>
                </a:lnTo>
                <a:lnTo>
                  <a:pt x="5091509" y="3568021"/>
                </a:lnTo>
                <a:lnTo>
                  <a:pt x="5091934" y="3569719"/>
                </a:lnTo>
                <a:lnTo>
                  <a:pt x="5089362" y="3586412"/>
                </a:lnTo>
                <a:lnTo>
                  <a:pt x="5092358" y="3597336"/>
                </a:lnTo>
                <a:lnTo>
                  <a:pt x="5084254" y="3606007"/>
                </a:lnTo>
                <a:cubicBezTo>
                  <a:pt x="5084262" y="3617747"/>
                  <a:pt x="5084273" y="3629488"/>
                  <a:pt x="5084281" y="3641228"/>
                </a:cubicBezTo>
                <a:lnTo>
                  <a:pt x="5091848" y="3653088"/>
                </a:lnTo>
                <a:lnTo>
                  <a:pt x="5097436" y="3664114"/>
                </a:lnTo>
                <a:cubicBezTo>
                  <a:pt x="5097463" y="3664599"/>
                  <a:pt x="5097491" y="3665084"/>
                  <a:pt x="5097518" y="3665569"/>
                </a:cubicBezTo>
                <a:cubicBezTo>
                  <a:pt x="5097915" y="3672776"/>
                  <a:pt x="5096966" y="3688591"/>
                  <a:pt x="5099829" y="3707357"/>
                </a:cubicBezTo>
                <a:cubicBezTo>
                  <a:pt x="5100505" y="3724716"/>
                  <a:pt x="5118078" y="3760234"/>
                  <a:pt x="5114696" y="3778166"/>
                </a:cubicBezTo>
                <a:cubicBezTo>
                  <a:pt x="5141627" y="3845122"/>
                  <a:pt x="5125427" y="3821305"/>
                  <a:pt x="5135379" y="3878222"/>
                </a:cubicBezTo>
                <a:cubicBezTo>
                  <a:pt x="5161519" y="3905047"/>
                  <a:pt x="5125417" y="4015047"/>
                  <a:pt x="5130138" y="4048117"/>
                </a:cubicBezTo>
                <a:cubicBezTo>
                  <a:pt x="5081804" y="4192084"/>
                  <a:pt x="5096262" y="4158987"/>
                  <a:pt x="5090040" y="4219510"/>
                </a:cubicBezTo>
                <a:cubicBezTo>
                  <a:pt x="5104553" y="4280033"/>
                  <a:pt x="5065380" y="4345686"/>
                  <a:pt x="5092812" y="4411258"/>
                </a:cubicBezTo>
                <a:cubicBezTo>
                  <a:pt x="5090630" y="4437329"/>
                  <a:pt x="5083878" y="4473140"/>
                  <a:pt x="5084599" y="4488531"/>
                </a:cubicBezTo>
                <a:cubicBezTo>
                  <a:pt x="5084423" y="4505410"/>
                  <a:pt x="5084248" y="4522289"/>
                  <a:pt x="5084072" y="4539168"/>
                </a:cubicBezTo>
                <a:cubicBezTo>
                  <a:pt x="5072114" y="4567830"/>
                  <a:pt x="5064305" y="4588197"/>
                  <a:pt x="5068936" y="4625153"/>
                </a:cubicBezTo>
                <a:cubicBezTo>
                  <a:pt x="5077433" y="4662889"/>
                  <a:pt x="5065899" y="4679357"/>
                  <a:pt x="5059114" y="4733115"/>
                </a:cubicBezTo>
                <a:cubicBezTo>
                  <a:pt x="5068687" y="4752352"/>
                  <a:pt x="5055370" y="4832308"/>
                  <a:pt x="5037209" y="4844323"/>
                </a:cubicBezTo>
                <a:cubicBezTo>
                  <a:pt x="5033444" y="4857054"/>
                  <a:pt x="5040194" y="4871554"/>
                  <a:pt x="5020638" y="4877992"/>
                </a:cubicBezTo>
                <a:cubicBezTo>
                  <a:pt x="4997151" y="4888353"/>
                  <a:pt x="5034418" y="4931200"/>
                  <a:pt x="5006413" y="4925805"/>
                </a:cubicBezTo>
                <a:cubicBezTo>
                  <a:pt x="5031964" y="4956261"/>
                  <a:pt x="4982840" y="4982633"/>
                  <a:pt x="4971037" y="5009272"/>
                </a:cubicBezTo>
                <a:cubicBezTo>
                  <a:pt x="4973259" y="5034036"/>
                  <a:pt x="4968375" y="5053859"/>
                  <a:pt x="4963105" y="5111369"/>
                </a:cubicBezTo>
                <a:cubicBezTo>
                  <a:pt x="4973224" y="5141336"/>
                  <a:pt x="4937413" y="5161742"/>
                  <a:pt x="4976341" y="5210876"/>
                </a:cubicBezTo>
                <a:cubicBezTo>
                  <a:pt x="4972455" y="5212581"/>
                  <a:pt x="4977054" y="5227501"/>
                  <a:pt x="4980617" y="5269726"/>
                </a:cubicBezTo>
                <a:cubicBezTo>
                  <a:pt x="4984182" y="5311951"/>
                  <a:pt x="4990390" y="5400671"/>
                  <a:pt x="4997733" y="5464225"/>
                </a:cubicBezTo>
                <a:cubicBezTo>
                  <a:pt x="5001765" y="5536542"/>
                  <a:pt x="4990225" y="5517959"/>
                  <a:pt x="5001400" y="5594585"/>
                </a:cubicBezTo>
                <a:cubicBezTo>
                  <a:pt x="4999908" y="5619318"/>
                  <a:pt x="4974042" y="5647975"/>
                  <a:pt x="4983700" y="5667896"/>
                </a:cubicBezTo>
                <a:cubicBezTo>
                  <a:pt x="4976834" y="5696311"/>
                  <a:pt x="4975579" y="5738356"/>
                  <a:pt x="4968506" y="5769225"/>
                </a:cubicBezTo>
                <a:cubicBezTo>
                  <a:pt x="4968926" y="5787258"/>
                  <a:pt x="4969344" y="5805291"/>
                  <a:pt x="4969765" y="5823324"/>
                </a:cubicBezTo>
                <a:cubicBezTo>
                  <a:pt x="4966122" y="5853058"/>
                  <a:pt x="4965608" y="5838948"/>
                  <a:pt x="4966129" y="5862699"/>
                </a:cubicBezTo>
                <a:lnTo>
                  <a:pt x="4970695" y="5906467"/>
                </a:lnTo>
                <a:lnTo>
                  <a:pt x="4991568" y="5939847"/>
                </a:lnTo>
                <a:cubicBezTo>
                  <a:pt x="4998848" y="5955713"/>
                  <a:pt x="4974731" y="5940131"/>
                  <a:pt x="4986815" y="5973994"/>
                </a:cubicBezTo>
                <a:cubicBezTo>
                  <a:pt x="4961187" y="5997051"/>
                  <a:pt x="4983444" y="6032039"/>
                  <a:pt x="4987776" y="6089693"/>
                </a:cubicBezTo>
                <a:lnTo>
                  <a:pt x="4991621" y="6224938"/>
                </a:lnTo>
                <a:cubicBezTo>
                  <a:pt x="4988442" y="6270972"/>
                  <a:pt x="5008962" y="6317522"/>
                  <a:pt x="5017157" y="6370251"/>
                </a:cubicBezTo>
                <a:cubicBezTo>
                  <a:pt x="5025353" y="6422980"/>
                  <a:pt x="5039938" y="6490855"/>
                  <a:pt x="5040797" y="6541313"/>
                </a:cubicBezTo>
                <a:cubicBezTo>
                  <a:pt x="5039898" y="6576319"/>
                  <a:pt x="5031912" y="6591883"/>
                  <a:pt x="5045375" y="6640957"/>
                </a:cubicBezTo>
                <a:cubicBezTo>
                  <a:pt x="5057505" y="6669536"/>
                  <a:pt x="5052276" y="6675394"/>
                  <a:pt x="5058442" y="6705297"/>
                </a:cubicBezTo>
                <a:cubicBezTo>
                  <a:pt x="5057367" y="6727133"/>
                  <a:pt x="5067901" y="6732087"/>
                  <a:pt x="5071125" y="6759582"/>
                </a:cubicBezTo>
                <a:cubicBezTo>
                  <a:pt x="5055614" y="6796071"/>
                  <a:pt x="5051656" y="6769544"/>
                  <a:pt x="5069172" y="6817746"/>
                </a:cubicBezTo>
                <a:cubicBezTo>
                  <a:pt x="5060956" y="6828354"/>
                  <a:pt x="5064525" y="6836369"/>
                  <a:pt x="5072322" y="6843646"/>
                </a:cubicBezTo>
                <a:lnTo>
                  <a:pt x="5091388" y="6857998"/>
                </a:lnTo>
                <a:lnTo>
                  <a:pt x="6096000" y="6857998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E8BA8C4-46F2-4BB2-B53C-807F9B8AC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9600"/>
            <a:ext cx="3739341" cy="1330839"/>
          </a:xfrm>
        </p:spPr>
        <p:txBody>
          <a:bodyPr>
            <a:normAutofit/>
          </a:bodyPr>
          <a:lstStyle/>
          <a:p>
            <a:r>
              <a:rPr lang="de-DE"/>
              <a:t>cars.txt</a:t>
            </a:r>
            <a:endParaRPr lang="de-I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7C952F1-5B30-4B58-937F-295797916E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2366" y="2194102"/>
            <a:ext cx="3427001" cy="3908586"/>
          </a:xfrm>
        </p:spPr>
        <p:txBody>
          <a:bodyPr>
            <a:normAutofit/>
          </a:bodyPr>
          <a:lstStyle/>
          <a:p>
            <a:r>
              <a:rPr lang="de-DE" sz="2000"/>
              <a:t>Ein Auto besteht, wie erwähnt aus verschiedenen Komponenten</a:t>
            </a:r>
          </a:p>
          <a:p>
            <a:r>
              <a:rPr lang="de-DE" sz="2000"/>
              <a:t>Getrennt durch ein Tab</a:t>
            </a:r>
          </a:p>
          <a:p>
            <a:endParaRPr lang="de-IT" sz="2000"/>
          </a:p>
        </p:txBody>
      </p:sp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23879C65-56E3-493F-AED5-0C6337B027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7765426"/>
              </p:ext>
            </p:extLst>
          </p:nvPr>
        </p:nvGraphicFramePr>
        <p:xfrm>
          <a:off x="5445457" y="2144202"/>
          <a:ext cx="6155142" cy="259333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30584">
                  <a:extLst>
                    <a:ext uri="{9D8B030D-6E8A-4147-A177-3AD203B41FA5}">
                      <a16:colId xmlns:a16="http://schemas.microsoft.com/office/drawing/2014/main" val="3947154205"/>
                    </a:ext>
                  </a:extLst>
                </a:gridCol>
                <a:gridCol w="1418077">
                  <a:extLst>
                    <a:ext uri="{9D8B030D-6E8A-4147-A177-3AD203B41FA5}">
                      <a16:colId xmlns:a16="http://schemas.microsoft.com/office/drawing/2014/main" val="3402840984"/>
                    </a:ext>
                  </a:extLst>
                </a:gridCol>
                <a:gridCol w="1355976">
                  <a:extLst>
                    <a:ext uri="{9D8B030D-6E8A-4147-A177-3AD203B41FA5}">
                      <a16:colId xmlns:a16="http://schemas.microsoft.com/office/drawing/2014/main" val="1410997782"/>
                    </a:ext>
                  </a:extLst>
                </a:gridCol>
                <a:gridCol w="2450505">
                  <a:extLst>
                    <a:ext uri="{9D8B030D-6E8A-4147-A177-3AD203B41FA5}">
                      <a16:colId xmlns:a16="http://schemas.microsoft.com/office/drawing/2014/main" val="948437047"/>
                    </a:ext>
                  </a:extLst>
                </a:gridCol>
              </a:tblGrid>
              <a:tr h="453089">
                <a:tc>
                  <a:txBody>
                    <a:bodyPr/>
                    <a:lstStyle/>
                    <a:p>
                      <a:r>
                        <a:rPr lang="de-DE" sz="2200"/>
                        <a:t>carId</a:t>
                      </a:r>
                      <a:endParaRPr lang="de-IT" sz="2200" dirty="0"/>
                    </a:p>
                  </a:txBody>
                  <a:tcPr marL="89425" marR="89425" marT="44713" marB="44713"/>
                </a:tc>
                <a:tc>
                  <a:txBody>
                    <a:bodyPr/>
                    <a:lstStyle/>
                    <a:p>
                      <a:r>
                        <a:rPr lang="de-DE" sz="2200"/>
                        <a:t>roadMap</a:t>
                      </a:r>
                      <a:endParaRPr lang="de-IT" sz="2200" dirty="0"/>
                    </a:p>
                  </a:txBody>
                  <a:tcPr marL="89425" marR="89425" marT="44713" marB="44713"/>
                </a:tc>
                <a:tc>
                  <a:txBody>
                    <a:bodyPr/>
                    <a:lstStyle/>
                    <a:p>
                      <a:r>
                        <a:rPr lang="de-DE" sz="2200"/>
                        <a:t>indicator</a:t>
                      </a:r>
                      <a:endParaRPr lang="de-IT" sz="2200" dirty="0"/>
                    </a:p>
                  </a:txBody>
                  <a:tcPr marL="89425" marR="89425" marT="44713" marB="44713"/>
                </a:tc>
                <a:tc>
                  <a:txBody>
                    <a:bodyPr/>
                    <a:lstStyle/>
                    <a:p>
                      <a:r>
                        <a:rPr lang="de-DE" sz="2200"/>
                        <a:t>intersectionCount</a:t>
                      </a:r>
                      <a:endParaRPr lang="de-IT" sz="2200" dirty="0"/>
                    </a:p>
                  </a:txBody>
                  <a:tcPr marL="89425" marR="89425" marT="44713" marB="44713"/>
                </a:tc>
                <a:extLst>
                  <a:ext uri="{0D108BD9-81ED-4DB2-BD59-A6C34878D82A}">
                    <a16:rowId xmlns:a16="http://schemas.microsoft.com/office/drawing/2014/main" val="2563282972"/>
                  </a:ext>
                </a:extLst>
              </a:tr>
              <a:tr h="453089">
                <a:tc>
                  <a:txBody>
                    <a:bodyPr/>
                    <a:lstStyle/>
                    <a:p>
                      <a:r>
                        <a:rPr lang="de-DE" sz="2200"/>
                        <a:t>0</a:t>
                      </a:r>
                      <a:endParaRPr lang="de-IT" sz="2200" dirty="0"/>
                    </a:p>
                  </a:txBody>
                  <a:tcPr marL="89425" marR="89425" marT="44713" marB="44713"/>
                </a:tc>
                <a:tc>
                  <a:txBody>
                    <a:bodyPr/>
                    <a:lstStyle/>
                    <a:p>
                      <a:r>
                        <a:rPr lang="de-DE" sz="2200"/>
                        <a:t>{2, 4}</a:t>
                      </a:r>
                      <a:endParaRPr lang="de-DE" sz="2200" dirty="0"/>
                    </a:p>
                  </a:txBody>
                  <a:tcPr marL="89425" marR="89425" marT="44713" marB="44713"/>
                </a:tc>
                <a:tc>
                  <a:txBody>
                    <a:bodyPr/>
                    <a:lstStyle/>
                    <a:p>
                      <a:r>
                        <a:rPr lang="de-DE" sz="2200"/>
                        <a:t>0</a:t>
                      </a:r>
                      <a:endParaRPr lang="de-IT" sz="2200" dirty="0"/>
                    </a:p>
                  </a:txBody>
                  <a:tcPr marL="89425" marR="89425" marT="44713" marB="44713"/>
                </a:tc>
                <a:tc>
                  <a:txBody>
                    <a:bodyPr/>
                    <a:lstStyle/>
                    <a:p>
                      <a:r>
                        <a:rPr lang="de-DE" sz="2200"/>
                        <a:t>0</a:t>
                      </a:r>
                      <a:endParaRPr lang="de-IT" sz="2200" dirty="0"/>
                    </a:p>
                  </a:txBody>
                  <a:tcPr marL="89425" marR="89425" marT="44713" marB="44713"/>
                </a:tc>
                <a:extLst>
                  <a:ext uri="{0D108BD9-81ED-4DB2-BD59-A6C34878D82A}">
                    <a16:rowId xmlns:a16="http://schemas.microsoft.com/office/drawing/2014/main" val="14817319"/>
                  </a:ext>
                </a:extLst>
              </a:tr>
              <a:tr h="453089">
                <a:tc>
                  <a:txBody>
                    <a:bodyPr/>
                    <a:lstStyle/>
                    <a:p>
                      <a:r>
                        <a:rPr lang="de-DE" sz="2200"/>
                        <a:t>1</a:t>
                      </a:r>
                      <a:endParaRPr lang="de-IT" sz="2200" dirty="0"/>
                    </a:p>
                  </a:txBody>
                  <a:tcPr marL="89425" marR="89425" marT="44713" marB="44713"/>
                </a:tc>
                <a:tc>
                  <a:txBody>
                    <a:bodyPr/>
                    <a:lstStyle/>
                    <a:p>
                      <a:r>
                        <a:rPr lang="de-DE" sz="2200"/>
                        <a:t>{4, 5, 10}</a:t>
                      </a:r>
                      <a:endParaRPr lang="de-IT" sz="2200" dirty="0"/>
                    </a:p>
                  </a:txBody>
                  <a:tcPr marL="89425" marR="89425" marT="44713" marB="44713"/>
                </a:tc>
                <a:tc>
                  <a:txBody>
                    <a:bodyPr/>
                    <a:lstStyle/>
                    <a:p>
                      <a:r>
                        <a:rPr lang="de-DE" sz="2200"/>
                        <a:t>0</a:t>
                      </a:r>
                      <a:endParaRPr lang="de-IT" sz="2200" dirty="0"/>
                    </a:p>
                  </a:txBody>
                  <a:tcPr marL="89425" marR="89425" marT="44713" marB="44713"/>
                </a:tc>
                <a:tc>
                  <a:txBody>
                    <a:bodyPr/>
                    <a:lstStyle/>
                    <a:p>
                      <a:r>
                        <a:rPr lang="de-DE" sz="2200"/>
                        <a:t>0</a:t>
                      </a:r>
                      <a:endParaRPr lang="de-IT" sz="2200" dirty="0"/>
                    </a:p>
                  </a:txBody>
                  <a:tcPr marL="89425" marR="89425" marT="44713" marB="44713"/>
                </a:tc>
                <a:extLst>
                  <a:ext uri="{0D108BD9-81ED-4DB2-BD59-A6C34878D82A}">
                    <a16:rowId xmlns:a16="http://schemas.microsoft.com/office/drawing/2014/main" val="188450345"/>
                  </a:ext>
                </a:extLst>
              </a:tr>
              <a:tr h="453089">
                <a:tc>
                  <a:txBody>
                    <a:bodyPr/>
                    <a:lstStyle/>
                    <a:p>
                      <a:r>
                        <a:rPr lang="de-DE" sz="2200"/>
                        <a:t>2</a:t>
                      </a:r>
                      <a:endParaRPr lang="de-IT" sz="2200" dirty="0"/>
                    </a:p>
                  </a:txBody>
                  <a:tcPr marL="89425" marR="89425" marT="44713" marB="44713"/>
                </a:tc>
                <a:tc>
                  <a:txBody>
                    <a:bodyPr/>
                    <a:lstStyle/>
                    <a:p>
                      <a:r>
                        <a:rPr lang="de-DE" sz="2200"/>
                        <a:t>{2, 6, 12}</a:t>
                      </a:r>
                      <a:endParaRPr lang="de-IT" sz="2200" dirty="0"/>
                    </a:p>
                  </a:txBody>
                  <a:tcPr marL="89425" marR="89425" marT="44713" marB="44713"/>
                </a:tc>
                <a:tc>
                  <a:txBody>
                    <a:bodyPr/>
                    <a:lstStyle/>
                    <a:p>
                      <a:r>
                        <a:rPr lang="de-DE" sz="2200"/>
                        <a:t>0</a:t>
                      </a:r>
                      <a:endParaRPr lang="de-IT" sz="2200" dirty="0"/>
                    </a:p>
                  </a:txBody>
                  <a:tcPr marL="89425" marR="89425" marT="44713" marB="44713"/>
                </a:tc>
                <a:tc>
                  <a:txBody>
                    <a:bodyPr/>
                    <a:lstStyle/>
                    <a:p>
                      <a:r>
                        <a:rPr lang="de-DE" sz="2200"/>
                        <a:t>0</a:t>
                      </a:r>
                      <a:endParaRPr lang="de-IT" sz="2200" dirty="0"/>
                    </a:p>
                  </a:txBody>
                  <a:tcPr marL="89425" marR="89425" marT="44713" marB="44713"/>
                </a:tc>
                <a:extLst>
                  <a:ext uri="{0D108BD9-81ED-4DB2-BD59-A6C34878D82A}">
                    <a16:rowId xmlns:a16="http://schemas.microsoft.com/office/drawing/2014/main" val="1412846757"/>
                  </a:ext>
                </a:extLst>
              </a:tr>
              <a:tr h="780983">
                <a:tc>
                  <a:txBody>
                    <a:bodyPr/>
                    <a:lstStyle/>
                    <a:p>
                      <a:r>
                        <a:rPr lang="de-DE" sz="2200"/>
                        <a:t>3</a:t>
                      </a:r>
                      <a:endParaRPr lang="de-IT" sz="2200" dirty="0"/>
                    </a:p>
                  </a:txBody>
                  <a:tcPr marL="89425" marR="89425" marT="44713" marB="44713"/>
                </a:tc>
                <a:tc>
                  <a:txBody>
                    <a:bodyPr/>
                    <a:lstStyle/>
                    <a:p>
                      <a:r>
                        <a:rPr lang="de-DE" sz="2200"/>
                        <a:t>{2, 4, 5, 8}</a:t>
                      </a:r>
                      <a:endParaRPr lang="de-IT" sz="2200" dirty="0"/>
                    </a:p>
                  </a:txBody>
                  <a:tcPr marL="89425" marR="89425" marT="44713" marB="44713"/>
                </a:tc>
                <a:tc>
                  <a:txBody>
                    <a:bodyPr/>
                    <a:lstStyle/>
                    <a:p>
                      <a:r>
                        <a:rPr lang="de-DE" sz="2200"/>
                        <a:t>0</a:t>
                      </a:r>
                      <a:endParaRPr lang="de-IT" sz="2200" dirty="0"/>
                    </a:p>
                  </a:txBody>
                  <a:tcPr marL="89425" marR="89425" marT="44713" marB="44713"/>
                </a:tc>
                <a:tc>
                  <a:txBody>
                    <a:bodyPr/>
                    <a:lstStyle/>
                    <a:p>
                      <a:r>
                        <a:rPr lang="de-DE" sz="2200"/>
                        <a:t>0</a:t>
                      </a:r>
                      <a:endParaRPr lang="de-IT" sz="2200" dirty="0"/>
                    </a:p>
                  </a:txBody>
                  <a:tcPr marL="89425" marR="89425" marT="44713" marB="44713"/>
                </a:tc>
                <a:extLst>
                  <a:ext uri="{0D108BD9-81ED-4DB2-BD59-A6C34878D82A}">
                    <a16:rowId xmlns:a16="http://schemas.microsoft.com/office/drawing/2014/main" val="3141881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74644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1F6B1A-B835-43EC-B923-E3D85E2C36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5858" y="5110423"/>
            <a:ext cx="10906061" cy="671540"/>
          </a:xfrm>
          <a:noFill/>
        </p:spPr>
        <p:txBody>
          <a:bodyPr anchor="ctr">
            <a:normAutofit/>
          </a:bodyPr>
          <a:lstStyle/>
          <a:p>
            <a:r>
              <a:rPr lang="de-DE" sz="4100" dirty="0"/>
              <a:t>Street Extension</a:t>
            </a:r>
            <a:endParaRPr lang="de-IT" sz="410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4778DFF-0819-404E-A5D9-CDC61BCDF4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5858" y="5855843"/>
            <a:ext cx="10906061" cy="458470"/>
          </a:xfrm>
          <a:noFill/>
        </p:spPr>
        <p:txBody>
          <a:bodyPr>
            <a:normAutofit/>
          </a:bodyPr>
          <a:lstStyle/>
          <a:p>
            <a:r>
              <a:rPr lang="de-DE" dirty="0"/>
              <a:t>Bestehend aus zwei Schichten</a:t>
            </a:r>
            <a:endParaRPr lang="de-IT" dirty="0"/>
          </a:p>
        </p:txBody>
      </p:sp>
      <p:sp>
        <p:nvSpPr>
          <p:cNvPr id="37" name="Rectangle 8">
            <a:extLst>
              <a:ext uri="{FF2B5EF4-FFF2-40B4-BE49-F238E27FC236}">
                <a16:creationId xmlns:a16="http://schemas.microsoft.com/office/drawing/2014/main" id="{71FC7D98-7B8B-402A-90FC-F027482F21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0"/>
            <a:ext cx="12192002" cy="4822479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28">
            <a:extLst>
              <a:ext uri="{FF2B5EF4-FFF2-40B4-BE49-F238E27FC236}">
                <a16:creationId xmlns:a16="http://schemas.microsoft.com/office/drawing/2014/main" id="{AD7356EA-285B-4E5D-8FEC-104659A4F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04562" y="640091"/>
            <a:ext cx="8182876" cy="388111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77281221-4BA4-420F-A7CF-6E57C9181A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041" r="1" b="16348"/>
          <a:stretch/>
        </p:blipFill>
        <p:spPr>
          <a:xfrm>
            <a:off x="2170029" y="804672"/>
            <a:ext cx="7851943" cy="3554676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8532590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7">
            <a:extLst>
              <a:ext uri="{FF2B5EF4-FFF2-40B4-BE49-F238E27FC236}">
                <a16:creationId xmlns:a16="http://schemas.microsoft.com/office/drawing/2014/main" id="{3EEB8ED6-9142-4A11-B029-18DDE98C49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E6664B6-DC26-4B55-9C7C-AB91C4D0F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288784"/>
          </a:xfrm>
        </p:spPr>
        <p:txBody>
          <a:bodyPr>
            <a:normAutofit/>
          </a:bodyPr>
          <a:lstStyle/>
          <a:p>
            <a:r>
              <a:rPr lang="de-DE" sz="4000" dirty="0"/>
              <a:t>Street-Analysis </a:t>
            </a:r>
            <a:r>
              <a:rPr lang="de-DE" sz="2000" dirty="0"/>
              <a:t>(</a:t>
            </a:r>
            <a:r>
              <a:rPr lang="de-DE" sz="2000" dirty="0" err="1"/>
              <a:t>later</a:t>
            </a:r>
            <a:r>
              <a:rPr lang="de-DE" sz="2000" dirty="0"/>
              <a:t> </a:t>
            </a:r>
            <a:r>
              <a:rPr lang="de-DE" sz="2000" dirty="0" err="1"/>
              <a:t>more</a:t>
            </a:r>
            <a:r>
              <a:rPr lang="de-DE" sz="2000" dirty="0"/>
              <a:t>… )</a:t>
            </a:r>
            <a:endParaRPr lang="de-IT" sz="2000" dirty="0"/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09FDF657-556C-4023-9427-7D76EB290E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20" r="554"/>
          <a:stretch/>
        </p:blipFill>
        <p:spPr>
          <a:xfrm>
            <a:off x="481016" y="1825624"/>
            <a:ext cx="7986712" cy="4303465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50866DE-9117-4D36-A29F-56AAD5FA6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43951" y="2770179"/>
            <a:ext cx="2967033" cy="2971551"/>
          </a:xfrm>
        </p:spPr>
        <p:txBody>
          <a:bodyPr>
            <a:normAutofit/>
          </a:bodyPr>
          <a:lstStyle/>
          <a:p>
            <a:r>
              <a:rPr lang="en-US" sz="2000" dirty="0" err="1"/>
              <a:t>Außerhalb</a:t>
            </a:r>
            <a:r>
              <a:rPr lang="en-US" sz="2000" dirty="0"/>
              <a:t> des </a:t>
            </a:r>
            <a:r>
              <a:rPr lang="en-US" sz="2000" dirty="0" err="1"/>
              <a:t>wirklichen</a:t>
            </a:r>
            <a:r>
              <a:rPr lang="en-US" sz="2000" dirty="0"/>
              <a:t> Street-Actors, </a:t>
            </a:r>
            <a:r>
              <a:rPr lang="en-US" sz="2000" dirty="0" err="1"/>
              <a:t>befindet</a:t>
            </a:r>
            <a:r>
              <a:rPr lang="en-US" sz="2000" dirty="0"/>
              <a:t> </a:t>
            </a:r>
            <a:r>
              <a:rPr lang="en-US" sz="2000" dirty="0" err="1"/>
              <a:t>sich</a:t>
            </a:r>
            <a:r>
              <a:rPr lang="en-US" sz="2000" dirty="0"/>
              <a:t> </a:t>
            </a:r>
            <a:r>
              <a:rPr lang="en-US" sz="2000" dirty="0" err="1"/>
              <a:t>zunächst</a:t>
            </a:r>
            <a:r>
              <a:rPr lang="en-US" sz="2000" dirty="0"/>
              <a:t> die </a:t>
            </a:r>
            <a:r>
              <a:rPr lang="en-US" sz="2000" dirty="0" err="1"/>
              <a:t>Analyse</a:t>
            </a:r>
            <a:r>
              <a:rPr lang="en-US" sz="2000" dirty="0"/>
              <a:t> der Dauer und Zeit</a:t>
            </a:r>
          </a:p>
        </p:txBody>
      </p:sp>
    </p:spTree>
    <p:extLst>
      <p:ext uri="{BB962C8B-B14F-4D97-AF65-F5344CB8AC3E}">
        <p14:creationId xmlns:p14="http://schemas.microsoft.com/office/powerpoint/2010/main" val="17849199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871</Words>
  <Application>Microsoft Office PowerPoint</Application>
  <PresentationFormat>Breitbild</PresentationFormat>
  <Paragraphs>200</Paragraphs>
  <Slides>26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26</vt:i4>
      </vt:variant>
    </vt:vector>
  </HeadingPairs>
  <TitlesOfParts>
    <vt:vector size="32" baseType="lpstr">
      <vt:lpstr>Arial</vt:lpstr>
      <vt:lpstr>Calibri</vt:lpstr>
      <vt:lpstr>Calibri Light</vt:lpstr>
      <vt:lpstr>Courier New</vt:lpstr>
      <vt:lpstr>Wingdings</vt:lpstr>
      <vt:lpstr>Office</vt:lpstr>
      <vt:lpstr>Traffic Flow Modeling and Analysis</vt:lpstr>
      <vt:lpstr>Ziel</vt:lpstr>
      <vt:lpstr>Ptolemy II</vt:lpstr>
      <vt:lpstr>Start-Up Phase</vt:lpstr>
      <vt:lpstr>Entdeckung des JavaScript-Actors</vt:lpstr>
      <vt:lpstr>Wie bekommen wir Daten zu unseren Autos?</vt:lpstr>
      <vt:lpstr>cars.txt</vt:lpstr>
      <vt:lpstr>Street Extension</vt:lpstr>
      <vt:lpstr>Street-Analysis (later more… )</vt:lpstr>
      <vt:lpstr>Street-Actor</vt:lpstr>
      <vt:lpstr>T-Intersection besteht aus…</vt:lpstr>
      <vt:lpstr>Indicator</vt:lpstr>
      <vt:lpstr>Indicator</vt:lpstr>
      <vt:lpstr>T-intersection-itself</vt:lpstr>
      <vt:lpstr>PowerPoint-Präsentation</vt:lpstr>
      <vt:lpstr>Right Hand Rule</vt:lpstr>
      <vt:lpstr>Cross-Intersection</vt:lpstr>
      <vt:lpstr>Streetnetwork</vt:lpstr>
      <vt:lpstr>Analyse</vt:lpstr>
      <vt:lpstr>Intersection Wartezeit in Sekunden            (125 Autos)</vt:lpstr>
      <vt:lpstr>Street Wartezeit in Sekunden (125 Autos)</vt:lpstr>
      <vt:lpstr>Intersection Wartezeit in Sekunden            (200 Autos)</vt:lpstr>
      <vt:lpstr>Street Wartezeit in Sekunden (200 Autos)</vt:lpstr>
      <vt:lpstr>Total Intersection Count (3)</vt:lpstr>
      <vt:lpstr>Individidual Direction Count (3)</vt:lpstr>
      <vt:lpstr>Street Input Output (6)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Traffic Flow Modeling and Analysis</dc:title>
  <dc:creator>Michael Breckner</dc:creator>
  <cp:lastModifiedBy>Andrea Hofer</cp:lastModifiedBy>
  <cp:revision>3</cp:revision>
  <dcterms:created xsi:type="dcterms:W3CDTF">2021-01-28T09:39:55Z</dcterms:created>
  <dcterms:modified xsi:type="dcterms:W3CDTF">2021-02-01T18:25:34Z</dcterms:modified>
</cp:coreProperties>
</file>