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1" r:id="rId6"/>
    <p:sldId id="262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C8499-C0D4-4C5B-8F8E-AE8A3B808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B16934-6B95-4C13-BE7A-AD541C8CC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28809E-1984-47E2-8632-9DA551F9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17.01.2021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6CFFFF-BE09-41D2-901D-2D0D2696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C488B5-42F5-4D84-BEE8-610C9CEB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22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18C00-941E-4DAD-9C70-9751D55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32F2C6-654E-4476-A3A0-E58306BAE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100FFE-64DC-49F0-B5D8-FC06FADC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17.01.2021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C6FCD-B365-4168-8B85-1055A419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C77E91-5ADE-4DA6-BD85-289C2F20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44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5328C9-93C3-4BAD-B35D-C6243ACE6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D8D855-DE31-4387-89A6-326A83616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2025BE-121A-42D5-A5BB-408831FD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17.01.2021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E1326E-D0B8-4D25-8567-02C01A26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36FD65-D2B5-4D06-A420-40D083AB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30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B18C2-540E-4DA5-A028-286392BD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4E81E1-0EB3-4901-B1E8-FCCDEA93D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5F33C4-AA2E-4995-8E66-756BAB41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17.01.2021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750627-6A4B-4804-96DD-3D675354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C098D7-77CC-4C63-AA41-3CA88CE0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9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9A824-B76F-404C-A57F-D88E5496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7E9F70-1250-4A85-925B-B2DBB0FCF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C088E-7DB0-4BB3-BDD0-9F81D3E7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17.01.2021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E8E208-E3BE-4A1A-9F61-16F31C69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30882-6C4B-4A26-9C48-51ED7F93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42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81F4C-7B14-4353-BB55-C690E008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BC520-8A63-45E1-90BF-AF32AC0C9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A8C8E2-58DB-42EE-B349-CB08CA70E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413DBF-188D-4365-B703-5026FCE2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17.01.2021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54566B-17DA-4A0D-9A3E-E935B5E1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53942E-5CCB-46C9-A6BD-23D32674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63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B4C53-D2C9-4D92-905E-2C7D4EF8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D361B6-5B7F-4F95-8FB9-B9A138936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0D6149-22B0-4796-8E16-CD687AE2F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9D537F-BF0C-497D-9D88-FA52E96E8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4F39F1-5B9A-46A5-B22D-BD095429E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758E9E-37BA-4008-BF17-CE4653A0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17.01.2021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DF77ED-1233-432E-A1EA-CAADCDB0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85C78A-3499-4DB0-BAF2-A38CDD5B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98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A2D73-B825-485A-BA64-EAEA5015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B0EF33-9EBE-4391-BF35-59346DAA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17.01.2021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8F3A4E-F5FA-4158-8232-24861386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E4B68A-F71A-46FD-B1E0-A70186E8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91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DD4D2C-D9BE-4E53-976C-0ED7D4C7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17.01.2021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29FCAB-A4F8-4B5A-A410-E288BC3B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878C66-FF6E-438F-AD8A-03AF5C7E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69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5C0AE-72C7-4AAE-8BDD-1B3965DC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19E187-4575-4842-8E03-DCA1807A2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563593-4AB4-4EF7-B4C6-5408D9360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958C0D-D698-444D-A03D-EC5D9AF9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17.01.2021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1F42AF-923A-4F27-A81C-A8EB8B24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FD7857-7592-48E0-B2AC-0C7E1FD7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1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8D0A1-881F-49EF-81C8-8DF3FB42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4604C4-29D7-4A62-8D05-3158CFE7F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74AC12-9D7C-4153-A756-183A45FA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48BE1B-FEE5-4853-8952-7D087F41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17.01.2021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6F17F9-62DD-4467-A7E6-CD7ADBA4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A2BE99-975B-45A4-A048-A95221A0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98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7810BA-E0B0-4FB4-911D-1472F5D4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1CD4D9-9661-4F7A-9C0F-61A9403D3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BCAD3-5858-4907-A8AB-DCAE0C3A7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709E5-6494-42E6-9F3E-1EC649FF95E6}" type="datetimeFigureOut">
              <a:rPr lang="de-DE" smtClean="0"/>
              <a:t>17.01.2021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FE6C9-1D35-43AA-ACF4-84BC9C552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5671C2-CC07-4D99-B81A-56E47D1A0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01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tolemy II Philadelphus - Wikipedia">
            <a:extLst>
              <a:ext uri="{FF2B5EF4-FFF2-40B4-BE49-F238E27FC236}">
                <a16:creationId xmlns:a16="http://schemas.microsoft.com/office/drawing/2014/main" id="{DDE87A46-1885-4221-9714-CE7B51B72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6" b="4690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49A01C9-5736-4E03-A78F-45FDA027B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Traffic Flow Modeling and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07EAD2-9BF5-44F7-A06D-E45752D2F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Ptolemy II</a:t>
            </a:r>
          </a:p>
          <a:p>
            <a:endParaRPr lang="de-DE" sz="500" dirty="0">
              <a:solidFill>
                <a:srgbClr val="FFFFFF"/>
              </a:solidFill>
            </a:endParaRPr>
          </a:p>
          <a:p>
            <a:r>
              <a:rPr lang="de-DE" sz="1100" dirty="0" err="1">
                <a:solidFill>
                  <a:srgbClr val="FFFFFF"/>
                </a:solidFill>
              </a:rPr>
              <a:t>Breckner</a:t>
            </a:r>
            <a:r>
              <a:rPr lang="de-DE" sz="1100" dirty="0">
                <a:solidFill>
                  <a:srgbClr val="FFFFFF"/>
                </a:solidFill>
              </a:rPr>
              <a:t>, </a:t>
            </a:r>
            <a:r>
              <a:rPr lang="de-DE" sz="1100" dirty="0" err="1">
                <a:solidFill>
                  <a:srgbClr val="FFFFFF"/>
                </a:solidFill>
              </a:rPr>
              <a:t>Bonini</a:t>
            </a:r>
            <a:r>
              <a:rPr lang="de-DE" sz="1100" dirty="0">
                <a:solidFill>
                  <a:srgbClr val="FFFFFF"/>
                </a:solidFill>
              </a:rPr>
              <a:t>, Hofer</a:t>
            </a:r>
          </a:p>
        </p:txBody>
      </p:sp>
    </p:spTree>
    <p:extLst>
      <p:ext uri="{BB962C8B-B14F-4D97-AF65-F5344CB8AC3E}">
        <p14:creationId xmlns:p14="http://schemas.microsoft.com/office/powerpoint/2010/main" val="3723028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3D7B3FC-9522-437C-91B0-607EA8EFE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4423" b="2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1A60322-5AB8-4FFA-A427-452CB30E013C}"/>
              </a:ext>
            </a:extLst>
          </p:cNvPr>
          <p:cNvSpPr txBox="1">
            <a:spLocks/>
          </p:cNvSpPr>
          <p:nvPr/>
        </p:nvSpPr>
        <p:spPr>
          <a:xfrm>
            <a:off x="417910" y="1143000"/>
            <a:ext cx="3883027" cy="5074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Für</a:t>
            </a:r>
            <a:r>
              <a:rPr lang="en-US" sz="2000" dirty="0"/>
              <a:t> </a:t>
            </a:r>
            <a:r>
              <a:rPr lang="en-US" sz="2000" dirty="0" err="1"/>
              <a:t>jede</a:t>
            </a:r>
            <a:r>
              <a:rPr lang="en-US" sz="2000" dirty="0"/>
              <a:t> </a:t>
            </a:r>
            <a:r>
              <a:rPr lang="en-US" sz="2000" dirty="0" err="1"/>
              <a:t>Richtung</a:t>
            </a:r>
            <a:r>
              <a:rPr lang="en-US" sz="2000" dirty="0"/>
              <a:t> </a:t>
            </a:r>
            <a:r>
              <a:rPr lang="en-US" sz="2000" dirty="0" err="1"/>
              <a:t>gibt</a:t>
            </a:r>
            <a:r>
              <a:rPr lang="en-US" sz="2000" dirty="0"/>
              <a:t> es </a:t>
            </a:r>
            <a:r>
              <a:rPr lang="en-US" sz="2000" dirty="0" err="1"/>
              <a:t>einen</a:t>
            </a:r>
            <a:r>
              <a:rPr lang="en-US" sz="2000" dirty="0"/>
              <a:t> </a:t>
            </a:r>
            <a:r>
              <a:rPr lang="en-US" sz="2000" dirty="0" err="1"/>
              <a:t>solchen</a:t>
            </a:r>
            <a:r>
              <a:rPr lang="en-US" sz="2000" dirty="0"/>
              <a:t> Block</a:t>
            </a:r>
          </a:p>
          <a:p>
            <a:r>
              <a:rPr lang="en-US" sz="2000" dirty="0" err="1"/>
              <a:t>Hier</a:t>
            </a:r>
            <a:r>
              <a:rPr lang="en-US" sz="2000" dirty="0"/>
              <a:t> </a:t>
            </a:r>
            <a:r>
              <a:rPr lang="en-US" sz="2000" dirty="0" err="1"/>
              <a:t>wird</a:t>
            </a:r>
            <a:r>
              <a:rPr lang="en-US" sz="2000" dirty="0"/>
              <a:t> der Indicator </a:t>
            </a:r>
            <a:r>
              <a:rPr lang="en-US" sz="2000" dirty="0" err="1"/>
              <a:t>betrachtet</a:t>
            </a:r>
            <a:r>
              <a:rPr lang="en-US" sz="2000" dirty="0"/>
              <a:t> und </a:t>
            </a:r>
            <a:r>
              <a:rPr lang="en-US" sz="2000" dirty="0" err="1"/>
              <a:t>ob</a:t>
            </a:r>
            <a:r>
              <a:rPr lang="en-US" sz="2000" dirty="0"/>
              <a:t> von </a:t>
            </a:r>
            <a:r>
              <a:rPr lang="en-US" sz="2000" dirty="0" err="1"/>
              <a:t>anderen</a:t>
            </a:r>
            <a:r>
              <a:rPr lang="en-US" sz="2000" dirty="0"/>
              <a:t> </a:t>
            </a:r>
            <a:r>
              <a:rPr lang="en-US" sz="2000" dirty="0" err="1"/>
              <a:t>Richtungen</a:t>
            </a:r>
            <a:r>
              <a:rPr lang="en-US" sz="2000" dirty="0"/>
              <a:t> Autos </a:t>
            </a:r>
            <a:r>
              <a:rPr lang="en-US" sz="2000" dirty="0" err="1"/>
              <a:t>kommen</a:t>
            </a:r>
            <a:r>
              <a:rPr lang="en-US" sz="2000" dirty="0"/>
              <a:t>, die </a:t>
            </a:r>
            <a:r>
              <a:rPr lang="en-US" sz="2000" dirty="0" err="1"/>
              <a:t>eventuell</a:t>
            </a:r>
            <a:r>
              <a:rPr lang="en-US" sz="2000" dirty="0"/>
              <a:t> die </a:t>
            </a:r>
            <a:r>
              <a:rPr lang="en-US" sz="2000" dirty="0" err="1"/>
              <a:t>Vorfahrt</a:t>
            </a:r>
            <a:r>
              <a:rPr lang="en-US" sz="2000" dirty="0"/>
              <a:t> </a:t>
            </a:r>
            <a:r>
              <a:rPr lang="en-US" sz="2000" dirty="0" err="1"/>
              <a:t>beeinflussen</a:t>
            </a:r>
            <a:endParaRPr lang="en-US" sz="2000" dirty="0"/>
          </a:p>
          <a:p>
            <a:r>
              <a:rPr lang="en-US" sz="2000" dirty="0" err="1"/>
              <a:t>Wenn</a:t>
            </a:r>
            <a:r>
              <a:rPr lang="en-US" sz="2000" dirty="0"/>
              <a:t> man </a:t>
            </a:r>
            <a:r>
              <a:rPr lang="en-US" sz="2000" dirty="0" err="1"/>
              <a:t>fahren</a:t>
            </a:r>
            <a:r>
              <a:rPr lang="en-US" sz="2000" dirty="0"/>
              <a:t> </a:t>
            </a:r>
            <a:r>
              <a:rPr lang="en-US" sz="2000" dirty="0" err="1"/>
              <a:t>darf</a:t>
            </a:r>
            <a:r>
              <a:rPr lang="en-US" sz="2000" dirty="0"/>
              <a:t>, </a:t>
            </a:r>
            <a:r>
              <a:rPr lang="en-US" sz="2000" dirty="0" err="1"/>
              <a:t>wird</a:t>
            </a:r>
            <a:r>
              <a:rPr lang="en-US" sz="2000" dirty="0"/>
              <a:t> das </a:t>
            </a:r>
            <a:r>
              <a:rPr lang="en-US" sz="2000" dirty="0" err="1"/>
              <a:t>entsprechende</a:t>
            </a:r>
            <a:r>
              <a:rPr lang="en-US" sz="2000" dirty="0"/>
              <a:t> Auto an den Output </a:t>
            </a:r>
            <a:r>
              <a:rPr lang="en-US" sz="2000" dirty="0" err="1"/>
              <a:t>gesendet</a:t>
            </a:r>
            <a:r>
              <a:rPr lang="en-US" sz="2000" dirty="0"/>
              <a:t> und von der Queue </a:t>
            </a:r>
            <a:r>
              <a:rPr lang="en-US" sz="2000" dirty="0" err="1"/>
              <a:t>ge-popt</a:t>
            </a:r>
            <a:endParaRPr lang="en-US" sz="2000" dirty="0"/>
          </a:p>
          <a:p>
            <a:r>
              <a:rPr lang="en-US" sz="2000" dirty="0" err="1"/>
              <a:t>Gleiches</a:t>
            </a:r>
            <a:r>
              <a:rPr lang="en-US" sz="2000" dirty="0"/>
              <a:t> </a:t>
            </a:r>
            <a:r>
              <a:rPr lang="en-US" sz="2000" dirty="0" err="1"/>
              <a:t>Prinzip</a:t>
            </a:r>
            <a:r>
              <a:rPr lang="en-US" sz="2000" dirty="0"/>
              <a:t> </a:t>
            </a:r>
            <a:r>
              <a:rPr lang="en-US" sz="2000" dirty="0" err="1"/>
              <a:t>für</a:t>
            </a:r>
            <a:r>
              <a:rPr lang="en-US" sz="2000" dirty="0"/>
              <a:t> </a:t>
            </a:r>
            <a:r>
              <a:rPr lang="en-US" sz="2000" dirty="0" err="1"/>
              <a:t>eine</a:t>
            </a:r>
            <a:r>
              <a:rPr lang="en-US" sz="2000" dirty="0"/>
              <a:t> Cross-intersection </a:t>
            </a:r>
            <a:r>
              <a:rPr lang="en-US" sz="2000" dirty="0" err="1"/>
              <a:t>nur</a:t>
            </a:r>
            <a:r>
              <a:rPr lang="en-US" sz="2000" dirty="0"/>
              <a:t> </a:t>
            </a:r>
            <a:r>
              <a:rPr lang="en-US" sz="2000" dirty="0" err="1"/>
              <a:t>mit</a:t>
            </a:r>
            <a:r>
              <a:rPr lang="en-US" sz="2000" dirty="0"/>
              <a:t> </a:t>
            </a:r>
            <a:r>
              <a:rPr lang="en-US" sz="2000" dirty="0" err="1"/>
              <a:t>komplexerer</a:t>
            </a:r>
            <a:r>
              <a:rPr lang="en-US" sz="2000" dirty="0"/>
              <a:t> </a:t>
            </a:r>
            <a:r>
              <a:rPr lang="en-US" sz="2000" dirty="0" err="1"/>
              <a:t>Rechtsregel</a:t>
            </a:r>
            <a:r>
              <a:rPr lang="en-US" sz="2000" dirty="0"/>
              <a:t>, da </a:t>
            </a:r>
            <a:r>
              <a:rPr lang="en-US" sz="2000" dirty="0" err="1"/>
              <a:t>eine</a:t>
            </a:r>
            <a:r>
              <a:rPr lang="en-US" sz="2000" dirty="0"/>
              <a:t> </a:t>
            </a:r>
            <a:r>
              <a:rPr lang="en-US" sz="2000" dirty="0" err="1"/>
              <a:t>Richtung</a:t>
            </a:r>
            <a:r>
              <a:rPr lang="en-US" sz="2000" dirty="0"/>
              <a:t> </a:t>
            </a:r>
            <a:r>
              <a:rPr lang="en-US" sz="2000" dirty="0" err="1"/>
              <a:t>dazu</a:t>
            </a:r>
            <a:r>
              <a:rPr lang="en-US" sz="2000" dirty="0"/>
              <a:t> </a:t>
            </a:r>
            <a:r>
              <a:rPr lang="en-US" sz="2000" dirty="0" err="1"/>
              <a:t>kommt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717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F535C-AB58-4FA4-907F-873955C6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96011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Street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089BA4F-1374-4D98-BE66-C68508EA0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367" r="8900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889E7B1-15DA-497C-AB2C-61357DC70AA3}"/>
              </a:ext>
            </a:extLst>
          </p:cNvPr>
          <p:cNvSpPr txBox="1">
            <a:spLocks/>
          </p:cNvSpPr>
          <p:nvPr/>
        </p:nvSpPr>
        <p:spPr>
          <a:xfrm>
            <a:off x="417910" y="1785938"/>
            <a:ext cx="3883027" cy="4431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Straße</a:t>
            </a:r>
            <a:r>
              <a:rPr lang="en-US" sz="2000" dirty="0"/>
              <a:t> </a:t>
            </a:r>
            <a:r>
              <a:rPr lang="en-US" sz="2000" dirty="0" err="1"/>
              <a:t>beinhaltet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Eine Queue</a:t>
            </a:r>
          </a:p>
          <a:p>
            <a:pPr lvl="1"/>
            <a:r>
              <a:rPr lang="en-US" sz="2000" dirty="0" err="1"/>
              <a:t>Straßenlänge</a:t>
            </a:r>
            <a:endParaRPr lang="en-US" sz="2000" dirty="0"/>
          </a:p>
          <a:p>
            <a:pPr lvl="1"/>
            <a:r>
              <a:rPr lang="en-US" sz="2000" dirty="0"/>
              <a:t>Dauer, die </a:t>
            </a:r>
            <a:r>
              <a:rPr lang="en-US" sz="2000" dirty="0" err="1"/>
              <a:t>Straße</a:t>
            </a:r>
            <a:r>
              <a:rPr lang="en-US" sz="2000" dirty="0"/>
              <a:t> </a:t>
            </a:r>
            <a:r>
              <a:rPr lang="en-US" sz="2000" dirty="0" err="1"/>
              <a:t>zu</a:t>
            </a:r>
            <a:r>
              <a:rPr lang="en-US" sz="2000" dirty="0"/>
              <a:t> </a:t>
            </a:r>
            <a:r>
              <a:rPr lang="en-US" sz="2000" dirty="0" err="1"/>
              <a:t>überqueren</a:t>
            </a:r>
            <a:endParaRPr lang="en-US" sz="2000" dirty="0"/>
          </a:p>
          <a:p>
            <a:pPr lvl="1"/>
            <a:r>
              <a:rPr lang="en-US" sz="2000" dirty="0"/>
              <a:t>Counter </a:t>
            </a:r>
            <a:r>
              <a:rPr lang="en-US" sz="2000" dirty="0" err="1"/>
              <a:t>zur</a:t>
            </a:r>
            <a:r>
              <a:rPr lang="en-US" sz="2000" dirty="0"/>
              <a:t> </a:t>
            </a:r>
            <a:r>
              <a:rPr lang="en-US" sz="2000" dirty="0" err="1"/>
              <a:t>Analyse</a:t>
            </a:r>
            <a:endParaRPr lang="en-US" sz="2000" dirty="0"/>
          </a:p>
          <a:p>
            <a:r>
              <a:rPr lang="en-US" sz="2000" dirty="0" err="1"/>
              <a:t>Alle</a:t>
            </a:r>
            <a:r>
              <a:rPr lang="en-US" sz="2000" dirty="0"/>
              <a:t> Parameter von </a:t>
            </a:r>
            <a:r>
              <a:rPr lang="en-US" sz="2000" dirty="0" err="1"/>
              <a:t>außen</a:t>
            </a:r>
            <a:r>
              <a:rPr lang="en-US" sz="2000" dirty="0"/>
              <a:t> </a:t>
            </a:r>
            <a:r>
              <a:rPr lang="en-US" sz="2000" dirty="0" err="1"/>
              <a:t>setzbar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945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147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E854039-1828-406B-8855-42D44FDA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7BCB5B-5F87-4256-8C2D-5D928EE17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Ptolemy Traffic Model mit verschiedenen Kreuzungen (T- und Cross-</a:t>
            </a:r>
            <a:r>
              <a:rPr lang="de-DE" sz="2000" dirty="0" err="1">
                <a:solidFill>
                  <a:srgbClr val="000000"/>
                </a:solidFill>
              </a:rPr>
              <a:t>Intersection</a:t>
            </a:r>
            <a:r>
              <a:rPr lang="de-DE" sz="2000" dirty="0">
                <a:solidFill>
                  <a:srgbClr val="000000"/>
                </a:solidFill>
              </a:rPr>
              <a:t>)</a:t>
            </a:r>
          </a:p>
          <a:p>
            <a:r>
              <a:rPr lang="de-DE" sz="2000" dirty="0">
                <a:solidFill>
                  <a:srgbClr val="000000"/>
                </a:solidFill>
              </a:rPr>
              <a:t>Rechtsregel implementieren</a:t>
            </a:r>
          </a:p>
          <a:p>
            <a:r>
              <a:rPr lang="de-DE" sz="2000" dirty="0">
                <a:solidFill>
                  <a:srgbClr val="000000"/>
                </a:solidFill>
              </a:rPr>
              <a:t>Straßen mit Handhabung der Autos</a:t>
            </a:r>
          </a:p>
          <a:p>
            <a:r>
              <a:rPr lang="de-DE" sz="2000" dirty="0">
                <a:solidFill>
                  <a:srgbClr val="000000"/>
                </a:solidFill>
              </a:rPr>
              <a:t>Autos aus mehreren Komponenten</a:t>
            </a:r>
          </a:p>
          <a:p>
            <a:r>
              <a:rPr lang="de-DE" sz="2000" dirty="0">
                <a:solidFill>
                  <a:srgbClr val="000000"/>
                </a:solidFill>
              </a:rPr>
              <a:t>Analyse um starken Verkehr zu erkennen</a:t>
            </a:r>
          </a:p>
          <a:p>
            <a:r>
              <a:rPr lang="de-DE" sz="2000" dirty="0">
                <a:solidFill>
                  <a:srgbClr val="000000"/>
                </a:solidFill>
              </a:rPr>
              <a:t>Design, das es ermöglicht, einfach Verkehrsmodelle auszutauschen</a:t>
            </a:r>
          </a:p>
          <a:p>
            <a:pPr lvl="1"/>
            <a:endParaRPr lang="de-DE" sz="2000" dirty="0">
              <a:solidFill>
                <a:srgbClr val="000000"/>
              </a:solidFill>
            </a:endParaRPr>
          </a:p>
          <a:p>
            <a:pPr lvl="1"/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52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15CF59A5-93C5-4AA1-A7A1-5F2F0261B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7" r="15206" b="-1"/>
          <a:stretch/>
        </p:blipFill>
        <p:spPr bwMode="auto">
          <a:xfrm>
            <a:off x="6893318" y="796541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18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DD08A-8877-4F6B-9325-73212701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Start-Up Phase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38CCC0-A949-424D-AB27-1EE5356FF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Ptolemy Demos dursuchen </a:t>
            </a:r>
            <a:r>
              <a:rPr lang="de-DE" sz="2000" dirty="0">
                <a:sym typeface="Wingdings" panose="05000000000000000000" pitchFamily="2" charset="2"/>
              </a:rPr>
              <a:t> „Air Traffic Model“ scheint Ähnlichkeiten aufzuweisen</a:t>
            </a:r>
          </a:p>
          <a:p>
            <a:r>
              <a:rPr lang="de-DE" sz="2000" dirty="0">
                <a:sym typeface="Wingdings" panose="05000000000000000000" pitchFamily="2" charset="2"/>
              </a:rPr>
              <a:t>Eigenen </a:t>
            </a:r>
            <a:r>
              <a:rPr lang="de-DE" sz="2000" dirty="0" err="1">
                <a:sym typeface="Wingdings" panose="05000000000000000000" pitchFamily="2" charset="2"/>
              </a:rPr>
              <a:t>Director</a:t>
            </a:r>
            <a:r>
              <a:rPr lang="de-DE" sz="2000" dirty="0">
                <a:sym typeface="Wingdings" panose="05000000000000000000" pitchFamily="2" charset="2"/>
              </a:rPr>
              <a:t> geschrieben</a:t>
            </a:r>
          </a:p>
          <a:p>
            <a:r>
              <a:rPr lang="de-DE" sz="2000" dirty="0">
                <a:sym typeface="Wingdings" panose="05000000000000000000" pitchFamily="2" charset="2"/>
              </a:rPr>
              <a:t>Eigene Models und Components geschrieben</a:t>
            </a:r>
          </a:p>
          <a:p>
            <a:r>
              <a:rPr lang="de-DE" sz="2000" dirty="0">
                <a:sym typeface="Wingdings" panose="05000000000000000000" pitchFamily="2" charset="2"/>
              </a:rPr>
              <a:t>Zu viele Fehler bei Einbindung….</a:t>
            </a:r>
            <a:endParaRPr lang="de-IT" sz="2000" dirty="0"/>
          </a:p>
        </p:txBody>
      </p:sp>
    </p:spTree>
    <p:extLst>
      <p:ext uri="{BB962C8B-B14F-4D97-AF65-F5344CB8AC3E}">
        <p14:creationId xmlns:p14="http://schemas.microsoft.com/office/powerpoint/2010/main" val="361493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BA8C4-46F2-4BB2-B53C-807F9B8A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cars.txt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C952F1-5B30-4B58-937F-295797916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Ein Auto besteht, wie erwähnt aus verschiedenen Komponenten</a:t>
            </a:r>
          </a:p>
          <a:p>
            <a:r>
              <a:rPr lang="de-DE" sz="2000" dirty="0"/>
              <a:t>Getrennt durch ein Tab</a:t>
            </a:r>
          </a:p>
          <a:p>
            <a:endParaRPr lang="de-IT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3879C65-56E3-493F-AED5-0C6337B02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639374"/>
              </p:ext>
            </p:extLst>
          </p:nvPr>
        </p:nvGraphicFramePr>
        <p:xfrm>
          <a:off x="998329" y="2793447"/>
          <a:ext cx="9629916" cy="3050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07479">
                  <a:extLst>
                    <a:ext uri="{9D8B030D-6E8A-4147-A177-3AD203B41FA5}">
                      <a16:colId xmlns:a16="http://schemas.microsoft.com/office/drawing/2014/main" val="3947154205"/>
                    </a:ext>
                  </a:extLst>
                </a:gridCol>
                <a:gridCol w="2407479">
                  <a:extLst>
                    <a:ext uri="{9D8B030D-6E8A-4147-A177-3AD203B41FA5}">
                      <a16:colId xmlns:a16="http://schemas.microsoft.com/office/drawing/2014/main" val="3402840984"/>
                    </a:ext>
                  </a:extLst>
                </a:gridCol>
                <a:gridCol w="2407479">
                  <a:extLst>
                    <a:ext uri="{9D8B030D-6E8A-4147-A177-3AD203B41FA5}">
                      <a16:colId xmlns:a16="http://schemas.microsoft.com/office/drawing/2014/main" val="1410997782"/>
                    </a:ext>
                  </a:extLst>
                </a:gridCol>
                <a:gridCol w="2407479">
                  <a:extLst>
                    <a:ext uri="{9D8B030D-6E8A-4147-A177-3AD203B41FA5}">
                      <a16:colId xmlns:a16="http://schemas.microsoft.com/office/drawing/2014/main" val="948437047"/>
                    </a:ext>
                  </a:extLst>
                </a:gridCol>
              </a:tblGrid>
              <a:tr h="610152">
                <a:tc>
                  <a:txBody>
                    <a:bodyPr/>
                    <a:lstStyle/>
                    <a:p>
                      <a:r>
                        <a:rPr lang="de-DE" sz="2200" dirty="0" err="1"/>
                        <a:t>carId</a:t>
                      </a:r>
                      <a:endParaRPr lang="de-IT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 err="1"/>
                        <a:t>roadMap</a:t>
                      </a:r>
                      <a:endParaRPr lang="de-IT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 err="1"/>
                        <a:t>indicator</a:t>
                      </a:r>
                      <a:endParaRPr lang="de-IT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 err="1"/>
                        <a:t>intersectionCount</a:t>
                      </a:r>
                      <a:endParaRPr lang="de-IT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282972"/>
                  </a:ext>
                </a:extLst>
              </a:tr>
              <a:tr h="610152">
                <a:tc>
                  <a:txBody>
                    <a:bodyPr/>
                    <a:lstStyle/>
                    <a:p>
                      <a:r>
                        <a:rPr lang="de-DE" sz="2200" dirty="0"/>
                        <a:t>0</a:t>
                      </a:r>
                      <a:endParaRPr lang="de-IT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{2, 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0</a:t>
                      </a:r>
                      <a:endParaRPr lang="de-IT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0</a:t>
                      </a:r>
                      <a:endParaRPr lang="de-IT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319"/>
                  </a:ext>
                </a:extLst>
              </a:tr>
              <a:tr h="610152">
                <a:tc>
                  <a:txBody>
                    <a:bodyPr/>
                    <a:lstStyle/>
                    <a:p>
                      <a:r>
                        <a:rPr lang="de-DE" sz="2200" dirty="0"/>
                        <a:t>1</a:t>
                      </a:r>
                      <a:endParaRPr lang="de-IT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{4, 5, 10}</a:t>
                      </a:r>
                      <a:endParaRPr lang="de-IT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0</a:t>
                      </a:r>
                      <a:endParaRPr lang="de-IT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0</a:t>
                      </a:r>
                      <a:endParaRPr lang="de-IT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50345"/>
                  </a:ext>
                </a:extLst>
              </a:tr>
              <a:tr h="610152">
                <a:tc>
                  <a:txBody>
                    <a:bodyPr/>
                    <a:lstStyle/>
                    <a:p>
                      <a:r>
                        <a:rPr lang="de-DE" sz="2200" dirty="0"/>
                        <a:t>2</a:t>
                      </a:r>
                      <a:endParaRPr lang="de-IT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{2, 6, 12}</a:t>
                      </a:r>
                      <a:endParaRPr lang="de-IT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0</a:t>
                      </a:r>
                      <a:endParaRPr lang="de-IT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0</a:t>
                      </a:r>
                      <a:endParaRPr lang="de-IT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46757"/>
                  </a:ext>
                </a:extLst>
              </a:tr>
              <a:tr h="610152">
                <a:tc>
                  <a:txBody>
                    <a:bodyPr/>
                    <a:lstStyle/>
                    <a:p>
                      <a:r>
                        <a:rPr lang="de-DE" sz="2200" dirty="0"/>
                        <a:t>3</a:t>
                      </a:r>
                      <a:endParaRPr lang="de-IT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{2, 4, 5, 8}</a:t>
                      </a:r>
                      <a:endParaRPr lang="de-IT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0</a:t>
                      </a:r>
                      <a:endParaRPr lang="de-IT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0</a:t>
                      </a:r>
                      <a:endParaRPr lang="de-IT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8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46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55DE5-F402-4DA2-BD05-E2212D57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de-DE" sz="3700"/>
              <a:t>Entdeckung des JavaScript-Actors</a:t>
            </a:r>
            <a:endParaRPr lang="de-IT" sz="37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1B6C1-53AC-42D1-B133-677D7D4E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de-DE" sz="2000" dirty="0"/>
              <a:t>Wir begannen mit JavaScript eigenen Code in unser Modell einzuschleusen</a:t>
            </a:r>
          </a:p>
          <a:p>
            <a:r>
              <a:rPr lang="de-DE" sz="2000" dirty="0"/>
              <a:t>Damit konnten wir simple </a:t>
            </a:r>
            <a:r>
              <a:rPr lang="de-DE" sz="2000" dirty="0" err="1"/>
              <a:t>if</a:t>
            </a:r>
            <a:r>
              <a:rPr lang="de-DE" sz="2000" dirty="0"/>
              <a:t>-Bedingungen erzeugen und die Input-Ports besser kontrollieren</a:t>
            </a:r>
            <a:endParaRPr lang="de-IT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0E115A-A6C6-4630-9C5F-687820760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2" r="-1" b="-1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413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4FF9A-577A-4E6C-8CBD-2703C9ED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T-Intersection besteht aus…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3529F53-A7D9-43EA-90DE-D50848DB4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656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6241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4F3DF-47D1-4D72-845E-B280ECB0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de-DE" sz="3600" dirty="0" err="1"/>
              <a:t>Indicator</a:t>
            </a:r>
            <a:endParaRPr lang="de-IT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5E5461-F50B-486E-8E10-8D2CD5EF2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35"/>
          <a:stretch/>
        </p:blipFill>
        <p:spPr>
          <a:xfrm>
            <a:off x="2184401" y="749300"/>
            <a:ext cx="7823199" cy="334304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C7C485-16EA-40B2-8D80-267207DF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4675886"/>
            <a:ext cx="6675627" cy="1605083"/>
          </a:xfrm>
        </p:spPr>
        <p:txBody>
          <a:bodyPr anchor="ctr">
            <a:normAutofit/>
          </a:bodyPr>
          <a:lstStyle/>
          <a:p>
            <a:r>
              <a:rPr lang="de-DE" sz="2000" dirty="0"/>
              <a:t>Der </a:t>
            </a:r>
            <a:r>
              <a:rPr lang="de-DE" sz="2000" dirty="0" err="1"/>
              <a:t>Indicator</a:t>
            </a:r>
            <a:r>
              <a:rPr lang="de-DE" sz="2000" dirty="0"/>
              <a:t> ist nichts weiter als der Blinker</a:t>
            </a:r>
          </a:p>
          <a:p>
            <a:r>
              <a:rPr lang="de-DE" sz="2000" dirty="0"/>
              <a:t>Er wird für jedes Auto an der </a:t>
            </a:r>
            <a:r>
              <a:rPr lang="de-DE" sz="2000" dirty="0" err="1"/>
              <a:t>Intersection</a:t>
            </a:r>
            <a:r>
              <a:rPr lang="de-DE" sz="2000" dirty="0"/>
              <a:t> gesetzt, um zu zeigen, in welche Richtung es möchte</a:t>
            </a:r>
            <a:endParaRPr lang="de-IT" sz="2000" dirty="0"/>
          </a:p>
        </p:txBody>
      </p:sp>
    </p:spTree>
    <p:extLst>
      <p:ext uri="{BB962C8B-B14F-4D97-AF65-F5344CB8AC3E}">
        <p14:creationId xmlns:p14="http://schemas.microsoft.com/office/powerpoint/2010/main" val="109381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907AB29-830C-4D85-8677-DEFF57B8C9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6483"/>
          <a:stretch/>
        </p:blipFill>
        <p:spPr>
          <a:xfrm>
            <a:off x="5495925" y="1253331"/>
            <a:ext cx="6405399" cy="4351338"/>
          </a:xfrm>
          <a:prstGeom prst="rect">
            <a:avLst/>
          </a:prstGeo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E1AFB9-12BE-4593-A855-D47739A1D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325" y="1253331"/>
            <a:ext cx="5181600" cy="4675982"/>
          </a:xfrm>
        </p:spPr>
        <p:txBody>
          <a:bodyPr>
            <a:normAutofit/>
          </a:bodyPr>
          <a:lstStyle/>
          <a:p>
            <a:r>
              <a:rPr lang="de-DE" sz="2000" dirty="0"/>
              <a:t>Bei jedem Auto wird in seiner „</a:t>
            </a:r>
            <a:r>
              <a:rPr lang="de-DE" sz="2000" dirty="0" err="1"/>
              <a:t>RoadMap</a:t>
            </a:r>
            <a:r>
              <a:rPr lang="de-DE" sz="2000" dirty="0"/>
              <a:t>“ gelesen, wohin es fahren möchte, und dementsprechend wird der Blinker auf eine Richtung gesetzt</a:t>
            </a:r>
          </a:p>
          <a:p>
            <a:r>
              <a:rPr lang="de-DE" sz="2000" dirty="0"/>
              <a:t>Richtungen: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dirty="0"/>
              <a:t>Links (-1)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dirty="0"/>
              <a:t>Rechts (1)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dirty="0"/>
              <a:t>Gerade aus (0)</a:t>
            </a:r>
          </a:p>
          <a:p>
            <a:r>
              <a:rPr lang="de-DE" sz="2000" dirty="0"/>
              <a:t>So weiß die Kreuzung wohin Autos wollen </a:t>
            </a:r>
            <a:endParaRPr lang="de-IT" sz="2000" dirty="0"/>
          </a:p>
        </p:txBody>
      </p:sp>
    </p:spTree>
    <p:extLst>
      <p:ext uri="{BB962C8B-B14F-4D97-AF65-F5344CB8AC3E}">
        <p14:creationId xmlns:p14="http://schemas.microsoft.com/office/powerpoint/2010/main" val="146022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9C246-1ED5-429C-ADA5-1DC34C6C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T-intersection-itself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567BC-D705-4864-8CE4-3D87C1940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143125"/>
            <a:ext cx="3605571" cy="40747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In der </a:t>
            </a:r>
            <a:r>
              <a:rPr lang="en-US" sz="2000" dirty="0" err="1"/>
              <a:t>Kreuzung</a:t>
            </a:r>
            <a:r>
              <a:rPr lang="en-US" sz="2000" dirty="0"/>
              <a:t> </a:t>
            </a:r>
            <a:r>
              <a:rPr lang="en-US" sz="2000" dirty="0" err="1"/>
              <a:t>selbst</a:t>
            </a:r>
            <a:r>
              <a:rPr lang="en-US" sz="2000" dirty="0"/>
              <a:t> </a:t>
            </a:r>
            <a:r>
              <a:rPr lang="en-US" sz="2000" dirty="0" err="1"/>
              <a:t>befinden</a:t>
            </a:r>
            <a:r>
              <a:rPr lang="en-US" sz="2000" dirty="0"/>
              <a:t> </a:t>
            </a:r>
            <a:r>
              <a:rPr lang="en-US" sz="2000" dirty="0" err="1"/>
              <a:t>sich</a:t>
            </a:r>
            <a:r>
              <a:rPr lang="en-US" sz="2000" dirty="0"/>
              <a:t> Queues an </a:t>
            </a:r>
            <a:r>
              <a:rPr lang="en-US" sz="2000" dirty="0" err="1"/>
              <a:t>allen</a:t>
            </a:r>
            <a:r>
              <a:rPr lang="en-US" sz="2000" dirty="0"/>
              <a:t> </a:t>
            </a:r>
            <a:r>
              <a:rPr lang="en-US" sz="2000" dirty="0" err="1"/>
              <a:t>Eingängen</a:t>
            </a:r>
            <a:r>
              <a:rPr lang="en-US" sz="2000" dirty="0"/>
              <a:t>, in die </a:t>
            </a:r>
            <a:r>
              <a:rPr lang="en-US" sz="2000" dirty="0" err="1"/>
              <a:t>die</a:t>
            </a:r>
            <a:r>
              <a:rPr lang="en-US" sz="2000" dirty="0"/>
              <a:t> Autos rein </a:t>
            </a:r>
            <a:r>
              <a:rPr lang="en-US" sz="2000" dirty="0" err="1"/>
              <a:t>kommen</a:t>
            </a:r>
            <a:r>
              <a:rPr lang="en-US" sz="2000" dirty="0"/>
              <a:t>, </a:t>
            </a:r>
            <a:r>
              <a:rPr lang="en-US" sz="2000" dirty="0" err="1"/>
              <a:t>sobald</a:t>
            </a:r>
            <a:r>
              <a:rPr lang="en-US" sz="2000" dirty="0"/>
              <a:t> </a:t>
            </a:r>
            <a:r>
              <a:rPr lang="en-US" sz="2000" dirty="0" err="1"/>
              <a:t>sie</a:t>
            </a:r>
            <a:r>
              <a:rPr lang="en-US" sz="2000" dirty="0"/>
              <a:t> </a:t>
            </a:r>
            <a:r>
              <a:rPr lang="en-US" sz="2000" dirty="0" err="1"/>
              <a:t>ankommen</a:t>
            </a:r>
            <a:endParaRPr lang="en-US" sz="2000" dirty="0"/>
          </a:p>
          <a:p>
            <a:r>
              <a:rPr lang="en-US" sz="2000" dirty="0" err="1"/>
              <a:t>Viele</a:t>
            </a:r>
            <a:r>
              <a:rPr lang="en-US" sz="2000" dirty="0"/>
              <a:t> </a:t>
            </a:r>
            <a:r>
              <a:rPr lang="en-US" sz="2000" dirty="0" err="1"/>
              <a:t>verschiedene</a:t>
            </a:r>
            <a:r>
              <a:rPr lang="en-US" sz="2000" dirty="0"/>
              <a:t> Inputs/Outputs</a:t>
            </a:r>
          </a:p>
          <a:p>
            <a:r>
              <a:rPr lang="en-US" sz="2000" dirty="0" err="1"/>
              <a:t>Für</a:t>
            </a:r>
            <a:r>
              <a:rPr lang="en-US" sz="2000" dirty="0"/>
              <a:t> die </a:t>
            </a:r>
            <a:r>
              <a:rPr lang="en-US" sz="2000" dirty="0" err="1"/>
              <a:t>Analyse</a:t>
            </a:r>
            <a:r>
              <a:rPr lang="en-US" sz="2000" dirty="0"/>
              <a:t> </a:t>
            </a:r>
            <a:r>
              <a:rPr lang="en-US" sz="2000" dirty="0" err="1"/>
              <a:t>wird</a:t>
            </a:r>
            <a:r>
              <a:rPr lang="en-US" sz="2000" dirty="0"/>
              <a:t> </a:t>
            </a:r>
            <a:r>
              <a:rPr lang="en-US" sz="2000" dirty="0" err="1"/>
              <a:t>ein</a:t>
            </a:r>
            <a:r>
              <a:rPr lang="en-US" sz="2000" dirty="0"/>
              <a:t> Counter </a:t>
            </a:r>
            <a:r>
              <a:rPr lang="en-US" sz="2000" dirty="0" err="1"/>
              <a:t>mitgetragen</a:t>
            </a:r>
            <a:endParaRPr lang="en-US" sz="2000" dirty="0"/>
          </a:p>
          <a:p>
            <a:r>
              <a:rPr lang="en-US" sz="2000" dirty="0"/>
              <a:t>„</a:t>
            </a:r>
            <a:r>
              <a:rPr lang="en-US" sz="2000" dirty="0" err="1"/>
              <a:t>right_hand_rule</a:t>
            </a:r>
            <a:r>
              <a:rPr lang="en-US" sz="2000" dirty="0"/>
              <a:t>()“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Methode</a:t>
            </a:r>
            <a:r>
              <a:rPr lang="en-US" sz="2000" dirty="0">
                <a:sym typeface="Wingdings" panose="05000000000000000000" pitchFamily="2" charset="2"/>
              </a:rPr>
              <a:t>, die </a:t>
            </a:r>
            <a:r>
              <a:rPr lang="en-US" sz="2000" dirty="0" err="1">
                <a:sym typeface="Wingdings" panose="05000000000000000000" pitchFamily="2" charset="2"/>
              </a:rPr>
              <a:t>die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Rechts</a:t>
            </a:r>
            <a:r>
              <a:rPr lang="en-US" sz="2000" dirty="0">
                <a:sym typeface="Wingdings" panose="05000000000000000000" pitchFamily="2" charset="2"/>
              </a:rPr>
              <a:t>-Regel </a:t>
            </a:r>
            <a:r>
              <a:rPr lang="en-US" sz="2000" dirty="0" err="1">
                <a:sym typeface="Wingdings" panose="05000000000000000000" pitchFamily="2" charset="2"/>
              </a:rPr>
              <a:t>implementiert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B518E93-2540-43E6-BD4B-6A38FF9F3B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7223" r="-1" b="17760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32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Breitbild</PresentationFormat>
  <Paragraphs>68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</vt:lpstr>
      <vt:lpstr>Traffic Flow Modeling and Analysis</vt:lpstr>
      <vt:lpstr>Ziel</vt:lpstr>
      <vt:lpstr>Start-Up Phase</vt:lpstr>
      <vt:lpstr>cars.txt</vt:lpstr>
      <vt:lpstr>Entdeckung des JavaScript-Actors</vt:lpstr>
      <vt:lpstr>T-Intersection besteht aus…</vt:lpstr>
      <vt:lpstr>Indicator</vt:lpstr>
      <vt:lpstr>PowerPoint-Präsentation</vt:lpstr>
      <vt:lpstr>T-intersection-itself</vt:lpstr>
      <vt:lpstr>PowerPoint-Präsentation</vt:lpstr>
      <vt:lpstr>Street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Flow Modeling and Analysis</dc:title>
  <dc:creator>boninisofia14@gmail.com</dc:creator>
  <cp:lastModifiedBy>boninisofia14@gmail.com</cp:lastModifiedBy>
  <cp:revision>2</cp:revision>
  <dcterms:created xsi:type="dcterms:W3CDTF">2021-01-17T16:39:17Z</dcterms:created>
  <dcterms:modified xsi:type="dcterms:W3CDTF">2021-01-17T16:47:01Z</dcterms:modified>
</cp:coreProperties>
</file>