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1" r:id="rId6"/>
    <p:sldId id="269" r:id="rId7"/>
    <p:sldId id="267" r:id="rId8"/>
    <p:sldId id="274" r:id="rId9"/>
    <p:sldId id="273" r:id="rId10"/>
    <p:sldId id="266" r:id="rId11"/>
    <p:sldId id="262" r:id="rId12"/>
    <p:sldId id="259" r:id="rId13"/>
    <p:sldId id="263" r:id="rId14"/>
    <p:sldId id="264" r:id="rId15"/>
    <p:sldId id="272" r:id="rId16"/>
    <p:sldId id="270" r:id="rId17"/>
    <p:sldId id="275" r:id="rId18"/>
    <p:sldId id="276" r:id="rId19"/>
    <p:sldId id="271" r:id="rId20"/>
    <p:sldId id="277" r:id="rId21"/>
    <p:sldId id="279" r:id="rId22"/>
    <p:sldId id="278" r:id="rId23"/>
    <p:sldId id="280" r:id="rId24"/>
    <p:sldId id="282" r:id="rId25"/>
    <p:sldId id="281" r:id="rId26"/>
    <p:sldId id="28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E3102-8BEC-451A-8F0F-4DCA72B7C7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47A80-B246-477B-9355-ACFD2DA394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/>
            <a:t>Ptolemy Demos dursuchen </a:t>
          </a:r>
          <a:r>
            <a:rPr lang="de-DE" sz="1800" dirty="0">
              <a:sym typeface="Wingdings" panose="05000000000000000000" pitchFamily="2" charset="2"/>
            </a:rPr>
            <a:t></a:t>
          </a:r>
          <a:r>
            <a:rPr lang="de-DE" sz="1800" dirty="0"/>
            <a:t> „Air Traffic Model“ scheint Ähnlichkeiten aufzuweisen</a:t>
          </a:r>
          <a:endParaRPr lang="en-US" sz="1800" dirty="0"/>
        </a:p>
      </dgm:t>
    </dgm:pt>
    <dgm:pt modelId="{379BB2BC-A510-429D-B636-A2A889C7284E}" type="parTrans" cxnId="{303E24A4-38F1-4F91-93D9-FA61815EE5EC}">
      <dgm:prSet/>
      <dgm:spPr/>
      <dgm:t>
        <a:bodyPr/>
        <a:lstStyle/>
        <a:p>
          <a:endParaRPr lang="en-US"/>
        </a:p>
      </dgm:t>
    </dgm:pt>
    <dgm:pt modelId="{14E56087-6209-4620-A0F6-B205D597DE44}" type="sibTrans" cxnId="{303E24A4-38F1-4F91-93D9-FA61815EE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589312-943E-41C3-9430-24347D442BC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Eigenen </a:t>
          </a:r>
          <a:r>
            <a:rPr lang="de-DE" dirty="0" err="1"/>
            <a:t>Director</a:t>
          </a:r>
          <a:r>
            <a:rPr lang="de-DE" dirty="0"/>
            <a:t> geschrieben</a:t>
          </a:r>
          <a:endParaRPr lang="en-US" dirty="0"/>
        </a:p>
      </dgm:t>
    </dgm:pt>
    <dgm:pt modelId="{9EFA93C0-33FD-4F69-9DA8-B067452FF2D8}" type="parTrans" cxnId="{653DD51A-663A-4FE9-B783-2C0C36D9E447}">
      <dgm:prSet/>
      <dgm:spPr/>
      <dgm:t>
        <a:bodyPr/>
        <a:lstStyle/>
        <a:p>
          <a:endParaRPr lang="en-US"/>
        </a:p>
      </dgm:t>
    </dgm:pt>
    <dgm:pt modelId="{CE3DE45B-2AD8-408D-8592-C9015F739456}" type="sibTrans" cxnId="{653DD51A-663A-4FE9-B783-2C0C36D9E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C5EF24-4EB2-4A11-9AE6-CE1EC920E71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Eigene Models und Components geschrieben</a:t>
          </a:r>
          <a:endParaRPr lang="en-US" dirty="0"/>
        </a:p>
      </dgm:t>
    </dgm:pt>
    <dgm:pt modelId="{DFD8C4EC-AA3A-4831-8B64-2F03AEF56B5D}" type="parTrans" cxnId="{6F136FF4-AC1A-4501-80E0-036A4DF53FC6}">
      <dgm:prSet/>
      <dgm:spPr/>
      <dgm:t>
        <a:bodyPr/>
        <a:lstStyle/>
        <a:p>
          <a:endParaRPr lang="en-US"/>
        </a:p>
      </dgm:t>
    </dgm:pt>
    <dgm:pt modelId="{92D7EC50-78C9-4A14-BE93-689D5FC3799A}" type="sibTrans" cxnId="{6F136FF4-AC1A-4501-80E0-036A4DF53F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5D23FF-A374-4620-B003-A7A0472B117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Zu viele Fehler bei Einbindung….</a:t>
          </a:r>
          <a:endParaRPr lang="en-US" dirty="0"/>
        </a:p>
      </dgm:t>
    </dgm:pt>
    <dgm:pt modelId="{58218D7F-B893-44DD-A9E6-DC5553C39E7C}" type="parTrans" cxnId="{CB22C0A1-4D8D-44B0-A575-F1418FB47291}">
      <dgm:prSet/>
      <dgm:spPr/>
      <dgm:t>
        <a:bodyPr/>
        <a:lstStyle/>
        <a:p>
          <a:endParaRPr lang="en-US"/>
        </a:p>
      </dgm:t>
    </dgm:pt>
    <dgm:pt modelId="{F29281A8-865B-4FB5-B6B7-802A83D0223F}" type="sibTrans" cxnId="{CB22C0A1-4D8D-44B0-A575-F1418FB47291}">
      <dgm:prSet/>
      <dgm:spPr/>
      <dgm:t>
        <a:bodyPr/>
        <a:lstStyle/>
        <a:p>
          <a:endParaRPr lang="en-US"/>
        </a:p>
      </dgm:t>
    </dgm:pt>
    <dgm:pt modelId="{9BD25CA8-9C9D-4811-9A6B-5BA9D14BDD46}" type="pres">
      <dgm:prSet presAssocID="{BFBE3102-8BEC-451A-8F0F-4DCA72B7C74F}" presName="root" presStyleCnt="0">
        <dgm:presLayoutVars>
          <dgm:dir/>
          <dgm:resizeHandles val="exact"/>
        </dgm:presLayoutVars>
      </dgm:prSet>
      <dgm:spPr/>
    </dgm:pt>
    <dgm:pt modelId="{BCDAEEDF-75A8-407D-A27C-91369B08BF75}" type="pres">
      <dgm:prSet presAssocID="{F2347A80-B246-477B-9355-ACFD2DA394F4}" presName="compNode" presStyleCnt="0"/>
      <dgm:spPr/>
    </dgm:pt>
    <dgm:pt modelId="{5BF28ED5-E8E3-40E6-A632-E1DC8405B71A}" type="pres">
      <dgm:prSet presAssocID="{F2347A80-B246-477B-9355-ACFD2DA394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gzeug"/>
        </a:ext>
      </dgm:extLst>
    </dgm:pt>
    <dgm:pt modelId="{655A6C92-0981-4452-B4A3-7C2B5B184BE7}" type="pres">
      <dgm:prSet presAssocID="{F2347A80-B246-477B-9355-ACFD2DA394F4}" presName="spaceRect" presStyleCnt="0"/>
      <dgm:spPr/>
    </dgm:pt>
    <dgm:pt modelId="{61A82324-2D12-4E73-98A1-FBA9624DD2DF}" type="pres">
      <dgm:prSet presAssocID="{F2347A80-B246-477B-9355-ACFD2DA394F4}" presName="textRect" presStyleLbl="revTx" presStyleIdx="0" presStyleCnt="4" custScaleX="139893">
        <dgm:presLayoutVars>
          <dgm:chMax val="1"/>
          <dgm:chPref val="1"/>
        </dgm:presLayoutVars>
      </dgm:prSet>
      <dgm:spPr/>
    </dgm:pt>
    <dgm:pt modelId="{10E8ADE3-C3D2-424C-BEF2-7081860A9E5A}" type="pres">
      <dgm:prSet presAssocID="{14E56087-6209-4620-A0F6-B205D597DE44}" presName="sibTrans" presStyleCnt="0"/>
      <dgm:spPr/>
    </dgm:pt>
    <dgm:pt modelId="{C0B76659-7E60-4B3C-95D6-1384F60D857A}" type="pres">
      <dgm:prSet presAssocID="{4D589312-943E-41C3-9430-24347D442BC3}" presName="compNode" presStyleCnt="0"/>
      <dgm:spPr/>
    </dgm:pt>
    <dgm:pt modelId="{35BDAB88-EB1D-4DB7-9061-A8549B01DCCE}" type="pres">
      <dgm:prSet presAssocID="{4D589312-943E-41C3-9430-24347D442B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178CBFE9-33F7-440C-A008-1550DED8F07A}" type="pres">
      <dgm:prSet presAssocID="{4D589312-943E-41C3-9430-24347D442BC3}" presName="spaceRect" presStyleCnt="0"/>
      <dgm:spPr/>
    </dgm:pt>
    <dgm:pt modelId="{0FEE6370-EC2A-4D1D-A23B-B0420F570D54}" type="pres">
      <dgm:prSet presAssocID="{4D589312-943E-41C3-9430-24347D442BC3}" presName="textRect" presStyleLbl="revTx" presStyleIdx="1" presStyleCnt="4">
        <dgm:presLayoutVars>
          <dgm:chMax val="1"/>
          <dgm:chPref val="1"/>
        </dgm:presLayoutVars>
      </dgm:prSet>
      <dgm:spPr/>
    </dgm:pt>
    <dgm:pt modelId="{CA7B6577-3D00-457E-B8FD-6C24FD07FBF9}" type="pres">
      <dgm:prSet presAssocID="{CE3DE45B-2AD8-408D-8592-C9015F739456}" presName="sibTrans" presStyleCnt="0"/>
      <dgm:spPr/>
    </dgm:pt>
    <dgm:pt modelId="{B999CD10-1E1E-49C0-B0C7-8B3AE0E5D06B}" type="pres">
      <dgm:prSet presAssocID="{FDC5EF24-4EB2-4A11-9AE6-CE1EC920E719}" presName="compNode" presStyleCnt="0"/>
      <dgm:spPr/>
    </dgm:pt>
    <dgm:pt modelId="{4125C548-F8E1-493B-A5E9-DE856E2ED058}" type="pres">
      <dgm:prSet presAssocID="{FDC5EF24-4EB2-4A11-9AE6-CE1EC920E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3A3D1D2-99FE-4402-9E31-6E429C2E4C75}" type="pres">
      <dgm:prSet presAssocID="{FDC5EF24-4EB2-4A11-9AE6-CE1EC920E719}" presName="spaceRect" presStyleCnt="0"/>
      <dgm:spPr/>
    </dgm:pt>
    <dgm:pt modelId="{B4B67700-913E-4878-B243-54ADF9CD829D}" type="pres">
      <dgm:prSet presAssocID="{FDC5EF24-4EB2-4A11-9AE6-CE1EC920E719}" presName="textRect" presStyleLbl="revTx" presStyleIdx="2" presStyleCnt="4">
        <dgm:presLayoutVars>
          <dgm:chMax val="1"/>
          <dgm:chPref val="1"/>
        </dgm:presLayoutVars>
      </dgm:prSet>
      <dgm:spPr/>
    </dgm:pt>
    <dgm:pt modelId="{E27C3F39-4D64-4492-9DEA-44DC05BB2306}" type="pres">
      <dgm:prSet presAssocID="{92D7EC50-78C9-4A14-BE93-689D5FC3799A}" presName="sibTrans" presStyleCnt="0"/>
      <dgm:spPr/>
    </dgm:pt>
    <dgm:pt modelId="{8E1D0B62-45BD-47FB-8FFF-4863CBA9425F}" type="pres">
      <dgm:prSet presAssocID="{B75D23FF-A374-4620-B003-A7A0472B1172}" presName="compNode" presStyleCnt="0"/>
      <dgm:spPr/>
    </dgm:pt>
    <dgm:pt modelId="{007419E1-94F6-4A8C-B392-2F481E60391D}" type="pres">
      <dgm:prSet presAssocID="{B75D23FF-A374-4620-B003-A7A0472B11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0AE432C3-0935-44FA-B537-FD82DBAD145D}" type="pres">
      <dgm:prSet presAssocID="{B75D23FF-A374-4620-B003-A7A0472B1172}" presName="spaceRect" presStyleCnt="0"/>
      <dgm:spPr/>
    </dgm:pt>
    <dgm:pt modelId="{B152502A-94EA-4509-95BA-57329276529F}" type="pres">
      <dgm:prSet presAssocID="{B75D23FF-A374-4620-B003-A7A0472B11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3DD51A-663A-4FE9-B783-2C0C36D9E447}" srcId="{BFBE3102-8BEC-451A-8F0F-4DCA72B7C74F}" destId="{4D589312-943E-41C3-9430-24347D442BC3}" srcOrd="1" destOrd="0" parTransId="{9EFA93C0-33FD-4F69-9DA8-B067452FF2D8}" sibTransId="{CE3DE45B-2AD8-408D-8592-C9015F739456}"/>
    <dgm:cxn modelId="{F661572E-E7D2-4922-8E34-3AC65CBD6910}" type="presOf" srcId="{BFBE3102-8BEC-451A-8F0F-4DCA72B7C74F}" destId="{9BD25CA8-9C9D-4811-9A6B-5BA9D14BDD46}" srcOrd="0" destOrd="0" presId="urn:microsoft.com/office/officeart/2018/2/layout/IconLabelList"/>
    <dgm:cxn modelId="{115EA549-4758-4600-8DB6-3D670B889A23}" type="presOf" srcId="{4D589312-943E-41C3-9430-24347D442BC3}" destId="{0FEE6370-EC2A-4D1D-A23B-B0420F570D54}" srcOrd="0" destOrd="0" presId="urn:microsoft.com/office/officeart/2018/2/layout/IconLabelList"/>
    <dgm:cxn modelId="{CB22C0A1-4D8D-44B0-A575-F1418FB47291}" srcId="{BFBE3102-8BEC-451A-8F0F-4DCA72B7C74F}" destId="{B75D23FF-A374-4620-B003-A7A0472B1172}" srcOrd="3" destOrd="0" parTransId="{58218D7F-B893-44DD-A9E6-DC5553C39E7C}" sibTransId="{F29281A8-865B-4FB5-B6B7-802A83D0223F}"/>
    <dgm:cxn modelId="{303E24A4-38F1-4F91-93D9-FA61815EE5EC}" srcId="{BFBE3102-8BEC-451A-8F0F-4DCA72B7C74F}" destId="{F2347A80-B246-477B-9355-ACFD2DA394F4}" srcOrd="0" destOrd="0" parTransId="{379BB2BC-A510-429D-B636-A2A889C7284E}" sibTransId="{14E56087-6209-4620-A0F6-B205D597DE44}"/>
    <dgm:cxn modelId="{19527EBC-D5FE-4740-8EBD-2E8E29FBBF84}" type="presOf" srcId="{FDC5EF24-4EB2-4A11-9AE6-CE1EC920E719}" destId="{B4B67700-913E-4878-B243-54ADF9CD829D}" srcOrd="0" destOrd="0" presId="urn:microsoft.com/office/officeart/2018/2/layout/IconLabelList"/>
    <dgm:cxn modelId="{94B39CBE-61D8-4B83-A600-9008F784C761}" type="presOf" srcId="{B75D23FF-A374-4620-B003-A7A0472B1172}" destId="{B152502A-94EA-4509-95BA-57329276529F}" srcOrd="0" destOrd="0" presId="urn:microsoft.com/office/officeart/2018/2/layout/IconLabelList"/>
    <dgm:cxn modelId="{A56D2DC9-30A4-4ECF-9341-C9F41ABA8E92}" type="presOf" srcId="{F2347A80-B246-477B-9355-ACFD2DA394F4}" destId="{61A82324-2D12-4E73-98A1-FBA9624DD2DF}" srcOrd="0" destOrd="0" presId="urn:microsoft.com/office/officeart/2018/2/layout/IconLabelList"/>
    <dgm:cxn modelId="{6F136FF4-AC1A-4501-80E0-036A4DF53FC6}" srcId="{BFBE3102-8BEC-451A-8F0F-4DCA72B7C74F}" destId="{FDC5EF24-4EB2-4A11-9AE6-CE1EC920E719}" srcOrd="2" destOrd="0" parTransId="{DFD8C4EC-AA3A-4831-8B64-2F03AEF56B5D}" sibTransId="{92D7EC50-78C9-4A14-BE93-689D5FC3799A}"/>
    <dgm:cxn modelId="{1637BE9B-3967-48B2-902F-46A7BF317453}" type="presParOf" srcId="{9BD25CA8-9C9D-4811-9A6B-5BA9D14BDD46}" destId="{BCDAEEDF-75A8-407D-A27C-91369B08BF75}" srcOrd="0" destOrd="0" presId="urn:microsoft.com/office/officeart/2018/2/layout/IconLabelList"/>
    <dgm:cxn modelId="{87502F96-8C63-446D-90CE-5A57E67BB4E0}" type="presParOf" srcId="{BCDAEEDF-75A8-407D-A27C-91369B08BF75}" destId="{5BF28ED5-E8E3-40E6-A632-E1DC8405B71A}" srcOrd="0" destOrd="0" presId="urn:microsoft.com/office/officeart/2018/2/layout/IconLabelList"/>
    <dgm:cxn modelId="{A62380D8-D7D2-459C-A0DF-D014310AE9D3}" type="presParOf" srcId="{BCDAEEDF-75A8-407D-A27C-91369B08BF75}" destId="{655A6C92-0981-4452-B4A3-7C2B5B184BE7}" srcOrd="1" destOrd="0" presId="urn:microsoft.com/office/officeart/2018/2/layout/IconLabelList"/>
    <dgm:cxn modelId="{52E55070-3758-4720-8350-493D38D85098}" type="presParOf" srcId="{BCDAEEDF-75A8-407D-A27C-91369B08BF75}" destId="{61A82324-2D12-4E73-98A1-FBA9624DD2DF}" srcOrd="2" destOrd="0" presId="urn:microsoft.com/office/officeart/2018/2/layout/IconLabelList"/>
    <dgm:cxn modelId="{F46AC463-05D0-4AC3-ADE9-A8589A21C7B7}" type="presParOf" srcId="{9BD25CA8-9C9D-4811-9A6B-5BA9D14BDD46}" destId="{10E8ADE3-C3D2-424C-BEF2-7081860A9E5A}" srcOrd="1" destOrd="0" presId="urn:microsoft.com/office/officeart/2018/2/layout/IconLabelList"/>
    <dgm:cxn modelId="{21A7E908-605D-46D3-91BF-7F9279100BB2}" type="presParOf" srcId="{9BD25CA8-9C9D-4811-9A6B-5BA9D14BDD46}" destId="{C0B76659-7E60-4B3C-95D6-1384F60D857A}" srcOrd="2" destOrd="0" presId="urn:microsoft.com/office/officeart/2018/2/layout/IconLabelList"/>
    <dgm:cxn modelId="{3118DC5A-7A43-42D4-B0BA-766876C57EAC}" type="presParOf" srcId="{C0B76659-7E60-4B3C-95D6-1384F60D857A}" destId="{35BDAB88-EB1D-4DB7-9061-A8549B01DCCE}" srcOrd="0" destOrd="0" presId="urn:microsoft.com/office/officeart/2018/2/layout/IconLabelList"/>
    <dgm:cxn modelId="{849E2B54-06D6-40B1-A06A-F4EB0FEF3A9D}" type="presParOf" srcId="{C0B76659-7E60-4B3C-95D6-1384F60D857A}" destId="{178CBFE9-33F7-440C-A008-1550DED8F07A}" srcOrd="1" destOrd="0" presId="urn:microsoft.com/office/officeart/2018/2/layout/IconLabelList"/>
    <dgm:cxn modelId="{0DB2BC67-2615-4046-9AA8-87687FDA39AC}" type="presParOf" srcId="{C0B76659-7E60-4B3C-95D6-1384F60D857A}" destId="{0FEE6370-EC2A-4D1D-A23B-B0420F570D54}" srcOrd="2" destOrd="0" presId="urn:microsoft.com/office/officeart/2018/2/layout/IconLabelList"/>
    <dgm:cxn modelId="{539D152E-E5B8-40CE-A7BF-6357DD48EF7A}" type="presParOf" srcId="{9BD25CA8-9C9D-4811-9A6B-5BA9D14BDD46}" destId="{CA7B6577-3D00-457E-B8FD-6C24FD07FBF9}" srcOrd="3" destOrd="0" presId="urn:microsoft.com/office/officeart/2018/2/layout/IconLabelList"/>
    <dgm:cxn modelId="{9D40016F-08EB-4757-B29B-C4B9F5FE6FCA}" type="presParOf" srcId="{9BD25CA8-9C9D-4811-9A6B-5BA9D14BDD46}" destId="{B999CD10-1E1E-49C0-B0C7-8B3AE0E5D06B}" srcOrd="4" destOrd="0" presId="urn:microsoft.com/office/officeart/2018/2/layout/IconLabelList"/>
    <dgm:cxn modelId="{7D454764-338B-487A-9840-E446F953042E}" type="presParOf" srcId="{B999CD10-1E1E-49C0-B0C7-8B3AE0E5D06B}" destId="{4125C548-F8E1-493B-A5E9-DE856E2ED058}" srcOrd="0" destOrd="0" presId="urn:microsoft.com/office/officeart/2018/2/layout/IconLabelList"/>
    <dgm:cxn modelId="{E4010251-2802-41EF-8863-3E3F294FF6D9}" type="presParOf" srcId="{B999CD10-1E1E-49C0-B0C7-8B3AE0E5D06B}" destId="{53A3D1D2-99FE-4402-9E31-6E429C2E4C75}" srcOrd="1" destOrd="0" presId="urn:microsoft.com/office/officeart/2018/2/layout/IconLabelList"/>
    <dgm:cxn modelId="{FD8EE440-19F3-4574-A04E-ECFF28FA56FD}" type="presParOf" srcId="{B999CD10-1E1E-49C0-B0C7-8B3AE0E5D06B}" destId="{B4B67700-913E-4878-B243-54ADF9CD829D}" srcOrd="2" destOrd="0" presId="urn:microsoft.com/office/officeart/2018/2/layout/IconLabelList"/>
    <dgm:cxn modelId="{6D22AF4B-6931-4D92-8B59-72793F51FAE3}" type="presParOf" srcId="{9BD25CA8-9C9D-4811-9A6B-5BA9D14BDD46}" destId="{E27C3F39-4D64-4492-9DEA-44DC05BB2306}" srcOrd="5" destOrd="0" presId="urn:microsoft.com/office/officeart/2018/2/layout/IconLabelList"/>
    <dgm:cxn modelId="{C360D6D0-909E-4E8C-9CF7-0D22EE628E95}" type="presParOf" srcId="{9BD25CA8-9C9D-4811-9A6B-5BA9D14BDD46}" destId="{8E1D0B62-45BD-47FB-8FFF-4863CBA9425F}" srcOrd="6" destOrd="0" presId="urn:microsoft.com/office/officeart/2018/2/layout/IconLabelList"/>
    <dgm:cxn modelId="{2ED1E270-6E4F-4A94-8A81-14B73232FB1E}" type="presParOf" srcId="{8E1D0B62-45BD-47FB-8FFF-4863CBA9425F}" destId="{007419E1-94F6-4A8C-B392-2F481E60391D}" srcOrd="0" destOrd="0" presId="urn:microsoft.com/office/officeart/2018/2/layout/IconLabelList"/>
    <dgm:cxn modelId="{69A55C7D-C143-4E02-930B-68E203117135}" type="presParOf" srcId="{8E1D0B62-45BD-47FB-8FFF-4863CBA9425F}" destId="{0AE432C3-0935-44FA-B537-FD82DBAD145D}" srcOrd="1" destOrd="0" presId="urn:microsoft.com/office/officeart/2018/2/layout/IconLabelList"/>
    <dgm:cxn modelId="{ED8E0CEA-5D35-4032-A95C-F20E05D3BAE4}" type="presParOf" srcId="{8E1D0B62-45BD-47FB-8FFF-4863CBA9425F}" destId="{B152502A-94EA-4509-95BA-5732927652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8ED5-E8E3-40E6-A632-E1DC8405B71A}">
      <dsp:nvSpPr>
        <dsp:cNvPr id="0" name=""/>
        <dsp:cNvSpPr/>
      </dsp:nvSpPr>
      <dsp:spPr>
        <a:xfrm>
          <a:off x="1138979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82324-2D12-4E73-98A1-FBA9624DD2DF}">
      <dsp:nvSpPr>
        <dsp:cNvPr id="0" name=""/>
        <dsp:cNvSpPr/>
      </dsp:nvSpPr>
      <dsp:spPr>
        <a:xfrm>
          <a:off x="155716" y="2372271"/>
          <a:ext cx="289909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Ptolemy Demos dursuchen </a:t>
          </a:r>
          <a:r>
            <a:rPr lang="de-DE" sz="1800" kern="1200" dirty="0">
              <a:sym typeface="Wingdings" panose="05000000000000000000" pitchFamily="2" charset="2"/>
            </a:rPr>
            <a:t></a:t>
          </a:r>
          <a:r>
            <a:rPr lang="de-DE" sz="1800" kern="1200" dirty="0"/>
            <a:t> „Air Traffic Model“ scheint Ähnlichkeiten aufzuweisen</a:t>
          </a:r>
          <a:endParaRPr lang="en-US" sz="1800" kern="1200" dirty="0"/>
        </a:p>
      </dsp:txBody>
      <dsp:txXfrm>
        <a:off x="155716" y="2372271"/>
        <a:ext cx="2899090" cy="855000"/>
      </dsp:txXfrm>
    </dsp:sp>
    <dsp:sp modelId="{35BDAB88-EB1D-4DB7-9061-A8549B01DCCE}">
      <dsp:nvSpPr>
        <dsp:cNvPr id="0" name=""/>
        <dsp:cNvSpPr/>
      </dsp:nvSpPr>
      <dsp:spPr>
        <a:xfrm>
          <a:off x="3987369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E6370-EC2A-4D1D-A23B-B0420F570D54}">
      <dsp:nvSpPr>
        <dsp:cNvPr id="0" name=""/>
        <dsp:cNvSpPr/>
      </dsp:nvSpPr>
      <dsp:spPr>
        <a:xfrm>
          <a:off x="3417469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Eigenen </a:t>
          </a:r>
          <a:r>
            <a:rPr lang="de-DE" sz="1800" kern="1200" dirty="0" err="1"/>
            <a:t>Director</a:t>
          </a:r>
          <a:r>
            <a:rPr lang="de-DE" sz="1800" kern="1200" dirty="0"/>
            <a:t> geschrieben</a:t>
          </a:r>
          <a:endParaRPr lang="en-US" sz="1800" kern="1200" dirty="0"/>
        </a:p>
      </dsp:txBody>
      <dsp:txXfrm>
        <a:off x="3417469" y="2372271"/>
        <a:ext cx="2072362" cy="855000"/>
      </dsp:txXfrm>
    </dsp:sp>
    <dsp:sp modelId="{4125C548-F8E1-493B-A5E9-DE856E2ED058}">
      <dsp:nvSpPr>
        <dsp:cNvPr id="0" name=""/>
        <dsp:cNvSpPr/>
      </dsp:nvSpPr>
      <dsp:spPr>
        <a:xfrm>
          <a:off x="6422395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7700-913E-4878-B243-54ADF9CD829D}">
      <dsp:nvSpPr>
        <dsp:cNvPr id="0" name=""/>
        <dsp:cNvSpPr/>
      </dsp:nvSpPr>
      <dsp:spPr>
        <a:xfrm>
          <a:off x="5852495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Eigene Models und Components geschrieben</a:t>
          </a:r>
          <a:endParaRPr lang="en-US" sz="1800" kern="1200" dirty="0"/>
        </a:p>
      </dsp:txBody>
      <dsp:txXfrm>
        <a:off x="5852495" y="2372271"/>
        <a:ext cx="2072362" cy="855000"/>
      </dsp:txXfrm>
    </dsp:sp>
    <dsp:sp modelId="{007419E1-94F6-4A8C-B392-2F481E60391D}">
      <dsp:nvSpPr>
        <dsp:cNvPr id="0" name=""/>
        <dsp:cNvSpPr/>
      </dsp:nvSpPr>
      <dsp:spPr>
        <a:xfrm>
          <a:off x="8857421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2502A-94EA-4509-95BA-57329276529F}">
      <dsp:nvSpPr>
        <dsp:cNvPr id="0" name=""/>
        <dsp:cNvSpPr/>
      </dsp:nvSpPr>
      <dsp:spPr>
        <a:xfrm>
          <a:off x="8287521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Zu viele Fehler bei Einbindung….</a:t>
          </a:r>
          <a:endParaRPr lang="en-US" sz="1800" kern="1200" dirty="0"/>
        </a:p>
      </dsp:txBody>
      <dsp:txXfrm>
        <a:off x="8287521" y="2372271"/>
        <a:ext cx="2072362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01.02.2021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Street-Actor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6667ED-908B-4A43-8D25-054F1E94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/>
              <a:t>Feste </a:t>
            </a:r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/>
              <a:t>Alle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r>
              <a:rPr lang="en-US" sz="2000" dirty="0"/>
              <a:t> ( = configurable)</a:t>
            </a:r>
          </a:p>
          <a:p>
            <a:r>
              <a:rPr lang="en-US" sz="2000" dirty="0"/>
              <a:t>Delays </a:t>
            </a:r>
            <a:r>
              <a:rPr lang="en-US" sz="2000" dirty="0" err="1"/>
              <a:t>müssen</a:t>
            </a:r>
            <a:r>
              <a:rPr lang="en-US" sz="2000" dirty="0"/>
              <a:t> </a:t>
            </a:r>
            <a:r>
              <a:rPr lang="en-US" sz="2000" dirty="0" err="1"/>
              <a:t>zwischengeschaltet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887369-F7CE-40F7-B25D-47968E1E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8909"/>
            <a:ext cx="6019331" cy="3716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646" y="942538"/>
            <a:ext cx="297907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T-Intersection </a:t>
            </a:r>
            <a:r>
              <a:rPr lang="en-US" sz="3600" dirty="0" err="1">
                <a:solidFill>
                  <a:srgbClr val="FFFFFF"/>
                </a:solidFill>
              </a:rPr>
              <a:t>besteht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aus</a:t>
            </a:r>
            <a:r>
              <a:rPr lang="en-US" sz="36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3801FD-0C08-4D9C-9686-B0FA5C53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7" r="2720"/>
          <a:stretch/>
        </p:blipFill>
        <p:spPr>
          <a:xfrm>
            <a:off x="736245" y="942538"/>
            <a:ext cx="7646119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8" y="4675886"/>
            <a:ext cx="7776110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‚</a:t>
            </a:r>
            <a:r>
              <a:rPr lang="de-DE" sz="2000" dirty="0" err="1"/>
              <a:t>Indicator</a:t>
            </a:r>
            <a:r>
              <a:rPr lang="de-DE" sz="2000" dirty="0"/>
              <a:t>‘ ist nichts weiter, als der Blinker eines jeden Autos</a:t>
            </a:r>
          </a:p>
          <a:p>
            <a:r>
              <a:rPr lang="de-DE" sz="2000" dirty="0"/>
              <a:t>Er wird für jedes Auto vor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69625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Links (-1)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Rechts (1)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</a:t>
            </a:r>
          </a:p>
          <a:p>
            <a:r>
              <a:rPr lang="de-DE" sz="2000" dirty="0"/>
              <a:t>Durch den „</a:t>
            </a:r>
            <a:r>
              <a:rPr lang="de-DE" sz="2000" dirty="0" err="1"/>
              <a:t>intersectionCounter</a:t>
            </a:r>
            <a:r>
              <a:rPr lang="de-DE" sz="2000" dirty="0"/>
              <a:t>“ weiß man, wo man in der „</a:t>
            </a:r>
            <a:r>
              <a:rPr lang="de-DE" sz="2000" dirty="0" err="1"/>
              <a:t>RoadMap</a:t>
            </a:r>
            <a:r>
              <a:rPr lang="de-DE" sz="2000" dirty="0"/>
              <a:t>“ lesen muss (bzw. wie viele </a:t>
            </a:r>
            <a:r>
              <a:rPr lang="de-DE" sz="2000" dirty="0" err="1"/>
              <a:t>Intersections</a:t>
            </a:r>
            <a:r>
              <a:rPr lang="de-DE" sz="2000" dirty="0"/>
              <a:t> schon passiert wurden</a:t>
            </a:r>
          </a:p>
          <a:p>
            <a:endParaRPr lang="de-DE" sz="2000" dirty="0"/>
          </a:p>
        </p:txBody>
      </p:sp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EFF058FA-41F8-466E-A321-01C97A5A2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44" t="7458"/>
          <a:stretch/>
        </p:blipFill>
        <p:spPr>
          <a:xfrm>
            <a:off x="5495925" y="1596225"/>
            <a:ext cx="6696075" cy="453510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596FE01-8A11-4055-A67F-9669C5BC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485767"/>
            <a:ext cx="3685032" cy="812101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 der Kreuzung selbst befinden sich Queues an allen Eingängen, in die die Autos rein kommen, sobald sie ankommen</a:t>
            </a:r>
          </a:p>
          <a:p>
            <a:r>
              <a:rPr lang="en-US" sz="2000"/>
              <a:t>Viele verschiedene Inputs/Outputs</a:t>
            </a:r>
          </a:p>
          <a:p>
            <a:r>
              <a:rPr lang="en-US" sz="2000"/>
              <a:t>Für die Analyse wird ein Counter mitgetragen</a:t>
            </a:r>
          </a:p>
          <a:p>
            <a:r>
              <a:rPr lang="en-US" sz="2000"/>
              <a:t>„right_hand_rule()“ </a:t>
            </a:r>
            <a:r>
              <a:rPr lang="en-US" sz="2000">
                <a:sym typeface="Wingdings" panose="05000000000000000000" pitchFamily="2" charset="2"/>
              </a:rPr>
              <a:t> Methode, die die Rechts-Regel implementiert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9">
            <a:extLst>
              <a:ext uri="{FF2B5EF4-FFF2-40B4-BE49-F238E27FC236}">
                <a16:creationId xmlns:a16="http://schemas.microsoft.com/office/drawing/2014/main" id="{4A7B28FF-A763-4211-90D8-AB69E3500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0420"/>
          <a:stretch/>
        </p:blipFill>
        <p:spPr>
          <a:xfrm>
            <a:off x="5500688" y="600689"/>
            <a:ext cx="5700712" cy="5694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AC860-ECA1-4B0C-BFAB-ADCB8F0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018" y="643467"/>
            <a:ext cx="8603964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88A4-0111-4216-846A-512E51F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Right Hand 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720964-F33C-4711-AAAC-0D91EC371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2889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CAEEC-AC03-4F0C-AF13-3A5B23FF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Für jede Richtung gibt es einen solchen Block</a:t>
            </a:r>
          </a:p>
          <a:p>
            <a:r>
              <a:rPr lang="en-US" sz="1700"/>
              <a:t>Hier wird der Indicator betrachtet und ob von anderen Richtungen Autos kommen, die eventuell die Vorfahrt beeinflussen</a:t>
            </a:r>
          </a:p>
          <a:p>
            <a:r>
              <a:rPr lang="en-US" sz="1700"/>
              <a:t>Wenn man fahren darf, wird das entsprechende Auto an den Output gesendet und von der Queue ge-popt</a:t>
            </a:r>
          </a:p>
          <a:p>
            <a:r>
              <a:rPr lang="en-US" sz="1700"/>
              <a:t>Gleiches Prinzip für eine Cross-intersection nur mit komplexerer Rechtsregel, da eine Richtung dazu kommt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279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07367-4886-4ED2-84AE-789E4979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Cross-</a:t>
            </a:r>
            <a:r>
              <a:rPr lang="de-DE" dirty="0" err="1"/>
              <a:t>Intersection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62F78-8FEF-4719-8CEC-0DB58962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/>
              <a:t>Komplexere Rechtsregel Implementation</a:t>
            </a:r>
          </a:p>
          <a:p>
            <a:r>
              <a:rPr lang="de-DE" sz="2000"/>
              <a:t>Spezialfall: Kein Auto hat Vorrang, Lösung durch randomisiertes Vorfahrt bestimmen</a:t>
            </a:r>
          </a:p>
          <a:p>
            <a:endParaRPr lang="de-A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70C37-FC14-4898-A0B2-CD09A06A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01733"/>
            <a:ext cx="6019331" cy="40512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7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A7E4AD-F587-418D-952A-A37AEAB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Streetnetwork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25D412-51C7-4B08-8D9F-C43D57D6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898"/>
            <a:ext cx="10512547" cy="38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701B0-1B87-45F8-A88F-D12D208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1CBFF-5A61-49E9-A13F-016B47EC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Autos sich in einer </a:t>
            </a:r>
            <a:r>
              <a:rPr lang="de-DE" dirty="0" err="1"/>
              <a:t>Intersection</a:t>
            </a:r>
            <a:r>
              <a:rPr lang="de-DE" dirty="0"/>
              <a:t> oder Street befinden um Staubildung zu erkennen</a:t>
            </a:r>
          </a:p>
          <a:p>
            <a:r>
              <a:rPr lang="de-DE" dirty="0"/>
              <a:t>Die durchschnittliche Wartezeit in Streets</a:t>
            </a:r>
          </a:p>
          <a:p>
            <a:r>
              <a:rPr lang="de-DE" dirty="0"/>
              <a:t>Die durchschnittliche Wartezeit in </a:t>
            </a:r>
            <a:r>
              <a:rPr lang="de-DE" dirty="0" err="1"/>
              <a:t>Intersections</a:t>
            </a:r>
            <a:endParaRPr lang="de-DE" dirty="0"/>
          </a:p>
          <a:p>
            <a:r>
              <a:rPr lang="de-DE" dirty="0"/>
              <a:t>Tests werden vorgenommen mit insgesamt 125 Autos und insgesamt 200 Autos</a:t>
            </a:r>
          </a:p>
        </p:txBody>
      </p:sp>
    </p:spTree>
    <p:extLst>
      <p:ext uri="{BB962C8B-B14F-4D97-AF65-F5344CB8AC3E}">
        <p14:creationId xmlns:p14="http://schemas.microsoft.com/office/powerpoint/2010/main" val="11086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4790"/>
            <a:ext cx="3948696" cy="2820012"/>
          </a:xfrm>
        </p:spPr>
        <p:txBody>
          <a:bodyPr>
            <a:noAutofit/>
          </a:bodyPr>
          <a:lstStyle/>
          <a:p>
            <a:r>
              <a:rPr lang="de-DE" sz="2000" dirty="0"/>
              <a:t>Ptolemy Traffic Model mit verschiedenen Kreuzungen (T- und Cross-</a:t>
            </a:r>
            <a:r>
              <a:rPr lang="de-DE" sz="2000" dirty="0" err="1"/>
              <a:t>Intersection</a:t>
            </a:r>
            <a:r>
              <a:rPr lang="de-DE" sz="2000" dirty="0"/>
              <a:t>)</a:t>
            </a:r>
          </a:p>
          <a:p>
            <a:r>
              <a:rPr lang="de-DE" sz="2000" dirty="0"/>
              <a:t>Rechtsregel implementieren</a:t>
            </a:r>
          </a:p>
          <a:p>
            <a:r>
              <a:rPr lang="de-DE" sz="2000" dirty="0"/>
              <a:t>Straßen mit Handhabung der Autos</a:t>
            </a:r>
          </a:p>
          <a:p>
            <a:r>
              <a:rPr lang="de-DE" sz="2000" dirty="0"/>
              <a:t>Autos aus mehreren Komponenten</a:t>
            </a:r>
          </a:p>
          <a:p>
            <a:r>
              <a:rPr lang="de-DE" sz="2000" dirty="0"/>
              <a:t>Analyse um starken Verkehr zu erkennen</a:t>
            </a:r>
          </a:p>
          <a:p>
            <a:r>
              <a:rPr lang="de-DE" sz="2000" dirty="0"/>
              <a:t>Design, das es ermöglicht, einfach Verkehrsmodelle auszutauschen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499A0D-14E5-4548-91BB-308FD344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895" y="3050093"/>
            <a:ext cx="6691698" cy="24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Intersection Wartezeit in Sekunden            (125 Autos)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70558"/>
              </p:ext>
            </p:extLst>
          </p:nvPr>
        </p:nvGraphicFramePr>
        <p:xfrm>
          <a:off x="4038600" y="1684861"/>
          <a:ext cx="7315201" cy="3488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50441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064760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581381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Intersection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Durchschnittliche Wartezeit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T-Intersection(1)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,63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T-Intersection(2)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2,34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Cross-Intersection(3)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8,39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Cross-Intersection(4)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3,75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T-Intersection(5)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1,93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0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Street Wartezeit in Sekunden (125 Autos)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07819"/>
              </p:ext>
            </p:extLst>
          </p:nvPr>
        </p:nvGraphicFramePr>
        <p:xfrm>
          <a:off x="4332302" y="1166648"/>
          <a:ext cx="6727797" cy="45247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94665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496351"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000" b="1" cap="all" spc="6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1,37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2,76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2,12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0,95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1,08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Intersection Wartezeit in Sekunden           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16378"/>
              </p:ext>
            </p:extLst>
          </p:nvPr>
        </p:nvGraphicFramePr>
        <p:xfrm>
          <a:off x="4038600" y="1375636"/>
          <a:ext cx="7315201" cy="41067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78662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436539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794851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Intersection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Durchschnittliche Wartezeit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T-Intersection(1)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3,18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T-Intersection(2)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2,57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Cross-Intersection(3)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22,22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Cross-Intersection(4)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9,9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T-Intersection(5)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1,82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6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Street Wartezeit in Sekunden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65171"/>
              </p:ext>
            </p:extLst>
          </p:nvPr>
        </p:nvGraphicFramePr>
        <p:xfrm>
          <a:off x="4057079" y="1166648"/>
          <a:ext cx="7278243" cy="45247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08389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640235"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500" b="1" cap="none" spc="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1,45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1,07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1,32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0,98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1ED930-850A-4C11-AAEF-4B1E966E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Intersection Count (3)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5A1F31-1DF7-48AC-A17C-F12D27616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" b="1307"/>
          <a:stretch/>
        </p:blipFill>
        <p:spPr>
          <a:xfrm>
            <a:off x="1714687" y="1675227"/>
            <a:ext cx="87626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6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D6C918-CE82-4828-A5DF-CC6D9790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Individidual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Direction Count (3)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F1F943-DB73-4B3F-A0AF-1072906D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457" b="1322"/>
          <a:stretch/>
        </p:blipFill>
        <p:spPr>
          <a:xfrm>
            <a:off x="1933823" y="1675227"/>
            <a:ext cx="83243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8616E8-5A15-40CA-B11D-35A54923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Street Input Output (6)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25931E-89D3-4DF1-911C-F0E8AA866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244"/>
          <a:stretch/>
        </p:blipFill>
        <p:spPr>
          <a:xfrm>
            <a:off x="2747801" y="1675227"/>
            <a:ext cx="6696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B262F-6023-46D8-BD0F-CEEDD304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Ptolemy 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33CF1-61AC-4F89-968B-4C8946A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de-DE" sz="2000" dirty="0"/>
              <a:t>Ptolemy II ist ein open-source Software Framework, dass das experimentieren mit </a:t>
            </a:r>
            <a:r>
              <a:rPr lang="de-DE" sz="2000" dirty="0" err="1"/>
              <a:t>actor-oriented</a:t>
            </a:r>
            <a:r>
              <a:rPr lang="de-DE" sz="2000" dirty="0"/>
              <a:t> design supportet</a:t>
            </a:r>
          </a:p>
          <a:p>
            <a:endParaRPr lang="de-DE" sz="2000" dirty="0"/>
          </a:p>
          <a:p>
            <a:r>
              <a:rPr lang="de-DE" sz="2000" dirty="0" err="1"/>
              <a:t>Director</a:t>
            </a:r>
            <a:r>
              <a:rPr lang="de-DE" sz="2000" dirty="0"/>
              <a:t> -&gt; definiert die Semantik von einem Model</a:t>
            </a:r>
          </a:p>
          <a:p>
            <a:r>
              <a:rPr lang="de-DE" sz="2000" dirty="0"/>
              <a:t>Actor -&gt; gleichzeitig ausgeführt und teilen Daten miteinander</a:t>
            </a:r>
          </a:p>
          <a:p>
            <a:r>
              <a:rPr lang="de-DE" sz="2000" dirty="0"/>
              <a:t>Composite Actor -&gt; Kombination aus Actors</a:t>
            </a:r>
          </a:p>
        </p:txBody>
      </p:sp>
    </p:spTree>
    <p:extLst>
      <p:ext uri="{BB962C8B-B14F-4D97-AF65-F5344CB8AC3E}">
        <p14:creationId xmlns:p14="http://schemas.microsoft.com/office/powerpoint/2010/main" val="426233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Start-Up Phase</a:t>
            </a:r>
            <a:endParaRPr lang="de-I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0452B7A-63CD-46E2-BE16-ABB418C40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7269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15749-73EF-40C3-9D97-399F9B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/>
              <a:t>Wie bekommen wir Daten zu unseren Autos?</a:t>
            </a:r>
          </a:p>
        </p:txBody>
      </p:sp>
      <p:cxnSp>
        <p:nvCxnSpPr>
          <p:cNvPr id="76" name="Straight Connector 6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8C96F8D1-FB29-4230-847C-F4E47D9E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101677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6CFBC-74B2-4820-A6A7-1769616F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pPr>
              <a:buClr>
                <a:srgbClr val="FD0D0D"/>
              </a:buClr>
            </a:pPr>
            <a:r>
              <a:rPr lang="de-DE" sz="2000" dirty="0"/>
              <a:t>Actor „</a:t>
            </a:r>
            <a:r>
              <a:rPr lang="de-DE" sz="2000" dirty="0" err="1"/>
              <a:t>CSVReader</a:t>
            </a:r>
            <a:r>
              <a:rPr lang="de-DE" sz="2000" dirty="0"/>
              <a:t>“</a:t>
            </a:r>
          </a:p>
          <a:p>
            <a:pPr lvl="1">
              <a:buClr>
                <a:srgbClr val="FD0D0D"/>
              </a:buClr>
            </a:pPr>
            <a:r>
              <a:rPr lang="de-DE" sz="2000" dirty="0"/>
              <a:t>Kann CSV Dateien handhaben</a:t>
            </a:r>
          </a:p>
          <a:p>
            <a:pPr>
              <a:buClr>
                <a:srgbClr val="FD0D0D"/>
              </a:buClr>
            </a:pPr>
            <a:r>
              <a:rPr lang="de-DE" sz="2000" dirty="0"/>
              <a:t>Actor wurde verwendet um die von uns erstellen „car.txt“ Dateien einzulesen und richtig zu konvertieren</a:t>
            </a:r>
          </a:p>
          <a:p>
            <a:pPr>
              <a:buClr>
                <a:srgbClr val="FD0D0D"/>
              </a:buClr>
            </a:pPr>
            <a:endParaRPr lang="de-DE" sz="2000" dirty="0"/>
          </a:p>
          <a:p>
            <a:pPr>
              <a:buClr>
                <a:srgbClr val="FD0D0D"/>
              </a:buClr>
            </a:pPr>
            <a:r>
              <a:rPr lang="de-DE" sz="2000" dirty="0"/>
              <a:t>Actor „</a:t>
            </a:r>
            <a:r>
              <a:rPr lang="de-DE" sz="2000" dirty="0" err="1"/>
              <a:t>PoissonClock</a:t>
            </a:r>
            <a:r>
              <a:rPr lang="de-DE" sz="2000" dirty="0"/>
              <a:t>“</a:t>
            </a:r>
          </a:p>
          <a:p>
            <a:pPr lvl="1">
              <a:buClr>
                <a:srgbClr val="FD0D0D"/>
              </a:buClr>
            </a:pPr>
            <a:r>
              <a:rPr lang="de-DE" sz="2000" dirty="0"/>
              <a:t>Sendet zu einer zufälligen Zeiten ein Signal</a:t>
            </a:r>
          </a:p>
          <a:p>
            <a:pPr lvl="1">
              <a:buClr>
                <a:srgbClr val="FD0D0D"/>
              </a:buClr>
            </a:pPr>
            <a:r>
              <a:rPr lang="de-DE" sz="2000" dirty="0"/>
              <a:t>Sendet ein Signal zu „</a:t>
            </a:r>
            <a:r>
              <a:rPr lang="de-DE" sz="2000" dirty="0" err="1"/>
              <a:t>CSVReader</a:t>
            </a:r>
            <a:r>
              <a:rPr lang="de-DE" sz="2000" dirty="0"/>
              <a:t>“ um ein Auto zu unserer „Street“ zu senden</a:t>
            </a:r>
          </a:p>
        </p:txBody>
      </p:sp>
    </p:spTree>
    <p:extLst>
      <p:ext uri="{BB962C8B-B14F-4D97-AF65-F5344CB8AC3E}">
        <p14:creationId xmlns:p14="http://schemas.microsoft.com/office/powerpoint/2010/main" val="26917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/>
              <a:t>Ein Auto besteht, wie erwähnt aus verschiedenen Komponenten</a:t>
            </a:r>
          </a:p>
          <a:p>
            <a:r>
              <a:rPr lang="de-DE" sz="2000"/>
              <a:t>Getrennt durch ein Tab</a:t>
            </a:r>
          </a:p>
          <a:p>
            <a:endParaRPr lang="de-IT" sz="20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5426"/>
              </p:ext>
            </p:extLst>
          </p:nvPr>
        </p:nvGraphicFramePr>
        <p:xfrm>
          <a:off x="5445457" y="2144202"/>
          <a:ext cx="6155142" cy="259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584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1418077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1355976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carId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roadMap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indicator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intersectionCount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4}</a:t>
                      </a:r>
                      <a:endParaRPr lang="de-DE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1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{4, 5, 10}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2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6, 12}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780983">
                <a:tc>
                  <a:txBody>
                    <a:bodyPr/>
                    <a:lstStyle/>
                    <a:p>
                      <a:r>
                        <a:rPr lang="de-DE" sz="2200"/>
                        <a:t>3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4, 5, 8}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F6B1A-B835-43EC-B923-E3D85E2C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de-DE" sz="4100" dirty="0"/>
              <a:t>Street Extension</a:t>
            </a:r>
            <a:endParaRPr lang="de-IT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78DFF-0819-404E-A5D9-CDC61BCDF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/>
          </a:bodyPr>
          <a:lstStyle/>
          <a:p>
            <a:r>
              <a:rPr lang="de-DE" dirty="0"/>
              <a:t>Bestehend aus zwei Schichten</a:t>
            </a:r>
            <a:endParaRPr lang="de-IT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281221-4BA4-420F-A7CF-6E57C91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1" r="1" b="1634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32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664B6-DC26-4B55-9C7C-AB91C4D0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dirty="0"/>
              <a:t>Street-Analysis </a:t>
            </a:r>
            <a:r>
              <a:rPr lang="de-DE" sz="2000" dirty="0"/>
              <a:t>(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… )</a:t>
            </a:r>
            <a:endParaRPr lang="de-IT" sz="20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FDF657-556C-4023-9427-7D76EB29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554"/>
          <a:stretch/>
        </p:blipFill>
        <p:spPr>
          <a:xfrm>
            <a:off x="481016" y="1825624"/>
            <a:ext cx="7986712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0866DE-9117-4D36-A29F-56AAD5FA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51" y="2770179"/>
            <a:ext cx="2967033" cy="2971551"/>
          </a:xfrm>
        </p:spPr>
        <p:txBody>
          <a:bodyPr>
            <a:normAutofit/>
          </a:bodyPr>
          <a:lstStyle/>
          <a:p>
            <a:r>
              <a:rPr lang="en-US" sz="2000" dirty="0" err="1"/>
              <a:t>Außerhalb</a:t>
            </a:r>
            <a:r>
              <a:rPr lang="en-US" sz="2000" dirty="0"/>
              <a:t> des </a:t>
            </a:r>
            <a:r>
              <a:rPr lang="en-US" sz="2000" dirty="0" err="1"/>
              <a:t>wirklichen</a:t>
            </a:r>
            <a:r>
              <a:rPr lang="en-US" sz="2000" dirty="0"/>
              <a:t> Street-Actors, </a:t>
            </a:r>
            <a:r>
              <a:rPr lang="en-US" sz="2000" dirty="0" err="1"/>
              <a:t>befindet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zunächst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der Dauer und Zeit</a:t>
            </a:r>
          </a:p>
        </p:txBody>
      </p:sp>
    </p:spTree>
    <p:extLst>
      <p:ext uri="{BB962C8B-B14F-4D97-AF65-F5344CB8AC3E}">
        <p14:creationId xmlns:p14="http://schemas.microsoft.com/office/powerpoint/2010/main" val="1784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Office PowerPoint</Application>
  <PresentationFormat>Breitbild</PresentationFormat>
  <Paragraphs>200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</vt:lpstr>
      <vt:lpstr>Traffic Flow Modeling and Analysis</vt:lpstr>
      <vt:lpstr>Ziel</vt:lpstr>
      <vt:lpstr>Ptolemy II</vt:lpstr>
      <vt:lpstr>Start-Up Phase</vt:lpstr>
      <vt:lpstr>Entdeckung des JavaScript-Actors</vt:lpstr>
      <vt:lpstr>Wie bekommen wir Daten zu unseren Autos?</vt:lpstr>
      <vt:lpstr>cars.txt</vt:lpstr>
      <vt:lpstr>Street Extension</vt:lpstr>
      <vt:lpstr>Street-Analysis (later more… )</vt:lpstr>
      <vt:lpstr>Street-Actor</vt:lpstr>
      <vt:lpstr>T-Intersection besteht aus…</vt:lpstr>
      <vt:lpstr>Indicator</vt:lpstr>
      <vt:lpstr>Indicator</vt:lpstr>
      <vt:lpstr>T-intersection-itself</vt:lpstr>
      <vt:lpstr>PowerPoint-Präsentation</vt:lpstr>
      <vt:lpstr>Right Hand Rule</vt:lpstr>
      <vt:lpstr>Cross-Intersection</vt:lpstr>
      <vt:lpstr>Streetnetwork</vt:lpstr>
      <vt:lpstr>Analyse</vt:lpstr>
      <vt:lpstr>Intersection Wartezeit in Sekunden            (125 Autos)</vt:lpstr>
      <vt:lpstr>Street Wartezeit in Sekunden (125 Autos)</vt:lpstr>
      <vt:lpstr>Intersection Wartezeit in Sekunden            (200 Autos)</vt:lpstr>
      <vt:lpstr>Street Wartezeit in Sekunden (200 Autos)</vt:lpstr>
      <vt:lpstr>Total Intersection Count (3)</vt:lpstr>
      <vt:lpstr>Individidual Direction Count (3)</vt:lpstr>
      <vt:lpstr>Street Input Output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Andrea Hofer</dc:creator>
  <cp:lastModifiedBy>Andrea Hofer</cp:lastModifiedBy>
  <cp:revision>1</cp:revision>
  <dcterms:created xsi:type="dcterms:W3CDTF">2021-02-01T19:12:56Z</dcterms:created>
  <dcterms:modified xsi:type="dcterms:W3CDTF">2021-02-01T19:13:15Z</dcterms:modified>
</cp:coreProperties>
</file>