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59" r:id="rId4"/>
    <p:sldId id="260" r:id="rId5"/>
    <p:sldId id="261" r:id="rId6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esktop\KPMG_VI_New_raw_data_update_final%20(1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esktop\KPMG_VI_New_raw_data_update_final%20(1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esktop\KPMG_VI_New_raw_data_update_final%20(1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esktop\KPMG_VI_New_raw_data_update_final%20(1)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Count of online_order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1090699912510936"/>
          <c:y val="0.16712962962962963"/>
          <c:w val="0.86037445319335082"/>
          <c:h val="0.73111111111111116"/>
        </c:manualLayout>
      </c:layout>
      <c:barChart>
        <c:barDir val="col"/>
        <c:grouping val="clustered"/>
        <c:varyColors val="0"/>
        <c:ser>
          <c:idx val="0"/>
          <c:order val="0"/>
          <c:tx>
            <c:v>Total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Lit>
              <c:ptCount val="2"/>
              <c:pt idx="0">
                <c:v>FALSE</c:v>
              </c:pt>
              <c:pt idx="1">
                <c:v>TRUE</c:v>
              </c:pt>
            </c:strLit>
          </c:cat>
          <c:val>
            <c:numLit>
              <c:formatCode>General</c:formatCode>
              <c:ptCount val="2"/>
              <c:pt idx="0">
                <c:v>10064</c:v>
              </c:pt>
              <c:pt idx="1">
                <c:v>9739</c:v>
              </c:pt>
            </c:numLit>
          </c:val>
        </c:ser>
        <c:dLbls>
          <c:dLblPos val="outEnd"/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53165600"/>
        <c:axId val="953166144"/>
      </c:barChart>
      <c:catAx>
        <c:axId val="953165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3166144"/>
        <c:crosses val="autoZero"/>
        <c:auto val="1"/>
        <c:lblAlgn val="ctr"/>
        <c:lblOffset val="100"/>
        <c:noMultiLvlLbl val="0"/>
      </c:catAx>
      <c:valAx>
        <c:axId val="9531661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3165600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Count of order_status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v>Total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Lit>
              <c:ptCount val="2"/>
              <c:pt idx="0">
                <c:v>Approved</c:v>
              </c:pt>
              <c:pt idx="1">
                <c:v>Cancelled</c:v>
              </c:pt>
            </c:strLit>
          </c:cat>
          <c:val>
            <c:numLit>
              <c:formatCode>General</c:formatCode>
              <c:ptCount val="2"/>
              <c:pt idx="0">
                <c:v>19625</c:v>
              </c:pt>
              <c:pt idx="1">
                <c:v>178</c:v>
              </c:pt>
            </c:numLit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01299600"/>
        <c:axId val="1001301232"/>
      </c:barChart>
      <c:catAx>
        <c:axId val="1001299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1301232"/>
        <c:crosses val="autoZero"/>
        <c:auto val="1"/>
        <c:lblAlgn val="ctr"/>
        <c:lblOffset val="100"/>
        <c:noMultiLvlLbl val="0"/>
      </c:catAx>
      <c:valAx>
        <c:axId val="1001301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1299600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Count of brand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v>Total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Lit>
              <c:ptCount val="6"/>
              <c:pt idx="0">
                <c:v>Giant Bicycles</c:v>
              </c:pt>
              <c:pt idx="1">
                <c:v>Norco Bicycles</c:v>
              </c:pt>
              <c:pt idx="2">
                <c:v>OHM Cycles</c:v>
              </c:pt>
              <c:pt idx="3">
                <c:v>Solex</c:v>
              </c:pt>
              <c:pt idx="4">
                <c:v>Trek Bicycles</c:v>
              </c:pt>
              <c:pt idx="5">
                <c:v>WeareA2B</c:v>
              </c:pt>
            </c:strLit>
          </c:cat>
          <c:val>
            <c:numLit>
              <c:formatCode>General</c:formatCode>
              <c:ptCount val="6"/>
              <c:pt idx="0">
                <c:v>3312</c:v>
              </c:pt>
              <c:pt idx="1">
                <c:v>2910</c:v>
              </c:pt>
              <c:pt idx="2">
                <c:v>3043</c:v>
              </c:pt>
              <c:pt idx="3">
                <c:v>4253</c:v>
              </c:pt>
              <c:pt idx="4">
                <c:v>2990</c:v>
              </c:pt>
              <c:pt idx="5">
                <c:v>3295</c:v>
              </c:pt>
            </c:numLit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01290352"/>
        <c:axId val="1001291984"/>
      </c:barChart>
      <c:catAx>
        <c:axId val="10012903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1291984"/>
        <c:crosses val="autoZero"/>
        <c:auto val="1"/>
        <c:lblAlgn val="ctr"/>
        <c:lblOffset val="100"/>
        <c:noMultiLvlLbl val="0"/>
      </c:catAx>
      <c:valAx>
        <c:axId val="10012919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1290352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Count of product_line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"Total"</c:f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Lit>
              <c:ptCount val="4"/>
              <c:pt idx="0">
                <c:v>Mountain</c:v>
              </c:pt>
              <c:pt idx="1">
                <c:v>Road</c:v>
              </c:pt>
              <c:pt idx="2">
                <c:v>Standard</c:v>
              </c:pt>
              <c:pt idx="3">
                <c:v>Touring</c:v>
              </c:pt>
            </c:strLit>
          </c:cat>
          <c:val>
            <c:numLit>
              <c:formatCode>General</c:formatCode>
              <c:ptCount val="4"/>
              <c:pt idx="0">
                <c:v>423</c:v>
              </c:pt>
              <c:pt idx="1">
                <c:v>3970</c:v>
              </c:pt>
              <c:pt idx="2">
                <c:v>14176</c:v>
              </c:pt>
              <c:pt idx="3">
                <c:v>1234</c:v>
              </c:pt>
            </c:numLit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01296880"/>
        <c:axId val="1001297424"/>
      </c:barChart>
      <c:catAx>
        <c:axId val="1001296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1297424"/>
        <c:crosses val="autoZero"/>
        <c:auto val="1"/>
        <c:lblAlgn val="ctr"/>
        <c:lblOffset val="100"/>
        <c:noMultiLvlLbl val="0"/>
      </c:catAx>
      <c:valAx>
        <c:axId val="10012974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12968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8410036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[Division Name] - [Engagement Manager], [Senior Consultant], [Junior Consultant]</a:t>
            </a:r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Online orders</a:t>
            </a:r>
            <a:endParaRPr lang="en-US" dirty="0"/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5533634"/>
              </p:ext>
            </p:extLst>
          </p:nvPr>
        </p:nvGraphicFramePr>
        <p:xfrm>
          <a:off x="2214081" y="123097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9272984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Orders status</a:t>
            </a:r>
            <a:endParaRPr lang="en-US" dirty="0"/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9338731"/>
              </p:ext>
            </p:extLst>
          </p:nvPr>
        </p:nvGraphicFramePr>
        <p:xfrm>
          <a:off x="2183259" y="172413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3720526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Cycles Brands</a:t>
            </a:r>
            <a:endParaRPr lang="en-US" dirty="0"/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9076938"/>
              </p:ext>
            </p:extLst>
          </p:nvPr>
        </p:nvGraphicFramePr>
        <p:xfrm>
          <a:off x="1854485" y="170358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9588684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Product line</a:t>
            </a:r>
            <a:endParaRPr lang="en-US" dirty="0"/>
          </a:p>
        </p:txBody>
      </p:sp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33263"/>
              </p:ext>
            </p:extLst>
          </p:nvPr>
        </p:nvGraphicFramePr>
        <p:xfrm>
          <a:off x="2286000" y="187824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7489625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76</Words>
  <Application>Microsoft Office PowerPoint</Application>
  <PresentationFormat>On-screen Show (16:9)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Open Sans Extrabold</vt:lpstr>
      <vt:lpstr>Open Sans Light</vt:lpstr>
      <vt:lpstr>Simple Light</vt:lpstr>
      <vt:lpstr>PowerPoint Presentation</vt:lpstr>
      <vt:lpstr>Online orders</vt:lpstr>
      <vt:lpstr>Orders status</vt:lpstr>
      <vt:lpstr>Cycles Brands</vt:lpstr>
      <vt:lpstr>Product line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Windows User</cp:lastModifiedBy>
  <cp:revision>5</cp:revision>
  <dcterms:modified xsi:type="dcterms:W3CDTF">2020-07-18T05:46:56Z</dcterms:modified>
</cp:coreProperties>
</file>