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552" r:id="rId2"/>
    <p:sldId id="589" r:id="rId3"/>
    <p:sldId id="574" r:id="rId4"/>
    <p:sldId id="580" r:id="rId5"/>
    <p:sldId id="563" r:id="rId6"/>
    <p:sldId id="569" r:id="rId7"/>
    <p:sldId id="588" r:id="rId8"/>
    <p:sldId id="575" r:id="rId9"/>
  </p:sldIdLst>
  <p:sldSz cx="9906000" cy="6858000" type="A4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나눔고딕 ExtraBold" panose="020D0904000000000000" pitchFamily="50" charset="-127"/>
      <p:bold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하나 B" panose="02020603020101020101" pitchFamily="18" charset="-127"/>
      <p:regular r:id="rId26"/>
    </p:embeddedFont>
    <p:embeddedFont>
      <p:font typeface="하나 M" panose="02020603020101020101" pitchFamily="18" charset="-127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진우" initials="박" lastIdx="1" clrIdx="0">
    <p:extLst>
      <p:ext uri="{19B8F6BF-5375-455C-9EA6-DF929625EA0E}">
        <p15:presenceInfo xmlns:p15="http://schemas.microsoft.com/office/powerpoint/2012/main" userId="박진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D9D9D9"/>
    <a:srgbClr val="D6DCE5"/>
    <a:srgbClr val="C5E0B4"/>
    <a:srgbClr val="FFD966"/>
    <a:srgbClr val="FFC000"/>
    <a:srgbClr val="F2F2F2"/>
    <a:srgbClr val="6F145B"/>
    <a:srgbClr val="ADB9CA"/>
    <a:srgbClr val="F9F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1" autoAdjust="0"/>
    <p:restoredTop sz="88553" autoAdjust="0"/>
  </p:normalViewPr>
  <p:slideViewPr>
    <p:cSldViewPr snapToGrid="0">
      <p:cViewPr varScale="1">
        <p:scale>
          <a:sx n="100" d="100"/>
          <a:sy n="100" d="100"/>
        </p:scale>
        <p:origin x="1420" y="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D0407-E1C9-4455-A99F-3E6EF002FB3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4BE6-A807-4583-BE7E-E9258951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8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반갑습니다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손님의 공간에 열리는 창구</a:t>
            </a:r>
            <a:r>
              <a:rPr lang="en-US" altLang="ko-KR" dirty="0"/>
              <a:t>, </a:t>
            </a:r>
            <a:r>
              <a:rPr lang="ko-KR" altLang="en-US" dirty="0"/>
              <a:t>하나은행 화상창구 라는 주제로 발표 드리게 된 박진우입니다</a:t>
            </a:r>
            <a:r>
              <a:rPr lang="en-US" altLang="ko-KR" dirty="0"/>
              <a:t>. (8s)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손님이 창구업무를 자신의 공간에서 화상을 통해 처리할 수 있게 된다면 손님도</a:t>
            </a:r>
            <a:r>
              <a:rPr lang="en-US" altLang="ko-KR" dirty="0"/>
              <a:t>, </a:t>
            </a:r>
            <a:r>
              <a:rPr lang="ko-KR" altLang="en-US" dirty="0"/>
              <a:t>은행도 이득이 되지 않을까</a:t>
            </a:r>
            <a:r>
              <a:rPr lang="en-US" altLang="ko-KR" dirty="0"/>
              <a:t>? </a:t>
            </a:r>
            <a:r>
              <a:rPr lang="ko-KR" altLang="en-US" dirty="0"/>
              <a:t>하는 생각에 이번 프로젝트를 기획하게 되었습니다</a:t>
            </a:r>
            <a:r>
              <a:rPr lang="en-US" altLang="ko-KR" dirty="0"/>
              <a:t>. (12s)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0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개발에 앞서서</a:t>
            </a:r>
            <a:r>
              <a:rPr lang="en-US" altLang="ko-KR" dirty="0"/>
              <a:t> </a:t>
            </a:r>
            <a:r>
              <a:rPr lang="ko-KR" altLang="en-US" dirty="0"/>
              <a:t>기존 하나은행에서 운영되고 있는 화상상담 채널을 이용해보았는데요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이때에 상품에 대한 시각자료가 없었다는 점</a:t>
            </a:r>
            <a:r>
              <a:rPr lang="en-US" altLang="ko-KR" dirty="0"/>
              <a:t>, </a:t>
            </a:r>
            <a:r>
              <a:rPr lang="ko-KR" altLang="en-US" dirty="0"/>
              <a:t>그리고 실제 </a:t>
            </a:r>
            <a:r>
              <a:rPr lang="ko-KR" altLang="en-US" dirty="0" err="1"/>
              <a:t>가입등의</a:t>
            </a:r>
            <a:r>
              <a:rPr lang="ko-KR" altLang="en-US" dirty="0"/>
              <a:t> 금융서비스가 안된다는 점이 </a:t>
            </a:r>
            <a:r>
              <a:rPr lang="ko-KR" altLang="en-US" dirty="0" err="1"/>
              <a:t>아쉬웠던것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이런 점을 개선해서 개발해보았습니다</a:t>
            </a:r>
            <a:r>
              <a:rPr lang="en-US" altLang="ko-KR" dirty="0"/>
              <a:t>. (21s)</a:t>
            </a:r>
          </a:p>
          <a:p>
            <a:endParaRPr lang="en-US" altLang="ko-KR" dirty="0"/>
          </a:p>
          <a:p>
            <a:r>
              <a:rPr lang="ko-KR" altLang="en-US" dirty="0"/>
              <a:t>상담사분에게 직접 설명을 들을 수 있는 것은 좋았지만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설명해주시는 상품에 대한 시각자료는 없이 음성으로만 설명이 되어 상품을 단번에 파악하기 어려웠던 점과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그렇게 설명들은 상품에 대해 실제로 가입하는 기능이 없어서 아쉬웠던 것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저는 이러한 점을 개선해보았습니다</a:t>
            </a:r>
            <a:r>
              <a:rPr lang="en-US" altLang="ko-KR" dirty="0"/>
              <a:t>.(25s) 1m 3s</a:t>
            </a:r>
          </a:p>
          <a:p>
            <a:endParaRPr lang="en-US" altLang="ko-KR" dirty="0"/>
          </a:p>
          <a:p>
            <a:r>
              <a:rPr lang="ko-KR" altLang="en-US" dirty="0"/>
              <a:t>그래서 이러한 점들을 개선해서</a:t>
            </a:r>
            <a:r>
              <a:rPr lang="en-US" altLang="ko-KR" dirty="0"/>
              <a:t>, </a:t>
            </a:r>
            <a:r>
              <a:rPr lang="ko-KR" altLang="en-US" dirty="0" err="1"/>
              <a:t>텔러가</a:t>
            </a:r>
            <a:r>
              <a:rPr lang="ko-KR" altLang="en-US" dirty="0"/>
              <a:t> 자신의 화면을 공유해서 손님께 상품을 </a:t>
            </a:r>
            <a:r>
              <a:rPr lang="ko-KR" altLang="en-US" dirty="0" err="1"/>
              <a:t>설명드릴수</a:t>
            </a:r>
            <a:r>
              <a:rPr lang="ko-KR" altLang="en-US" dirty="0"/>
              <a:t> 있는 기능과</a:t>
            </a:r>
            <a:endParaRPr lang="en-US" altLang="ko-KR" dirty="0"/>
          </a:p>
          <a:p>
            <a:r>
              <a:rPr lang="ko-KR" altLang="en-US" dirty="0"/>
              <a:t>그렇게 </a:t>
            </a:r>
            <a:r>
              <a:rPr lang="ko-KR" altLang="en-US" dirty="0" err="1"/>
              <a:t>설명드린</a:t>
            </a:r>
            <a:r>
              <a:rPr lang="ko-KR" altLang="en-US" dirty="0"/>
              <a:t> 상품에 손님이 가입하는 기능을 추가해보았습니다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(36s)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6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만들게 된 프로그램의 시나리오 및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상담을 원하는 손님과 </a:t>
            </a:r>
            <a:r>
              <a:rPr lang="ko-KR" altLang="en-US" dirty="0" err="1"/>
              <a:t>텔러가</a:t>
            </a:r>
            <a:r>
              <a:rPr lang="ko-KR" altLang="en-US" dirty="0"/>
              <a:t> 매칭이 되고</a:t>
            </a:r>
            <a:r>
              <a:rPr lang="en-US" altLang="ko-KR" dirty="0"/>
              <a:t> </a:t>
            </a:r>
            <a:r>
              <a:rPr lang="ko-KR" altLang="en-US" dirty="0"/>
              <a:t>가상의 창구가 만들어집니다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만들어진 창구에서는 화상과 화면을 공유하여 상담이 이루어지고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금융상품에 가입하거나</a:t>
            </a:r>
            <a:r>
              <a:rPr lang="en-US" altLang="ko-KR" dirty="0"/>
              <a:t>, </a:t>
            </a:r>
            <a:r>
              <a:rPr lang="ko-KR" altLang="en-US" dirty="0" err="1"/>
              <a:t>제신고</a:t>
            </a:r>
            <a:r>
              <a:rPr lang="ko-KR" altLang="en-US" dirty="0"/>
              <a:t> </a:t>
            </a:r>
            <a:r>
              <a:rPr lang="ko-KR" altLang="en-US" dirty="0" err="1"/>
              <a:t>업무등</a:t>
            </a:r>
            <a:r>
              <a:rPr lang="ko-KR" altLang="en-US" dirty="0"/>
              <a:t> 손님에게 금융서비스를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상담이 끝난 후에는 </a:t>
            </a:r>
            <a:r>
              <a:rPr lang="ko-KR" altLang="en-US" dirty="0" err="1"/>
              <a:t>텔러가</a:t>
            </a:r>
            <a:r>
              <a:rPr lang="ko-KR" altLang="en-US" dirty="0"/>
              <a:t> 상담에 대한 기록을 남기게 되는데</a:t>
            </a:r>
            <a:r>
              <a:rPr lang="en-US" altLang="ko-KR" dirty="0"/>
              <a:t>,  </a:t>
            </a:r>
            <a:r>
              <a:rPr lang="ko-KR" altLang="en-US" dirty="0"/>
              <a:t>이 기록은 이후에 발표할 이진희 학생의 통합상담관리채널과 연동되어 해당 채널에서 조회가 가능합니다</a:t>
            </a:r>
            <a:r>
              <a:rPr lang="en-US" altLang="ko-KR" dirty="0"/>
              <a:t>. / 36s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8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서버와 웹 소켓을 이용해서 구현해보았습니다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하나의 창구만 대응되는 것이 아니라 여러 손님과 </a:t>
            </a:r>
            <a:r>
              <a:rPr lang="ko-KR" altLang="en-US" dirty="0" err="1"/>
              <a:t>텔러가</a:t>
            </a:r>
            <a:r>
              <a:rPr lang="ko-KR" altLang="en-US" dirty="0"/>
              <a:t> 접속</a:t>
            </a:r>
            <a:r>
              <a:rPr lang="en-US" altLang="ko-KR" dirty="0"/>
              <a:t> </a:t>
            </a:r>
            <a:r>
              <a:rPr lang="ko-KR" altLang="en-US" dirty="0"/>
              <a:t>그리고 해제하면서 여러 창구가 만들어지고 관리할 수 있는  서버를 구현해보았습니다</a:t>
            </a:r>
            <a:r>
              <a:rPr lang="en-US" altLang="ko-KR" dirty="0"/>
              <a:t>. (14s)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23s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소켓 서버를 한 층 이용해서 손님은 자신의 앞에 몇 명의 손님이 남았는지</a:t>
            </a:r>
            <a:r>
              <a:rPr lang="en-US" altLang="ko-KR" dirty="0"/>
              <a:t>, </a:t>
            </a:r>
            <a:r>
              <a:rPr lang="ko-KR" altLang="en-US" dirty="0" err="1"/>
              <a:t>텔러는</a:t>
            </a:r>
            <a:r>
              <a:rPr lang="ko-KR" altLang="en-US" dirty="0"/>
              <a:t> 몇 명이 상담 대기중인지 실시간으로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어필 하고 </a:t>
            </a:r>
            <a:r>
              <a:rPr lang="ko-KR" altLang="en-US" dirty="0" err="1"/>
              <a:t>싶은거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새로운 개념 잘 익힌다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손님과 </a:t>
            </a:r>
            <a:r>
              <a:rPr lang="ko-KR" altLang="en-US" dirty="0" err="1"/>
              <a:t>텔러의</a:t>
            </a:r>
            <a:r>
              <a:rPr lang="ko-KR" altLang="en-US" dirty="0"/>
              <a:t> 매칭 알고리즘을 직접 짜봤는데 버그가 많이 걸려서 애먹었다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비동기 관련 이슈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서버 프로그램을 </a:t>
            </a:r>
            <a:r>
              <a:rPr lang="ko-KR" altLang="en-US" dirty="0" err="1"/>
              <a:t>개발하는데에</a:t>
            </a:r>
            <a:r>
              <a:rPr lang="ko-KR" altLang="en-US" dirty="0"/>
              <a:t> 손님과 </a:t>
            </a:r>
            <a:r>
              <a:rPr lang="ko-KR" altLang="en-US" dirty="0" err="1"/>
              <a:t>텔러가</a:t>
            </a:r>
            <a:r>
              <a:rPr lang="ko-KR" altLang="en-US" dirty="0"/>
              <a:t> 들어오고 나가는 시점이 참 어려웠는데 완벽하진 않지만 그래도 열심히 만들었다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손님이 들어오고 나가는 걸 실시간으로 알 수가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여기서 시간 제일 많이 </a:t>
            </a:r>
            <a:r>
              <a:rPr lang="ko-KR" altLang="en-US" dirty="0" err="1"/>
              <a:t>먹었다를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en-US" altLang="ko-KR" dirty="0" err="1"/>
              <a:t>rtc</a:t>
            </a:r>
            <a:r>
              <a:rPr lang="ko-KR" altLang="en-US" dirty="0"/>
              <a:t>에서 묶어 말하기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자바스크립트의 </a:t>
            </a:r>
            <a:r>
              <a:rPr lang="en-US" altLang="ko-KR" dirty="0" err="1"/>
              <a:t>api</a:t>
            </a:r>
            <a:r>
              <a:rPr lang="ko-KR" altLang="en-US" dirty="0"/>
              <a:t>인 웹 </a:t>
            </a:r>
            <a:r>
              <a:rPr lang="en-US" altLang="ko-KR" dirty="0" err="1"/>
              <a:t>rtc</a:t>
            </a:r>
            <a:r>
              <a:rPr lang="ko-KR" altLang="en-US" dirty="0"/>
              <a:t>라는 기술을 사용해보았습니다</a:t>
            </a:r>
            <a:r>
              <a:rPr lang="en-US" altLang="ko-KR" dirty="0"/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소켓 서버를 통해서 서로의 미디어 장치 정보와</a:t>
            </a:r>
            <a:r>
              <a:rPr lang="en-US" altLang="ko-KR" dirty="0"/>
              <a:t>, </a:t>
            </a:r>
            <a:r>
              <a:rPr lang="ko-KR" altLang="en-US" dirty="0"/>
              <a:t>네트워크 정보를 교환하면 스트리밍이 가능한 채널을 만들어주는 </a:t>
            </a:r>
            <a:r>
              <a:rPr lang="en-US" altLang="ko-KR" dirty="0" err="1"/>
              <a:t>api</a:t>
            </a:r>
            <a:r>
              <a:rPr lang="ko-KR" altLang="en-US" dirty="0"/>
              <a:t>인데요</a:t>
            </a:r>
            <a:endParaRPr lang="en-US" altLang="ko-KR" dirty="0"/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앞의 </a:t>
            </a:r>
            <a:r>
              <a:rPr lang="en-US" altLang="ko-KR" dirty="0"/>
              <a:t>node.JS, </a:t>
            </a:r>
            <a:r>
              <a:rPr lang="ko-KR" altLang="en-US" dirty="0"/>
              <a:t>웹 소켓과 </a:t>
            </a:r>
            <a:r>
              <a:rPr lang="ko-KR" altLang="en-US" dirty="0" err="1"/>
              <a:t>더불어서</a:t>
            </a:r>
            <a:r>
              <a:rPr lang="ko-KR" altLang="en-US" dirty="0"/>
              <a:t> 새로운 개념을 이해하는게 참 어려웠는데 교수님이 공식 문서를 읽는 방법을 알려주신 덕분에 정확한 개념으로 차근차근 구현해낼 수 있었습니다</a:t>
            </a:r>
            <a:r>
              <a:rPr lang="en-US" altLang="ko-KR" dirty="0"/>
              <a:t>. 30s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스트리밍 서버 밑에 자료 왔다 갔다 </a:t>
            </a:r>
            <a:r>
              <a:rPr lang="ko-KR" altLang="en-US" dirty="0" err="1"/>
              <a:t>하는거랑</a:t>
            </a:r>
            <a:r>
              <a:rPr lang="ko-KR" altLang="en-US" dirty="0"/>
              <a:t> 외부서버 추가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여기 내용 머리속에 집어넣기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줌과의 차이점</a:t>
            </a:r>
            <a:r>
              <a:rPr lang="en-US" altLang="ko-KR" dirty="0"/>
              <a:t>.</a:t>
            </a:r>
            <a:r>
              <a:rPr lang="ko-KR" altLang="en-US" dirty="0"/>
              <a:t> 공통점</a:t>
            </a:r>
            <a:endParaRPr lang="en-US" altLang="ko-KR" dirty="0"/>
          </a:p>
          <a:p>
            <a:pPr algn="ctr"/>
            <a:r>
              <a:rPr lang="ko-KR" altLang="en-US" dirty="0"/>
              <a:t>간단한 소개</a:t>
            </a:r>
            <a:r>
              <a:rPr lang="en-US" altLang="ko-KR" dirty="0"/>
              <a:t>.(</a:t>
            </a:r>
            <a:r>
              <a:rPr lang="ko-KR" altLang="en-US" dirty="0"/>
              <a:t>구글</a:t>
            </a:r>
            <a:r>
              <a:rPr lang="en-US" altLang="ko-KR" dirty="0"/>
              <a:t>~)</a:t>
            </a:r>
          </a:p>
          <a:p>
            <a:pPr algn="ctr"/>
            <a:r>
              <a:rPr lang="ko-KR" altLang="en-US" dirty="0"/>
              <a:t>다자통신 방식도 생각해보기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라이선스 관련 이슈</a:t>
            </a:r>
            <a:endParaRPr lang="en-US" altLang="ko-KR" dirty="0"/>
          </a:p>
          <a:p>
            <a:pPr algn="ctr"/>
            <a:r>
              <a:rPr lang="en-US" altLang="ko-KR" dirty="0" err="1"/>
              <a:t>webRTC</a:t>
            </a:r>
            <a:r>
              <a:rPr lang="en-US" altLang="ko-KR" dirty="0"/>
              <a:t> </a:t>
            </a:r>
            <a:r>
              <a:rPr lang="ko-KR" altLang="en-US" dirty="0"/>
              <a:t>단점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85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기능들이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기능들은 수업시간에 열심히 배운 </a:t>
            </a:r>
            <a:r>
              <a:rPr lang="en-US" altLang="ko-KR" dirty="0"/>
              <a:t>3-tier </a:t>
            </a:r>
            <a:r>
              <a:rPr lang="ko-KR" altLang="en-US" dirty="0"/>
              <a:t>구조와 </a:t>
            </a:r>
            <a:r>
              <a:rPr lang="en-US" altLang="ko-KR" dirty="0"/>
              <a:t>spring</a:t>
            </a:r>
            <a:r>
              <a:rPr lang="ko-KR" altLang="en-US" dirty="0"/>
              <a:t>을 통한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패턴을 이용해서 구현해보았습니다</a:t>
            </a:r>
            <a:r>
              <a:rPr lang="en-US" altLang="ko-KR" dirty="0"/>
              <a:t>. (9s)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제신고</a:t>
            </a:r>
            <a:r>
              <a:rPr lang="en-US" altLang="ko-KR" dirty="0"/>
              <a:t>, </a:t>
            </a:r>
            <a:r>
              <a:rPr lang="ko-KR" altLang="en-US" dirty="0"/>
              <a:t>서비스 가입</a:t>
            </a:r>
            <a:r>
              <a:rPr lang="en-US" altLang="ko-KR" dirty="0"/>
              <a:t>, SMS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신분증 저장</a:t>
            </a:r>
            <a:r>
              <a:rPr lang="en-US" altLang="ko-KR" dirty="0"/>
              <a:t>, </a:t>
            </a:r>
            <a:r>
              <a:rPr lang="ko-KR" altLang="en-US" dirty="0"/>
              <a:t>로그를 남기는 등의 기능이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1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와 전문통신의 개념을 적용해보았습니다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전문을 맞추거나</a:t>
            </a:r>
            <a:r>
              <a:rPr lang="en-US" altLang="ko-KR" dirty="0"/>
              <a:t>, </a:t>
            </a:r>
            <a:r>
              <a:rPr lang="ko-KR" altLang="en-US" dirty="0"/>
              <a:t>데이터 폼을 맞추는 부분에서 제약조건이 많았지만 서로 배려해서 구현을 성공적으로 마칠 수 있었습니다</a:t>
            </a:r>
            <a:r>
              <a:rPr lang="en-US" altLang="ko-KR" dirty="0"/>
              <a:t>.( 25s)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통합상담관리 채널에서 전문을 던지면 해당 전문을 해석해서 해당 기록을 전송합니다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6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1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5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7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0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5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1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hyperlink" Target="https://en.wikipedia.org/wiki/Client%E2%80%93server_model" TargetMode="Externa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5.wdp"/><Relationship Id="rId4" Type="http://schemas.openxmlformats.org/officeDocument/2006/relationships/hyperlink" Target="https://en.wikipedia.org/wiki/Client%E2%80%93server_model" TargetMode="External"/><Relationship Id="rId9" Type="http://schemas.openxmlformats.org/officeDocument/2006/relationships/image" Target="../media/image19.png"/><Relationship Id="rId1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gif"/><Relationship Id="rId18" Type="http://schemas.openxmlformats.org/officeDocument/2006/relationships/image" Target="../media/image33.png"/><Relationship Id="rId3" Type="http://schemas.openxmlformats.org/officeDocument/2006/relationships/image" Target="../media/image16.png"/><Relationship Id="rId21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microsoft.com/office/2007/relationships/hdphoto" Target="../media/hdphoto8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39.png"/><Relationship Id="rId5" Type="http://schemas.openxmlformats.org/officeDocument/2006/relationships/image" Target="../media/image11.png"/><Relationship Id="rId15" Type="http://schemas.microsoft.com/office/2007/relationships/hdphoto" Target="../media/hdphoto7.wdp"/><Relationship Id="rId23" Type="http://schemas.openxmlformats.org/officeDocument/2006/relationships/image" Target="../media/image38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microsoft.com/office/2007/relationships/hdphoto" Target="../media/hdphoto2.wdp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70937" y="2718162"/>
            <a:ext cx="3640420" cy="1165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925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하나은행 화상 창구</a:t>
            </a:r>
            <a:endParaRPr lang="en-US" altLang="ko-KR" sz="2925" b="1" i="1" dirty="0">
              <a:solidFill>
                <a:schemeClr val="tx1">
                  <a:lumMod val="75000"/>
                  <a:lumOff val="2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5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95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손님의 공간에 열리는 창구</a:t>
            </a:r>
            <a:endParaRPr lang="ko-KR" altLang="en-US" sz="5363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 descr="컴퓨터이(가) 표시된 사진&#10;&#10;자동 생성된 설명">
            <a:extLst>
              <a:ext uri="{FF2B5EF4-FFF2-40B4-BE49-F238E27FC236}">
                <a16:creationId xmlns:a16="http://schemas.microsoft.com/office/drawing/2014/main" id="{1BA1E7DC-6A8F-4353-81C8-8F1EB7F5B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EC43"/>
              </a:clrFrom>
              <a:clrTo>
                <a:srgbClr val="FFEC4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506" y1="40420" x2="21506" y2="40420"/>
                        <a14:foregroundMark x1="22774" y1="39693" x2="19709" y2="39693"/>
                        <a14:foregroundMark x1="20026" y1="51455" x2="17807" y2="56548"/>
                        <a14:foregroundMark x1="15033" y1="54002" x2="12100" y2="54487"/>
                        <a14:foregroundMark x1="32048" y1="63783" x2="34188" y2="63783"/>
                        <a14:foregroundMark x1="14320" y1="78092" x2="12893" y2="79062"/>
                        <a14:foregroundMark x1="22351" y1="68513" x2="24808" y2="75546"/>
                        <a14:foregroundMark x1="58970" y1="40380" x2="58573" y2="43169"/>
                        <a14:foregroundMark x1="52972" y1="40622" x2="60581" y2="40137"/>
                        <a14:foregroundMark x1="60581" y1="40137" x2="55007" y2="46241"/>
                        <a14:foregroundMark x1="55007" y1="46241" x2="54927" y2="438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1" y="2010397"/>
            <a:ext cx="6127391" cy="40042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D2B5F9-D103-40A2-8223-F80DC96A1961}"/>
              </a:ext>
            </a:extLst>
          </p:cNvPr>
          <p:cNvSpPr/>
          <p:nvPr/>
        </p:nvSpPr>
        <p:spPr>
          <a:xfrm>
            <a:off x="8163322" y="843339"/>
            <a:ext cx="1583928" cy="689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9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박 진 우</a:t>
            </a:r>
            <a:endParaRPr lang="ko-KR" altLang="en-US" sz="5363" dirty="0">
              <a:solidFill>
                <a:schemeClr val="bg2">
                  <a:lumMod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27A4-A4BD-40E7-9C31-9C14D3B92E98}"/>
              </a:ext>
            </a:extLst>
          </p:cNvPr>
          <p:cNvSpPr/>
          <p:nvPr/>
        </p:nvSpPr>
        <p:spPr>
          <a:xfrm>
            <a:off x="4641850" y="171646"/>
            <a:ext cx="51689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TI </a:t>
            </a:r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교육생</a:t>
            </a:r>
          </a:p>
          <a:p>
            <a:pPr algn="r"/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광명융합기술교육원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데이터분석과</a:t>
            </a:r>
          </a:p>
        </p:txBody>
      </p:sp>
    </p:spTree>
    <p:extLst>
      <p:ext uri="{BB962C8B-B14F-4D97-AF65-F5344CB8AC3E}">
        <p14:creationId xmlns:p14="http://schemas.microsoft.com/office/powerpoint/2010/main" val="206647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1">
            <a:extLst>
              <a:ext uri="{FF2B5EF4-FFF2-40B4-BE49-F238E27FC236}">
                <a16:creationId xmlns:a16="http://schemas.microsoft.com/office/drawing/2014/main" id="{44C659EB-3BF6-41E2-B5E5-A9612100D3A8}"/>
              </a:ext>
            </a:extLst>
          </p:cNvPr>
          <p:cNvSpPr/>
          <p:nvPr/>
        </p:nvSpPr>
        <p:spPr>
          <a:xfrm>
            <a:off x="479822" y="959571"/>
            <a:ext cx="8946356" cy="5014913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63EB6E-A558-4F69-BABD-5EC435FD5429}"/>
              </a:ext>
            </a:extLst>
          </p:cNvPr>
          <p:cNvCxnSpPr>
            <a:cxnSpLocks/>
          </p:cNvCxnSpPr>
          <p:nvPr/>
        </p:nvCxnSpPr>
        <p:spPr>
          <a:xfrm flipV="1">
            <a:off x="469872" y="1507887"/>
            <a:ext cx="8966257" cy="1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96EA97-7BA2-4E4D-84F2-10F5D6FA13C2}"/>
              </a:ext>
            </a:extLst>
          </p:cNvPr>
          <p:cNvSpPr/>
          <p:nvPr/>
        </p:nvSpPr>
        <p:spPr>
          <a:xfrm>
            <a:off x="2934105" y="963016"/>
            <a:ext cx="3984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113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하나은행 화상 창구</a:t>
            </a:r>
            <a:endParaRPr lang="en-US" altLang="ko-KR" sz="2113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모서리가 둥근 직사각형 15">
            <a:extLst>
              <a:ext uri="{FF2B5EF4-FFF2-40B4-BE49-F238E27FC236}">
                <a16:creationId xmlns:a16="http://schemas.microsoft.com/office/drawing/2014/main" id="{74301D12-8F3F-41B3-82FC-6AEC80E151EF}"/>
              </a:ext>
            </a:extLst>
          </p:cNvPr>
          <p:cNvSpPr/>
          <p:nvPr/>
        </p:nvSpPr>
        <p:spPr>
          <a:xfrm>
            <a:off x="596647" y="1625468"/>
            <a:ext cx="8659272" cy="421745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663B36-D5C6-4F2C-997E-E57395F2A325}"/>
              </a:ext>
            </a:extLst>
          </p:cNvPr>
          <p:cNvSpPr txBox="1"/>
          <p:nvPr/>
        </p:nvSpPr>
        <p:spPr>
          <a:xfrm>
            <a:off x="2065152" y="4541079"/>
            <a:ext cx="142221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3" dirty="0"/>
              <a:t>손님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A125D7-5E0C-49EF-BFD0-ED5D557F4838}"/>
              </a:ext>
            </a:extLst>
          </p:cNvPr>
          <p:cNvSpPr txBox="1"/>
          <p:nvPr/>
        </p:nvSpPr>
        <p:spPr>
          <a:xfrm>
            <a:off x="6418633" y="4539221"/>
            <a:ext cx="142221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3" dirty="0" err="1"/>
              <a:t>텔러</a:t>
            </a:r>
            <a:endParaRPr lang="ko-KR" altLang="en-US" sz="1463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26B7C-C39C-4CE3-859B-31812ED08CC9}"/>
              </a:ext>
            </a:extLst>
          </p:cNvPr>
          <p:cNvSpPr txBox="1"/>
          <p:nvPr/>
        </p:nvSpPr>
        <p:spPr>
          <a:xfrm>
            <a:off x="1058977" y="5132994"/>
            <a:ext cx="8377151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손님이 창구업무를 자신의 공간에서  화상화면을 통해 처리할 수 있는 웹 서비스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4369E2C-27FB-404F-A67A-CA25E7231469}"/>
              </a:ext>
            </a:extLst>
          </p:cNvPr>
          <p:cNvGrpSpPr/>
          <p:nvPr/>
        </p:nvGrpSpPr>
        <p:grpSpPr>
          <a:xfrm>
            <a:off x="1705117" y="1909619"/>
            <a:ext cx="6442329" cy="2964514"/>
            <a:chOff x="2179120" y="2282227"/>
            <a:chExt cx="7338951" cy="3231883"/>
          </a:xfrm>
        </p:grpSpPr>
        <p:pic>
          <p:nvPicPr>
            <p:cNvPr id="33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CD728EDE-7430-4D3B-8984-0FFA6A2026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0" r="8780" b="24431"/>
            <a:stretch/>
          </p:blipFill>
          <p:spPr bwMode="auto">
            <a:xfrm>
              <a:off x="2179120" y="2282227"/>
              <a:ext cx="7338951" cy="323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B16E80-DBB1-4533-827F-A96D1FBA74D5}"/>
                </a:ext>
              </a:extLst>
            </p:cNvPr>
            <p:cNvSpPr/>
            <p:nvPr/>
          </p:nvSpPr>
          <p:spPr>
            <a:xfrm>
              <a:off x="7226135" y="3898168"/>
              <a:ext cx="587829" cy="3175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C122005-E0C1-44AB-812F-976F3AFEE882}"/>
                </a:ext>
              </a:extLst>
            </p:cNvPr>
            <p:cNvSpPr/>
            <p:nvPr/>
          </p:nvSpPr>
          <p:spPr>
            <a:xfrm>
              <a:off x="4756068" y="4215740"/>
              <a:ext cx="694706" cy="231569"/>
            </a:xfrm>
            <a:prstGeom prst="rect">
              <a:avLst/>
            </a:prstGeom>
            <a:solidFill>
              <a:srgbClr val="0F3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</p:spTree>
    <p:extLst>
      <p:ext uri="{BB962C8B-B14F-4D97-AF65-F5344CB8AC3E}">
        <p14:creationId xmlns:p14="http://schemas.microsoft.com/office/powerpoint/2010/main" val="32455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479822" y="959571"/>
            <a:ext cx="8946356" cy="5014913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69872" y="1507887"/>
            <a:ext cx="8966257" cy="1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596647" y="1625468"/>
            <a:ext cx="8659272" cy="421745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</a:endParaRPr>
          </a:p>
        </p:txBody>
      </p:sp>
      <p:pic>
        <p:nvPicPr>
          <p:cNvPr id="23" name="그림 22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A1F6905A-D914-4E24-9F9B-A69B34EABD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t="1" r="423" b="1852"/>
          <a:stretch/>
        </p:blipFill>
        <p:spPr>
          <a:xfrm>
            <a:off x="748336" y="2466548"/>
            <a:ext cx="4079692" cy="23920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36F2E37-4FCE-4704-99AA-571F52D0DD87}"/>
              </a:ext>
            </a:extLst>
          </p:cNvPr>
          <p:cNvSpPr txBox="1"/>
          <p:nvPr/>
        </p:nvSpPr>
        <p:spPr>
          <a:xfrm>
            <a:off x="1155553" y="1999407"/>
            <a:ext cx="335946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하나은행 화상 상담 채널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9BF01D-A8BA-4BBA-8894-A3C58ABCF5C6}"/>
              </a:ext>
            </a:extLst>
          </p:cNvPr>
          <p:cNvSpPr txBox="1"/>
          <p:nvPr/>
        </p:nvSpPr>
        <p:spPr>
          <a:xfrm>
            <a:off x="5396598" y="2409693"/>
            <a:ext cx="3440170" cy="79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2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 자료 </a:t>
            </a:r>
            <a:r>
              <a:rPr lang="ko-KR" altLang="en-US" sz="1625" dirty="0">
                <a:highlight>
                  <a:srgbClr val="FCBC85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없음</a:t>
            </a:r>
            <a:endParaRPr lang="en-US" altLang="ko-KR" sz="1625" dirty="0">
              <a:highlight>
                <a:srgbClr val="FCBC85"/>
              </a:highligh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2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금융 서비스 </a:t>
            </a:r>
            <a:r>
              <a:rPr lang="ko-KR" altLang="en-US" sz="1625" dirty="0">
                <a:highlight>
                  <a:srgbClr val="FCBC85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F39ED8-8BCE-4627-B25A-AFD775355564}"/>
              </a:ext>
            </a:extLst>
          </p:cNvPr>
          <p:cNvSpPr/>
          <p:nvPr/>
        </p:nvSpPr>
        <p:spPr>
          <a:xfrm>
            <a:off x="2870035" y="894060"/>
            <a:ext cx="3984354" cy="589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38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문제점 및 개선안</a:t>
            </a:r>
            <a:endParaRPr lang="en-US" altLang="ko-KR" sz="2438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2" name="Picture 4" descr="하나원큐 여자농구단">
            <a:extLst>
              <a:ext uri="{FF2B5EF4-FFF2-40B4-BE49-F238E27FC236}">
                <a16:creationId xmlns:a16="http://schemas.microsoft.com/office/drawing/2014/main" id="{7D1ECBB5-A600-47F7-97F2-E862DF5C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35" y="2958641"/>
            <a:ext cx="484133" cy="4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7E4D83-EF8E-47A9-9D39-A83799F145D3}"/>
              </a:ext>
            </a:extLst>
          </p:cNvPr>
          <p:cNvSpPr txBox="1"/>
          <p:nvPr/>
        </p:nvSpPr>
        <p:spPr>
          <a:xfrm>
            <a:off x="4934126" y="2023781"/>
            <a:ext cx="285182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불편했던 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837EB-1CE1-434C-887D-8BF8E7D23EF3}"/>
              </a:ext>
            </a:extLst>
          </p:cNvPr>
          <p:cNvSpPr txBox="1"/>
          <p:nvPr/>
        </p:nvSpPr>
        <p:spPr>
          <a:xfrm>
            <a:off x="5367554" y="4589080"/>
            <a:ext cx="3790111" cy="79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25" dirty="0">
                <a:highlight>
                  <a:srgbClr val="81D3B9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공유</a:t>
            </a:r>
            <a:r>
              <a:rPr lang="ko-KR" altLang="en-US" sz="162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시각 자료 제공</a:t>
            </a:r>
            <a:endParaRPr lang="en-US" altLang="ko-KR" sz="162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2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입출력을 이용한 </a:t>
            </a:r>
            <a:r>
              <a:rPr lang="ko-KR" altLang="en-US" sz="1625" dirty="0">
                <a:highlight>
                  <a:srgbClr val="81D3B9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금융 서비스</a:t>
            </a:r>
            <a:r>
              <a:rPr lang="ko-KR" altLang="en-US" sz="162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75D5BE-87CF-414D-97DB-CB1677FF5D4E}"/>
              </a:ext>
            </a:extLst>
          </p:cNvPr>
          <p:cNvSpPr txBox="1"/>
          <p:nvPr/>
        </p:nvSpPr>
        <p:spPr>
          <a:xfrm>
            <a:off x="4748364" y="4229554"/>
            <a:ext cx="285182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개선안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467209-289C-4165-AB68-0D6A275BC47F}"/>
              </a:ext>
            </a:extLst>
          </p:cNvPr>
          <p:cNvCxnSpPr>
            <a:cxnSpLocks/>
          </p:cNvCxnSpPr>
          <p:nvPr/>
        </p:nvCxnSpPr>
        <p:spPr>
          <a:xfrm>
            <a:off x="4926283" y="1625468"/>
            <a:ext cx="0" cy="42174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그림 4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F8ABB6BF-9738-4F6D-BAC4-BCEB5C08A4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918" y="2031163"/>
            <a:ext cx="378724" cy="378724"/>
          </a:xfrm>
          <a:prstGeom prst="rect">
            <a:avLst/>
          </a:prstGeom>
        </p:spPr>
      </p:pic>
      <p:pic>
        <p:nvPicPr>
          <p:cNvPr id="8" name="그림 7" descr="방이(가) 표시된 사진&#10;&#10;자동 생성된 설명">
            <a:extLst>
              <a:ext uri="{FF2B5EF4-FFF2-40B4-BE49-F238E27FC236}">
                <a16:creationId xmlns:a16="http://schemas.microsoft.com/office/drawing/2014/main" id="{CC78A263-E3B0-4B81-BD8C-BB68305B82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7" y="4268402"/>
            <a:ext cx="378724" cy="378724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225C4F0-C307-4029-A07D-32F957B961E0}"/>
              </a:ext>
            </a:extLst>
          </p:cNvPr>
          <p:cNvSpPr/>
          <p:nvPr/>
        </p:nvSpPr>
        <p:spPr>
          <a:xfrm>
            <a:off x="6921279" y="3690652"/>
            <a:ext cx="445902" cy="47104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25" name="그림 24" descr="표지판이(가) 표시된 사진&#10;&#10;자동 생성된 설명">
            <a:extLst>
              <a:ext uri="{FF2B5EF4-FFF2-40B4-BE49-F238E27FC236}">
                <a16:creationId xmlns:a16="http://schemas.microsoft.com/office/drawing/2014/main" id="{23ECBC2B-AD41-4862-BA7A-F8253DCE63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18" y="2816720"/>
            <a:ext cx="453617" cy="453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BCE90C-BEF1-48FB-BD41-AFE388F63A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67" y="2821929"/>
            <a:ext cx="363179" cy="363179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44F4EF9-4F6B-4A6C-9F3E-051ADF3923DE}"/>
              </a:ext>
            </a:extLst>
          </p:cNvPr>
          <p:cNvSpPr/>
          <p:nvPr/>
        </p:nvSpPr>
        <p:spPr>
          <a:xfrm>
            <a:off x="7734831" y="2214973"/>
            <a:ext cx="1528932" cy="1567900"/>
          </a:xfrm>
          <a:prstGeom prst="mathMultiply">
            <a:avLst>
              <a:gd name="adj1" fmla="val 63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201280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479822" y="956544"/>
            <a:ext cx="8946356" cy="5014913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69872" y="1507887"/>
            <a:ext cx="8966257" cy="1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60823" y="896338"/>
            <a:ext cx="3984354" cy="589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38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시나리오 및 기능</a:t>
            </a:r>
            <a:endParaRPr lang="en-US" altLang="ko-KR" sz="2438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596647" y="1625468"/>
            <a:ext cx="8659272" cy="421745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prstClr val="white"/>
                </a:solidFill>
              </a:rPr>
              <a:t> </a:t>
            </a:r>
            <a:endParaRPr lang="ko-KR" altLang="en-US" sz="1463" dirty="0">
              <a:solidFill>
                <a:prstClr val="white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A18708-8CC3-4823-ACF6-18F932B9D0B4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4926283" y="1625468"/>
            <a:ext cx="0" cy="42174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1BC814-3F8D-4ABA-8203-72D7D0A11D08}"/>
              </a:ext>
            </a:extLst>
          </p:cNvPr>
          <p:cNvCxnSpPr>
            <a:cxnSpLocks/>
          </p:cNvCxnSpPr>
          <p:nvPr/>
        </p:nvCxnSpPr>
        <p:spPr>
          <a:xfrm flipH="1">
            <a:off x="586696" y="3676657"/>
            <a:ext cx="8669221" cy="1726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08F80FD-57B2-408F-98AA-07D37285C015}"/>
              </a:ext>
            </a:extLst>
          </p:cNvPr>
          <p:cNvGrpSpPr/>
          <p:nvPr/>
        </p:nvGrpSpPr>
        <p:grpSpPr>
          <a:xfrm>
            <a:off x="648443" y="1720129"/>
            <a:ext cx="3978855" cy="1718376"/>
            <a:chOff x="798084" y="1325774"/>
            <a:chExt cx="4897052" cy="2114924"/>
          </a:xfrm>
        </p:grpSpPr>
        <p:pic>
          <p:nvPicPr>
            <p:cNvPr id="7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E39733D-737A-4328-8AB7-B65C17DAE9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456192" y="2421149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그림 72" descr="텍스트, 표지판, 시계, 옅은이(가) 표시된 사진&#10;&#10;자동 생성된 설명">
              <a:extLst>
                <a:ext uri="{FF2B5EF4-FFF2-40B4-BE49-F238E27FC236}">
                  <a16:creationId xmlns:a16="http://schemas.microsoft.com/office/drawing/2014/main" id="{D586853F-93AC-45B7-9819-1F0440CBC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658" y="2407022"/>
              <a:ext cx="1033676" cy="1033676"/>
            </a:xfrm>
            <a:prstGeom prst="rect">
              <a:avLst/>
            </a:prstGeom>
          </p:spPr>
        </p:pic>
        <p:pic>
          <p:nvPicPr>
            <p:cNvPr id="7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53D7A35-CC78-44FE-829A-3E03A9CE81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569194" y="2421149"/>
              <a:ext cx="977618" cy="89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07F420-B5EB-462E-BCA0-73EBFDFA307D}"/>
                </a:ext>
              </a:extLst>
            </p:cNvPr>
            <p:cNvSpPr txBox="1"/>
            <p:nvPr/>
          </p:nvSpPr>
          <p:spPr>
            <a:xfrm>
              <a:off x="798084" y="1325774"/>
              <a:ext cx="4897052" cy="45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손님과 </a:t>
              </a:r>
              <a:r>
                <a:rPr lang="ko-KR" altLang="en-US" sz="1788" dirty="0" err="1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텔러의</a:t>
              </a:r>
              <a:r>
                <a:rPr lang="ko-KR" altLang="en-US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매칭</a:t>
              </a:r>
              <a:endParaRPr lang="en-US" altLang="ko-KR" sz="1788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13800A4A-9D87-4A91-B355-E5AF2767FB42}"/>
                </a:ext>
              </a:extLst>
            </p:cNvPr>
            <p:cNvSpPr/>
            <p:nvPr/>
          </p:nvSpPr>
          <p:spPr>
            <a:xfrm>
              <a:off x="2367610" y="2789605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F718416B-53C1-480C-A463-2EFBD6E11895}"/>
                </a:ext>
              </a:extLst>
            </p:cNvPr>
            <p:cNvSpPr/>
            <p:nvPr/>
          </p:nvSpPr>
          <p:spPr>
            <a:xfrm rot="10800000">
              <a:off x="4202691" y="2789605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471811-B4DB-4D91-8743-C816D4B6E67B}"/>
              </a:ext>
            </a:extLst>
          </p:cNvPr>
          <p:cNvGrpSpPr/>
          <p:nvPr/>
        </p:nvGrpSpPr>
        <p:grpSpPr>
          <a:xfrm>
            <a:off x="4992459" y="1716934"/>
            <a:ext cx="3941422" cy="1777270"/>
            <a:chOff x="6137128" y="1481729"/>
            <a:chExt cx="4850981" cy="2187409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F51412A-6E61-4AD7-ADA6-3D00B70320DD}"/>
                </a:ext>
              </a:extLst>
            </p:cNvPr>
            <p:cNvSpPr/>
            <p:nvPr/>
          </p:nvSpPr>
          <p:spPr>
            <a:xfrm>
              <a:off x="6591015" y="2293850"/>
              <a:ext cx="4397094" cy="1375288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8E61B0A-7162-42BC-BE47-A52C108E1CDB}"/>
                </a:ext>
              </a:extLst>
            </p:cNvPr>
            <p:cNvSpPr txBox="1"/>
            <p:nvPr/>
          </p:nvSpPr>
          <p:spPr>
            <a:xfrm>
              <a:off x="6137128" y="1481729"/>
              <a:ext cx="3282389" cy="45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영상</a:t>
              </a:r>
              <a:r>
                <a:rPr lang="en-US" altLang="ko-KR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</a:t>
              </a:r>
              <a:r>
                <a:rPr lang="en-US" altLang="ko-KR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화면 공유</a:t>
              </a:r>
              <a:endParaRPr lang="en-US" altLang="ko-KR" sz="1788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66B77AB-E87B-4E7C-A253-F2AFC564FBFD}"/>
                </a:ext>
              </a:extLst>
            </p:cNvPr>
            <p:cNvSpPr/>
            <p:nvPr/>
          </p:nvSpPr>
          <p:spPr>
            <a:xfrm>
              <a:off x="9630428" y="2440154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pic>
          <p:nvPicPr>
            <p:cNvPr id="83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82331B7B-C1B3-4A40-8845-1A0D6BA40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9893334" y="2620433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림 83" descr="표지판이(가) 표시된 사진&#10;&#10;자동 생성된 설명">
              <a:extLst>
                <a:ext uri="{FF2B5EF4-FFF2-40B4-BE49-F238E27FC236}">
                  <a16:creationId xmlns:a16="http://schemas.microsoft.com/office/drawing/2014/main" id="{8F716BE0-B752-4BC9-AC5D-8BCEB076C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933" y="2472031"/>
              <a:ext cx="1048588" cy="1048588"/>
            </a:xfrm>
            <a:prstGeom prst="rect">
              <a:avLst/>
            </a:prstGeom>
          </p:spPr>
        </p:pic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10FCF65E-6DC2-49D3-8CC2-B41BDCB516BB}"/>
                </a:ext>
              </a:extLst>
            </p:cNvPr>
            <p:cNvSpPr/>
            <p:nvPr/>
          </p:nvSpPr>
          <p:spPr>
            <a:xfrm>
              <a:off x="6808651" y="2459215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pic>
          <p:nvPicPr>
            <p:cNvPr id="86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DBCEFDCA-4E25-4C2C-BAB2-750BFFF85E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7012781" y="2542979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A06748-D98F-4A92-98A0-31BD3C763195}"/>
              </a:ext>
            </a:extLst>
          </p:cNvPr>
          <p:cNvGrpSpPr/>
          <p:nvPr/>
        </p:nvGrpSpPr>
        <p:grpSpPr>
          <a:xfrm>
            <a:off x="4989436" y="1716977"/>
            <a:ext cx="3941422" cy="1777270"/>
            <a:chOff x="6140842" y="1321895"/>
            <a:chExt cx="4850981" cy="218740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F08003A-D239-497C-8BDC-C5B835B25E81}"/>
                </a:ext>
              </a:extLst>
            </p:cNvPr>
            <p:cNvSpPr/>
            <p:nvPr/>
          </p:nvSpPr>
          <p:spPr>
            <a:xfrm>
              <a:off x="6594729" y="2134016"/>
              <a:ext cx="4397094" cy="13752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919A66-3CD3-4407-A58B-EA25480BF0C3}"/>
                </a:ext>
              </a:extLst>
            </p:cNvPr>
            <p:cNvSpPr txBox="1"/>
            <p:nvPr/>
          </p:nvSpPr>
          <p:spPr>
            <a:xfrm>
              <a:off x="6140842" y="1321895"/>
              <a:ext cx="3282389" cy="45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영상</a:t>
              </a:r>
              <a:r>
                <a:rPr lang="en-US" altLang="ko-KR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</a:t>
              </a:r>
              <a:r>
                <a:rPr lang="en-US" altLang="ko-KR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화면 공유</a:t>
              </a:r>
              <a:endParaRPr lang="en-US" altLang="ko-KR" sz="1788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3DA90A-068A-4C02-919C-E5A7DFAC1B5B}"/>
                </a:ext>
              </a:extLst>
            </p:cNvPr>
            <p:cNvSpPr/>
            <p:nvPr/>
          </p:nvSpPr>
          <p:spPr>
            <a:xfrm>
              <a:off x="9634142" y="2280320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pic>
          <p:nvPicPr>
            <p:cNvPr id="25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0FDF75A1-922D-4237-9FC6-D4448EBA71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9897048" y="2460599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그림 42" descr="표지판이(가) 표시된 사진&#10;&#10;자동 생성된 설명">
              <a:extLst>
                <a:ext uri="{FF2B5EF4-FFF2-40B4-BE49-F238E27FC236}">
                  <a16:creationId xmlns:a16="http://schemas.microsoft.com/office/drawing/2014/main" id="{3ABB16FF-4457-401D-9341-AFC44C47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647" y="2312197"/>
              <a:ext cx="1048588" cy="1048588"/>
            </a:xfrm>
            <a:prstGeom prst="rect">
              <a:avLst/>
            </a:prstGeom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AA33B80-689F-443D-B5A8-19C260D1BB43}"/>
                </a:ext>
              </a:extLst>
            </p:cNvPr>
            <p:cNvSpPr/>
            <p:nvPr/>
          </p:nvSpPr>
          <p:spPr>
            <a:xfrm>
              <a:off x="6812365" y="2299381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pic>
          <p:nvPicPr>
            <p:cNvPr id="4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E01C0EF-AADC-43A3-8143-7A8C8BD7BF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7016495" y="2383145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D1D6C6-7518-4C32-BA02-381768E2538D}"/>
              </a:ext>
            </a:extLst>
          </p:cNvPr>
          <p:cNvGrpSpPr/>
          <p:nvPr/>
        </p:nvGrpSpPr>
        <p:grpSpPr>
          <a:xfrm>
            <a:off x="650082" y="1718349"/>
            <a:ext cx="3978855" cy="1718376"/>
            <a:chOff x="800101" y="1321895"/>
            <a:chExt cx="4897052" cy="2114924"/>
          </a:xfrm>
        </p:grpSpPr>
        <p:pic>
          <p:nvPicPr>
            <p:cNvPr id="2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4004228-7AD7-4289-8352-23CF2F3B2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458209" y="2417270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 descr="텍스트, 표지판, 시계, 옅은이(가) 표시된 사진&#10;&#10;자동 생성된 설명">
              <a:extLst>
                <a:ext uri="{FF2B5EF4-FFF2-40B4-BE49-F238E27FC236}">
                  <a16:creationId xmlns:a16="http://schemas.microsoft.com/office/drawing/2014/main" id="{FF045777-ED6F-4B25-9E7C-386A478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675" y="2403143"/>
              <a:ext cx="1033676" cy="1033676"/>
            </a:xfrm>
            <a:prstGeom prst="rect">
              <a:avLst/>
            </a:prstGeom>
          </p:spPr>
        </p:pic>
        <p:pic>
          <p:nvPicPr>
            <p:cNvPr id="2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DA4721C-78B7-4FC6-8234-5BCFBE1229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571211" y="2417270"/>
              <a:ext cx="977618" cy="89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F1765C-82BC-408B-9B72-CAF9A6866CE6}"/>
                </a:ext>
              </a:extLst>
            </p:cNvPr>
            <p:cNvSpPr txBox="1"/>
            <p:nvPr/>
          </p:nvSpPr>
          <p:spPr>
            <a:xfrm>
              <a:off x="800101" y="1321895"/>
              <a:ext cx="4897052" cy="45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손님과 </a:t>
              </a:r>
              <a:r>
                <a:rPr lang="ko-KR" altLang="en-US" sz="1788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텔러의</a:t>
              </a:r>
              <a:r>
                <a:rPr lang="ko-KR" altLang="en-US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매칭</a:t>
              </a:r>
              <a:endParaRPr lang="en-US" altLang="ko-KR" sz="1788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10C5C23D-2407-4B4E-9880-4A40696DD1AD}"/>
                </a:ext>
              </a:extLst>
            </p:cNvPr>
            <p:cNvSpPr/>
            <p:nvPr/>
          </p:nvSpPr>
          <p:spPr>
            <a:xfrm>
              <a:off x="2369627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2248093F-2004-4DB3-9E64-F49507D049C5}"/>
                </a:ext>
              </a:extLst>
            </p:cNvPr>
            <p:cNvSpPr/>
            <p:nvPr/>
          </p:nvSpPr>
          <p:spPr>
            <a:xfrm rot="10800000">
              <a:off x="4204708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D3898F-93F6-4FDC-B44A-88398BA9C127}"/>
              </a:ext>
            </a:extLst>
          </p:cNvPr>
          <p:cNvGrpSpPr/>
          <p:nvPr/>
        </p:nvGrpSpPr>
        <p:grpSpPr>
          <a:xfrm>
            <a:off x="647065" y="3780876"/>
            <a:ext cx="3844267" cy="1955072"/>
            <a:chOff x="796387" y="4143170"/>
            <a:chExt cx="4731405" cy="240624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4668AA-B14F-4B9E-9550-3FF348B62FCF}"/>
                </a:ext>
              </a:extLst>
            </p:cNvPr>
            <p:cNvSpPr txBox="1"/>
            <p:nvPr/>
          </p:nvSpPr>
          <p:spPr>
            <a:xfrm>
              <a:off x="796387" y="4143170"/>
              <a:ext cx="4363915" cy="452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손님에게 금융서비스 제공</a:t>
              </a:r>
              <a:endParaRPr lang="en-US" altLang="ko-KR" sz="1788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EB44300-98A4-4D86-9ADC-9C02A62BA229}"/>
                </a:ext>
              </a:extLst>
            </p:cNvPr>
            <p:cNvSpPr/>
            <p:nvPr/>
          </p:nvSpPr>
          <p:spPr>
            <a:xfrm>
              <a:off x="1130698" y="4895391"/>
              <a:ext cx="4397094" cy="1654022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DF4DD26B-8640-487E-9BCD-4551DBC327FF}"/>
                </a:ext>
              </a:extLst>
            </p:cNvPr>
            <p:cNvSpPr/>
            <p:nvPr/>
          </p:nvSpPr>
          <p:spPr>
            <a:xfrm>
              <a:off x="4170111" y="5320428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pic>
          <p:nvPicPr>
            <p:cNvPr id="90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C7FA5845-8D87-4223-899D-DF3B0B5167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433017" y="5500707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7CF5CDCD-BBD3-48EE-A3FA-56444DBF20E7}"/>
                </a:ext>
              </a:extLst>
            </p:cNvPr>
            <p:cNvSpPr/>
            <p:nvPr/>
          </p:nvSpPr>
          <p:spPr>
            <a:xfrm>
              <a:off x="1348334" y="5339489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pic>
          <p:nvPicPr>
            <p:cNvPr id="9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CD4153C0-EE14-4FDA-B808-9E78E057D0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552464" y="5423253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말풍선: 타원형 92">
              <a:extLst>
                <a:ext uri="{FF2B5EF4-FFF2-40B4-BE49-F238E27FC236}">
                  <a16:creationId xmlns:a16="http://schemas.microsoft.com/office/drawing/2014/main" id="{E9425734-FF22-49A6-A292-9D95CBBF0C3F}"/>
                </a:ext>
              </a:extLst>
            </p:cNvPr>
            <p:cNvSpPr/>
            <p:nvPr/>
          </p:nvSpPr>
          <p:spPr>
            <a:xfrm>
              <a:off x="2560833" y="5024331"/>
              <a:ext cx="1624816" cy="479417"/>
            </a:xfrm>
            <a:prstGeom prst="wedgeEllipseCallout">
              <a:avLst>
                <a:gd name="adj1" fmla="val 44453"/>
                <a:gd name="adj2" fmla="val 65222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rPr>
                <a:t>예금가입</a:t>
              </a:r>
              <a:r>
                <a:rPr lang="en-US" altLang="ko-KR" sz="1463" dirty="0"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rPr>
                <a:t>?</a:t>
              </a:r>
              <a:endParaRPr lang="ko-KR" altLang="en-US" sz="1463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endParaRPr>
            </a:p>
          </p:txBody>
        </p:sp>
        <p:sp>
          <p:nvSpPr>
            <p:cNvPr id="94" name="말풍선: 모서리가 둥근 사각형 93">
              <a:extLst>
                <a:ext uri="{FF2B5EF4-FFF2-40B4-BE49-F238E27FC236}">
                  <a16:creationId xmlns:a16="http://schemas.microsoft.com/office/drawing/2014/main" id="{5B1BBF94-466C-4E0D-9D04-E31B4A4876ED}"/>
                </a:ext>
              </a:extLst>
            </p:cNvPr>
            <p:cNvSpPr/>
            <p:nvPr/>
          </p:nvSpPr>
          <p:spPr>
            <a:xfrm>
              <a:off x="2675656" y="6087336"/>
              <a:ext cx="1361521" cy="406750"/>
            </a:xfrm>
            <a:prstGeom prst="wedgeRoundRectCallout">
              <a:avLst>
                <a:gd name="adj1" fmla="val -47155"/>
                <a:gd name="adj2" fmla="val -83047"/>
                <a:gd name="adj3" fmla="val 16667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dirty="0"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rPr>
                <a:t>****</a:t>
              </a:r>
              <a:endParaRPr lang="ko-KR" altLang="en-US" sz="1463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E18942-BD04-4C80-A6B9-F645B589BDF2}"/>
              </a:ext>
            </a:extLst>
          </p:cNvPr>
          <p:cNvGrpSpPr/>
          <p:nvPr/>
        </p:nvGrpSpPr>
        <p:grpSpPr>
          <a:xfrm>
            <a:off x="650082" y="3782762"/>
            <a:ext cx="3844267" cy="1955072"/>
            <a:chOff x="800101" y="3864392"/>
            <a:chExt cx="4731405" cy="24062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BBB1F-B56E-4C35-8E3F-FDD9CB960995}"/>
                </a:ext>
              </a:extLst>
            </p:cNvPr>
            <p:cNvSpPr txBox="1"/>
            <p:nvPr/>
          </p:nvSpPr>
          <p:spPr>
            <a:xfrm>
              <a:off x="800101" y="3864392"/>
              <a:ext cx="4363915" cy="452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손님에게 금융서비스 제공</a:t>
              </a:r>
              <a:endParaRPr lang="en-US" altLang="ko-KR" sz="1788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EF597A9-7B94-4ABF-B666-1AB681ABD0B2}"/>
                </a:ext>
              </a:extLst>
            </p:cNvPr>
            <p:cNvSpPr/>
            <p:nvPr/>
          </p:nvSpPr>
          <p:spPr>
            <a:xfrm>
              <a:off x="1134412" y="4616613"/>
              <a:ext cx="4397094" cy="16540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30AEBC2-0343-45BC-BAA8-EFFDF6CBD253}"/>
                </a:ext>
              </a:extLst>
            </p:cNvPr>
            <p:cNvSpPr/>
            <p:nvPr/>
          </p:nvSpPr>
          <p:spPr>
            <a:xfrm>
              <a:off x="4173825" y="5041650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pic>
          <p:nvPicPr>
            <p:cNvPr id="49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7BA1C8B5-5CC9-4EF7-8A45-234006F3EF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436731" y="5221929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E97742F-BAF5-4D86-A2DC-D5BB030F57FF}"/>
                </a:ext>
              </a:extLst>
            </p:cNvPr>
            <p:cNvSpPr/>
            <p:nvPr/>
          </p:nvSpPr>
          <p:spPr>
            <a:xfrm>
              <a:off x="1352048" y="5060711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pic>
          <p:nvPicPr>
            <p:cNvPr id="51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B08B9D8-C53E-46EA-B1EA-FF259DC67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556178" y="5144475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말풍선: 타원형 44">
              <a:extLst>
                <a:ext uri="{FF2B5EF4-FFF2-40B4-BE49-F238E27FC236}">
                  <a16:creationId xmlns:a16="http://schemas.microsoft.com/office/drawing/2014/main" id="{0F1A179C-6C4A-44C2-9E5E-EC4DA5E891D6}"/>
                </a:ext>
              </a:extLst>
            </p:cNvPr>
            <p:cNvSpPr/>
            <p:nvPr/>
          </p:nvSpPr>
          <p:spPr>
            <a:xfrm>
              <a:off x="2564547" y="4745553"/>
              <a:ext cx="1624816" cy="479417"/>
            </a:xfrm>
            <a:prstGeom prst="wedgeEllipseCallout">
              <a:avLst>
                <a:gd name="adj1" fmla="val 44453"/>
                <a:gd name="adj2" fmla="val 6522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예금가입</a:t>
              </a:r>
              <a:r>
                <a:rPr lang="en-US" altLang="ko-KR" sz="1463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sz="146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C0C8DDF1-5AB2-4DBC-9DA6-2DDFF5F80F81}"/>
                </a:ext>
              </a:extLst>
            </p:cNvPr>
            <p:cNvSpPr/>
            <p:nvPr/>
          </p:nvSpPr>
          <p:spPr>
            <a:xfrm>
              <a:off x="2679370" y="5808558"/>
              <a:ext cx="1361521" cy="406750"/>
            </a:xfrm>
            <a:prstGeom prst="wedgeRoundRectCallout">
              <a:avLst>
                <a:gd name="adj1" fmla="val -47155"/>
                <a:gd name="adj2" fmla="val -83047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****</a:t>
              </a:r>
              <a:endParaRPr lang="ko-KR" altLang="en-US" sz="146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C1BBF0-1127-4E2F-BA8C-780533BC32D6}"/>
              </a:ext>
            </a:extLst>
          </p:cNvPr>
          <p:cNvGrpSpPr/>
          <p:nvPr/>
        </p:nvGrpSpPr>
        <p:grpSpPr>
          <a:xfrm>
            <a:off x="4992457" y="3782834"/>
            <a:ext cx="4000196" cy="1914602"/>
            <a:chOff x="6144563" y="5084118"/>
            <a:chExt cx="4923318" cy="2356433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3DAE31A-DB89-4842-A219-C189D2F9C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2367" y="5671879"/>
              <a:ext cx="693005" cy="1768672"/>
            </a:xfrm>
            <a:prstGeom prst="line">
              <a:avLst/>
            </a:prstGeom>
            <a:ln w="19050">
              <a:solidFill>
                <a:schemeClr val="bg2">
                  <a:lumMod val="75000"/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45C4247-ABDB-4784-803E-1C030614CD08}"/>
                </a:ext>
              </a:extLst>
            </p:cNvPr>
            <p:cNvSpPr txBox="1"/>
            <p:nvPr/>
          </p:nvSpPr>
          <p:spPr>
            <a:xfrm>
              <a:off x="6144563" y="5084118"/>
              <a:ext cx="4363914" cy="45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4. </a:t>
              </a:r>
              <a:r>
                <a:rPr lang="ko-KR" altLang="en-US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상담 기록 남기기 </a:t>
              </a:r>
              <a:r>
                <a:rPr lang="en-US" altLang="ko-KR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&amp; </a:t>
              </a:r>
              <a:r>
                <a:rPr lang="ko-KR" altLang="en-US" sz="1788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채널 연동</a:t>
              </a:r>
              <a:endParaRPr lang="en-US" altLang="ko-KR" sz="1788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97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9143966-39B8-4EEA-BD8F-B81501E430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7335845" y="6384447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17C7C76A-871C-4B4E-A8F3-E4C37810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213" y="5789338"/>
              <a:ext cx="1190217" cy="119021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67847B-72C6-4BF4-8CE6-446586EA1060}"/>
                </a:ext>
              </a:extLst>
            </p:cNvPr>
            <p:cNvSpPr txBox="1"/>
            <p:nvPr/>
          </p:nvSpPr>
          <p:spPr>
            <a:xfrm>
              <a:off x="9159930" y="5660895"/>
              <a:ext cx="1907951" cy="35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>
                  <a:solidFill>
                    <a:schemeClr val="tx1">
                      <a:alpha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통합상담관리 채널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5953877-B18B-46FB-A467-B6B4A31A7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6952" y="6018870"/>
              <a:ext cx="1373909" cy="137390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BE02BF8-410A-420E-AFD1-951D5DC8C518}"/>
                </a:ext>
              </a:extLst>
            </p:cNvPr>
            <p:cNvSpPr txBox="1"/>
            <p:nvPr/>
          </p:nvSpPr>
          <p:spPr>
            <a:xfrm>
              <a:off x="6422725" y="5958294"/>
              <a:ext cx="923278" cy="39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3" dirty="0">
                  <a:solidFill>
                    <a:schemeClr val="tx1">
                      <a:alpha val="25000"/>
                    </a:schemeClr>
                  </a:solidFill>
                </a:rPr>
                <a:t>report</a:t>
              </a:r>
              <a:endParaRPr lang="ko-KR" altLang="en-US" sz="1463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E48F7C-4DC6-4819-B481-10663DA37DEC}"/>
              </a:ext>
            </a:extLst>
          </p:cNvPr>
          <p:cNvGrpSpPr/>
          <p:nvPr/>
        </p:nvGrpSpPr>
        <p:grpSpPr>
          <a:xfrm>
            <a:off x="4989435" y="3782758"/>
            <a:ext cx="4000196" cy="1914602"/>
            <a:chOff x="6140843" y="3864392"/>
            <a:chExt cx="4923318" cy="235643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AF96F-A998-40C3-8E57-8EBF9C4853E4}"/>
                </a:ext>
              </a:extLst>
            </p:cNvPr>
            <p:cNvSpPr txBox="1"/>
            <p:nvPr/>
          </p:nvSpPr>
          <p:spPr>
            <a:xfrm>
              <a:off x="6140843" y="3864392"/>
              <a:ext cx="4363914" cy="45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4. </a:t>
              </a:r>
              <a:r>
                <a:rPr lang="ko-KR" altLang="en-US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상담 기록 남기기 </a:t>
              </a:r>
              <a:r>
                <a:rPr lang="en-US" altLang="ko-KR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&amp; </a:t>
              </a:r>
              <a:r>
                <a:rPr lang="ko-KR" altLang="en-US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채널 연동</a:t>
              </a:r>
              <a:endParaRPr lang="en-US" altLang="ko-KR" sz="1788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6D31E1-37C4-403A-B330-23847E208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8647" y="4452153"/>
              <a:ext cx="693005" cy="1768672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21309579-37B2-4E69-9A6A-2C9652097D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7332125" y="5164721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99C5B25-ECD4-42CE-8202-EDA3911F3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493" y="4569612"/>
              <a:ext cx="1190217" cy="119021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331E37-1D79-4299-8032-17A63F135E98}"/>
                </a:ext>
              </a:extLst>
            </p:cNvPr>
            <p:cNvSpPr txBox="1"/>
            <p:nvPr/>
          </p:nvSpPr>
          <p:spPr>
            <a:xfrm>
              <a:off x="6429082" y="4742661"/>
              <a:ext cx="923278" cy="39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3" dirty="0"/>
                <a:t>report</a:t>
              </a:r>
              <a:endParaRPr lang="ko-KR" altLang="en-US" sz="1463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8CC2C9-CCDB-41E7-897E-D9CDF35ACA63}"/>
                </a:ext>
              </a:extLst>
            </p:cNvPr>
            <p:cNvSpPr txBox="1"/>
            <p:nvPr/>
          </p:nvSpPr>
          <p:spPr>
            <a:xfrm>
              <a:off x="9156210" y="4441169"/>
              <a:ext cx="1907951" cy="35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통합상담관리 채널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6A2BCC1-3F59-4E2C-A113-51663AB47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232" y="4799144"/>
              <a:ext cx="1373909" cy="1373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8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489772" y="935062"/>
            <a:ext cx="8946356" cy="5014913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69872" y="1507887"/>
            <a:ext cx="8966257" cy="1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623363" y="1643907"/>
            <a:ext cx="8659272" cy="421745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FAC7-AC76-42D7-ACD9-68B1CCAE5063}"/>
              </a:ext>
            </a:extLst>
          </p:cNvPr>
          <p:cNvSpPr txBox="1"/>
          <p:nvPr/>
        </p:nvSpPr>
        <p:spPr>
          <a:xfrm>
            <a:off x="772064" y="1720805"/>
            <a:ext cx="4893744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손님과 </a:t>
            </a:r>
            <a:r>
              <a:rPr lang="ko-KR" altLang="en-US" sz="2113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텔러의</a:t>
            </a:r>
            <a:r>
              <a:rPr lang="ko-KR" altLang="en-US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매칭</a:t>
            </a:r>
            <a:endParaRPr lang="en-US" altLang="ko-KR" sz="2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323354-B31C-4C26-9971-0E447F90C8C6}"/>
              </a:ext>
            </a:extLst>
          </p:cNvPr>
          <p:cNvCxnSpPr/>
          <p:nvPr/>
        </p:nvCxnSpPr>
        <p:spPr>
          <a:xfrm>
            <a:off x="5354219" y="2378891"/>
            <a:ext cx="0" cy="291941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원통형 9">
            <a:extLst>
              <a:ext uri="{FF2B5EF4-FFF2-40B4-BE49-F238E27FC236}">
                <a16:creationId xmlns:a16="http://schemas.microsoft.com/office/drawing/2014/main" id="{5FB81012-29AD-4C51-A545-66B6F4B94A2A}"/>
              </a:ext>
            </a:extLst>
          </p:cNvPr>
          <p:cNvSpPr/>
          <p:nvPr/>
        </p:nvSpPr>
        <p:spPr>
          <a:xfrm>
            <a:off x="6092148" y="2929098"/>
            <a:ext cx="2540992" cy="2479840"/>
          </a:xfrm>
          <a:prstGeom prst="can">
            <a:avLst>
              <a:gd name="adj" fmla="val 1418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2CD4C4B7-6867-45DA-B39A-212A0BB63BD6}"/>
              </a:ext>
            </a:extLst>
          </p:cNvPr>
          <p:cNvSpPr/>
          <p:nvPr/>
        </p:nvSpPr>
        <p:spPr>
          <a:xfrm>
            <a:off x="6175486" y="3592107"/>
            <a:ext cx="1061366" cy="33625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clients</a:t>
            </a:r>
            <a:endParaRPr lang="ko-KR" altLang="en-US" sz="1463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2B52-C9BB-46A3-A1F4-F1263A803A9D}"/>
              </a:ext>
            </a:extLst>
          </p:cNvPr>
          <p:cNvSpPr txBox="1"/>
          <p:nvPr/>
        </p:nvSpPr>
        <p:spPr>
          <a:xfrm>
            <a:off x="6366735" y="3327892"/>
            <a:ext cx="79057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buffer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8DD54CDB-CD4C-4A5D-BA64-AFB756158AF0}"/>
              </a:ext>
            </a:extLst>
          </p:cNvPr>
          <p:cNvSpPr/>
          <p:nvPr/>
        </p:nvSpPr>
        <p:spPr>
          <a:xfrm>
            <a:off x="7523692" y="3590004"/>
            <a:ext cx="1061366" cy="33625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tellers</a:t>
            </a:r>
            <a:endParaRPr lang="ko-KR" altLang="en-US" sz="1463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id="{3B445643-FABD-4E18-89B2-7CECD92A77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153" t="65" r="66103" b="64333"/>
          <a:stretch/>
        </p:blipFill>
        <p:spPr>
          <a:xfrm>
            <a:off x="5509383" y="2577928"/>
            <a:ext cx="628279" cy="6172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2E6ED38-273F-49C1-9F82-A0E2E62291DE}"/>
              </a:ext>
            </a:extLst>
          </p:cNvPr>
          <p:cNvSpPr txBox="1"/>
          <p:nvPr/>
        </p:nvSpPr>
        <p:spPr>
          <a:xfrm>
            <a:off x="6854475" y="2947824"/>
            <a:ext cx="10277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Node.JS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04ACDF4-9298-44DC-9060-3905BD61D333}"/>
              </a:ext>
            </a:extLst>
          </p:cNvPr>
          <p:cNvSpPr/>
          <p:nvPr/>
        </p:nvSpPr>
        <p:spPr>
          <a:xfrm rot="2495507">
            <a:off x="5830672" y="3264737"/>
            <a:ext cx="666085" cy="33941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endParaRPr lang="ko-KR" altLang="en-US" sz="85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7286FBDB-5839-4FFF-92EB-4B73A49838E1}"/>
              </a:ext>
            </a:extLst>
          </p:cNvPr>
          <p:cNvSpPr/>
          <p:nvPr/>
        </p:nvSpPr>
        <p:spPr>
          <a:xfrm rot="8110944">
            <a:off x="8224344" y="3255921"/>
            <a:ext cx="669996" cy="33941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1599969" lon="0" rev="10799999"/>
              </a:camera>
              <a:lightRig rig="threePt" dir="t"/>
            </a:scene3d>
          </a:bodyPr>
          <a:lstStyle/>
          <a:p>
            <a:pPr algn="ctr"/>
            <a:r>
              <a:rPr lang="en-US" altLang="ko-KR" sz="85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endParaRPr lang="ko-KR" altLang="en-US" sz="85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43A28AB-C06C-4220-B47A-08712828034B}"/>
              </a:ext>
            </a:extLst>
          </p:cNvPr>
          <p:cNvSpPr/>
          <p:nvPr/>
        </p:nvSpPr>
        <p:spPr>
          <a:xfrm>
            <a:off x="6509084" y="4007635"/>
            <a:ext cx="1718486" cy="52996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length &gt; 0</a:t>
            </a:r>
            <a:endParaRPr lang="ko-KR" altLang="en-US" sz="1138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DB9E530-E1B9-4C0C-9994-8F06DD70E878}"/>
              </a:ext>
            </a:extLst>
          </p:cNvPr>
          <p:cNvSpPr/>
          <p:nvPr/>
        </p:nvSpPr>
        <p:spPr>
          <a:xfrm>
            <a:off x="7161164" y="4609283"/>
            <a:ext cx="414329" cy="3329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19CEB2F4-B0AC-475E-B94D-9BD00E9BC3EA}"/>
              </a:ext>
            </a:extLst>
          </p:cNvPr>
          <p:cNvSpPr/>
          <p:nvPr/>
        </p:nvSpPr>
        <p:spPr>
          <a:xfrm>
            <a:off x="6651469" y="4973796"/>
            <a:ext cx="1372316" cy="25947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New Room</a:t>
            </a:r>
            <a:endParaRPr lang="ko-KR" altLang="en-US" sz="146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0" name="그림 59" descr="그리기이(가) 표시된 사진&#10;&#10;자동 생성된 설명">
            <a:extLst>
              <a:ext uri="{FF2B5EF4-FFF2-40B4-BE49-F238E27FC236}">
                <a16:creationId xmlns:a16="http://schemas.microsoft.com/office/drawing/2014/main" id="{D3155861-0EF7-4E47-A621-B4E3BD1139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153" t="65" r="66103" b="64333"/>
          <a:stretch/>
        </p:blipFill>
        <p:spPr>
          <a:xfrm>
            <a:off x="8628426" y="2558727"/>
            <a:ext cx="628279" cy="61722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5B74A35-DDBE-4EC1-AE7B-20CD66F9DC22}"/>
              </a:ext>
            </a:extLst>
          </p:cNvPr>
          <p:cNvSpPr txBox="1"/>
          <p:nvPr/>
        </p:nvSpPr>
        <p:spPr>
          <a:xfrm>
            <a:off x="5480802" y="2442076"/>
            <a:ext cx="68375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755B89-136F-478B-AA02-F094398915EF}"/>
              </a:ext>
            </a:extLst>
          </p:cNvPr>
          <p:cNvSpPr txBox="1"/>
          <p:nvPr/>
        </p:nvSpPr>
        <p:spPr>
          <a:xfrm>
            <a:off x="8636914" y="2427888"/>
            <a:ext cx="63968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teller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95606C-47AC-498F-A20C-233CE2A35CFB}"/>
              </a:ext>
            </a:extLst>
          </p:cNvPr>
          <p:cNvGrpSpPr/>
          <p:nvPr/>
        </p:nvGrpSpPr>
        <p:grpSpPr>
          <a:xfrm>
            <a:off x="1045620" y="2420334"/>
            <a:ext cx="3924095" cy="3139710"/>
            <a:chOff x="2948611" y="1914530"/>
            <a:chExt cx="6229793" cy="4952639"/>
          </a:xfrm>
        </p:grpSpPr>
        <p:pic>
          <p:nvPicPr>
            <p:cNvPr id="7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856038CD-FAB0-4C2D-8F40-25922C15A3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00" t="15762" r="25226" b="61706"/>
            <a:stretch/>
          </p:blipFill>
          <p:spPr bwMode="auto">
            <a:xfrm>
              <a:off x="3228018" y="1914530"/>
              <a:ext cx="1114574" cy="96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3134475-8BE4-4B6F-8F84-D69D54E0DE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1002" b="74388" l="75652" r="89457">
                          <a14:foregroundMark x1="82065" y1="67929" x2="82826" y2="74388"/>
                          <a14:backgroundMark x1="78804" y1="57684" x2="78913" y2="71715"/>
                          <a14:backgroundMark x1="78913" y1="71715" x2="80000" y2="7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47" t="53036" r="11448" b="24431"/>
            <a:stretch/>
          </p:blipFill>
          <p:spPr bwMode="auto">
            <a:xfrm>
              <a:off x="2948611" y="2786350"/>
              <a:ext cx="972295" cy="104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7BAD5A2-9559-4B8A-B535-4BFB65DB50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00" t="15762" r="25226" b="61706"/>
            <a:stretch/>
          </p:blipFill>
          <p:spPr bwMode="auto">
            <a:xfrm>
              <a:off x="3102853" y="3802949"/>
              <a:ext cx="1114574" cy="96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4A8030DC-06FF-4631-81CD-997F53E795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8228632" y="3649291"/>
              <a:ext cx="949772" cy="866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F4BAF79-CB70-4197-935A-F8B6DDCAD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8208573" y="2517408"/>
              <a:ext cx="949772" cy="866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node js tutorial | node js training institute in delhi">
              <a:extLst>
                <a:ext uri="{FF2B5EF4-FFF2-40B4-BE49-F238E27FC236}">
                  <a16:creationId xmlns:a16="http://schemas.microsoft.com/office/drawing/2014/main" id="{0D9A75A2-5C6E-4C98-9417-F2119BF23F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550" y="2772987"/>
              <a:ext cx="3043004" cy="1536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EC489C4A-16E7-4A92-9E40-846B0D909F77}"/>
                </a:ext>
              </a:extLst>
            </p:cNvPr>
            <p:cNvSpPr/>
            <p:nvPr/>
          </p:nvSpPr>
          <p:spPr>
            <a:xfrm rot="1966154">
              <a:off x="4261216" y="2729660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9A294A82-43B2-4FFA-89FA-2138227D5FDA}"/>
                </a:ext>
              </a:extLst>
            </p:cNvPr>
            <p:cNvSpPr/>
            <p:nvPr/>
          </p:nvSpPr>
          <p:spPr>
            <a:xfrm>
              <a:off x="4084964" y="3330905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0855851F-7970-4522-A437-6427A3122777}"/>
                </a:ext>
              </a:extLst>
            </p:cNvPr>
            <p:cNvSpPr/>
            <p:nvPr/>
          </p:nvSpPr>
          <p:spPr>
            <a:xfrm rot="19800000">
              <a:off x="4179050" y="3989073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89BD8DA4-10DE-4A3E-B4FB-50DBE44B3E57}"/>
                </a:ext>
              </a:extLst>
            </p:cNvPr>
            <p:cNvSpPr/>
            <p:nvPr/>
          </p:nvSpPr>
          <p:spPr>
            <a:xfrm rot="10322101">
              <a:off x="7653073" y="3054881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0D29726F-6E1C-49E9-B3E2-E867219AE8A7}"/>
                </a:ext>
              </a:extLst>
            </p:cNvPr>
            <p:cNvSpPr/>
            <p:nvPr/>
          </p:nvSpPr>
          <p:spPr>
            <a:xfrm rot="11633703">
              <a:off x="7674185" y="3853411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24CAF9-030A-447F-BB73-CC42D58E8C28}"/>
                </a:ext>
              </a:extLst>
            </p:cNvPr>
            <p:cNvSpPr/>
            <p:nvPr/>
          </p:nvSpPr>
          <p:spPr>
            <a:xfrm>
              <a:off x="3807195" y="5330750"/>
              <a:ext cx="2255282" cy="153641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0CA6426C-36D3-4651-8692-0DB1CB095577}"/>
                </a:ext>
              </a:extLst>
            </p:cNvPr>
            <p:cNvSpPr/>
            <p:nvPr/>
          </p:nvSpPr>
          <p:spPr>
            <a:xfrm>
              <a:off x="5875625" y="4471789"/>
              <a:ext cx="393114" cy="553656"/>
            </a:xfrm>
            <a:prstGeom prst="downArrow">
              <a:avLst/>
            </a:prstGeom>
            <a:solidFill>
              <a:srgbClr val="385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pic>
          <p:nvPicPr>
            <p:cNvPr id="9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F22041CB-8777-44A4-9D9C-83702833BD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993361" y="5747764"/>
              <a:ext cx="949772" cy="866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5FD8F-4317-4B3C-910A-FB530F173862}"/>
                </a:ext>
              </a:extLst>
            </p:cNvPr>
            <p:cNvSpPr txBox="1"/>
            <p:nvPr/>
          </p:nvSpPr>
          <p:spPr>
            <a:xfrm>
              <a:off x="3838534" y="5383977"/>
              <a:ext cx="954820" cy="46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창구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991385-2E6D-43A8-9115-432CE7172BC1}"/>
                </a:ext>
              </a:extLst>
            </p:cNvPr>
            <p:cNvSpPr/>
            <p:nvPr/>
          </p:nvSpPr>
          <p:spPr>
            <a:xfrm>
              <a:off x="6247086" y="5330750"/>
              <a:ext cx="2255282" cy="153641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pic>
          <p:nvPicPr>
            <p:cNvPr id="56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02546784-D624-4322-9D68-F6A98727B9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1002" b="74388" l="75652" r="89457">
                          <a14:foregroundMark x1="82065" y1="67929" x2="82826" y2="74388"/>
                          <a14:backgroundMark x1="78804" y1="57684" x2="78913" y2="71715"/>
                          <a14:backgroundMark x1="78913" y1="71715" x2="80000" y2="7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47" t="53036" r="11448" b="24431"/>
            <a:stretch/>
          </p:blipFill>
          <p:spPr bwMode="auto">
            <a:xfrm>
              <a:off x="6329461" y="5659115"/>
              <a:ext cx="972295" cy="104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C1E245D7-6304-4D76-AD71-AD871E938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7433255" y="5747764"/>
              <a:ext cx="949772" cy="866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6066CA-AC62-4E2A-8059-2F7EAF022ED2}"/>
                </a:ext>
              </a:extLst>
            </p:cNvPr>
            <p:cNvSpPr txBox="1"/>
            <p:nvPr/>
          </p:nvSpPr>
          <p:spPr>
            <a:xfrm>
              <a:off x="6278428" y="5383977"/>
              <a:ext cx="954820" cy="46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창구</a:t>
              </a:r>
            </a:p>
          </p:txBody>
        </p:sp>
        <p:pic>
          <p:nvPicPr>
            <p:cNvPr id="6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11F98CE-15E5-4BBB-830B-0EE83C253A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00" t="15762" r="25226" b="61706"/>
            <a:stretch/>
          </p:blipFill>
          <p:spPr bwMode="auto">
            <a:xfrm>
              <a:off x="3712431" y="5699500"/>
              <a:ext cx="1114574" cy="96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Picture 2" descr="Web Socket이란? - 한 눈에 끝내는 Node.js">
            <a:extLst>
              <a:ext uri="{FF2B5EF4-FFF2-40B4-BE49-F238E27FC236}">
                <a16:creationId xmlns:a16="http://schemas.microsoft.com/office/drawing/2014/main" id="{DC4DA01E-606B-4A6A-A2CE-1B1ABC9AC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7768" r="89889">
                        <a14:foregroundMark x1="20838" y1="44138" x2="20838" y2="44138"/>
                        <a14:foregroundMark x1="20838" y1="44138" x2="20838" y2="44138"/>
                        <a14:foregroundMark x1="18866" y1="55517" x2="18866" y2="55517"/>
                        <a14:foregroundMark x1="18866" y1="55517" x2="18866" y2="55517"/>
                        <a14:foregroundMark x1="7768" y1="51379" x2="7768" y2="51379"/>
                        <a14:foregroundMark x1="7768" y1="51379" x2="7768" y2="51379"/>
                        <a14:foregroundMark x1="45623" y1="47241" x2="45623" y2="47241"/>
                        <a14:foregroundMark x1="45623" y1="47241" x2="45623" y2="47241"/>
                        <a14:foregroundMark x1="52898" y1="47241" x2="52898" y2="47241"/>
                        <a14:foregroundMark x1="52898" y1="47241" x2="52898" y2="47241"/>
                        <a14:foregroundMark x1="59803" y1="44828" x2="59803" y2="44828"/>
                        <a14:foregroundMark x1="59803" y1="44828" x2="59803" y2="44828"/>
                        <a14:foregroundMark x1="63379" y1="47241" x2="63379" y2="47241"/>
                        <a14:foregroundMark x1="63379" y1="47241" x2="63379" y2="47241"/>
                        <a14:foregroundMark x1="70037" y1="53103" x2="70037" y2="53103"/>
                        <a14:foregroundMark x1="70037" y1="53103" x2="70037" y2="53103"/>
                        <a14:foregroundMark x1="77312" y1="44828" x2="77312" y2="44828"/>
                        <a14:foregroundMark x1="77312" y1="44828" x2="77312" y2="44828"/>
                        <a14:foregroundMark x1="81381" y1="61034" x2="81381" y2="61034"/>
                        <a14:foregroundMark x1="81134" y1="61034" x2="81134" y2="61034"/>
                        <a14:foregroundMark x1="83970" y1="49655" x2="83970" y2="49655"/>
                        <a14:foregroundMark x1="83970" y1="49655" x2="83970" y2="49655"/>
                        <a14:foregroundMark x1="83477" y1="38276" x2="83477" y2="38276"/>
                        <a14:foregroundMark x1="83477" y1="38276" x2="83477" y2="38276"/>
                        <a14:foregroundMark x1="88903" y1="47241" x2="88903" y2="47241"/>
                        <a14:foregroundMark x1="88903" y1="47241" x2="88903" y2="47241"/>
                        <a14:foregroundMark x1="57221" y1="50000" x2="57221" y2="50000"/>
                        <a14:foregroundMark x1="57221" y1="50000" x2="572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" t="9565" r="5621" b="9534"/>
          <a:stretch/>
        </p:blipFill>
        <p:spPr bwMode="auto">
          <a:xfrm>
            <a:off x="2709655" y="2714393"/>
            <a:ext cx="1114979" cy="3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305B03-CF24-4F1B-9F95-7EEEA153A652}"/>
              </a:ext>
            </a:extLst>
          </p:cNvPr>
          <p:cNvSpPr txBox="1"/>
          <p:nvPr/>
        </p:nvSpPr>
        <p:spPr>
          <a:xfrm>
            <a:off x="6526271" y="2332672"/>
            <a:ext cx="1622716" cy="3174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내 알고리즘</a:t>
            </a:r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30D0C21D-5D29-4034-9BDD-22AB60A786DB}"/>
              </a:ext>
            </a:extLst>
          </p:cNvPr>
          <p:cNvSpPr/>
          <p:nvPr/>
        </p:nvSpPr>
        <p:spPr>
          <a:xfrm rot="8100000">
            <a:off x="5591794" y="4028745"/>
            <a:ext cx="820741" cy="33941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1000000" lon="0" rev="10799999"/>
              </a:camera>
              <a:lightRig rig="threePt" dir="t"/>
            </a:scene3d>
          </a:bodyPr>
          <a:lstStyle/>
          <a:p>
            <a:pPr algn="ctr"/>
            <a:r>
              <a:rPr lang="en-US" altLang="ko-KR" sz="85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disconnect</a:t>
            </a:r>
            <a:endParaRPr lang="ko-KR" altLang="en-US" sz="85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CB0E502A-E919-4131-BB92-4B56D4733F9F}"/>
              </a:ext>
            </a:extLst>
          </p:cNvPr>
          <p:cNvSpPr/>
          <p:nvPr/>
        </p:nvSpPr>
        <p:spPr>
          <a:xfrm rot="2700000">
            <a:off x="8304555" y="4030350"/>
            <a:ext cx="825282" cy="33941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disconnect</a:t>
            </a:r>
            <a:endParaRPr lang="ko-KR" altLang="en-US" sz="85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F0411D-62DC-4B26-B208-7E8E9EB47721}"/>
              </a:ext>
            </a:extLst>
          </p:cNvPr>
          <p:cNvSpPr txBox="1"/>
          <p:nvPr/>
        </p:nvSpPr>
        <p:spPr>
          <a:xfrm>
            <a:off x="7710982" y="3327892"/>
            <a:ext cx="79057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buffer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04F6FB-0505-49F1-BA7E-16488B877C7D}"/>
              </a:ext>
            </a:extLst>
          </p:cNvPr>
          <p:cNvSpPr/>
          <p:nvPr/>
        </p:nvSpPr>
        <p:spPr>
          <a:xfrm>
            <a:off x="2970773" y="913142"/>
            <a:ext cx="3984354" cy="55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75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 </a:t>
            </a:r>
            <a:r>
              <a:rPr lang="en-US" altLang="ko-KR" sz="2275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Node.JS</a:t>
            </a:r>
          </a:p>
        </p:txBody>
      </p:sp>
    </p:spTree>
    <p:extLst>
      <p:ext uri="{BB962C8B-B14F-4D97-AF65-F5344CB8AC3E}">
        <p14:creationId xmlns:p14="http://schemas.microsoft.com/office/powerpoint/2010/main" val="24057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489772" y="935062"/>
            <a:ext cx="8946356" cy="5014913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69872" y="1507887"/>
            <a:ext cx="8966257" cy="1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623363" y="1620979"/>
            <a:ext cx="8659272" cy="421745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FAC7-AC76-42D7-ACD9-68B1CCAE5063}"/>
              </a:ext>
            </a:extLst>
          </p:cNvPr>
          <p:cNvSpPr txBox="1"/>
          <p:nvPr/>
        </p:nvSpPr>
        <p:spPr>
          <a:xfrm>
            <a:off x="772064" y="1720805"/>
            <a:ext cx="3967269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</a:t>
            </a:r>
            <a:r>
              <a:rPr lang="en-US" altLang="ko-KR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</a:t>
            </a:r>
            <a:r>
              <a:rPr lang="en-US" altLang="ko-KR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공유</a:t>
            </a:r>
            <a:endParaRPr lang="en-US" altLang="ko-KR" sz="2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C3BD9B-4A89-4B91-BDB3-D10107D6C795}"/>
              </a:ext>
            </a:extLst>
          </p:cNvPr>
          <p:cNvCxnSpPr/>
          <p:nvPr/>
        </p:nvCxnSpPr>
        <p:spPr>
          <a:xfrm>
            <a:off x="5420361" y="2368050"/>
            <a:ext cx="0" cy="291941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원통형 12">
            <a:extLst>
              <a:ext uri="{FF2B5EF4-FFF2-40B4-BE49-F238E27FC236}">
                <a16:creationId xmlns:a16="http://schemas.microsoft.com/office/drawing/2014/main" id="{FB5CBEAC-5487-4799-843E-512C568DFA07}"/>
              </a:ext>
            </a:extLst>
          </p:cNvPr>
          <p:cNvSpPr/>
          <p:nvPr/>
        </p:nvSpPr>
        <p:spPr>
          <a:xfrm>
            <a:off x="6939926" y="2762143"/>
            <a:ext cx="908686" cy="1800709"/>
          </a:xfrm>
          <a:prstGeom prst="can">
            <a:avLst>
              <a:gd name="adj" fmla="val 22148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Node.JS</a:t>
            </a:r>
          </a:p>
          <a:p>
            <a:pPr algn="ctr"/>
            <a:r>
              <a:rPr lang="en-US" altLang="ko-KR" sz="146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Signal channel</a:t>
            </a:r>
            <a:endParaRPr lang="ko-KR" altLang="en-US" sz="146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2259C948-0E23-4DC5-9F46-BDF616F72E5D}"/>
              </a:ext>
            </a:extLst>
          </p:cNvPr>
          <p:cNvSpPr/>
          <p:nvPr/>
        </p:nvSpPr>
        <p:spPr>
          <a:xfrm>
            <a:off x="7950789" y="3270371"/>
            <a:ext cx="1285334" cy="29052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 + Network</a:t>
            </a:r>
            <a:endParaRPr lang="ko-KR" altLang="en-US" sz="1138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278F-2229-4CF9-8E21-540C7A40448C}"/>
              </a:ext>
            </a:extLst>
          </p:cNvPr>
          <p:cNvSpPr txBox="1"/>
          <p:nvPr/>
        </p:nvSpPr>
        <p:spPr>
          <a:xfrm>
            <a:off x="8338395" y="3710970"/>
            <a:ext cx="62368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offer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C3BECE7-4A58-4CA8-B9A3-C2CC6163A8FE}"/>
              </a:ext>
            </a:extLst>
          </p:cNvPr>
          <p:cNvSpPr/>
          <p:nvPr/>
        </p:nvSpPr>
        <p:spPr>
          <a:xfrm>
            <a:off x="5624494" y="4191674"/>
            <a:ext cx="1192380" cy="194028"/>
          </a:xfrm>
          <a:prstGeom prst="rightArrow">
            <a:avLst/>
          </a:prstGeom>
          <a:solidFill>
            <a:srgbClr val="FCB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E2D1F6-00A6-4EFC-8B68-35A045B2C04C}"/>
              </a:ext>
            </a:extLst>
          </p:cNvPr>
          <p:cNvSpPr txBox="1"/>
          <p:nvPr/>
        </p:nvSpPr>
        <p:spPr>
          <a:xfrm>
            <a:off x="5807986" y="4286765"/>
            <a:ext cx="84242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answer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4D34714-8BC7-43AB-93C3-6969B00A4AD5}"/>
              </a:ext>
            </a:extLst>
          </p:cNvPr>
          <p:cNvCxnSpPr>
            <a:cxnSpLocks/>
          </p:cNvCxnSpPr>
          <p:nvPr/>
        </p:nvCxnSpPr>
        <p:spPr>
          <a:xfrm>
            <a:off x="7957213" y="3184035"/>
            <a:ext cx="130543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구름 24">
            <a:extLst>
              <a:ext uri="{FF2B5EF4-FFF2-40B4-BE49-F238E27FC236}">
                <a16:creationId xmlns:a16="http://schemas.microsoft.com/office/drawing/2014/main" id="{4BCD9F46-206E-4A08-8CBD-FD57CA72BCDD}"/>
              </a:ext>
            </a:extLst>
          </p:cNvPr>
          <p:cNvSpPr/>
          <p:nvPr/>
        </p:nvSpPr>
        <p:spPr>
          <a:xfrm>
            <a:off x="6546159" y="5059601"/>
            <a:ext cx="1764167" cy="59377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Streaming Server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A58C7-2D3D-48F4-AF3D-B9D66861A807}"/>
              </a:ext>
            </a:extLst>
          </p:cNvPr>
          <p:cNvSpPr txBox="1"/>
          <p:nvPr/>
        </p:nvSpPr>
        <p:spPr>
          <a:xfrm>
            <a:off x="8277508" y="2416853"/>
            <a:ext cx="67726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teller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5CFDF9-4F54-4CCA-937E-C4DA7102DB38}"/>
              </a:ext>
            </a:extLst>
          </p:cNvPr>
          <p:cNvSpPr txBox="1"/>
          <p:nvPr/>
        </p:nvSpPr>
        <p:spPr>
          <a:xfrm>
            <a:off x="5907799" y="2421467"/>
            <a:ext cx="67726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B266A45-AF3F-4AC9-9E3A-E7FC6D9DB2D4}"/>
              </a:ext>
            </a:extLst>
          </p:cNvPr>
          <p:cNvCxnSpPr>
            <a:cxnSpLocks/>
          </p:cNvCxnSpPr>
          <p:nvPr/>
        </p:nvCxnSpPr>
        <p:spPr>
          <a:xfrm>
            <a:off x="5651228" y="4674408"/>
            <a:ext cx="362218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7C8A3706-B435-4140-A198-D89FB807BC60}"/>
              </a:ext>
            </a:extLst>
          </p:cNvPr>
          <p:cNvSpPr/>
          <p:nvPr/>
        </p:nvSpPr>
        <p:spPr>
          <a:xfrm rot="8100000">
            <a:off x="7603424" y="4760719"/>
            <a:ext cx="349837" cy="263391"/>
          </a:xfrm>
          <a:prstGeom prst="rightArrow">
            <a:avLst>
              <a:gd name="adj1" fmla="val 36538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43B53250-69AA-4C54-9CC1-DEED5AAE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153" t="65" r="66103" b="64333"/>
          <a:stretch/>
        </p:blipFill>
        <p:spPr>
          <a:xfrm>
            <a:off x="5953702" y="2578093"/>
            <a:ext cx="628279" cy="617225"/>
          </a:xfrm>
          <a:prstGeom prst="rect">
            <a:avLst/>
          </a:prstGeom>
        </p:spPr>
      </p:pic>
      <p:pic>
        <p:nvPicPr>
          <p:cNvPr id="60" name="그림 59" descr="그리기이(가) 표시된 사진&#10;&#10;자동 생성된 설명">
            <a:extLst>
              <a:ext uri="{FF2B5EF4-FFF2-40B4-BE49-F238E27FC236}">
                <a16:creationId xmlns:a16="http://schemas.microsoft.com/office/drawing/2014/main" id="{C9AF2215-CD40-44BB-B2E9-ECE806C093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153" t="65" r="66103" b="64333"/>
          <a:stretch/>
        </p:blipFill>
        <p:spPr>
          <a:xfrm>
            <a:off x="8301997" y="2578093"/>
            <a:ext cx="628279" cy="617225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8D74E98-A6AF-4F92-934F-1FD4AE424FD3}"/>
              </a:ext>
            </a:extLst>
          </p:cNvPr>
          <p:cNvCxnSpPr>
            <a:cxnSpLocks/>
          </p:cNvCxnSpPr>
          <p:nvPr/>
        </p:nvCxnSpPr>
        <p:spPr>
          <a:xfrm>
            <a:off x="5573839" y="3184035"/>
            <a:ext cx="128028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A7CC60C2-0FD3-4FE8-86CB-A643252C14CB}"/>
              </a:ext>
            </a:extLst>
          </p:cNvPr>
          <p:cNvSpPr/>
          <p:nvPr/>
        </p:nvSpPr>
        <p:spPr>
          <a:xfrm rot="2700000">
            <a:off x="6812212" y="4782462"/>
            <a:ext cx="356386" cy="263391"/>
          </a:xfrm>
          <a:prstGeom prst="rightArrow">
            <a:avLst>
              <a:gd name="adj1" fmla="val 36538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BCD861B6-9DD8-4C64-840D-6345445D1149}"/>
              </a:ext>
            </a:extLst>
          </p:cNvPr>
          <p:cNvSpPr/>
          <p:nvPr/>
        </p:nvSpPr>
        <p:spPr>
          <a:xfrm rot="10800000">
            <a:off x="8008818" y="3585354"/>
            <a:ext cx="1192380" cy="194028"/>
          </a:xfrm>
          <a:prstGeom prst="rightArrow">
            <a:avLst/>
          </a:prstGeom>
          <a:solidFill>
            <a:srgbClr val="FCB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9F683C-F459-4C60-9DBC-CC0C19D88470}"/>
              </a:ext>
            </a:extLst>
          </p:cNvPr>
          <p:cNvGrpSpPr/>
          <p:nvPr/>
        </p:nvGrpSpPr>
        <p:grpSpPr>
          <a:xfrm>
            <a:off x="712669" y="2283940"/>
            <a:ext cx="4535413" cy="2980873"/>
            <a:chOff x="1766340" y="902989"/>
            <a:chExt cx="8420100" cy="5161262"/>
          </a:xfrm>
        </p:grpSpPr>
        <p:pic>
          <p:nvPicPr>
            <p:cNvPr id="1026" name="Picture 2" descr="node js tutorial | node js training institute in delhi">
              <a:extLst>
                <a:ext uri="{FF2B5EF4-FFF2-40B4-BE49-F238E27FC236}">
                  <a16:creationId xmlns:a16="http://schemas.microsoft.com/office/drawing/2014/main" id="{0D9A75A2-5C6E-4C98-9417-F2119BF23F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744" y="1852423"/>
              <a:ext cx="2646917" cy="1336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45E392EA-1DF3-4EBC-BC52-2AE93A4F7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002" b="74388" l="75652" r="89457">
                          <a14:foregroundMark x1="82065" y1="67929" x2="82826" y2="74388"/>
                          <a14:backgroundMark x1="78804" y1="57684" x2="78913" y2="71715"/>
                          <a14:backgroundMark x1="78913" y1="71715" x2="80000" y2="7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47" t="53036" r="11448" b="24431"/>
            <a:stretch/>
          </p:blipFill>
          <p:spPr bwMode="auto">
            <a:xfrm>
              <a:off x="1766340" y="4492534"/>
              <a:ext cx="1428610" cy="1533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D4AF00D-88C2-49E5-96DC-E390DCE912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8711419" y="4718538"/>
              <a:ext cx="1475021" cy="1345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WebRTC Support in Browsers is Growing | ScientiaMobile">
              <a:extLst>
                <a:ext uri="{FF2B5EF4-FFF2-40B4-BE49-F238E27FC236}">
                  <a16:creationId xmlns:a16="http://schemas.microsoft.com/office/drawing/2014/main" id="{900ED52E-5772-49A8-BA84-A266CBC84C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30709" r="67562">
                          <a14:foregroundMark x1="33017" y1="84310" x2="33017" y2="84310"/>
                          <a14:foregroundMark x1="44138" y1="87241" x2="44138" y2="87241"/>
                          <a14:foregroundMark x1="46552" y1="85345" x2="46552" y2="85345"/>
                          <a14:foregroundMark x1="55862" y1="83621" x2="55862" y2="83621"/>
                          <a14:foregroundMark x1="59741" y1="81897" x2="59741" y2="81897"/>
                          <a14:foregroundMark x1="62759" y1="86034" x2="62759" y2="860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2" r="27831"/>
            <a:stretch/>
          </p:blipFill>
          <p:spPr bwMode="auto">
            <a:xfrm>
              <a:off x="2840999" y="4362283"/>
              <a:ext cx="939186" cy="101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1C1D116-F5A3-4498-BBBF-F18930D60C4C}"/>
                </a:ext>
              </a:extLst>
            </p:cNvPr>
            <p:cNvSpPr/>
            <p:nvPr/>
          </p:nvSpPr>
          <p:spPr>
            <a:xfrm>
              <a:off x="1992622" y="4032141"/>
              <a:ext cx="2760958" cy="384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Media + network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D8838870-BB38-49B9-8006-860D607C8597}"/>
                </a:ext>
              </a:extLst>
            </p:cNvPr>
            <p:cNvSpPr/>
            <p:nvPr/>
          </p:nvSpPr>
          <p:spPr>
            <a:xfrm rot="18806285">
              <a:off x="3890793" y="3311009"/>
              <a:ext cx="762184" cy="25332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pic>
          <p:nvPicPr>
            <p:cNvPr id="45" name="Picture 6" descr="WebRTC Support in Browsers is Growing | ScientiaMobile">
              <a:extLst>
                <a:ext uri="{FF2B5EF4-FFF2-40B4-BE49-F238E27FC236}">
                  <a16:creationId xmlns:a16="http://schemas.microsoft.com/office/drawing/2014/main" id="{8BACDCB3-3887-4525-B1E9-0E8B2FB94F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30709" r="67562">
                          <a14:foregroundMark x1="33017" y1="84310" x2="33017" y2="84310"/>
                          <a14:foregroundMark x1="44138" y1="87241" x2="44138" y2="87241"/>
                          <a14:foregroundMark x1="46552" y1="85345" x2="46552" y2="85345"/>
                          <a14:foregroundMark x1="55862" y1="83621" x2="55862" y2="83621"/>
                          <a14:foregroundMark x1="59741" y1="81897" x2="59741" y2="81897"/>
                          <a14:foregroundMark x1="62759" y1="86034" x2="62759" y2="860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2" r="27831"/>
            <a:stretch/>
          </p:blipFill>
          <p:spPr bwMode="auto">
            <a:xfrm>
              <a:off x="8147270" y="4362283"/>
              <a:ext cx="939186" cy="101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화살표: 위쪽/아래쪽 8">
              <a:extLst>
                <a:ext uri="{FF2B5EF4-FFF2-40B4-BE49-F238E27FC236}">
                  <a16:creationId xmlns:a16="http://schemas.microsoft.com/office/drawing/2014/main" id="{44CE4452-1B1F-418D-8F13-AAD654D0DC9E}"/>
                </a:ext>
              </a:extLst>
            </p:cNvPr>
            <p:cNvSpPr/>
            <p:nvPr/>
          </p:nvSpPr>
          <p:spPr>
            <a:xfrm rot="16200000">
              <a:off x="5666511" y="3393166"/>
              <a:ext cx="666663" cy="4413840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Media Streaming Server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13A384-9DBD-45CC-8E11-DCEB27CF202B}"/>
                </a:ext>
              </a:extLst>
            </p:cNvPr>
            <p:cNvSpPr txBox="1"/>
            <p:nvPr/>
          </p:nvSpPr>
          <p:spPr>
            <a:xfrm>
              <a:off x="4477360" y="902989"/>
              <a:ext cx="3280893" cy="63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88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Signal Channel</a:t>
              </a:r>
              <a:endParaRPr lang="ko-KR" altLang="en-US" sz="1788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C2E441BE-5D41-43B4-9D5E-FC8B6D2310B8}"/>
                </a:ext>
              </a:extLst>
            </p:cNvPr>
            <p:cNvSpPr/>
            <p:nvPr/>
          </p:nvSpPr>
          <p:spPr>
            <a:xfrm rot="13500000">
              <a:off x="7354902" y="3252363"/>
              <a:ext cx="762183" cy="25332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C0A0C49-4F77-44D8-ADDE-FD8CCFA6B49B}"/>
                </a:ext>
              </a:extLst>
            </p:cNvPr>
            <p:cNvSpPr/>
            <p:nvPr/>
          </p:nvSpPr>
          <p:spPr>
            <a:xfrm>
              <a:off x="7340662" y="4032141"/>
              <a:ext cx="2699894" cy="384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Media + network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8650590D-9282-43AB-BD0B-24CE98FCC985}"/>
              </a:ext>
            </a:extLst>
          </p:cNvPr>
          <p:cNvSpPr/>
          <p:nvPr/>
        </p:nvSpPr>
        <p:spPr>
          <a:xfrm rot="8100000">
            <a:off x="1982141" y="3759533"/>
            <a:ext cx="440197" cy="13644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D54E0149-169D-43B2-BBE4-3D7D12852D6F}"/>
              </a:ext>
            </a:extLst>
          </p:cNvPr>
          <p:cNvSpPr/>
          <p:nvPr/>
        </p:nvSpPr>
        <p:spPr>
          <a:xfrm rot="2700000">
            <a:off x="3587107" y="3746627"/>
            <a:ext cx="440197" cy="13644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9FC9A3F8-2A0B-48DE-970F-12A21BDBCC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49" y="5205921"/>
            <a:ext cx="334431" cy="334431"/>
          </a:xfrm>
          <a:prstGeom prst="rect">
            <a:avLst/>
          </a:prstGeom>
        </p:spPr>
      </p:pic>
      <p:pic>
        <p:nvPicPr>
          <p:cNvPr id="37" name="그림 36" descr="개체이(가) 표시된 사진&#10;&#10;자동 생성된 설명">
            <a:extLst>
              <a:ext uri="{FF2B5EF4-FFF2-40B4-BE49-F238E27FC236}">
                <a16:creationId xmlns:a16="http://schemas.microsoft.com/office/drawing/2014/main" id="{7376CD70-6287-4C0B-9B9E-D1D89177A3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08" y="5224284"/>
            <a:ext cx="292125" cy="292125"/>
          </a:xfrm>
          <a:prstGeom prst="rect">
            <a:avLst/>
          </a:prstGeom>
        </p:spPr>
      </p:pic>
      <p:pic>
        <p:nvPicPr>
          <p:cNvPr id="56" name="그림 55" descr="그리기이(가) 표시된 사진&#10;&#10;자동 생성된 설명">
            <a:extLst>
              <a:ext uri="{FF2B5EF4-FFF2-40B4-BE49-F238E27FC236}">
                <a16:creationId xmlns:a16="http://schemas.microsoft.com/office/drawing/2014/main" id="{CEA144BE-8405-4818-9C63-D27251D977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05" y="5222761"/>
            <a:ext cx="334431" cy="334431"/>
          </a:xfrm>
          <a:prstGeom prst="rect">
            <a:avLst/>
          </a:prstGeom>
        </p:spPr>
      </p:pic>
      <p:pic>
        <p:nvPicPr>
          <p:cNvPr id="57" name="그림 56" descr="개체이(가) 표시된 사진&#10;&#10;자동 생성된 설명">
            <a:extLst>
              <a:ext uri="{FF2B5EF4-FFF2-40B4-BE49-F238E27FC236}">
                <a16:creationId xmlns:a16="http://schemas.microsoft.com/office/drawing/2014/main" id="{98D68D7B-F4E0-4AE2-9CB0-A3BF8B7184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64" y="5241124"/>
            <a:ext cx="292125" cy="292125"/>
          </a:xfrm>
          <a:prstGeom prst="rect">
            <a:avLst/>
          </a:prstGeom>
        </p:spPr>
      </p:pic>
      <p:pic>
        <p:nvPicPr>
          <p:cNvPr id="59" name="Picture 2" descr="Web Socket이란? - 한 눈에 끝내는 Node.js">
            <a:extLst>
              <a:ext uri="{FF2B5EF4-FFF2-40B4-BE49-F238E27FC236}">
                <a16:creationId xmlns:a16="http://schemas.microsoft.com/office/drawing/2014/main" id="{4ED053EF-6184-4AD0-A71B-6483089C3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7768" r="89889">
                        <a14:foregroundMark x1="20838" y1="44138" x2="20838" y2="44138"/>
                        <a14:foregroundMark x1="20838" y1="44138" x2="20838" y2="44138"/>
                        <a14:foregroundMark x1="18866" y1="55517" x2="18866" y2="55517"/>
                        <a14:foregroundMark x1="18866" y1="55517" x2="18866" y2="55517"/>
                        <a14:foregroundMark x1="7768" y1="51379" x2="7768" y2="51379"/>
                        <a14:foregroundMark x1="7768" y1="51379" x2="7768" y2="51379"/>
                        <a14:foregroundMark x1="45623" y1="47241" x2="45623" y2="47241"/>
                        <a14:foregroundMark x1="45623" y1="47241" x2="45623" y2="47241"/>
                        <a14:foregroundMark x1="52898" y1="47241" x2="52898" y2="47241"/>
                        <a14:foregroundMark x1="52898" y1="47241" x2="52898" y2="47241"/>
                        <a14:foregroundMark x1="59803" y1="44828" x2="59803" y2="44828"/>
                        <a14:foregroundMark x1="59803" y1="44828" x2="59803" y2="44828"/>
                        <a14:foregroundMark x1="63379" y1="47241" x2="63379" y2="47241"/>
                        <a14:foregroundMark x1="63379" y1="47241" x2="63379" y2="47241"/>
                        <a14:foregroundMark x1="70037" y1="53103" x2="70037" y2="53103"/>
                        <a14:foregroundMark x1="70037" y1="53103" x2="70037" y2="53103"/>
                        <a14:foregroundMark x1="77312" y1="44828" x2="77312" y2="44828"/>
                        <a14:foregroundMark x1="77312" y1="44828" x2="77312" y2="44828"/>
                        <a14:foregroundMark x1="81381" y1="61034" x2="81381" y2="61034"/>
                        <a14:foregroundMark x1="81134" y1="61034" x2="81134" y2="61034"/>
                        <a14:foregroundMark x1="83970" y1="49655" x2="83970" y2="49655"/>
                        <a14:foregroundMark x1="83970" y1="49655" x2="83970" y2="49655"/>
                        <a14:foregroundMark x1="83477" y1="38276" x2="83477" y2="38276"/>
                        <a14:foregroundMark x1="83477" y1="38276" x2="83477" y2="38276"/>
                        <a14:foregroundMark x1="88903" y1="47241" x2="88903" y2="47241"/>
                        <a14:foregroundMark x1="88903" y1="47241" x2="88903" y2="47241"/>
                        <a14:foregroundMark x1="57221" y1="50000" x2="57221" y2="50000"/>
                        <a14:foregroundMark x1="57221" y1="50000" x2="572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" t="9565" r="5621" b="9534"/>
          <a:stretch/>
        </p:blipFill>
        <p:spPr bwMode="auto">
          <a:xfrm>
            <a:off x="3348039" y="2683851"/>
            <a:ext cx="983081" cy="3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838558B6-38AD-46A7-9E8B-DAE09F472A34}"/>
              </a:ext>
            </a:extLst>
          </p:cNvPr>
          <p:cNvSpPr/>
          <p:nvPr/>
        </p:nvSpPr>
        <p:spPr>
          <a:xfrm>
            <a:off x="5568783" y="3887334"/>
            <a:ext cx="1285334" cy="29052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 + Network</a:t>
            </a:r>
            <a:endParaRPr lang="ko-KR" altLang="en-US" sz="1138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58C7B1-5BC4-480F-B6B4-8E77AB86D777}"/>
              </a:ext>
            </a:extLst>
          </p:cNvPr>
          <p:cNvSpPr txBox="1"/>
          <p:nvPr/>
        </p:nvSpPr>
        <p:spPr>
          <a:xfrm>
            <a:off x="6582900" y="2093784"/>
            <a:ext cx="1619465" cy="542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WebRTC </a:t>
            </a:r>
            <a:r>
              <a:rPr lang="ko-KR" altLang="en-US" sz="146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순서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43B9CD-582F-45F8-BF7E-FBFE5B1DE7AF}"/>
              </a:ext>
            </a:extLst>
          </p:cNvPr>
          <p:cNvSpPr/>
          <p:nvPr/>
        </p:nvSpPr>
        <p:spPr>
          <a:xfrm>
            <a:off x="2970773" y="913142"/>
            <a:ext cx="3984354" cy="55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75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</a:t>
            </a:r>
            <a:r>
              <a:rPr lang="en-US" altLang="ko-KR" sz="2275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WebRTC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6F7EDF-F98F-486B-A835-D1457D63DD14}"/>
              </a:ext>
            </a:extLst>
          </p:cNvPr>
          <p:cNvSpPr txBox="1"/>
          <p:nvPr/>
        </p:nvSpPr>
        <p:spPr>
          <a:xfrm>
            <a:off x="1482176" y="3553624"/>
            <a:ext cx="80245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b="1" dirty="0"/>
              <a:t>HTTPS</a:t>
            </a:r>
            <a:endParaRPr lang="ko-KR" altLang="en-US" sz="1138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3E103F-7C77-448C-85D9-968C6C4DA80B}"/>
              </a:ext>
            </a:extLst>
          </p:cNvPr>
          <p:cNvSpPr txBox="1"/>
          <p:nvPr/>
        </p:nvSpPr>
        <p:spPr>
          <a:xfrm>
            <a:off x="4057998" y="3553624"/>
            <a:ext cx="80245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b="1" dirty="0"/>
              <a:t>HTTPS</a:t>
            </a:r>
            <a:endParaRPr lang="ko-KR" altLang="en-US" sz="1138" b="1" dirty="0"/>
          </a:p>
        </p:txBody>
      </p:sp>
    </p:spTree>
    <p:extLst>
      <p:ext uri="{BB962C8B-B14F-4D97-AF65-F5344CB8AC3E}">
        <p14:creationId xmlns:p14="http://schemas.microsoft.com/office/powerpoint/2010/main" val="70151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489772" y="935062"/>
            <a:ext cx="8946356" cy="5014913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69872" y="1507887"/>
            <a:ext cx="8966257" cy="1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622547" y="1620303"/>
            <a:ext cx="8659272" cy="421745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FAC7-AC76-42D7-ACD9-68B1CCAE5063}"/>
              </a:ext>
            </a:extLst>
          </p:cNvPr>
          <p:cNvSpPr txBox="1"/>
          <p:nvPr/>
        </p:nvSpPr>
        <p:spPr>
          <a:xfrm>
            <a:off x="772064" y="1720805"/>
            <a:ext cx="3967269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손님에게 금융서비스 제공</a:t>
            </a:r>
            <a:endParaRPr lang="en-US" altLang="ko-KR" sz="2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96EC2B8C-155A-4AEF-BD39-89EF5CE42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002" b="74388" l="75652" r="89457">
                        <a14:foregroundMark x1="82065" y1="67929" x2="82826" y2="74388"/>
                        <a14:backgroundMark x1="78804" y1="57684" x2="78913" y2="71715"/>
                        <a14:backgroundMark x1="78913" y1="71715" x2="80000" y2="73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547" t="53036" r="11448" b="24431"/>
          <a:stretch/>
        </p:blipFill>
        <p:spPr bwMode="auto">
          <a:xfrm>
            <a:off x="846563" y="2878891"/>
            <a:ext cx="829628" cy="9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1A85996E-829D-49D1-9A09-3C7A7BBC5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13" b="51670" l="21957" r="42826">
                        <a14:foregroundMark x1="27283" y1="39866" x2="31196" y2="51670"/>
                        <a14:foregroundMark x1="31196" y1="51670" x2="32609" y2="39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8" t="21018" r="61715" b="48100"/>
          <a:stretch/>
        </p:blipFill>
        <p:spPr bwMode="auto">
          <a:xfrm>
            <a:off x="3817462" y="2977850"/>
            <a:ext cx="875067" cy="85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30417470-667B-448A-A1F5-D4D0ABAE2127}"/>
              </a:ext>
            </a:extLst>
          </p:cNvPr>
          <p:cNvSpPr/>
          <p:nvPr/>
        </p:nvSpPr>
        <p:spPr>
          <a:xfrm>
            <a:off x="1337719" y="2335548"/>
            <a:ext cx="1848875" cy="609975"/>
          </a:xfrm>
          <a:prstGeom prst="wedgeRoundRectCallout">
            <a:avLst>
              <a:gd name="adj1" fmla="val -40857"/>
              <a:gd name="adj2" fmla="val 7032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38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예금 가입 해주세요</a:t>
            </a:r>
            <a:r>
              <a:rPr lang="en-US" altLang="ko-KR" sz="1138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38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변경해주세요</a:t>
            </a:r>
            <a:r>
              <a:rPr lang="en-US" altLang="ko-KR" sz="1138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60F3296-7207-43D8-A292-9F448D80C9CD}"/>
              </a:ext>
            </a:extLst>
          </p:cNvPr>
          <p:cNvCxnSpPr/>
          <p:nvPr/>
        </p:nvCxnSpPr>
        <p:spPr>
          <a:xfrm>
            <a:off x="4739333" y="2297313"/>
            <a:ext cx="0" cy="291941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E21965-046E-434E-B7B7-C7E22F384012}"/>
              </a:ext>
            </a:extLst>
          </p:cNvPr>
          <p:cNvSpPr/>
          <p:nvPr/>
        </p:nvSpPr>
        <p:spPr>
          <a:xfrm>
            <a:off x="3187779" y="913142"/>
            <a:ext cx="3984354" cy="55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75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 </a:t>
            </a:r>
            <a:r>
              <a:rPr lang="en-US" altLang="ko-KR" sz="2275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Spring</a:t>
            </a:r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4E652521-1E38-4B00-89AE-211B4D4E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88" y="2359008"/>
            <a:ext cx="524613" cy="52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종속형 시트 - 위키백과, 우리 모두의 백과사전">
            <a:extLst>
              <a:ext uri="{FF2B5EF4-FFF2-40B4-BE49-F238E27FC236}">
                <a16:creationId xmlns:a16="http://schemas.microsoft.com/office/drawing/2014/main" id="{B0A65B7B-DAAE-4D5F-84E5-9054E56C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26" y="2355428"/>
            <a:ext cx="371843" cy="52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자바스크립트(JavaScript) 공부하자">
            <a:extLst>
              <a:ext uri="{FF2B5EF4-FFF2-40B4-BE49-F238E27FC236}">
                <a16:creationId xmlns:a16="http://schemas.microsoft.com/office/drawing/2014/main" id="{D6F126A5-2FB0-4D01-8D2A-C7BF2D84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93" y="2330279"/>
            <a:ext cx="538195" cy="53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 descr="램프이(가) 표시된 사진&#10;&#10;자동 생성된 설명">
            <a:extLst>
              <a:ext uri="{FF2B5EF4-FFF2-40B4-BE49-F238E27FC236}">
                <a16:creationId xmlns:a16="http://schemas.microsoft.com/office/drawing/2014/main" id="{FCF5AB5A-71D8-4BB5-854D-227E711FAAE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8960" r="9183"/>
          <a:stretch/>
        </p:blipFill>
        <p:spPr>
          <a:xfrm>
            <a:off x="7284257" y="2333440"/>
            <a:ext cx="635546" cy="72736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5FA03B3-0AEF-4CB6-8117-07569404F9B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10590"/>
          <a:stretch/>
        </p:blipFill>
        <p:spPr>
          <a:xfrm>
            <a:off x="7852044" y="2448597"/>
            <a:ext cx="736799" cy="5717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62FE1F3-EEFD-4F43-B70D-BDFD476A9C2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4" b="27842"/>
          <a:stretch/>
        </p:blipFill>
        <p:spPr>
          <a:xfrm>
            <a:off x="7105141" y="5270477"/>
            <a:ext cx="835818" cy="357183"/>
          </a:xfrm>
          <a:prstGeom prst="rect">
            <a:avLst/>
          </a:prstGeom>
        </p:spPr>
      </p:pic>
      <p:pic>
        <p:nvPicPr>
          <p:cNvPr id="1032" name="Picture 8" descr="Ajax - 위키백과, 우리 모두의 백과사전">
            <a:extLst>
              <a:ext uri="{FF2B5EF4-FFF2-40B4-BE49-F238E27FC236}">
                <a16:creationId xmlns:a16="http://schemas.microsoft.com/office/drawing/2014/main" id="{DC10BE30-16D7-41A9-B058-4EB313BC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17" y="2948390"/>
            <a:ext cx="727594" cy="34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소년코딩 - jQuery 소스 구조분석을 해야하는 이유">
            <a:extLst>
              <a:ext uri="{FF2B5EF4-FFF2-40B4-BE49-F238E27FC236}">
                <a16:creationId xmlns:a16="http://schemas.microsoft.com/office/drawing/2014/main" id="{E9E9961C-7785-4168-A3CC-818B956C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10" y="2918818"/>
            <a:ext cx="505566" cy="50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C742588-B8A2-4055-BA10-D6D20F89EB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000" b="90000" l="10000" r="90000">
                        <a14:foregroundMark x1="57750" y1="11000" x2="57750" y2="11000"/>
                        <a14:foregroundMark x1="59750" y1="12667" x2="56250" y2="12667"/>
                        <a14:foregroundMark x1="55000" y1="9000" x2="61750" y2="9667"/>
                        <a14:foregroundMark x1="46250" y1="10667" x2="39500" y2="2000"/>
                        <a14:foregroundMark x1="17500" y1="66333" x2="18750" y2="71667"/>
                        <a14:foregroundMark x1="32000" y1="70333" x2="34750" y2="75667"/>
                        <a14:foregroundMark x1="43750" y1="65000" x2="44500" y2="73000"/>
                        <a14:foregroundMark x1="60250" y1="69667" x2="60500" y2="74000"/>
                        <a14:foregroundMark x1="66750" y1="68333" x2="66750" y2="74000"/>
                        <a14:foregroundMark x1="73250" y1="70000" x2="73250" y2="74000"/>
                        <a14:foregroundMark x1="72750" y1="63333" x2="72750" y2="63333"/>
                        <a14:foregroundMark x1="79250" y1="70000" x2="79250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4" r="10899" b="7744"/>
          <a:stretch/>
        </p:blipFill>
        <p:spPr>
          <a:xfrm>
            <a:off x="8533556" y="2448576"/>
            <a:ext cx="673771" cy="580953"/>
          </a:xfrm>
          <a:prstGeom prst="rect">
            <a:avLst/>
          </a:prstGeom>
        </p:spPr>
      </p:pic>
      <p:pic>
        <p:nvPicPr>
          <p:cNvPr id="1036" name="Picture 12" descr="Log4j2">
            <a:extLst>
              <a:ext uri="{FF2B5EF4-FFF2-40B4-BE49-F238E27FC236}">
                <a16:creationId xmlns:a16="http://schemas.microsoft.com/office/drawing/2014/main" id="{0A76044D-D9B2-4632-8AA9-37D398894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17868" y1="47808" x2="17868" y2="49478"/>
                        <a14:foregroundMark x1="24451" y1="48225" x2="24608" y2="49896"/>
                        <a14:foregroundMark x1="32602" y1="48017" x2="32445" y2="50313"/>
                        <a14:foregroundMark x1="41066" y1="48017" x2="41066" y2="50731"/>
                        <a14:foregroundMark x1="52508" y1="48017" x2="52665" y2="50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29402" r="16250" b="31423"/>
          <a:stretch/>
        </p:blipFill>
        <p:spPr bwMode="auto">
          <a:xfrm>
            <a:off x="7725201" y="3018559"/>
            <a:ext cx="960685" cy="40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68AA302-F39F-4CF7-A63C-9991C027BA0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62" y="4228759"/>
            <a:ext cx="454494" cy="45449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CC3A46D-2F00-45F7-A61E-3EC2BB690AA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2" b="6644"/>
          <a:stretch/>
        </p:blipFill>
        <p:spPr>
          <a:xfrm>
            <a:off x="3924308" y="4732210"/>
            <a:ext cx="622928" cy="528584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DE8E2B4-252D-4D5A-AC5D-3D6853EFCA9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11" y="4733174"/>
            <a:ext cx="527620" cy="52762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957BB9F-5F1C-4766-9573-6F13DC3CDEB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3" y="4175351"/>
            <a:ext cx="454494" cy="45449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989C72E-C47A-44A0-B7CF-51E24A86128A}"/>
              </a:ext>
            </a:extLst>
          </p:cNvPr>
          <p:cNvSpPr txBox="1"/>
          <p:nvPr/>
        </p:nvSpPr>
        <p:spPr>
          <a:xfrm>
            <a:off x="622430" y="4700699"/>
            <a:ext cx="9668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변경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0A7A0D9-8115-4A9E-8569-39A8E68743E0}"/>
              </a:ext>
            </a:extLst>
          </p:cNvPr>
          <p:cNvSpPr txBox="1"/>
          <p:nvPr/>
        </p:nvSpPr>
        <p:spPr>
          <a:xfrm>
            <a:off x="1586779" y="5291575"/>
            <a:ext cx="1104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가입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7343C9-4EFA-4BD2-8393-BE44DFECD60B}"/>
              </a:ext>
            </a:extLst>
          </p:cNvPr>
          <p:cNvSpPr txBox="1"/>
          <p:nvPr/>
        </p:nvSpPr>
        <p:spPr>
          <a:xfrm>
            <a:off x="2694606" y="4760934"/>
            <a:ext cx="9300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04860-A668-4BF4-9457-9737088B9BFC}"/>
              </a:ext>
            </a:extLst>
          </p:cNvPr>
          <p:cNvSpPr txBox="1"/>
          <p:nvPr/>
        </p:nvSpPr>
        <p:spPr>
          <a:xfrm>
            <a:off x="3686069" y="5290031"/>
            <a:ext cx="1104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저장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93054F65-003A-4604-BCC1-012C7DD3534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18" y="3379391"/>
            <a:ext cx="940769" cy="94076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CF624C-7405-4EAA-9E64-85B10629021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34" y="3458615"/>
            <a:ext cx="761183" cy="761183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F5B7315C-2F9F-4748-A2ED-E37A38D916B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50" y="4789470"/>
            <a:ext cx="973682" cy="858242"/>
          </a:xfrm>
          <a:prstGeom prst="rect">
            <a:avLst/>
          </a:prstGeom>
        </p:spPr>
      </p:pic>
      <p:sp>
        <p:nvSpPr>
          <p:cNvPr id="107" name="화살표: 왼쪽 106">
            <a:extLst>
              <a:ext uri="{FF2B5EF4-FFF2-40B4-BE49-F238E27FC236}">
                <a16:creationId xmlns:a16="http://schemas.microsoft.com/office/drawing/2014/main" id="{34275038-8121-4623-9264-C3E0124493F0}"/>
              </a:ext>
            </a:extLst>
          </p:cNvPr>
          <p:cNvSpPr/>
          <p:nvPr/>
        </p:nvSpPr>
        <p:spPr>
          <a:xfrm rot="10800000">
            <a:off x="6493492" y="3006802"/>
            <a:ext cx="657614" cy="277499"/>
          </a:xfrm>
          <a:prstGeom prst="leftArrow">
            <a:avLst>
              <a:gd name="adj1" fmla="val 34538"/>
              <a:gd name="adj2" fmla="val 667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10" name="화살표: 왼쪽 109">
            <a:extLst>
              <a:ext uri="{FF2B5EF4-FFF2-40B4-BE49-F238E27FC236}">
                <a16:creationId xmlns:a16="http://schemas.microsoft.com/office/drawing/2014/main" id="{459E14EA-4E63-4C9D-83F9-249F572831D7}"/>
              </a:ext>
            </a:extLst>
          </p:cNvPr>
          <p:cNvSpPr/>
          <p:nvPr/>
        </p:nvSpPr>
        <p:spPr>
          <a:xfrm rot="5400000">
            <a:off x="8217151" y="4410566"/>
            <a:ext cx="418828" cy="239045"/>
          </a:xfrm>
          <a:prstGeom prst="leftArrow">
            <a:avLst>
              <a:gd name="adj1" fmla="val 34538"/>
              <a:gd name="adj2" fmla="val 667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50725C93-502C-4FA7-8C65-C4681441A7C0}"/>
              </a:ext>
            </a:extLst>
          </p:cNvPr>
          <p:cNvSpPr/>
          <p:nvPr/>
        </p:nvSpPr>
        <p:spPr>
          <a:xfrm rot="16200000">
            <a:off x="7933896" y="4421334"/>
            <a:ext cx="418828" cy="239045"/>
          </a:xfrm>
          <a:prstGeom prst="leftArrow">
            <a:avLst>
              <a:gd name="adj1" fmla="val 34538"/>
              <a:gd name="adj2" fmla="val 667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17A6B0-530A-42D2-B875-A4F65D6F76E8}"/>
              </a:ext>
            </a:extLst>
          </p:cNvPr>
          <p:cNvSpPr/>
          <p:nvPr/>
        </p:nvSpPr>
        <p:spPr>
          <a:xfrm>
            <a:off x="4922634" y="2297314"/>
            <a:ext cx="1453145" cy="1968594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7AEC061-D1C0-4A49-8A61-240F5299E2A5}"/>
              </a:ext>
            </a:extLst>
          </p:cNvPr>
          <p:cNvSpPr/>
          <p:nvPr/>
        </p:nvSpPr>
        <p:spPr>
          <a:xfrm>
            <a:off x="7233739" y="2302112"/>
            <a:ext cx="1951837" cy="1968594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29E6D1-B61F-449A-B883-D3F7D6C6A2ED}"/>
              </a:ext>
            </a:extLst>
          </p:cNvPr>
          <p:cNvSpPr txBox="1"/>
          <p:nvPr/>
        </p:nvSpPr>
        <p:spPr>
          <a:xfrm>
            <a:off x="5228488" y="1983734"/>
            <a:ext cx="85472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3" dirty="0">
                <a:solidFill>
                  <a:schemeClr val="tx1">
                    <a:alpha val="7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</a:t>
            </a:r>
            <a:endParaRPr lang="ko-KR" altLang="en-US" sz="1463" dirty="0">
              <a:solidFill>
                <a:schemeClr val="tx1">
                  <a:alpha val="7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7528D1-FA1D-4319-9391-16DE968272A8}"/>
              </a:ext>
            </a:extLst>
          </p:cNvPr>
          <p:cNvSpPr txBox="1"/>
          <p:nvPr/>
        </p:nvSpPr>
        <p:spPr>
          <a:xfrm>
            <a:off x="7793078" y="1983734"/>
            <a:ext cx="85472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3" dirty="0">
                <a:solidFill>
                  <a:schemeClr val="tx1">
                    <a:alpha val="7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</a:t>
            </a:r>
            <a:endParaRPr lang="ko-KR" altLang="en-US" sz="1463" dirty="0">
              <a:solidFill>
                <a:schemeClr val="tx1">
                  <a:alpha val="7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8" name="화살표: 왼쪽 117">
            <a:extLst>
              <a:ext uri="{FF2B5EF4-FFF2-40B4-BE49-F238E27FC236}">
                <a16:creationId xmlns:a16="http://schemas.microsoft.com/office/drawing/2014/main" id="{3797AFD8-4881-45B5-A042-B731EA591DE5}"/>
              </a:ext>
            </a:extLst>
          </p:cNvPr>
          <p:cNvSpPr/>
          <p:nvPr/>
        </p:nvSpPr>
        <p:spPr>
          <a:xfrm>
            <a:off x="6462073" y="3495614"/>
            <a:ext cx="657614" cy="277499"/>
          </a:xfrm>
          <a:prstGeom prst="leftArrow">
            <a:avLst>
              <a:gd name="adj1" fmla="val 34538"/>
              <a:gd name="adj2" fmla="val 667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A5BA81-3B67-49EE-A77C-CF64ECDCFFF7}"/>
              </a:ext>
            </a:extLst>
          </p:cNvPr>
          <p:cNvSpPr txBox="1"/>
          <p:nvPr/>
        </p:nvSpPr>
        <p:spPr>
          <a:xfrm>
            <a:off x="6653628" y="4488833"/>
            <a:ext cx="13814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tx1">
                    <a:alpha val="70000"/>
                  </a:schemeClr>
                </a:solidFill>
              </a:rPr>
              <a:t>HASH(SHA-256)</a:t>
            </a:r>
            <a:endParaRPr lang="ko-KR" altLang="en-US" sz="1300" b="1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489772" y="935062"/>
            <a:ext cx="8946356" cy="5014913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69872" y="1507887"/>
            <a:ext cx="8966257" cy="1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639854" y="1593555"/>
            <a:ext cx="8659272" cy="421745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FAC7-AC76-42D7-ACD9-68B1CCAE5063}"/>
              </a:ext>
            </a:extLst>
          </p:cNvPr>
          <p:cNvSpPr txBox="1"/>
          <p:nvPr/>
        </p:nvSpPr>
        <p:spPr>
          <a:xfrm>
            <a:off x="772064" y="1720805"/>
            <a:ext cx="3967269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 기록 남기기 </a:t>
            </a:r>
            <a:r>
              <a:rPr lang="en-US" altLang="ko-KR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채널 연동</a:t>
            </a:r>
            <a:endParaRPr lang="en-US" altLang="ko-KR" sz="2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60F3296-7207-43D8-A292-9F448D80C9CD}"/>
              </a:ext>
            </a:extLst>
          </p:cNvPr>
          <p:cNvCxnSpPr/>
          <p:nvPr/>
        </p:nvCxnSpPr>
        <p:spPr>
          <a:xfrm>
            <a:off x="5459852" y="2382379"/>
            <a:ext cx="0" cy="291941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7D4F73-3E88-4A4C-B6A4-A6E0E2D60D49}"/>
              </a:ext>
            </a:extLst>
          </p:cNvPr>
          <p:cNvSpPr txBox="1"/>
          <p:nvPr/>
        </p:nvSpPr>
        <p:spPr>
          <a:xfrm>
            <a:off x="595509" y="3617278"/>
            <a:ext cx="1649767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3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통합상담관리 채널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FD81BC4-8FA2-4A9C-B797-B113008E7C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6" y="2642697"/>
            <a:ext cx="952913" cy="9529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35AB51-073E-4645-B115-E0EA2245D2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6" y="4387745"/>
            <a:ext cx="479672" cy="47967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1308831-3C04-43A4-B556-3F6A39936DB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r="9748"/>
          <a:stretch/>
        </p:blipFill>
        <p:spPr>
          <a:xfrm>
            <a:off x="4293695" y="4574580"/>
            <a:ext cx="748621" cy="798983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BF984F4-DD36-4D73-903B-0EA20C131EF3}"/>
              </a:ext>
            </a:extLst>
          </p:cNvPr>
          <p:cNvSpPr/>
          <p:nvPr/>
        </p:nvSpPr>
        <p:spPr>
          <a:xfrm>
            <a:off x="2067921" y="2921427"/>
            <a:ext cx="1794991" cy="3631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endParaRPr lang="ko-KR" altLang="en-US" sz="13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240C50-E734-4BC5-91B2-2069A5A37042}"/>
              </a:ext>
            </a:extLst>
          </p:cNvPr>
          <p:cNvSpPr txBox="1"/>
          <p:nvPr/>
        </p:nvSpPr>
        <p:spPr>
          <a:xfrm>
            <a:off x="1808684" y="2643689"/>
            <a:ext cx="241052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err="1">
                <a:highlight>
                  <a:srgbClr val="F2F2F2"/>
                </a:highlight>
              </a:rPr>
              <a:t>api</a:t>
            </a:r>
            <a:r>
              <a:rPr lang="en-US" altLang="ko-KR" sz="1300" b="1" dirty="0">
                <a:highlight>
                  <a:srgbClr val="F2F2F2"/>
                </a:highlight>
              </a:rPr>
              <a:t> key + </a:t>
            </a:r>
            <a:r>
              <a:rPr lang="ko-KR" altLang="en-US" sz="1300" b="1" dirty="0">
                <a:highlight>
                  <a:srgbClr val="F2F2F2"/>
                </a:highlight>
              </a:rPr>
              <a:t>전문</a:t>
            </a: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B6D3326D-6CF5-4351-8AF4-EE31794BA247}"/>
              </a:ext>
            </a:extLst>
          </p:cNvPr>
          <p:cNvSpPr/>
          <p:nvPr/>
        </p:nvSpPr>
        <p:spPr>
          <a:xfrm>
            <a:off x="4713910" y="3983878"/>
            <a:ext cx="232109" cy="43690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624CFA6D-1279-4EE2-9F7C-1E3F1ECA1C90}"/>
              </a:ext>
            </a:extLst>
          </p:cNvPr>
          <p:cNvSpPr/>
          <p:nvPr/>
        </p:nvSpPr>
        <p:spPr>
          <a:xfrm rot="10800000">
            <a:off x="4368659" y="3983876"/>
            <a:ext cx="232109" cy="436901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9" name="화살표: 왼쪽 38">
            <a:extLst>
              <a:ext uri="{FF2B5EF4-FFF2-40B4-BE49-F238E27FC236}">
                <a16:creationId xmlns:a16="http://schemas.microsoft.com/office/drawing/2014/main" id="{4EA15D0A-8CDA-4969-93D7-A176603FCB82}"/>
              </a:ext>
            </a:extLst>
          </p:cNvPr>
          <p:cNvSpPr/>
          <p:nvPr/>
        </p:nvSpPr>
        <p:spPr>
          <a:xfrm>
            <a:off x="2069811" y="3233566"/>
            <a:ext cx="1793102" cy="363104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endParaRPr lang="ko-KR" altLang="en-US" sz="13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2A270A-84FA-4B4A-A811-86C7BBDE31FB}"/>
              </a:ext>
            </a:extLst>
          </p:cNvPr>
          <p:cNvSpPr/>
          <p:nvPr/>
        </p:nvSpPr>
        <p:spPr>
          <a:xfrm>
            <a:off x="4226753" y="2312473"/>
            <a:ext cx="860470" cy="2596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REST</a:t>
            </a:r>
            <a:endParaRPr lang="ko-KR" altLang="en-US" sz="13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4A9E875-4D2B-444D-9F77-D8DB18C2D18B}"/>
              </a:ext>
            </a:extLst>
          </p:cNvPr>
          <p:cNvSpPr/>
          <p:nvPr/>
        </p:nvSpPr>
        <p:spPr>
          <a:xfrm>
            <a:off x="5650914" y="3548995"/>
            <a:ext cx="1131988" cy="4100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통합상담관리 채널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1CB52E0-3B4B-4739-9620-456A01580C96}"/>
              </a:ext>
            </a:extLst>
          </p:cNvPr>
          <p:cNvSpPr/>
          <p:nvPr/>
        </p:nvSpPr>
        <p:spPr>
          <a:xfrm>
            <a:off x="8004668" y="3548995"/>
            <a:ext cx="1088200" cy="4100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화상창구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CB414-9F5A-43EB-AF90-AD3EC3E34FBB}"/>
              </a:ext>
            </a:extLst>
          </p:cNvPr>
          <p:cNvSpPr txBox="1"/>
          <p:nvPr/>
        </p:nvSpPr>
        <p:spPr>
          <a:xfrm>
            <a:off x="7230454" y="3324043"/>
            <a:ext cx="52769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476FB-4066-4DB0-AC00-C3A7E3B69D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8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58" y="2631822"/>
            <a:ext cx="927171" cy="92717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EC55BB8-8A7C-42F4-A6DF-7BD41F366127}"/>
              </a:ext>
            </a:extLst>
          </p:cNvPr>
          <p:cNvSpPr txBox="1"/>
          <p:nvPr/>
        </p:nvSpPr>
        <p:spPr>
          <a:xfrm>
            <a:off x="4017174" y="3624125"/>
            <a:ext cx="130567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3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화상창구 채널</a:t>
            </a:r>
          </a:p>
        </p:txBody>
      </p:sp>
      <p:sp>
        <p:nvSpPr>
          <p:cNvPr id="79" name="말풍선: 모서리가 둥근 사각형 78">
            <a:extLst>
              <a:ext uri="{FF2B5EF4-FFF2-40B4-BE49-F238E27FC236}">
                <a16:creationId xmlns:a16="http://schemas.microsoft.com/office/drawing/2014/main" id="{B2B5C215-99D6-44F1-A8A5-0B3044EB94B1}"/>
              </a:ext>
            </a:extLst>
          </p:cNvPr>
          <p:cNvSpPr/>
          <p:nvPr/>
        </p:nvSpPr>
        <p:spPr>
          <a:xfrm>
            <a:off x="5747546" y="4312266"/>
            <a:ext cx="3314530" cy="1355188"/>
          </a:xfrm>
          <a:prstGeom prst="wedgeRoundRectCallout">
            <a:avLst>
              <a:gd name="adj1" fmla="val 8046"/>
              <a:gd name="adj2" fmla="val -6273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A0F73C-2A8F-433C-AB7A-5771E008E446}"/>
              </a:ext>
            </a:extLst>
          </p:cNvPr>
          <p:cNvSpPr txBox="1"/>
          <p:nvPr/>
        </p:nvSpPr>
        <p:spPr>
          <a:xfrm>
            <a:off x="5747708" y="4357131"/>
            <a:ext cx="77635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69E7A-F411-40D0-A882-5A0B84A05B24}"/>
              </a:ext>
            </a:extLst>
          </p:cNvPr>
          <p:cNvSpPr txBox="1"/>
          <p:nvPr/>
        </p:nvSpPr>
        <p:spPr>
          <a:xfrm>
            <a:off x="7016080" y="3964180"/>
            <a:ext cx="527690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477AA3C2-0436-453E-B6B5-5D4EE2C7B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58600"/>
              </p:ext>
            </p:extLst>
          </p:nvPr>
        </p:nvGraphicFramePr>
        <p:xfrm>
          <a:off x="6576909" y="4383958"/>
          <a:ext cx="2355506" cy="126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753">
                  <a:extLst>
                    <a:ext uri="{9D8B030D-6E8A-4147-A177-3AD203B41FA5}">
                      <a16:colId xmlns:a16="http://schemas.microsoft.com/office/drawing/2014/main" val="3504440718"/>
                    </a:ext>
                  </a:extLst>
                </a:gridCol>
                <a:gridCol w="1177753">
                  <a:extLst>
                    <a:ext uri="{9D8B030D-6E8A-4147-A177-3AD203B41FA5}">
                      <a16:colId xmlns:a16="http://schemas.microsoft.com/office/drawing/2014/main" val="1801713419"/>
                    </a:ext>
                  </a:extLst>
                </a:gridCol>
              </a:tblGrid>
              <a:tr h="20431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Report</a:t>
                      </a:r>
                      <a:endParaRPr lang="ko-KR" altLang="en-US" sz="900" dirty="0"/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95586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  <a:endParaRPr lang="en-US" altLang="ko-KR" sz="9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27724870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생년월일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대분류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381738930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업무분류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상담 제목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229525024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상담 기록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상담자 이름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285726485"/>
                  </a:ext>
                </a:extLst>
              </a:tr>
              <a:tr h="204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상담자 사번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상담 채널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84508515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952601F3-76B1-4C09-B1B8-C1BFD184ED84}"/>
              </a:ext>
            </a:extLst>
          </p:cNvPr>
          <p:cNvSpPr txBox="1"/>
          <p:nvPr/>
        </p:nvSpPr>
        <p:spPr>
          <a:xfrm>
            <a:off x="4064189" y="5390614"/>
            <a:ext cx="118783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3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은행 </a:t>
            </a:r>
            <a:r>
              <a:rPr lang="en-US" altLang="ko-KR" sz="1463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463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9CC80099-07E8-4F6C-8036-6C97FE5B236D}"/>
              </a:ext>
            </a:extLst>
          </p:cNvPr>
          <p:cNvSpPr/>
          <p:nvPr/>
        </p:nvSpPr>
        <p:spPr>
          <a:xfrm>
            <a:off x="7682158" y="3547975"/>
            <a:ext cx="226649" cy="24432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14C18BE-D4F8-4DE8-9D84-DD520CB023BA}"/>
              </a:ext>
            </a:extLst>
          </p:cNvPr>
          <p:cNvSpPr/>
          <p:nvPr/>
        </p:nvSpPr>
        <p:spPr>
          <a:xfrm>
            <a:off x="7455436" y="3608115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90421E-D98D-4A2C-BB78-79FC8511E1E7}"/>
              </a:ext>
            </a:extLst>
          </p:cNvPr>
          <p:cNvSpPr/>
          <p:nvPr/>
        </p:nvSpPr>
        <p:spPr>
          <a:xfrm>
            <a:off x="7342513" y="3608115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0E10C49-CE62-4B33-901A-53BD7078392D}"/>
              </a:ext>
            </a:extLst>
          </p:cNvPr>
          <p:cNvSpPr/>
          <p:nvPr/>
        </p:nvSpPr>
        <p:spPr>
          <a:xfrm>
            <a:off x="7229591" y="3608115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D975AFF-A334-49B0-8F6F-3811855A3227}"/>
              </a:ext>
            </a:extLst>
          </p:cNvPr>
          <p:cNvSpPr/>
          <p:nvPr/>
        </p:nvSpPr>
        <p:spPr>
          <a:xfrm>
            <a:off x="7122664" y="3608115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9E59F4C-EDAD-4F2F-8B43-D22500E85A42}"/>
              </a:ext>
            </a:extLst>
          </p:cNvPr>
          <p:cNvSpPr/>
          <p:nvPr/>
        </p:nvSpPr>
        <p:spPr>
          <a:xfrm>
            <a:off x="7009742" y="3608115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18FC745-EA88-4EE0-8D38-8F5A202373C3}"/>
              </a:ext>
            </a:extLst>
          </p:cNvPr>
          <p:cNvSpPr/>
          <p:nvPr/>
        </p:nvSpPr>
        <p:spPr>
          <a:xfrm>
            <a:off x="6896820" y="3608115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82392D4-38F9-4C6E-884E-8C4515BDF26A}"/>
              </a:ext>
            </a:extLst>
          </p:cNvPr>
          <p:cNvSpPr/>
          <p:nvPr/>
        </p:nvSpPr>
        <p:spPr>
          <a:xfrm>
            <a:off x="7568319" y="3608115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1E5CEC29-ED72-4D5C-AFB5-9E051EA39ABA}"/>
              </a:ext>
            </a:extLst>
          </p:cNvPr>
          <p:cNvSpPr/>
          <p:nvPr/>
        </p:nvSpPr>
        <p:spPr>
          <a:xfrm rot="10800000">
            <a:off x="6860861" y="3778611"/>
            <a:ext cx="226649" cy="24432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0C60C7-C89B-4B6B-A7B1-7BAFED12D2AB}"/>
              </a:ext>
            </a:extLst>
          </p:cNvPr>
          <p:cNvSpPr/>
          <p:nvPr/>
        </p:nvSpPr>
        <p:spPr>
          <a:xfrm rot="10800000">
            <a:off x="7238474" y="3844349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8722487-52AB-4EB3-89CC-9CAB2DBCD423}"/>
              </a:ext>
            </a:extLst>
          </p:cNvPr>
          <p:cNvSpPr/>
          <p:nvPr/>
        </p:nvSpPr>
        <p:spPr>
          <a:xfrm rot="10800000">
            <a:off x="7351396" y="3844349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F3335C-6781-4335-93E3-5B41EEEF7F4B}"/>
              </a:ext>
            </a:extLst>
          </p:cNvPr>
          <p:cNvSpPr/>
          <p:nvPr/>
        </p:nvSpPr>
        <p:spPr>
          <a:xfrm rot="10800000">
            <a:off x="7464318" y="3844349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0BAA0A-3245-4BED-9BD4-05243A533AFB}"/>
              </a:ext>
            </a:extLst>
          </p:cNvPr>
          <p:cNvSpPr/>
          <p:nvPr/>
        </p:nvSpPr>
        <p:spPr>
          <a:xfrm rot="10800000">
            <a:off x="7571245" y="3844349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73D6575-39F3-402F-84A6-FC8A7374694E}"/>
              </a:ext>
            </a:extLst>
          </p:cNvPr>
          <p:cNvSpPr/>
          <p:nvPr/>
        </p:nvSpPr>
        <p:spPr>
          <a:xfrm rot="10800000">
            <a:off x="7684167" y="3844349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CFEB06B-34C4-4B89-ACC1-AB56DE4243AB}"/>
              </a:ext>
            </a:extLst>
          </p:cNvPr>
          <p:cNvSpPr/>
          <p:nvPr/>
        </p:nvSpPr>
        <p:spPr>
          <a:xfrm rot="10800000">
            <a:off x="7797089" y="3844349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C45F93-FF9D-42A9-8212-33B2C0455BFB}"/>
              </a:ext>
            </a:extLst>
          </p:cNvPr>
          <p:cNvSpPr/>
          <p:nvPr/>
        </p:nvSpPr>
        <p:spPr>
          <a:xfrm rot="10800000">
            <a:off x="7125590" y="3844349"/>
            <a:ext cx="75763" cy="118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말풍선: 모서리가 둥근 사각형 122">
            <a:extLst>
              <a:ext uri="{FF2B5EF4-FFF2-40B4-BE49-F238E27FC236}">
                <a16:creationId xmlns:a16="http://schemas.microsoft.com/office/drawing/2014/main" id="{30A3D3D8-C96B-421A-A238-102C302FBE07}"/>
              </a:ext>
            </a:extLst>
          </p:cNvPr>
          <p:cNvSpPr/>
          <p:nvPr/>
        </p:nvSpPr>
        <p:spPr>
          <a:xfrm>
            <a:off x="5736356" y="2196254"/>
            <a:ext cx="3325717" cy="1053631"/>
          </a:xfrm>
          <a:prstGeom prst="wedgeRoundRectCallout">
            <a:avLst>
              <a:gd name="adj1" fmla="val -8301"/>
              <a:gd name="adj2" fmla="val 6327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6F853E0-3B47-4F68-B404-1B35EC52188A}"/>
              </a:ext>
            </a:extLst>
          </p:cNvPr>
          <p:cNvSpPr/>
          <p:nvPr/>
        </p:nvSpPr>
        <p:spPr>
          <a:xfrm>
            <a:off x="5803778" y="2466466"/>
            <a:ext cx="3173523" cy="3583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4D7D54-5EFE-43A8-B552-7CD39A70C965}"/>
              </a:ext>
            </a:extLst>
          </p:cNvPr>
          <p:cNvSpPr txBox="1"/>
          <p:nvPr/>
        </p:nvSpPr>
        <p:spPr>
          <a:xfrm>
            <a:off x="5877390" y="2514150"/>
            <a:ext cx="889400" cy="267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38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20200523</a:t>
            </a:r>
            <a:endParaRPr lang="ko-KR" altLang="en-US" sz="1138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DBB1D5-677D-4891-8741-2F4E7D6F85D6}"/>
              </a:ext>
            </a:extLst>
          </p:cNvPr>
          <p:cNvSpPr txBox="1"/>
          <p:nvPr/>
        </p:nvSpPr>
        <p:spPr>
          <a:xfrm>
            <a:off x="6878322" y="2514150"/>
            <a:ext cx="900454" cy="267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38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20200628</a:t>
            </a:r>
            <a:endParaRPr lang="ko-KR" altLang="en-US" sz="1138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1C7A69E-12C0-4D17-AB1B-D0EE335A1458}"/>
              </a:ext>
            </a:extLst>
          </p:cNvPr>
          <p:cNvSpPr txBox="1"/>
          <p:nvPr/>
        </p:nvSpPr>
        <p:spPr>
          <a:xfrm>
            <a:off x="7884569" y="2514150"/>
            <a:ext cx="388728" cy="267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38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1138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EB5273-BB7F-4275-8CEA-A9D06C48514D}"/>
              </a:ext>
            </a:extLst>
          </p:cNvPr>
          <p:cNvSpPr txBox="1"/>
          <p:nvPr/>
        </p:nvSpPr>
        <p:spPr>
          <a:xfrm>
            <a:off x="8303223" y="2514150"/>
            <a:ext cx="619205" cy="267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박진우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D2C0090-1E06-4D1D-8E51-4017DDC09F22}"/>
              </a:ext>
            </a:extLst>
          </p:cNvPr>
          <p:cNvCxnSpPr>
            <a:cxnSpLocks/>
          </p:cNvCxnSpPr>
          <p:nvPr/>
        </p:nvCxnSpPr>
        <p:spPr>
          <a:xfrm flipV="1">
            <a:off x="6310946" y="2855495"/>
            <a:ext cx="0" cy="1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FAAF5A3-6C10-407B-B870-33BAE54C324B}"/>
              </a:ext>
            </a:extLst>
          </p:cNvPr>
          <p:cNvSpPr txBox="1"/>
          <p:nvPr/>
        </p:nvSpPr>
        <p:spPr>
          <a:xfrm>
            <a:off x="5986334" y="2989728"/>
            <a:ext cx="646844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E60DE3-1C51-469E-87DC-AC3AEAF63655}"/>
              </a:ext>
            </a:extLst>
          </p:cNvPr>
          <p:cNvSpPr txBox="1"/>
          <p:nvPr/>
        </p:nvSpPr>
        <p:spPr>
          <a:xfrm>
            <a:off x="7003692" y="2989728"/>
            <a:ext cx="646844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종료일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8E6D70-9069-4E8B-8793-297C24427307}"/>
              </a:ext>
            </a:extLst>
          </p:cNvPr>
          <p:cNvSpPr txBox="1"/>
          <p:nvPr/>
        </p:nvSpPr>
        <p:spPr>
          <a:xfrm>
            <a:off x="7689785" y="2989728"/>
            <a:ext cx="741306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업무분류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EEB7367-1DB1-494D-B44A-3AC41F54A4B9}"/>
              </a:ext>
            </a:extLst>
          </p:cNvPr>
          <p:cNvSpPr txBox="1"/>
          <p:nvPr/>
        </p:nvSpPr>
        <p:spPr>
          <a:xfrm>
            <a:off x="8358071" y="2989728"/>
            <a:ext cx="48514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적요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34F5044-0E4D-4719-9F51-B8334DB48F10}"/>
              </a:ext>
            </a:extLst>
          </p:cNvPr>
          <p:cNvCxnSpPr>
            <a:cxnSpLocks/>
          </p:cNvCxnSpPr>
          <p:nvPr/>
        </p:nvCxnSpPr>
        <p:spPr>
          <a:xfrm flipV="1">
            <a:off x="7341377" y="2855495"/>
            <a:ext cx="0" cy="1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0AE64D9-D509-43F4-9FC6-AB617FE8644C}"/>
              </a:ext>
            </a:extLst>
          </p:cNvPr>
          <p:cNvCxnSpPr>
            <a:cxnSpLocks/>
          </p:cNvCxnSpPr>
          <p:nvPr/>
        </p:nvCxnSpPr>
        <p:spPr>
          <a:xfrm flipV="1">
            <a:off x="8068424" y="2855495"/>
            <a:ext cx="0" cy="1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FF9004F-A4FF-41A2-987F-C1FE17230E96}"/>
              </a:ext>
            </a:extLst>
          </p:cNvPr>
          <p:cNvCxnSpPr>
            <a:cxnSpLocks/>
          </p:cNvCxnSpPr>
          <p:nvPr/>
        </p:nvCxnSpPr>
        <p:spPr>
          <a:xfrm flipV="1">
            <a:off x="8589521" y="2855495"/>
            <a:ext cx="0" cy="1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2095C35-38BB-469E-8FEE-6DEC6E0DC3DE}"/>
              </a:ext>
            </a:extLst>
          </p:cNvPr>
          <p:cNvSpPr txBox="1"/>
          <p:nvPr/>
        </p:nvSpPr>
        <p:spPr>
          <a:xfrm>
            <a:off x="5748676" y="2183281"/>
            <a:ext cx="6468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25B312E-81BE-4946-A3DF-9F91AF6E8213}"/>
              </a:ext>
            </a:extLst>
          </p:cNvPr>
          <p:cNvSpPr/>
          <p:nvPr/>
        </p:nvSpPr>
        <p:spPr>
          <a:xfrm>
            <a:off x="3014838" y="913142"/>
            <a:ext cx="3984354" cy="55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75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 </a:t>
            </a:r>
            <a:r>
              <a:rPr lang="en-US" altLang="ko-KR" sz="2275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Rest, </a:t>
            </a:r>
            <a:r>
              <a:rPr lang="ko-KR" altLang="en-US" sz="2275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전문통신</a:t>
            </a:r>
            <a:endParaRPr lang="en-US" altLang="ko-KR" sz="2275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19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9738</TotalTime>
  <Words>799</Words>
  <Application>Microsoft Office PowerPoint</Application>
  <PresentationFormat>A4 용지(210x297mm)</PresentationFormat>
  <Paragraphs>179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나눔고딕 ExtraBold</vt:lpstr>
      <vt:lpstr>나눔스퀘어</vt:lpstr>
      <vt:lpstr>하나 M</vt:lpstr>
      <vt:lpstr>맑은 고딕</vt:lpstr>
      <vt:lpstr>나눔고딕</vt:lpstr>
      <vt:lpstr>Arial</vt:lpstr>
      <vt:lpstr>Calibri Light</vt:lpstr>
      <vt:lpstr>하나 B</vt:lpstr>
      <vt:lpstr>나눔바른고딕</vt:lpstr>
      <vt:lpstr>나눔스퀘어 Bold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박진우</cp:lastModifiedBy>
  <cp:revision>1452</cp:revision>
  <dcterms:created xsi:type="dcterms:W3CDTF">2018-08-02T07:05:36Z</dcterms:created>
  <dcterms:modified xsi:type="dcterms:W3CDTF">2020-10-05T06:27:20Z</dcterms:modified>
</cp:coreProperties>
</file>