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52" r:id="rId2"/>
    <p:sldId id="570" r:id="rId3"/>
    <p:sldId id="589" r:id="rId4"/>
    <p:sldId id="574" r:id="rId5"/>
    <p:sldId id="580" r:id="rId6"/>
    <p:sldId id="582" r:id="rId7"/>
    <p:sldId id="563" r:id="rId8"/>
    <p:sldId id="584" r:id="rId9"/>
    <p:sldId id="569" r:id="rId10"/>
    <p:sldId id="586" r:id="rId11"/>
    <p:sldId id="588" r:id="rId12"/>
    <p:sldId id="587" r:id="rId13"/>
    <p:sldId id="575" r:id="rId14"/>
    <p:sldId id="55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진우" initials="박" lastIdx="1" clrIdx="0">
    <p:extLst>
      <p:ext uri="{19B8F6BF-5375-455C-9EA6-DF929625EA0E}">
        <p15:presenceInfo xmlns:p15="http://schemas.microsoft.com/office/powerpoint/2012/main" userId="박진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85"/>
    <a:srgbClr val="F2F2F2"/>
    <a:srgbClr val="BDD7EE"/>
    <a:srgbClr val="ADB9CA"/>
    <a:srgbClr val="EAEAEA"/>
    <a:srgbClr val="FCBC85"/>
    <a:srgbClr val="FF5050"/>
    <a:srgbClr val="E99047"/>
    <a:srgbClr val="81D3B9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1" autoAdjust="0"/>
    <p:restoredTop sz="88553" autoAdjust="0"/>
  </p:normalViewPr>
  <p:slideViewPr>
    <p:cSldViewPr snapToGrid="0">
      <p:cViewPr varScale="1">
        <p:scale>
          <a:sx n="100" d="100"/>
          <a:sy n="100" d="100"/>
        </p:scale>
        <p:origin x="700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D0407-E1C9-4455-A99F-3E6EF002FB3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44BE6-A807-4583-BE7E-E9258951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8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반갑습니다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손님의 공간에 열리는 창구</a:t>
            </a:r>
            <a:r>
              <a:rPr lang="en-US" altLang="ko-KR" dirty="0"/>
              <a:t>, </a:t>
            </a:r>
            <a:r>
              <a:rPr lang="ko-KR" altLang="en-US" dirty="0"/>
              <a:t>하나은행 화상창구 라는 주제로 발표 드리게 된 박진우입니다</a:t>
            </a:r>
            <a:r>
              <a:rPr lang="en-US" altLang="ko-KR" dirty="0"/>
              <a:t>. (9s)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3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손님에게 금융서비스를 </a:t>
            </a:r>
            <a:r>
              <a:rPr lang="ko-KR" altLang="en-US" dirty="0" err="1"/>
              <a:t>제공드리는데에는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70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기능들이 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기능들은 수업시간에 열심히 배운 </a:t>
            </a:r>
            <a:r>
              <a:rPr lang="en-US" altLang="ko-KR" dirty="0"/>
              <a:t>3-tier </a:t>
            </a:r>
            <a:r>
              <a:rPr lang="ko-KR" altLang="en-US" dirty="0"/>
              <a:t>구조와 </a:t>
            </a:r>
            <a:r>
              <a:rPr lang="en-US" altLang="ko-KR" dirty="0"/>
              <a:t>spring</a:t>
            </a:r>
            <a:r>
              <a:rPr lang="ko-KR" altLang="en-US" dirty="0"/>
              <a:t>을 통한 </a:t>
            </a:r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패턴을 이용해서 구현해보았습니다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제신고</a:t>
            </a:r>
            <a:r>
              <a:rPr lang="en-US" altLang="ko-KR" dirty="0"/>
              <a:t>, </a:t>
            </a:r>
            <a:r>
              <a:rPr lang="ko-KR" altLang="en-US" dirty="0"/>
              <a:t>서비스 가입</a:t>
            </a:r>
            <a:r>
              <a:rPr lang="en-US" altLang="ko-KR" dirty="0"/>
              <a:t>, SMS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신분증 저장</a:t>
            </a:r>
            <a:r>
              <a:rPr lang="en-US" altLang="ko-KR" dirty="0"/>
              <a:t>, </a:t>
            </a:r>
            <a:r>
              <a:rPr lang="ko-KR" altLang="en-US" dirty="0"/>
              <a:t>로그를 남기는 등의 기능이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17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상담 기록을 남기고</a:t>
            </a:r>
            <a:r>
              <a:rPr lang="en-US" altLang="ko-KR" dirty="0"/>
              <a:t>, </a:t>
            </a:r>
            <a:r>
              <a:rPr lang="ko-KR" altLang="en-US" dirty="0"/>
              <a:t>채널을 연동하는 기능에는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23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REST API</a:t>
            </a:r>
            <a:r>
              <a:rPr lang="ko-KR" altLang="en-US" dirty="0"/>
              <a:t>와 전문통신의 개념을 적용해보았습니다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전문을 맞추거나</a:t>
            </a:r>
            <a:r>
              <a:rPr lang="en-US" altLang="ko-KR" dirty="0"/>
              <a:t>, </a:t>
            </a:r>
            <a:r>
              <a:rPr lang="ko-KR" altLang="en-US" dirty="0"/>
              <a:t>데이터 폼을 맞추는 부분에서 제약조건이 많았지만 서로 배려해서 구현을 성공적으로 마칠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통합상담관리 채널에서 전문을 던지면 해당 전문을 해석해서 해당 기록을 전송합니다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63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교육이 시작되기 전 저는 </a:t>
            </a:r>
            <a:r>
              <a:rPr lang="en-US" altLang="ko-KR" dirty="0"/>
              <a:t>C,C++</a:t>
            </a:r>
            <a:r>
              <a:rPr lang="ko-KR" altLang="en-US" dirty="0"/>
              <a:t>만 할 수 있었는데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 교육을 마치고 프로젝트를 진행하면서 이렇게 다양한 언어를 쓰고</a:t>
            </a:r>
            <a:r>
              <a:rPr lang="en-US" altLang="ko-KR" dirty="0"/>
              <a:t>, </a:t>
            </a:r>
            <a:r>
              <a:rPr lang="ko-KR" altLang="en-US" dirty="0"/>
              <a:t>다양한 관점에서 바라보는 시선을 얻게 된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 </a:t>
            </a:r>
            <a:r>
              <a:rPr lang="ko-KR" altLang="en-US" dirty="0" err="1"/>
              <a:t>들어주셔서</a:t>
            </a:r>
            <a:r>
              <a:rPr lang="ko-KR" altLang="en-US" dirty="0"/>
              <a:t> 진심으로 감사드리며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61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요즘 은행에 가는 일이 참 버거워진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코로나로 인해서 은행들도 영업시간이 단축되고 있는 현황인데요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현황 속에서 몇몇 기업들은 </a:t>
            </a:r>
            <a:r>
              <a:rPr lang="ko-KR" altLang="en-US" dirty="0" err="1"/>
              <a:t>언택트</a:t>
            </a:r>
            <a:r>
              <a:rPr lang="ko-KR" altLang="en-US" dirty="0"/>
              <a:t> 상담을 도입하여 손님의 수가 증가하는 등 긍정적 효과를 내고 있다고 합니다</a:t>
            </a:r>
            <a:r>
              <a:rPr lang="en-US" altLang="ko-KR" dirty="0"/>
              <a:t>. </a:t>
            </a:r>
            <a:r>
              <a:rPr lang="ko-KR" altLang="en-US" dirty="0"/>
              <a:t>이러한 자료를 보고 </a:t>
            </a:r>
            <a:r>
              <a:rPr lang="en-US" altLang="ko-KR" dirty="0"/>
              <a:t>(18s) / 27s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1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손님이 창구업무를 자신의 공간에서 화상을 통해 처리할 수 있게 된다면 손님도</a:t>
            </a:r>
            <a:r>
              <a:rPr lang="en-US" altLang="ko-KR" dirty="0"/>
              <a:t>, </a:t>
            </a:r>
            <a:r>
              <a:rPr lang="ko-KR" altLang="en-US" dirty="0"/>
              <a:t>은행도 이득이 되지 않을까</a:t>
            </a:r>
            <a:r>
              <a:rPr lang="en-US" altLang="ko-KR" dirty="0"/>
              <a:t>? </a:t>
            </a:r>
            <a:r>
              <a:rPr lang="ko-KR" altLang="en-US" dirty="0"/>
              <a:t>하는 생각에 이번 프로젝트를 기획하게 되었습니다</a:t>
            </a:r>
            <a:r>
              <a:rPr lang="en-US" altLang="ko-KR" dirty="0"/>
              <a:t>. (11s) / 38s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0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본격적인 개발에 앞서서</a:t>
            </a:r>
            <a:r>
              <a:rPr lang="en-US" altLang="ko-KR" dirty="0"/>
              <a:t> </a:t>
            </a:r>
            <a:r>
              <a:rPr lang="ko-KR" altLang="en-US" dirty="0"/>
              <a:t>기존 하나은행에서 운영되고 있는 화상상담 채널을 이용해보았는데요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이때에 상품에 대한 시각자료가 없었다는 점</a:t>
            </a:r>
            <a:r>
              <a:rPr lang="en-US" altLang="ko-KR" dirty="0"/>
              <a:t>, </a:t>
            </a:r>
            <a:r>
              <a:rPr lang="ko-KR" altLang="en-US" dirty="0"/>
              <a:t>그리고 실제 </a:t>
            </a:r>
            <a:r>
              <a:rPr lang="ko-KR" altLang="en-US" dirty="0" err="1"/>
              <a:t>가입등의</a:t>
            </a:r>
            <a:r>
              <a:rPr lang="ko-KR" altLang="en-US" dirty="0"/>
              <a:t> 금융서비스가 안된다는 점이 불편했던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이런 점을 개선해서 개발해보았습니다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상담사분에게 직접 설명을 들을 수 있는 것은 좋았지만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설명해주시는 상품에 대한 시각자료는 없이 음성으로만 설명이 되어 상품을 단번에 파악하기 어려웠던 점과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그렇게 설명들은 상품에 대해 실제로 가입하는 기능이 없어서 아쉬웠던 것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저는 이러한 점을 개선해보았습니다</a:t>
            </a:r>
            <a:r>
              <a:rPr lang="en-US" altLang="ko-KR" dirty="0"/>
              <a:t>.(25s) 1m 3s</a:t>
            </a:r>
          </a:p>
          <a:p>
            <a:endParaRPr lang="en-US" altLang="ko-KR" dirty="0"/>
          </a:p>
          <a:p>
            <a:r>
              <a:rPr lang="ko-KR" altLang="en-US" dirty="0"/>
              <a:t>그래서 이러한 점들을 개선해서</a:t>
            </a:r>
            <a:r>
              <a:rPr lang="en-US" altLang="ko-KR" dirty="0"/>
              <a:t>, </a:t>
            </a:r>
            <a:r>
              <a:rPr lang="ko-KR" altLang="en-US" dirty="0" err="1"/>
              <a:t>텔러가</a:t>
            </a:r>
            <a:r>
              <a:rPr lang="ko-KR" altLang="en-US" dirty="0"/>
              <a:t> 자신의 화면을 공유해서 손님께 상품을 </a:t>
            </a:r>
            <a:r>
              <a:rPr lang="ko-KR" altLang="en-US" dirty="0" err="1"/>
              <a:t>설명드릴수</a:t>
            </a:r>
            <a:r>
              <a:rPr lang="ko-KR" altLang="en-US" dirty="0"/>
              <a:t> 있는 기능과</a:t>
            </a:r>
            <a:endParaRPr lang="en-US" altLang="ko-KR" dirty="0"/>
          </a:p>
          <a:p>
            <a:r>
              <a:rPr lang="ko-KR" altLang="en-US" dirty="0"/>
              <a:t>그렇게 </a:t>
            </a:r>
            <a:r>
              <a:rPr lang="ko-KR" altLang="en-US" dirty="0" err="1"/>
              <a:t>설명드린</a:t>
            </a:r>
            <a:r>
              <a:rPr lang="ko-KR" altLang="en-US" dirty="0"/>
              <a:t> 상품에 손님이 가입하는 기능을 추가해보았습니다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(36s)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66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그렇게 만들게 된 프로그램의 시나리오 및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상담을 원하는 손님과 </a:t>
            </a:r>
            <a:r>
              <a:rPr lang="ko-KR" altLang="en-US" dirty="0" err="1"/>
              <a:t>텔러가</a:t>
            </a:r>
            <a:r>
              <a:rPr lang="ko-KR" altLang="en-US" dirty="0"/>
              <a:t> 매칭이 되고</a:t>
            </a:r>
            <a:r>
              <a:rPr lang="en-US" altLang="ko-KR" dirty="0"/>
              <a:t> </a:t>
            </a:r>
            <a:r>
              <a:rPr lang="ko-KR" altLang="en-US" dirty="0"/>
              <a:t>가상의 창구가 만들어집니다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만들어진 창구에서는 화상과 화면을 공유하여 상담이 이루어지고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금융상품에 가입하거나</a:t>
            </a:r>
            <a:r>
              <a:rPr lang="en-US" altLang="ko-KR" dirty="0"/>
              <a:t>, </a:t>
            </a:r>
            <a:r>
              <a:rPr lang="ko-KR" altLang="en-US" dirty="0" err="1"/>
              <a:t>제신고</a:t>
            </a:r>
            <a:r>
              <a:rPr lang="ko-KR" altLang="en-US" dirty="0"/>
              <a:t> </a:t>
            </a:r>
            <a:r>
              <a:rPr lang="ko-KR" altLang="en-US" dirty="0" err="1"/>
              <a:t>업무등</a:t>
            </a:r>
            <a:r>
              <a:rPr lang="ko-KR" altLang="en-US" dirty="0"/>
              <a:t> 손님에게 금융서비스를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상담이 끝난 후에는 </a:t>
            </a:r>
            <a:r>
              <a:rPr lang="ko-KR" altLang="en-US" dirty="0" err="1"/>
              <a:t>텔러가</a:t>
            </a:r>
            <a:r>
              <a:rPr lang="ko-KR" altLang="en-US" dirty="0"/>
              <a:t> 상담에 대한 기록을 남기게 되는데</a:t>
            </a:r>
            <a:r>
              <a:rPr lang="en-US" altLang="ko-KR" dirty="0"/>
              <a:t>,  </a:t>
            </a:r>
            <a:r>
              <a:rPr lang="ko-KR" altLang="en-US" dirty="0"/>
              <a:t>이 기록은 이후에 발표할 이진희 학생의 통합상담관리채널과 연동되어 해당 채널에서 조회가 가능합니다</a:t>
            </a:r>
            <a:r>
              <a:rPr lang="en-US" altLang="ko-KR" dirty="0"/>
              <a:t>. / 34s. 1m 40s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8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그래서 이러한 기능을 어떻게 개발했는지</a:t>
            </a:r>
            <a:r>
              <a:rPr lang="en-US" altLang="ko-KR" dirty="0"/>
              <a:t>, </a:t>
            </a:r>
            <a:r>
              <a:rPr lang="ko-KR" altLang="en-US" dirty="0"/>
              <a:t>각 단계별 적용된 기술에 대해서 말씀드리고자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손님과 </a:t>
            </a:r>
            <a:r>
              <a:rPr lang="ko-KR" altLang="en-US" dirty="0" err="1"/>
              <a:t>텔러가</a:t>
            </a:r>
            <a:r>
              <a:rPr lang="ko-KR" altLang="en-US" dirty="0"/>
              <a:t> 매칭이 되어 창구가 생성되는 기능에는 </a:t>
            </a:r>
            <a:r>
              <a:rPr lang="en-US" altLang="ko-KR" dirty="0"/>
              <a:t>(10s) / 1m 50s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89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서버와 웹 소켓을 이용해서 구현해보았습니다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하나의 창구만 대응되는 것이 아니라 여러 손님과 </a:t>
            </a:r>
            <a:r>
              <a:rPr lang="ko-KR" altLang="en-US" dirty="0" err="1"/>
              <a:t>텔러가</a:t>
            </a:r>
            <a:r>
              <a:rPr lang="ko-KR" altLang="en-US" dirty="0"/>
              <a:t> 접속</a:t>
            </a:r>
            <a:r>
              <a:rPr lang="en-US" altLang="ko-KR" dirty="0"/>
              <a:t> </a:t>
            </a:r>
            <a:r>
              <a:rPr lang="ko-KR" altLang="en-US" dirty="0"/>
              <a:t>그리고 해제하면서 여러 창구가 만들어지고 관리할 수 있는  서버를 구현해보았습니다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23s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소켓 서버를 한 층 이용해서 손님은 자신의 앞에 몇 명의 손님이 남았는지</a:t>
            </a:r>
            <a:r>
              <a:rPr lang="en-US" altLang="ko-KR" dirty="0"/>
              <a:t>, </a:t>
            </a:r>
            <a:r>
              <a:rPr lang="ko-KR" altLang="en-US" dirty="0" err="1"/>
              <a:t>텔러는</a:t>
            </a:r>
            <a:r>
              <a:rPr lang="ko-KR" altLang="en-US" dirty="0"/>
              <a:t> 몇 명이 상담 대기중인지 실시간으로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어필 하고 </a:t>
            </a:r>
            <a:r>
              <a:rPr lang="ko-KR" altLang="en-US" dirty="0" err="1"/>
              <a:t>싶은거</a:t>
            </a:r>
            <a:r>
              <a:rPr lang="en-US" altLang="ko-KR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새로운 개념 잘 익힌다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손님과 </a:t>
            </a:r>
            <a:r>
              <a:rPr lang="ko-KR" altLang="en-US" dirty="0" err="1"/>
              <a:t>텔러의</a:t>
            </a:r>
            <a:r>
              <a:rPr lang="ko-KR" altLang="en-US" dirty="0"/>
              <a:t> 매칭 알고리즘을 직접 짜봤는데 버그가 많이 걸려서 애먹었다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비동기 관련 이슈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서버 프로그램을 </a:t>
            </a:r>
            <a:r>
              <a:rPr lang="ko-KR" altLang="en-US" dirty="0" err="1"/>
              <a:t>개발하는데에</a:t>
            </a:r>
            <a:r>
              <a:rPr lang="ko-KR" altLang="en-US" dirty="0"/>
              <a:t> 손님과 </a:t>
            </a:r>
            <a:r>
              <a:rPr lang="ko-KR" altLang="en-US" dirty="0" err="1"/>
              <a:t>텔러가</a:t>
            </a:r>
            <a:r>
              <a:rPr lang="ko-KR" altLang="en-US" dirty="0"/>
              <a:t> 들어오고 나가는 시점이 참 어려웠는데 완벽하진 않지만 그래도 열심히 만들었다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손님이 들어오고 나가는 걸 실시간으로 알 수가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여기서 시간 제일 많이 </a:t>
            </a:r>
            <a:r>
              <a:rPr lang="ko-KR" altLang="en-US" dirty="0" err="1"/>
              <a:t>먹었다를</a:t>
            </a:r>
            <a:r>
              <a:rPr lang="ko-KR" altLang="en-US" dirty="0"/>
              <a:t> </a:t>
            </a:r>
            <a:r>
              <a:rPr lang="en-US" altLang="ko-KR" dirty="0"/>
              <a:t>web </a:t>
            </a:r>
            <a:r>
              <a:rPr lang="en-US" altLang="ko-KR" dirty="0" err="1"/>
              <a:t>rtc</a:t>
            </a:r>
            <a:r>
              <a:rPr lang="ko-KR" altLang="en-US" dirty="0"/>
              <a:t>에서 묶어 말하기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그렇게 만들어진 창구에서 영상과 화면을 공유하는 기능에는  </a:t>
            </a:r>
            <a:r>
              <a:rPr lang="en-US" altLang="ko-KR" dirty="0"/>
              <a:t>5s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03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자바스크립트의 </a:t>
            </a:r>
            <a:r>
              <a:rPr lang="en-US" altLang="ko-KR" dirty="0" err="1"/>
              <a:t>api</a:t>
            </a:r>
            <a:r>
              <a:rPr lang="ko-KR" altLang="en-US" dirty="0"/>
              <a:t>인 웹 </a:t>
            </a:r>
            <a:r>
              <a:rPr lang="en-US" altLang="ko-KR" dirty="0" err="1"/>
              <a:t>rtc</a:t>
            </a:r>
            <a:r>
              <a:rPr lang="ko-KR" altLang="en-US" dirty="0"/>
              <a:t>라는 기술을 사용해보았습니다</a:t>
            </a:r>
            <a:r>
              <a:rPr lang="en-US" altLang="ko-KR" dirty="0"/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소켓 서버를 통해서 서로의 미디어 장치 정보와</a:t>
            </a:r>
            <a:r>
              <a:rPr lang="en-US" altLang="ko-KR" dirty="0"/>
              <a:t>, </a:t>
            </a:r>
            <a:r>
              <a:rPr lang="ko-KR" altLang="en-US" dirty="0"/>
              <a:t>네트워크 정보를 교환하면 스트리밍이 가능한 채널을 만들어주는 </a:t>
            </a:r>
            <a:r>
              <a:rPr lang="en-US" altLang="ko-KR" dirty="0" err="1"/>
              <a:t>api</a:t>
            </a:r>
            <a:r>
              <a:rPr lang="ko-KR" altLang="en-US" dirty="0"/>
              <a:t>인데요</a:t>
            </a:r>
            <a:endParaRPr lang="en-US" altLang="ko-KR" dirty="0"/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앞의 </a:t>
            </a:r>
            <a:r>
              <a:rPr lang="en-US" altLang="ko-KR" dirty="0"/>
              <a:t>node.JS, </a:t>
            </a:r>
            <a:r>
              <a:rPr lang="ko-KR" altLang="en-US" dirty="0"/>
              <a:t>웹 소켓과 </a:t>
            </a:r>
            <a:r>
              <a:rPr lang="ko-KR" altLang="en-US" dirty="0" err="1"/>
              <a:t>더불어서</a:t>
            </a:r>
            <a:r>
              <a:rPr lang="ko-KR" altLang="en-US" dirty="0"/>
              <a:t> 새로운 개념을 이해하는게 참 어려웠는데 교수님이 공식 문서를 읽는 방법을 알려주신 덕분에 정확한 개념으로 차근차근 구현해낼 수 있었습니다</a:t>
            </a:r>
            <a:r>
              <a:rPr lang="en-US" altLang="ko-KR" dirty="0"/>
              <a:t>. 25s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스트리밍 서버 밑에 자료 왔다 갔다 </a:t>
            </a:r>
            <a:r>
              <a:rPr lang="ko-KR" altLang="en-US" dirty="0" err="1"/>
              <a:t>하는거랑</a:t>
            </a:r>
            <a:r>
              <a:rPr lang="ko-KR" altLang="en-US" dirty="0"/>
              <a:t> 외부서버 추가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여기 내용 머리속에 집어넣기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줌과의 차이점</a:t>
            </a:r>
            <a:r>
              <a:rPr lang="en-US" altLang="ko-KR" dirty="0"/>
              <a:t>.</a:t>
            </a:r>
            <a:r>
              <a:rPr lang="ko-KR" altLang="en-US" dirty="0"/>
              <a:t> 공통점</a:t>
            </a:r>
            <a:endParaRPr lang="en-US" altLang="ko-KR" dirty="0"/>
          </a:p>
          <a:p>
            <a:pPr algn="ctr"/>
            <a:r>
              <a:rPr lang="ko-KR" altLang="en-US" dirty="0"/>
              <a:t>간단한 소개</a:t>
            </a:r>
            <a:r>
              <a:rPr lang="en-US" altLang="ko-KR" dirty="0"/>
              <a:t>.(</a:t>
            </a:r>
            <a:r>
              <a:rPr lang="ko-KR" altLang="en-US" dirty="0"/>
              <a:t>구글</a:t>
            </a:r>
            <a:r>
              <a:rPr lang="en-US" altLang="ko-KR" dirty="0"/>
              <a:t>~)</a:t>
            </a:r>
          </a:p>
          <a:p>
            <a:pPr algn="ctr"/>
            <a:r>
              <a:rPr lang="ko-KR" altLang="en-US" dirty="0"/>
              <a:t>다자통신 방식도 생각해보기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라이선스 관련 이슈</a:t>
            </a:r>
            <a:endParaRPr lang="en-US" altLang="ko-KR" dirty="0"/>
          </a:p>
          <a:p>
            <a:pPr algn="ctr"/>
            <a:r>
              <a:rPr lang="en-US" altLang="ko-KR" dirty="0" err="1"/>
              <a:t>webRTC</a:t>
            </a:r>
            <a:r>
              <a:rPr lang="en-US" altLang="ko-KR" dirty="0"/>
              <a:t> </a:t>
            </a:r>
            <a:r>
              <a:rPr lang="ko-KR" altLang="en-US" dirty="0"/>
              <a:t>단점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44BE6-A807-4583-BE7E-E9258951BA4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8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gif"/><Relationship Id="rId18" Type="http://schemas.openxmlformats.org/officeDocument/2006/relationships/image" Target="../media/image35.png"/><Relationship Id="rId3" Type="http://schemas.openxmlformats.org/officeDocument/2006/relationships/image" Target="../media/image18.png"/><Relationship Id="rId21" Type="http://schemas.openxmlformats.org/officeDocument/2006/relationships/image" Target="../media/image38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microsoft.com/office/2007/relationships/hdphoto" Target="../media/hdphoto8.wdp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1.png"/><Relationship Id="rId5" Type="http://schemas.openxmlformats.org/officeDocument/2006/relationships/image" Target="../media/image13.png"/><Relationship Id="rId15" Type="http://schemas.microsoft.com/office/2007/relationships/hdphoto" Target="../media/hdphoto7.wdp"/><Relationship Id="rId23" Type="http://schemas.openxmlformats.org/officeDocument/2006/relationships/image" Target="../media/image40.png"/><Relationship Id="rId10" Type="http://schemas.openxmlformats.org/officeDocument/2006/relationships/image" Target="../media/image29.png"/><Relationship Id="rId19" Type="http://schemas.openxmlformats.org/officeDocument/2006/relationships/image" Target="../media/image36.png"/><Relationship Id="rId4" Type="http://schemas.microsoft.com/office/2007/relationships/hdphoto" Target="../media/hdphoto2.wdp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microsoft.com/office/2007/relationships/hdphoto" Target="../media/hdphoto3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9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hyperlink" Target="https://en.wikipedia.org/wiki/Client%E2%80%93server_model" TargetMode="Externa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microsoft.com/office/2007/relationships/hdphoto" Target="../media/hdphoto2.wdp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microsoft.com/office/2007/relationships/hdphoto" Target="../media/hdphoto5.wdp"/><Relationship Id="rId4" Type="http://schemas.openxmlformats.org/officeDocument/2006/relationships/hyperlink" Target="https://en.wikipedia.org/wiki/Client%E2%80%93server_model" TargetMode="External"/><Relationship Id="rId9" Type="http://schemas.openxmlformats.org/officeDocument/2006/relationships/image" Target="../media/image21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79614" y="2554122"/>
            <a:ext cx="4480517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하나은행 화상 창구</a:t>
            </a:r>
            <a:endParaRPr lang="en-US" altLang="ko-KR" sz="3600" b="1" i="1" dirty="0">
              <a:solidFill>
                <a:schemeClr val="tx1">
                  <a:lumMod val="75000"/>
                  <a:lumOff val="25000"/>
                </a:scheme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손님의 공간에 열리는 창구</a:t>
            </a:r>
            <a:endParaRPr lang="ko-KR" altLang="en-US" sz="66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 descr="컴퓨터이(가) 표시된 사진&#10;&#10;자동 생성된 설명">
            <a:extLst>
              <a:ext uri="{FF2B5EF4-FFF2-40B4-BE49-F238E27FC236}">
                <a16:creationId xmlns:a16="http://schemas.microsoft.com/office/drawing/2014/main" id="{1BA1E7DC-6A8F-4353-81C8-8F1EB7F5B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EC43"/>
              </a:clrFrom>
              <a:clrTo>
                <a:srgbClr val="FFEC4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506" y1="40420" x2="21506" y2="40420"/>
                        <a14:foregroundMark x1="22774" y1="39693" x2="19709" y2="39693"/>
                        <a14:foregroundMark x1="20026" y1="51455" x2="17807" y2="56548"/>
                        <a14:foregroundMark x1="15033" y1="54002" x2="12100" y2="54487"/>
                        <a14:foregroundMark x1="32048" y1="63783" x2="34188" y2="63783"/>
                        <a14:foregroundMark x1="14320" y1="78092" x2="12893" y2="79062"/>
                        <a14:foregroundMark x1="22351" y1="68513" x2="24808" y2="75546"/>
                        <a14:foregroundMark x1="58970" y1="40380" x2="58573" y2="43169"/>
                        <a14:foregroundMark x1="52972" y1="40622" x2="60581" y2="40137"/>
                        <a14:foregroundMark x1="60581" y1="40137" x2="55007" y2="46241"/>
                        <a14:foregroundMark x1="55007" y1="46241" x2="54927" y2="438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826" y="1683025"/>
            <a:ext cx="7541404" cy="49283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6D2B5F9-D103-40A2-8223-F80DC96A1961}"/>
              </a:ext>
            </a:extLst>
          </p:cNvPr>
          <p:cNvSpPr/>
          <p:nvPr/>
        </p:nvSpPr>
        <p:spPr>
          <a:xfrm>
            <a:off x="10320780" y="-52497"/>
            <a:ext cx="194945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박 진 우</a:t>
            </a:r>
            <a:endParaRPr lang="ko-KR" altLang="en-US" sz="6600" dirty="0">
              <a:solidFill>
                <a:schemeClr val="bg2">
                  <a:lumMod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47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389703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578303" y="1064553"/>
            <a:ext cx="11035393" cy="1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734334" y="1209268"/>
            <a:ext cx="10657565" cy="5190708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8A18708-8CC3-4823-ACF6-18F932B9D0B4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6063117" y="1209268"/>
            <a:ext cx="0" cy="519070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1BC814-3F8D-4ABA-8203-72D7D0A11D08}"/>
              </a:ext>
            </a:extLst>
          </p:cNvPr>
          <p:cNvCxnSpPr>
            <a:cxnSpLocks/>
          </p:cNvCxnSpPr>
          <p:nvPr/>
        </p:nvCxnSpPr>
        <p:spPr>
          <a:xfrm flipH="1">
            <a:off x="722087" y="3733808"/>
            <a:ext cx="10669811" cy="2125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AF96F-A998-40C3-8E57-8EBF9C4853E4}"/>
              </a:ext>
            </a:extLst>
          </p:cNvPr>
          <p:cNvSpPr txBox="1"/>
          <p:nvPr/>
        </p:nvSpPr>
        <p:spPr>
          <a:xfrm>
            <a:off x="6140843" y="3864392"/>
            <a:ext cx="4363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상담 기록 남기기 </a:t>
            </a:r>
            <a:r>
              <a: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채널 연동</a:t>
            </a:r>
            <a:endParaRPr lang="en-US" altLang="ko-KR" sz="2200" dirty="0">
              <a:solidFill>
                <a:schemeClr val="tx1">
                  <a:alpha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36D31E1-37C4-403A-B330-23847E208E52}"/>
              </a:ext>
            </a:extLst>
          </p:cNvPr>
          <p:cNvCxnSpPr>
            <a:cxnSpLocks/>
          </p:cNvCxnSpPr>
          <p:nvPr/>
        </p:nvCxnSpPr>
        <p:spPr>
          <a:xfrm flipH="1">
            <a:off x="8298647" y="4452153"/>
            <a:ext cx="693005" cy="1768672"/>
          </a:xfrm>
          <a:prstGeom prst="line">
            <a:avLst/>
          </a:prstGeom>
          <a:ln w="19050">
            <a:solidFill>
              <a:schemeClr val="bg2">
                <a:lumMod val="75000"/>
                <a:alpha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6" descr="110화상/수화/채팅 상담 | 양양군청 &gt; 전자민원 &gt; 종합민원안내 &gt; 110 ...">
            <a:extLst>
              <a:ext uri="{FF2B5EF4-FFF2-40B4-BE49-F238E27FC236}">
                <a16:creationId xmlns:a16="http://schemas.microsoft.com/office/drawing/2014/main" id="{21309579-37B2-4E69-9A6A-2C9652097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13" b="51670" l="21957" r="42826">
                        <a14:foregroundMark x1="27283" y1="39866" x2="31196" y2="51670"/>
                        <a14:foregroundMark x1="31196" y1="51670" x2="32609" y2="39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38" t="21018" r="61715" b="48100"/>
          <a:stretch/>
        </p:blipFill>
        <p:spPr bwMode="auto">
          <a:xfrm>
            <a:off x="7332125" y="5164721"/>
            <a:ext cx="929367" cy="8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99C5B25-ECD4-42CE-8202-EDA3911F38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93" y="4569612"/>
            <a:ext cx="1190217" cy="119021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B331E37-1D79-4299-8032-17A63F135E98}"/>
              </a:ext>
            </a:extLst>
          </p:cNvPr>
          <p:cNvSpPr txBox="1"/>
          <p:nvPr/>
        </p:nvSpPr>
        <p:spPr>
          <a:xfrm>
            <a:off x="6429082" y="4742662"/>
            <a:ext cx="92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alpha val="25000"/>
                  </a:schemeClr>
                </a:solidFill>
              </a:rPr>
              <a:t>report</a:t>
            </a:r>
            <a:endParaRPr lang="ko-KR" alt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8CC2C9-CCDB-41E7-897E-D9CDF35ACA63}"/>
              </a:ext>
            </a:extLst>
          </p:cNvPr>
          <p:cNvSpPr txBox="1"/>
          <p:nvPr/>
        </p:nvSpPr>
        <p:spPr>
          <a:xfrm>
            <a:off x="9156210" y="4441169"/>
            <a:ext cx="190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alpha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통합상담관리 채널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86A2BCC1-3F59-4E2C-A113-51663AB472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232" y="4799144"/>
            <a:ext cx="1373909" cy="137390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E596315-6452-4183-AAD8-2E9F405513AD}"/>
              </a:ext>
            </a:extLst>
          </p:cNvPr>
          <p:cNvGrpSpPr/>
          <p:nvPr/>
        </p:nvGrpSpPr>
        <p:grpSpPr>
          <a:xfrm>
            <a:off x="800101" y="1321895"/>
            <a:ext cx="4897052" cy="2114924"/>
            <a:chOff x="800101" y="1321895"/>
            <a:chExt cx="4897052" cy="2114924"/>
          </a:xfrm>
        </p:grpSpPr>
        <p:pic>
          <p:nvPicPr>
            <p:cNvPr id="2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94004228-7AD7-4289-8352-23CF2F3B2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1458209" y="2417270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 descr="텍스트, 표지판, 시계, 옅은이(가) 표시된 사진&#10;&#10;자동 생성된 설명">
              <a:extLst>
                <a:ext uri="{FF2B5EF4-FFF2-40B4-BE49-F238E27FC236}">
                  <a16:creationId xmlns:a16="http://schemas.microsoft.com/office/drawing/2014/main" id="{FF045777-ED6F-4B25-9E7C-386A478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675" y="2403143"/>
              <a:ext cx="1033676" cy="1033676"/>
            </a:xfrm>
            <a:prstGeom prst="rect">
              <a:avLst/>
            </a:prstGeom>
          </p:spPr>
        </p:pic>
        <p:pic>
          <p:nvPicPr>
            <p:cNvPr id="24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5DA4721C-78B7-4FC6-8234-5BCFBE1229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4571211" y="2417270"/>
              <a:ext cx="977618" cy="897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F1765C-82BC-408B-9B72-CAF9A6866CE6}"/>
                </a:ext>
              </a:extLst>
            </p:cNvPr>
            <p:cNvSpPr txBox="1"/>
            <p:nvPr/>
          </p:nvSpPr>
          <p:spPr>
            <a:xfrm>
              <a:off x="800101" y="1321895"/>
              <a:ext cx="48970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1.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손님과 </a:t>
              </a:r>
              <a:r>
                <a:rPr lang="ko-KR" altLang="en-US" sz="2200" dirty="0" err="1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텔러의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매칭</a:t>
              </a:r>
              <a:endPara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10C5C23D-2407-4B4E-9880-4A40696DD1AD}"/>
                </a:ext>
              </a:extLst>
            </p:cNvPr>
            <p:cNvSpPr/>
            <p:nvPr/>
          </p:nvSpPr>
          <p:spPr>
            <a:xfrm>
              <a:off x="2369627" y="2785726"/>
              <a:ext cx="354810" cy="286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화살표: 오른쪽 79">
              <a:extLst>
                <a:ext uri="{FF2B5EF4-FFF2-40B4-BE49-F238E27FC236}">
                  <a16:creationId xmlns:a16="http://schemas.microsoft.com/office/drawing/2014/main" id="{2248093F-2004-4DB3-9E64-F49507D049C5}"/>
                </a:ext>
              </a:extLst>
            </p:cNvPr>
            <p:cNvSpPr/>
            <p:nvPr/>
          </p:nvSpPr>
          <p:spPr>
            <a:xfrm rot="10800000">
              <a:off x="4204708" y="2785726"/>
              <a:ext cx="354810" cy="286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5B1E8A-55AB-44F6-8793-261516859DA3}"/>
              </a:ext>
            </a:extLst>
          </p:cNvPr>
          <p:cNvGrpSpPr/>
          <p:nvPr/>
        </p:nvGrpSpPr>
        <p:grpSpPr>
          <a:xfrm>
            <a:off x="6140842" y="1321895"/>
            <a:ext cx="4850981" cy="2187409"/>
            <a:chOff x="6140842" y="1321895"/>
            <a:chExt cx="4850981" cy="218740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F08003A-D239-497C-8BDC-C5B835B25E81}"/>
                </a:ext>
              </a:extLst>
            </p:cNvPr>
            <p:cNvSpPr/>
            <p:nvPr/>
          </p:nvSpPr>
          <p:spPr>
            <a:xfrm>
              <a:off x="6594729" y="2134016"/>
              <a:ext cx="4397094" cy="1375288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919A66-3CD3-4407-A58B-EA25480BF0C3}"/>
                </a:ext>
              </a:extLst>
            </p:cNvPr>
            <p:cNvSpPr txBox="1"/>
            <p:nvPr/>
          </p:nvSpPr>
          <p:spPr>
            <a:xfrm>
              <a:off x="6140842" y="1321895"/>
              <a:ext cx="32823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영상</a:t>
              </a:r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음성</a:t>
              </a:r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화면 공유</a:t>
              </a:r>
              <a:endPara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33DA90A-068A-4C02-919C-E5A7DFAC1B5B}"/>
                </a:ext>
              </a:extLst>
            </p:cNvPr>
            <p:cNvSpPr/>
            <p:nvPr/>
          </p:nvSpPr>
          <p:spPr>
            <a:xfrm>
              <a:off x="9634142" y="2280320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0FDF75A1-922D-4237-9FC6-D4448EBA71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9897048" y="2460599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AA33B80-689F-443D-B5A8-19C260D1BB43}"/>
                </a:ext>
              </a:extLst>
            </p:cNvPr>
            <p:cNvSpPr/>
            <p:nvPr/>
          </p:nvSpPr>
          <p:spPr>
            <a:xfrm>
              <a:off x="6812365" y="2299381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pic>
          <p:nvPicPr>
            <p:cNvPr id="4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BE01C0EF-AADC-43A3-8143-7A8C8BD7BF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7016495" y="2383145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그림 42" descr="표지판이(가) 표시된 사진&#10;&#10;자동 생성된 설명">
              <a:extLst>
                <a:ext uri="{FF2B5EF4-FFF2-40B4-BE49-F238E27FC236}">
                  <a16:creationId xmlns:a16="http://schemas.microsoft.com/office/drawing/2014/main" id="{3ABB16FF-4457-401D-9341-AFC44C47F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647" y="2312197"/>
              <a:ext cx="1048588" cy="1048588"/>
            </a:xfrm>
            <a:prstGeom prst="rect">
              <a:avLst/>
            </a:prstGeom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9CAD2A-BCF3-484F-9F0D-1F904C3C579E}"/>
              </a:ext>
            </a:extLst>
          </p:cNvPr>
          <p:cNvSpPr/>
          <p:nvPr/>
        </p:nvSpPr>
        <p:spPr>
          <a:xfrm>
            <a:off x="3619566" y="332559"/>
            <a:ext cx="4903820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 기술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6910FB-DF1D-4E02-8515-E8EE82E48FAD}"/>
              </a:ext>
            </a:extLst>
          </p:cNvPr>
          <p:cNvGrpSpPr/>
          <p:nvPr/>
        </p:nvGrpSpPr>
        <p:grpSpPr>
          <a:xfrm>
            <a:off x="800101" y="3864392"/>
            <a:ext cx="4731405" cy="2406243"/>
            <a:chOff x="800101" y="3864392"/>
            <a:chExt cx="4731405" cy="240624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4BBB1F-B56E-4C35-8E3F-FDD9CB960995}"/>
                </a:ext>
              </a:extLst>
            </p:cNvPr>
            <p:cNvSpPr txBox="1"/>
            <p:nvPr/>
          </p:nvSpPr>
          <p:spPr>
            <a:xfrm>
              <a:off x="800101" y="3864392"/>
              <a:ext cx="43639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3. </a:t>
              </a:r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손님에게 금융서비스 제공</a:t>
              </a:r>
              <a:endPara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EF597A9-7B94-4ABF-B666-1AB681ABD0B2}"/>
                </a:ext>
              </a:extLst>
            </p:cNvPr>
            <p:cNvSpPr/>
            <p:nvPr/>
          </p:nvSpPr>
          <p:spPr>
            <a:xfrm>
              <a:off x="1134412" y="4616613"/>
              <a:ext cx="4397094" cy="16540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30AEBC2-0343-45BC-BAA8-EFFDF6CBD253}"/>
                </a:ext>
              </a:extLst>
            </p:cNvPr>
            <p:cNvSpPr/>
            <p:nvPr/>
          </p:nvSpPr>
          <p:spPr>
            <a:xfrm>
              <a:off x="4173825" y="5041650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7BA1C8B5-5CC9-4EF7-8A45-234006F3EF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4436731" y="5221929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7E97742F-BAF5-4D86-A2DC-D5BB030F57FF}"/>
                </a:ext>
              </a:extLst>
            </p:cNvPr>
            <p:cNvSpPr/>
            <p:nvPr/>
          </p:nvSpPr>
          <p:spPr>
            <a:xfrm>
              <a:off x="1352048" y="5060711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pic>
          <p:nvPicPr>
            <p:cNvPr id="51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5B08B9D8-C53E-46EA-B1EA-FF259DC677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1556178" y="5144475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말풍선: 타원형 44">
              <a:extLst>
                <a:ext uri="{FF2B5EF4-FFF2-40B4-BE49-F238E27FC236}">
                  <a16:creationId xmlns:a16="http://schemas.microsoft.com/office/drawing/2014/main" id="{0F1A179C-6C4A-44C2-9E5E-EC4DA5E891D6}"/>
                </a:ext>
              </a:extLst>
            </p:cNvPr>
            <p:cNvSpPr/>
            <p:nvPr/>
          </p:nvSpPr>
          <p:spPr>
            <a:xfrm>
              <a:off x="2564547" y="4745553"/>
              <a:ext cx="1624816" cy="479417"/>
            </a:xfrm>
            <a:prstGeom prst="wedgeEllipseCallout">
              <a:avLst>
                <a:gd name="adj1" fmla="val 44453"/>
                <a:gd name="adj2" fmla="val 6522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예금가입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말풍선: 모서리가 둥근 사각형 53">
              <a:extLst>
                <a:ext uri="{FF2B5EF4-FFF2-40B4-BE49-F238E27FC236}">
                  <a16:creationId xmlns:a16="http://schemas.microsoft.com/office/drawing/2014/main" id="{C0C8DDF1-5AB2-4DBC-9DA6-2DDFF5F80F81}"/>
                </a:ext>
              </a:extLst>
            </p:cNvPr>
            <p:cNvSpPr/>
            <p:nvPr/>
          </p:nvSpPr>
          <p:spPr>
            <a:xfrm>
              <a:off x="2679370" y="5808558"/>
              <a:ext cx="1361521" cy="406750"/>
            </a:xfrm>
            <a:prstGeom prst="wedgeRoundRectCallout">
              <a:avLst>
                <a:gd name="adj1" fmla="val -47155"/>
                <a:gd name="adj2" fmla="val -83047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****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2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602796" y="359538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578303" y="1064553"/>
            <a:ext cx="11035393" cy="1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766211" y="1202911"/>
            <a:ext cx="10657565" cy="5190708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CFAC7-AC76-42D7-ACD9-68B1CCAE5063}"/>
              </a:ext>
            </a:extLst>
          </p:cNvPr>
          <p:cNvSpPr txBox="1"/>
          <p:nvPr/>
        </p:nvSpPr>
        <p:spPr>
          <a:xfrm>
            <a:off x="950233" y="1326605"/>
            <a:ext cx="4882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손님에게 금융서비스 제공</a:t>
            </a:r>
            <a:endParaRPr lang="en-US" altLang="ko-KR" sz="2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1" name="Picture 6" descr="110화상/수화/채팅 상담 | 양양군청 &gt; 전자민원 &gt; 종합민원안내 &gt; 110 ...">
            <a:extLst>
              <a:ext uri="{FF2B5EF4-FFF2-40B4-BE49-F238E27FC236}">
                <a16:creationId xmlns:a16="http://schemas.microsoft.com/office/drawing/2014/main" id="{96EC2B8C-155A-4AEF-BD39-89EF5CE42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002" b="74388" l="75652" r="89457">
                        <a14:foregroundMark x1="82065" y1="67929" x2="82826" y2="74388"/>
                        <a14:backgroundMark x1="78804" y1="57684" x2="78913" y2="71715"/>
                        <a14:backgroundMark x1="78913" y1="71715" x2="80000" y2="73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547" t="53036" r="11448" b="24431"/>
          <a:stretch/>
        </p:blipFill>
        <p:spPr bwMode="auto">
          <a:xfrm>
            <a:off x="1041924" y="2751942"/>
            <a:ext cx="1021080" cy="117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110화상/수화/채팅 상담 | 양양군청 &gt; 전자민원 &gt; 종합민원안내 &gt; 110 ...">
            <a:extLst>
              <a:ext uri="{FF2B5EF4-FFF2-40B4-BE49-F238E27FC236}">
                <a16:creationId xmlns:a16="http://schemas.microsoft.com/office/drawing/2014/main" id="{1A85996E-829D-49D1-9A09-3C7A7BBC5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13" b="51670" l="21957" r="42826">
                        <a14:foregroundMark x1="27283" y1="39866" x2="31196" y2="51670"/>
                        <a14:foregroundMark x1="31196" y1="51670" x2="32609" y2="39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38" t="21018" r="61715" b="48100"/>
          <a:stretch/>
        </p:blipFill>
        <p:spPr bwMode="auto">
          <a:xfrm>
            <a:off x="4698414" y="2873736"/>
            <a:ext cx="1077006" cy="10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30417470-667B-448A-A1F5-D4D0ABAE2127}"/>
              </a:ext>
            </a:extLst>
          </p:cNvPr>
          <p:cNvSpPr/>
          <p:nvPr/>
        </p:nvSpPr>
        <p:spPr>
          <a:xfrm>
            <a:off x="1646421" y="2083213"/>
            <a:ext cx="2275539" cy="750738"/>
          </a:xfrm>
          <a:prstGeom prst="wedgeRoundRectCallout">
            <a:avLst>
              <a:gd name="adj1" fmla="val -40857"/>
              <a:gd name="adj2" fmla="val 7032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예금 가입 해주세요</a:t>
            </a: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비밀번호 변경해주세요</a:t>
            </a: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60F3296-7207-43D8-A292-9F448D80C9CD}"/>
              </a:ext>
            </a:extLst>
          </p:cNvPr>
          <p:cNvCxnSpPr/>
          <p:nvPr/>
        </p:nvCxnSpPr>
        <p:spPr>
          <a:xfrm>
            <a:off x="5833025" y="2036152"/>
            <a:ext cx="0" cy="3593123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5E21965-046E-434E-B7B7-C7E22F384012}"/>
              </a:ext>
            </a:extLst>
          </p:cNvPr>
          <p:cNvSpPr/>
          <p:nvPr/>
        </p:nvSpPr>
        <p:spPr>
          <a:xfrm>
            <a:off x="3923420" y="332559"/>
            <a:ext cx="4903820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 기술 </a:t>
            </a:r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Spring</a:t>
            </a:r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4E652521-1E38-4B00-89AE-211B4D4E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68" y="2112084"/>
            <a:ext cx="645677" cy="6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종속형 시트 - 위키백과, 우리 모두의 백과사전">
            <a:extLst>
              <a:ext uri="{FF2B5EF4-FFF2-40B4-BE49-F238E27FC236}">
                <a16:creationId xmlns:a16="http://schemas.microsoft.com/office/drawing/2014/main" id="{B0A65B7B-DAAE-4D5F-84E5-9054E56C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430" y="2107678"/>
            <a:ext cx="457653" cy="6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자바스크립트(JavaScript) 공부하자">
            <a:extLst>
              <a:ext uri="{FF2B5EF4-FFF2-40B4-BE49-F238E27FC236}">
                <a16:creationId xmlns:a16="http://schemas.microsoft.com/office/drawing/2014/main" id="{D6F126A5-2FB0-4D01-8D2A-C7BF2D84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468" y="2076728"/>
            <a:ext cx="662394" cy="6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 descr="램프이(가) 표시된 사진&#10;&#10;자동 생성된 설명">
            <a:extLst>
              <a:ext uri="{FF2B5EF4-FFF2-40B4-BE49-F238E27FC236}">
                <a16:creationId xmlns:a16="http://schemas.microsoft.com/office/drawing/2014/main" id="{FCF5AB5A-71D8-4BB5-854D-227E711FAAE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8960" r="9183"/>
          <a:stretch/>
        </p:blipFill>
        <p:spPr>
          <a:xfrm>
            <a:off x="8965240" y="2080619"/>
            <a:ext cx="782210" cy="89522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5FA03B3-0AEF-4CB6-8117-07569404F9B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4" b="10590"/>
          <a:stretch/>
        </p:blipFill>
        <p:spPr>
          <a:xfrm>
            <a:off x="9664052" y="2222350"/>
            <a:ext cx="906829" cy="70366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62FE1F3-EEFD-4F43-B70D-BDFD476A9C2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24" b="27842"/>
          <a:stretch/>
        </p:blipFill>
        <p:spPr>
          <a:xfrm>
            <a:off x="8744787" y="5695433"/>
            <a:ext cx="1028699" cy="439610"/>
          </a:xfrm>
          <a:prstGeom prst="rect">
            <a:avLst/>
          </a:prstGeom>
        </p:spPr>
      </p:pic>
      <p:pic>
        <p:nvPicPr>
          <p:cNvPr id="1032" name="Picture 8" descr="Ajax - 위키백과, 우리 모두의 백과사전">
            <a:extLst>
              <a:ext uri="{FF2B5EF4-FFF2-40B4-BE49-F238E27FC236}">
                <a16:creationId xmlns:a16="http://schemas.microsoft.com/office/drawing/2014/main" id="{DC10BE30-16D7-41A9-B058-4EB313BC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36" y="2837480"/>
            <a:ext cx="895500" cy="4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소년코딩 - jQuery 소스 구조분석을 해야하는 이유">
            <a:extLst>
              <a:ext uri="{FF2B5EF4-FFF2-40B4-BE49-F238E27FC236}">
                <a16:creationId xmlns:a16="http://schemas.microsoft.com/office/drawing/2014/main" id="{E9E9961C-7785-4168-A3CC-818B956CF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964" y="2801081"/>
            <a:ext cx="622235" cy="62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C742588-B8A2-4055-BA10-D6D20F89EB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alphaModFix amt="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000" b="90000" l="10000" r="90000">
                        <a14:foregroundMark x1="57750" y1="11000" x2="57750" y2="11000"/>
                        <a14:foregroundMark x1="59750" y1="12667" x2="56250" y2="12667"/>
                        <a14:foregroundMark x1="55000" y1="9000" x2="61750" y2="9667"/>
                        <a14:foregroundMark x1="46250" y1="10667" x2="39500" y2="2000"/>
                        <a14:foregroundMark x1="17500" y1="66333" x2="18750" y2="71667"/>
                        <a14:foregroundMark x1="32000" y1="70333" x2="34750" y2="75667"/>
                        <a14:foregroundMark x1="43750" y1="65000" x2="44500" y2="73000"/>
                        <a14:foregroundMark x1="60250" y1="69667" x2="60500" y2="74000"/>
                        <a14:foregroundMark x1="66750" y1="68333" x2="66750" y2="74000"/>
                        <a14:foregroundMark x1="73250" y1="70000" x2="73250" y2="74000"/>
                        <a14:foregroundMark x1="72750" y1="63333" x2="72750" y2="63333"/>
                        <a14:foregroundMark x1="79250" y1="70000" x2="79250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54" r="10899" b="7744"/>
          <a:stretch/>
        </p:blipFill>
        <p:spPr>
          <a:xfrm>
            <a:off x="10502836" y="2222322"/>
            <a:ext cx="829257" cy="715019"/>
          </a:xfrm>
          <a:prstGeom prst="rect">
            <a:avLst/>
          </a:prstGeom>
        </p:spPr>
      </p:pic>
      <p:pic>
        <p:nvPicPr>
          <p:cNvPr id="1036" name="Picture 12" descr="Log4j2">
            <a:extLst>
              <a:ext uri="{FF2B5EF4-FFF2-40B4-BE49-F238E27FC236}">
                <a16:creationId xmlns:a16="http://schemas.microsoft.com/office/drawing/2014/main" id="{0A76044D-D9B2-4632-8AA9-37D398894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alphaModFix amt="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17868" y1="47808" x2="17868" y2="49478"/>
                        <a14:foregroundMark x1="24451" y1="48225" x2="24608" y2="49896"/>
                        <a14:foregroundMark x1="32602" y1="48017" x2="32445" y2="50313"/>
                        <a14:foregroundMark x1="41066" y1="48017" x2="41066" y2="50731"/>
                        <a14:foregroundMark x1="52508" y1="48017" x2="52665" y2="507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0" t="29402" r="16250" b="31423"/>
          <a:stretch/>
        </p:blipFill>
        <p:spPr bwMode="auto">
          <a:xfrm>
            <a:off x="9507937" y="2923839"/>
            <a:ext cx="1182381" cy="50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68AA302-F39F-4CF7-A63C-9991C027BA0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82" y="4413316"/>
            <a:ext cx="559377" cy="55937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2CC3A46D-2F00-45F7-A61E-3EC2BB690AA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2" b="6644"/>
          <a:stretch/>
        </p:blipFill>
        <p:spPr>
          <a:xfrm>
            <a:off x="4829915" y="5032948"/>
            <a:ext cx="766681" cy="65056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ADE8E2B4-252D-4D5A-AC5D-3D6853EFCA9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57" y="5034134"/>
            <a:ext cx="649379" cy="64937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957BB9F-5F1C-4766-9573-6F13DC3CDEB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9" y="4347586"/>
            <a:ext cx="559377" cy="559377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E989C72E-C47A-44A0-B7CF-51E24A86128A}"/>
              </a:ext>
            </a:extLst>
          </p:cNvPr>
          <p:cNvSpPr txBox="1"/>
          <p:nvPr/>
        </p:nvSpPr>
        <p:spPr>
          <a:xfrm>
            <a:off x="766068" y="4994168"/>
            <a:ext cx="1189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변경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0A7A0D9-8115-4A9E-8569-39A8E68743E0}"/>
              </a:ext>
            </a:extLst>
          </p:cNvPr>
          <p:cNvSpPr txBox="1"/>
          <p:nvPr/>
        </p:nvSpPr>
        <p:spPr>
          <a:xfrm>
            <a:off x="1952959" y="5721400"/>
            <a:ext cx="135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가입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7343C9-4EFA-4BD2-8393-BE44DFECD60B}"/>
              </a:ext>
            </a:extLst>
          </p:cNvPr>
          <p:cNvSpPr txBox="1"/>
          <p:nvPr/>
        </p:nvSpPr>
        <p:spPr>
          <a:xfrm>
            <a:off x="3316435" y="5068303"/>
            <a:ext cx="1144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SMS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인증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04860-A668-4BF4-9457-9737088B9BFC}"/>
              </a:ext>
            </a:extLst>
          </p:cNvPr>
          <p:cNvSpPr txBox="1"/>
          <p:nvPr/>
        </p:nvSpPr>
        <p:spPr>
          <a:xfrm>
            <a:off x="4536698" y="5719500"/>
            <a:ext cx="1358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저장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93054F65-003A-4604-BCC1-012C7DD3534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360" y="3367943"/>
            <a:ext cx="1157870" cy="115787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09CF624C-7405-4EAA-9E64-85B10629021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504" y="3465449"/>
            <a:ext cx="936840" cy="93684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F5B7315C-2F9F-4748-A2ED-E37A38D916B6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985" y="5103425"/>
            <a:ext cx="1198378" cy="1056298"/>
          </a:xfrm>
          <a:prstGeom prst="rect">
            <a:avLst/>
          </a:prstGeom>
        </p:spPr>
      </p:pic>
      <p:sp>
        <p:nvSpPr>
          <p:cNvPr id="107" name="화살표: 왼쪽 106">
            <a:extLst>
              <a:ext uri="{FF2B5EF4-FFF2-40B4-BE49-F238E27FC236}">
                <a16:creationId xmlns:a16="http://schemas.microsoft.com/office/drawing/2014/main" id="{34275038-8121-4623-9264-C3E0124493F0}"/>
              </a:ext>
            </a:extLst>
          </p:cNvPr>
          <p:cNvSpPr/>
          <p:nvPr/>
        </p:nvSpPr>
        <p:spPr>
          <a:xfrm rot="10800000">
            <a:off x="7991988" y="2909369"/>
            <a:ext cx="809371" cy="341537"/>
          </a:xfrm>
          <a:prstGeom prst="leftArrow">
            <a:avLst>
              <a:gd name="adj1" fmla="val 34538"/>
              <a:gd name="adj2" fmla="val 667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화살표: 왼쪽 109">
            <a:extLst>
              <a:ext uri="{FF2B5EF4-FFF2-40B4-BE49-F238E27FC236}">
                <a16:creationId xmlns:a16="http://schemas.microsoft.com/office/drawing/2014/main" id="{459E14EA-4E63-4C9D-83F9-249F572831D7}"/>
              </a:ext>
            </a:extLst>
          </p:cNvPr>
          <p:cNvSpPr/>
          <p:nvPr/>
        </p:nvSpPr>
        <p:spPr>
          <a:xfrm rot="5400000">
            <a:off x="10113417" y="4637079"/>
            <a:ext cx="515480" cy="294209"/>
          </a:xfrm>
          <a:prstGeom prst="leftArrow">
            <a:avLst>
              <a:gd name="adj1" fmla="val 34538"/>
              <a:gd name="adj2" fmla="val 667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왼쪽 110">
            <a:extLst>
              <a:ext uri="{FF2B5EF4-FFF2-40B4-BE49-F238E27FC236}">
                <a16:creationId xmlns:a16="http://schemas.microsoft.com/office/drawing/2014/main" id="{50725C93-502C-4FA7-8C65-C4681441A7C0}"/>
              </a:ext>
            </a:extLst>
          </p:cNvPr>
          <p:cNvSpPr/>
          <p:nvPr/>
        </p:nvSpPr>
        <p:spPr>
          <a:xfrm rot="16200000">
            <a:off x="9764795" y="4650332"/>
            <a:ext cx="515480" cy="294209"/>
          </a:xfrm>
          <a:prstGeom prst="leftArrow">
            <a:avLst>
              <a:gd name="adj1" fmla="val 34538"/>
              <a:gd name="adj2" fmla="val 667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17A6B0-530A-42D2-B875-A4F65D6F76E8}"/>
              </a:ext>
            </a:extLst>
          </p:cNvPr>
          <p:cNvSpPr/>
          <p:nvPr/>
        </p:nvSpPr>
        <p:spPr>
          <a:xfrm>
            <a:off x="6058627" y="2036153"/>
            <a:ext cx="1788486" cy="2422885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7AEC061-D1C0-4A49-8A61-240F5299E2A5}"/>
              </a:ext>
            </a:extLst>
          </p:cNvPr>
          <p:cNvSpPr/>
          <p:nvPr/>
        </p:nvSpPr>
        <p:spPr>
          <a:xfrm>
            <a:off x="8903061" y="2042058"/>
            <a:ext cx="2402261" cy="2422885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29E6D1-B61F-449A-B883-D3F7D6C6A2ED}"/>
              </a:ext>
            </a:extLst>
          </p:cNvPr>
          <p:cNvSpPr txBox="1"/>
          <p:nvPr/>
        </p:nvSpPr>
        <p:spPr>
          <a:xfrm>
            <a:off x="6435062" y="1650210"/>
            <a:ext cx="105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7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</a:t>
            </a:r>
            <a:endParaRPr lang="ko-KR" altLang="en-US" dirty="0">
              <a:solidFill>
                <a:schemeClr val="tx1">
                  <a:alpha val="7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47528D1-FA1D-4319-9391-16DE968272A8}"/>
              </a:ext>
            </a:extLst>
          </p:cNvPr>
          <p:cNvSpPr txBox="1"/>
          <p:nvPr/>
        </p:nvSpPr>
        <p:spPr>
          <a:xfrm>
            <a:off x="9591481" y="1650210"/>
            <a:ext cx="105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7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</a:t>
            </a:r>
            <a:endParaRPr lang="ko-KR" altLang="en-US" dirty="0">
              <a:solidFill>
                <a:schemeClr val="tx1">
                  <a:alpha val="7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8" name="화살표: 왼쪽 117">
            <a:extLst>
              <a:ext uri="{FF2B5EF4-FFF2-40B4-BE49-F238E27FC236}">
                <a16:creationId xmlns:a16="http://schemas.microsoft.com/office/drawing/2014/main" id="{3797AFD8-4881-45B5-A042-B731EA591DE5}"/>
              </a:ext>
            </a:extLst>
          </p:cNvPr>
          <p:cNvSpPr/>
          <p:nvPr/>
        </p:nvSpPr>
        <p:spPr>
          <a:xfrm>
            <a:off x="7953318" y="3510984"/>
            <a:ext cx="809371" cy="341537"/>
          </a:xfrm>
          <a:prstGeom prst="leftArrow">
            <a:avLst>
              <a:gd name="adj1" fmla="val 34538"/>
              <a:gd name="adj2" fmla="val 667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A5BA81-3B67-49EE-A77C-CF64ECDCFFF7}"/>
              </a:ext>
            </a:extLst>
          </p:cNvPr>
          <p:cNvSpPr txBox="1"/>
          <p:nvPr/>
        </p:nvSpPr>
        <p:spPr>
          <a:xfrm>
            <a:off x="8189081" y="4733410"/>
            <a:ext cx="170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alpha val="70000"/>
                  </a:schemeClr>
                </a:solidFill>
              </a:rPr>
              <a:t>HASH(SHA-256)</a:t>
            </a:r>
            <a:endParaRPr lang="ko-KR" altLang="en-US" sz="1600" b="1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578303" y="1064553"/>
            <a:ext cx="11035393" cy="1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734334" y="1209268"/>
            <a:ext cx="10657565" cy="5190708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8A18708-8CC3-4823-ACF6-18F932B9D0B4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6063117" y="1209268"/>
            <a:ext cx="0" cy="519070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1BC814-3F8D-4ABA-8203-72D7D0A11D08}"/>
              </a:ext>
            </a:extLst>
          </p:cNvPr>
          <p:cNvCxnSpPr>
            <a:cxnSpLocks/>
          </p:cNvCxnSpPr>
          <p:nvPr/>
        </p:nvCxnSpPr>
        <p:spPr>
          <a:xfrm flipH="1">
            <a:off x="722087" y="3733808"/>
            <a:ext cx="10669811" cy="2125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B17D89-E884-4CB7-AFDF-AFE92B7DBC8E}"/>
              </a:ext>
            </a:extLst>
          </p:cNvPr>
          <p:cNvGrpSpPr/>
          <p:nvPr/>
        </p:nvGrpSpPr>
        <p:grpSpPr>
          <a:xfrm>
            <a:off x="6140843" y="3864392"/>
            <a:ext cx="4923318" cy="2356433"/>
            <a:chOff x="6140843" y="3864392"/>
            <a:chExt cx="4923318" cy="235643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AF96F-A998-40C3-8E57-8EBF9C4853E4}"/>
                </a:ext>
              </a:extLst>
            </p:cNvPr>
            <p:cNvSpPr txBox="1"/>
            <p:nvPr/>
          </p:nvSpPr>
          <p:spPr>
            <a:xfrm>
              <a:off x="6140843" y="3864392"/>
              <a:ext cx="43639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4. </a:t>
              </a:r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상담 기록 남기기 </a:t>
              </a:r>
              <a:r>
                <a:rPr lang="en-US" altLang="ko-KR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&amp; </a:t>
              </a:r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채널 연동</a:t>
              </a:r>
              <a:endPara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36D31E1-37C4-403A-B330-23847E208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8647" y="4452153"/>
              <a:ext cx="693005" cy="1768672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21309579-37B2-4E69-9A6A-2C9652097D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7332125" y="5164721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999C5B25-ECD4-42CE-8202-EDA3911F3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493" y="4569612"/>
              <a:ext cx="1190217" cy="119021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331E37-1D79-4299-8032-17A63F135E98}"/>
                </a:ext>
              </a:extLst>
            </p:cNvPr>
            <p:cNvSpPr txBox="1"/>
            <p:nvPr/>
          </p:nvSpPr>
          <p:spPr>
            <a:xfrm>
              <a:off x="6429082" y="4742662"/>
              <a:ext cx="923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report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68CC2C9-CCDB-41E7-897E-D9CDF35ACA63}"/>
                </a:ext>
              </a:extLst>
            </p:cNvPr>
            <p:cNvSpPr txBox="1"/>
            <p:nvPr/>
          </p:nvSpPr>
          <p:spPr>
            <a:xfrm>
              <a:off x="9156210" y="4441169"/>
              <a:ext cx="1907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통합상담관리 채널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6A2BCC1-3F59-4E2C-A113-51663AB47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3232" y="4799144"/>
              <a:ext cx="1373909" cy="1373909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596315-6452-4183-AAD8-2E9F405513AD}"/>
              </a:ext>
            </a:extLst>
          </p:cNvPr>
          <p:cNvGrpSpPr/>
          <p:nvPr/>
        </p:nvGrpSpPr>
        <p:grpSpPr>
          <a:xfrm>
            <a:off x="800101" y="1321895"/>
            <a:ext cx="4897052" cy="2114924"/>
            <a:chOff x="800101" y="1321895"/>
            <a:chExt cx="4897052" cy="2114924"/>
          </a:xfrm>
        </p:grpSpPr>
        <p:pic>
          <p:nvPicPr>
            <p:cNvPr id="2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94004228-7AD7-4289-8352-23CF2F3B2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1458209" y="2417270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 descr="텍스트, 표지판, 시계, 옅은이(가) 표시된 사진&#10;&#10;자동 생성된 설명">
              <a:extLst>
                <a:ext uri="{FF2B5EF4-FFF2-40B4-BE49-F238E27FC236}">
                  <a16:creationId xmlns:a16="http://schemas.microsoft.com/office/drawing/2014/main" id="{FF045777-ED6F-4B25-9E7C-386A478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675" y="2403143"/>
              <a:ext cx="1033676" cy="1033676"/>
            </a:xfrm>
            <a:prstGeom prst="rect">
              <a:avLst/>
            </a:prstGeom>
          </p:spPr>
        </p:pic>
        <p:pic>
          <p:nvPicPr>
            <p:cNvPr id="24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5DA4721C-78B7-4FC6-8234-5BCFBE1229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4571211" y="2417270"/>
              <a:ext cx="977618" cy="897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F1765C-82BC-408B-9B72-CAF9A6866CE6}"/>
                </a:ext>
              </a:extLst>
            </p:cNvPr>
            <p:cNvSpPr txBox="1"/>
            <p:nvPr/>
          </p:nvSpPr>
          <p:spPr>
            <a:xfrm>
              <a:off x="800101" y="1321895"/>
              <a:ext cx="48970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1.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손님과 </a:t>
              </a:r>
              <a:r>
                <a:rPr lang="ko-KR" altLang="en-US" sz="2200" dirty="0" err="1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텔러의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매칭</a:t>
              </a:r>
              <a:endPara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10C5C23D-2407-4B4E-9880-4A40696DD1AD}"/>
                </a:ext>
              </a:extLst>
            </p:cNvPr>
            <p:cNvSpPr/>
            <p:nvPr/>
          </p:nvSpPr>
          <p:spPr>
            <a:xfrm>
              <a:off x="2369627" y="2785726"/>
              <a:ext cx="354810" cy="286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화살표: 오른쪽 79">
              <a:extLst>
                <a:ext uri="{FF2B5EF4-FFF2-40B4-BE49-F238E27FC236}">
                  <a16:creationId xmlns:a16="http://schemas.microsoft.com/office/drawing/2014/main" id="{2248093F-2004-4DB3-9E64-F49507D049C5}"/>
                </a:ext>
              </a:extLst>
            </p:cNvPr>
            <p:cNvSpPr/>
            <p:nvPr/>
          </p:nvSpPr>
          <p:spPr>
            <a:xfrm rot="10800000">
              <a:off x="4204708" y="2785726"/>
              <a:ext cx="354810" cy="286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5B1E8A-55AB-44F6-8793-261516859DA3}"/>
              </a:ext>
            </a:extLst>
          </p:cNvPr>
          <p:cNvGrpSpPr/>
          <p:nvPr/>
        </p:nvGrpSpPr>
        <p:grpSpPr>
          <a:xfrm>
            <a:off x="6140842" y="1321895"/>
            <a:ext cx="4850981" cy="2187409"/>
            <a:chOff x="6140842" y="1321895"/>
            <a:chExt cx="4850981" cy="218740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F08003A-D239-497C-8BDC-C5B835B25E81}"/>
                </a:ext>
              </a:extLst>
            </p:cNvPr>
            <p:cNvSpPr/>
            <p:nvPr/>
          </p:nvSpPr>
          <p:spPr>
            <a:xfrm>
              <a:off x="6594729" y="2134016"/>
              <a:ext cx="4397094" cy="1375288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919A66-3CD3-4407-A58B-EA25480BF0C3}"/>
                </a:ext>
              </a:extLst>
            </p:cNvPr>
            <p:cNvSpPr txBox="1"/>
            <p:nvPr/>
          </p:nvSpPr>
          <p:spPr>
            <a:xfrm>
              <a:off x="6140842" y="1321895"/>
              <a:ext cx="32823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영상</a:t>
              </a:r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음성</a:t>
              </a:r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화면 공유</a:t>
              </a:r>
              <a:endPara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33DA90A-068A-4C02-919C-E5A7DFAC1B5B}"/>
                </a:ext>
              </a:extLst>
            </p:cNvPr>
            <p:cNvSpPr/>
            <p:nvPr/>
          </p:nvSpPr>
          <p:spPr>
            <a:xfrm>
              <a:off x="9634142" y="2280320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0FDF75A1-922D-4237-9FC6-D4448EBA71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9897048" y="2460599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AA33B80-689F-443D-B5A8-19C260D1BB43}"/>
                </a:ext>
              </a:extLst>
            </p:cNvPr>
            <p:cNvSpPr/>
            <p:nvPr/>
          </p:nvSpPr>
          <p:spPr>
            <a:xfrm>
              <a:off x="6812365" y="2299381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pic>
          <p:nvPicPr>
            <p:cNvPr id="4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BE01C0EF-AADC-43A3-8143-7A8C8BD7BF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7016495" y="2383145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그림 42" descr="표지판이(가) 표시된 사진&#10;&#10;자동 생성된 설명">
              <a:extLst>
                <a:ext uri="{FF2B5EF4-FFF2-40B4-BE49-F238E27FC236}">
                  <a16:creationId xmlns:a16="http://schemas.microsoft.com/office/drawing/2014/main" id="{3ABB16FF-4457-401D-9341-AFC44C47F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647" y="2312197"/>
              <a:ext cx="1048588" cy="1048588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6910FB-DF1D-4E02-8515-E8EE82E48FAD}"/>
              </a:ext>
            </a:extLst>
          </p:cNvPr>
          <p:cNvGrpSpPr/>
          <p:nvPr/>
        </p:nvGrpSpPr>
        <p:grpSpPr>
          <a:xfrm>
            <a:off x="800101" y="3864392"/>
            <a:ext cx="4731405" cy="2406243"/>
            <a:chOff x="800101" y="3864392"/>
            <a:chExt cx="4731405" cy="240624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4BBB1F-B56E-4C35-8E3F-FDD9CB960995}"/>
                </a:ext>
              </a:extLst>
            </p:cNvPr>
            <p:cNvSpPr txBox="1"/>
            <p:nvPr/>
          </p:nvSpPr>
          <p:spPr>
            <a:xfrm>
              <a:off x="800101" y="3864392"/>
              <a:ext cx="43639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3.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손님에게 금융서비스 제공</a:t>
              </a:r>
              <a:endPara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EF597A9-7B94-4ABF-B666-1AB681ABD0B2}"/>
                </a:ext>
              </a:extLst>
            </p:cNvPr>
            <p:cNvSpPr/>
            <p:nvPr/>
          </p:nvSpPr>
          <p:spPr>
            <a:xfrm>
              <a:off x="1134412" y="4616613"/>
              <a:ext cx="4397094" cy="1654022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30AEBC2-0343-45BC-BAA8-EFFDF6CBD253}"/>
                </a:ext>
              </a:extLst>
            </p:cNvPr>
            <p:cNvSpPr/>
            <p:nvPr/>
          </p:nvSpPr>
          <p:spPr>
            <a:xfrm>
              <a:off x="4173825" y="5041650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>
                    <a:alpha val="25000"/>
                  </a:schemeClr>
                </a:solidFill>
              </a:endParaRPr>
            </a:p>
          </p:txBody>
        </p:sp>
        <p:pic>
          <p:nvPicPr>
            <p:cNvPr id="49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7BA1C8B5-5CC9-4EF7-8A45-234006F3EF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4436731" y="5221929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7E97742F-BAF5-4D86-A2DC-D5BB030F57FF}"/>
                </a:ext>
              </a:extLst>
            </p:cNvPr>
            <p:cNvSpPr/>
            <p:nvPr/>
          </p:nvSpPr>
          <p:spPr>
            <a:xfrm>
              <a:off x="1352048" y="5060711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pic>
          <p:nvPicPr>
            <p:cNvPr id="51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5B08B9D8-C53E-46EA-B1EA-FF259DC677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1556178" y="5144475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말풍선: 타원형 44">
              <a:extLst>
                <a:ext uri="{FF2B5EF4-FFF2-40B4-BE49-F238E27FC236}">
                  <a16:creationId xmlns:a16="http://schemas.microsoft.com/office/drawing/2014/main" id="{0F1A179C-6C4A-44C2-9E5E-EC4DA5E891D6}"/>
                </a:ext>
              </a:extLst>
            </p:cNvPr>
            <p:cNvSpPr/>
            <p:nvPr/>
          </p:nvSpPr>
          <p:spPr>
            <a:xfrm>
              <a:off x="2564547" y="4745553"/>
              <a:ext cx="1624816" cy="479417"/>
            </a:xfrm>
            <a:prstGeom prst="wedgeEllipseCallout">
              <a:avLst>
                <a:gd name="adj1" fmla="val 44453"/>
                <a:gd name="adj2" fmla="val 65222"/>
              </a:avLst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rPr>
                <a:t>예금가입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rPr>
                <a:t>?</a:t>
              </a:r>
              <a:endParaRPr lang="ko-KR" altLang="en-US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endParaRPr>
            </a:p>
          </p:txBody>
        </p:sp>
        <p:sp>
          <p:nvSpPr>
            <p:cNvPr id="54" name="말풍선: 모서리가 둥근 사각형 53">
              <a:extLst>
                <a:ext uri="{FF2B5EF4-FFF2-40B4-BE49-F238E27FC236}">
                  <a16:creationId xmlns:a16="http://schemas.microsoft.com/office/drawing/2014/main" id="{C0C8DDF1-5AB2-4DBC-9DA6-2DDFF5F80F81}"/>
                </a:ext>
              </a:extLst>
            </p:cNvPr>
            <p:cNvSpPr/>
            <p:nvPr/>
          </p:nvSpPr>
          <p:spPr>
            <a:xfrm>
              <a:off x="2679370" y="5808558"/>
              <a:ext cx="1361521" cy="406750"/>
            </a:xfrm>
            <a:prstGeom prst="wedgeRoundRectCallout">
              <a:avLst>
                <a:gd name="adj1" fmla="val -47155"/>
                <a:gd name="adj2" fmla="val -83047"/>
                <a:gd name="adj3" fmla="val 16667"/>
              </a:avLst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rPr>
                <a:t>****</a:t>
              </a:r>
              <a:endParaRPr lang="ko-KR" altLang="en-US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ED490E-37A9-4FCA-A083-AFCB61B3D630}"/>
              </a:ext>
            </a:extLst>
          </p:cNvPr>
          <p:cNvSpPr/>
          <p:nvPr/>
        </p:nvSpPr>
        <p:spPr>
          <a:xfrm>
            <a:off x="3619566" y="332559"/>
            <a:ext cx="4903820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 기술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470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602796" y="359538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578303" y="1064553"/>
            <a:ext cx="11035393" cy="1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787511" y="1169990"/>
            <a:ext cx="10657565" cy="5190708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CFAC7-AC76-42D7-ACD9-68B1CCAE5063}"/>
              </a:ext>
            </a:extLst>
          </p:cNvPr>
          <p:cNvSpPr txBox="1"/>
          <p:nvPr/>
        </p:nvSpPr>
        <p:spPr>
          <a:xfrm>
            <a:off x="950233" y="1326605"/>
            <a:ext cx="4882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상담 기록 남기기 </a:t>
            </a:r>
            <a:r>
              <a:rPr lang="en-US" altLang="ko-KR" sz="2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채널 연동</a:t>
            </a:r>
            <a:endParaRPr lang="en-US" altLang="ko-KR" sz="2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60F3296-7207-43D8-A292-9F448D80C9CD}"/>
              </a:ext>
            </a:extLst>
          </p:cNvPr>
          <p:cNvCxnSpPr/>
          <p:nvPr/>
        </p:nvCxnSpPr>
        <p:spPr>
          <a:xfrm>
            <a:off x="6719818" y="2140848"/>
            <a:ext cx="0" cy="3593123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57D4F73-3E88-4A4C-B6A4-A6E0E2D60D49}"/>
              </a:ext>
            </a:extLst>
          </p:cNvPr>
          <p:cNvSpPr txBox="1"/>
          <p:nvPr/>
        </p:nvSpPr>
        <p:spPr>
          <a:xfrm>
            <a:off x="749817" y="3667043"/>
            <a:ext cx="190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통합상담관리 채널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BFD81BC4-8FA2-4A9C-B797-B113008E7C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75" y="2461242"/>
            <a:ext cx="1172816" cy="11728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C35AB51-073E-4645-B115-E0EA2245D2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73" y="4608994"/>
            <a:ext cx="590366" cy="59036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1308831-3C04-43A4-B556-3F6A39936DB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6" r="9748"/>
          <a:stretch/>
        </p:blipFill>
        <p:spPr>
          <a:xfrm>
            <a:off x="5284547" y="4838945"/>
            <a:ext cx="921380" cy="983364"/>
          </a:xfrm>
          <a:prstGeom prst="rect">
            <a:avLst/>
          </a:prstGeom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BF984F4-DD36-4D73-903B-0EA20C131EF3}"/>
              </a:ext>
            </a:extLst>
          </p:cNvPr>
          <p:cNvSpPr/>
          <p:nvPr/>
        </p:nvSpPr>
        <p:spPr>
          <a:xfrm>
            <a:off x="2545133" y="2804292"/>
            <a:ext cx="2209220" cy="44689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240C50-E734-4BC5-91B2-2069A5A37042}"/>
              </a:ext>
            </a:extLst>
          </p:cNvPr>
          <p:cNvSpPr txBox="1"/>
          <p:nvPr/>
        </p:nvSpPr>
        <p:spPr>
          <a:xfrm>
            <a:off x="2226070" y="2462463"/>
            <a:ext cx="296679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highlight>
                  <a:srgbClr val="F2F2F2"/>
                </a:highlight>
              </a:rPr>
              <a:t>api</a:t>
            </a:r>
            <a:r>
              <a:rPr lang="en-US" altLang="ko-KR" sz="1600" b="1" dirty="0">
                <a:highlight>
                  <a:srgbClr val="F2F2F2"/>
                </a:highlight>
              </a:rPr>
              <a:t> key + </a:t>
            </a:r>
            <a:r>
              <a:rPr lang="ko-KR" altLang="en-US" sz="1600" b="1" dirty="0">
                <a:highlight>
                  <a:srgbClr val="F2F2F2"/>
                </a:highlight>
              </a:rPr>
              <a:t>전문</a:t>
            </a: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B6D3326D-6CF5-4351-8AF4-EE31794BA247}"/>
              </a:ext>
            </a:extLst>
          </p:cNvPr>
          <p:cNvSpPr/>
          <p:nvPr/>
        </p:nvSpPr>
        <p:spPr>
          <a:xfrm>
            <a:off x="5801733" y="4111924"/>
            <a:ext cx="285673" cy="537725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624CFA6D-1279-4EE2-9F7C-1E3F1ECA1C90}"/>
              </a:ext>
            </a:extLst>
          </p:cNvPr>
          <p:cNvSpPr/>
          <p:nvPr/>
        </p:nvSpPr>
        <p:spPr>
          <a:xfrm rot="10800000">
            <a:off x="5376808" y="4111924"/>
            <a:ext cx="285673" cy="537724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왼쪽 38">
            <a:extLst>
              <a:ext uri="{FF2B5EF4-FFF2-40B4-BE49-F238E27FC236}">
                <a16:creationId xmlns:a16="http://schemas.microsoft.com/office/drawing/2014/main" id="{4EA15D0A-8CDA-4969-93D7-A176603FCB82}"/>
              </a:ext>
            </a:extLst>
          </p:cNvPr>
          <p:cNvSpPr/>
          <p:nvPr/>
        </p:nvSpPr>
        <p:spPr>
          <a:xfrm>
            <a:off x="2547457" y="3188464"/>
            <a:ext cx="2206895" cy="446897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72A270A-84FA-4B4A-A811-86C7BBDE31FB}"/>
              </a:ext>
            </a:extLst>
          </p:cNvPr>
          <p:cNvSpPr/>
          <p:nvPr/>
        </p:nvSpPr>
        <p:spPr>
          <a:xfrm>
            <a:off x="5202158" y="2054811"/>
            <a:ext cx="1059040" cy="31952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REST API</a:t>
            </a:r>
            <a:endParaRPr lang="ko-KR" altLang="en-US" sz="16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4A9E875-4D2B-444D-9F77-D8DB18C2D18B}"/>
              </a:ext>
            </a:extLst>
          </p:cNvPr>
          <p:cNvSpPr/>
          <p:nvPr/>
        </p:nvSpPr>
        <p:spPr>
          <a:xfrm>
            <a:off x="7008861" y="3576683"/>
            <a:ext cx="1339323" cy="504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통합상담관리 채널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1CB52E0-3B4B-4739-9620-456A01580C96}"/>
              </a:ext>
            </a:extLst>
          </p:cNvPr>
          <p:cNvSpPr/>
          <p:nvPr/>
        </p:nvSpPr>
        <p:spPr>
          <a:xfrm>
            <a:off x="9851897" y="3576683"/>
            <a:ext cx="1339323" cy="504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화상창구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CB414-9F5A-43EB-AF90-AD3EC3E34FBB}"/>
              </a:ext>
            </a:extLst>
          </p:cNvPr>
          <p:cNvSpPr txBox="1"/>
          <p:nvPr/>
        </p:nvSpPr>
        <p:spPr>
          <a:xfrm>
            <a:off x="8899021" y="3299821"/>
            <a:ext cx="64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B476FB-4066-4DB0-AC00-C3A7E3B69D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8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94" y="2447857"/>
            <a:ext cx="1141134" cy="114113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EC55BB8-8A7C-42F4-A6DF-7BD41F366127}"/>
              </a:ext>
            </a:extLst>
          </p:cNvPr>
          <p:cNvSpPr txBox="1"/>
          <p:nvPr/>
        </p:nvSpPr>
        <p:spPr>
          <a:xfrm>
            <a:off x="5002077" y="3667043"/>
            <a:ext cx="1461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화상창구 채널</a:t>
            </a:r>
          </a:p>
        </p:txBody>
      </p:sp>
      <p:sp>
        <p:nvSpPr>
          <p:cNvPr id="79" name="말풍선: 모서리가 둥근 사각형 78">
            <a:extLst>
              <a:ext uri="{FF2B5EF4-FFF2-40B4-BE49-F238E27FC236}">
                <a16:creationId xmlns:a16="http://schemas.microsoft.com/office/drawing/2014/main" id="{B2B5C215-99D6-44F1-A8A5-0B3044EB94B1}"/>
              </a:ext>
            </a:extLst>
          </p:cNvPr>
          <p:cNvSpPr/>
          <p:nvPr/>
        </p:nvSpPr>
        <p:spPr>
          <a:xfrm>
            <a:off x="7073900" y="4516097"/>
            <a:ext cx="4079421" cy="1667924"/>
          </a:xfrm>
          <a:prstGeom prst="wedgeRoundRectCallout">
            <a:avLst>
              <a:gd name="adj1" fmla="val 8046"/>
              <a:gd name="adj2" fmla="val -6273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FA0F73C-2A8F-433C-AB7A-5771E008E446}"/>
              </a:ext>
            </a:extLst>
          </p:cNvPr>
          <p:cNvSpPr txBox="1"/>
          <p:nvPr/>
        </p:nvSpPr>
        <p:spPr>
          <a:xfrm>
            <a:off x="7074099" y="4571314"/>
            <a:ext cx="9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69E7A-F411-40D0-A882-5A0B84A05B24}"/>
              </a:ext>
            </a:extLst>
          </p:cNvPr>
          <p:cNvSpPr txBox="1"/>
          <p:nvPr/>
        </p:nvSpPr>
        <p:spPr>
          <a:xfrm>
            <a:off x="8635176" y="4087682"/>
            <a:ext cx="64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json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477AA3C2-0436-453E-B6B5-5D4EE2C7B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58600"/>
              </p:ext>
            </p:extLst>
          </p:nvPr>
        </p:nvGraphicFramePr>
        <p:xfrm>
          <a:off x="8094657" y="4604333"/>
          <a:ext cx="289908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42">
                  <a:extLst>
                    <a:ext uri="{9D8B030D-6E8A-4147-A177-3AD203B41FA5}">
                      <a16:colId xmlns:a16="http://schemas.microsoft.com/office/drawing/2014/main" val="3504440718"/>
                    </a:ext>
                  </a:extLst>
                </a:gridCol>
                <a:gridCol w="1449542">
                  <a:extLst>
                    <a:ext uri="{9D8B030D-6E8A-4147-A177-3AD203B41FA5}">
                      <a16:colId xmlns:a16="http://schemas.microsoft.com/office/drawing/2014/main" val="1801713419"/>
                    </a:ext>
                  </a:extLst>
                </a:gridCol>
              </a:tblGrid>
              <a:tr h="21885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Report</a:t>
                      </a:r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95586"/>
                  </a:ext>
                </a:extLst>
              </a:tr>
              <a:tr h="218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24870"/>
                  </a:ext>
                </a:extLst>
              </a:tr>
              <a:tr h="218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대분류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38930"/>
                  </a:ext>
                </a:extLst>
              </a:tr>
              <a:tr h="218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업무분류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상담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25024"/>
                  </a:ext>
                </a:extLst>
              </a:tr>
              <a:tr h="218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상담 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상담자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726485"/>
                  </a:ext>
                </a:extLst>
              </a:tr>
              <a:tr h="218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상담자 사번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상담 채널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08515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952601F3-76B1-4C09-B1B8-C1BFD184ED84}"/>
              </a:ext>
            </a:extLst>
          </p:cNvPr>
          <p:cNvSpPr txBox="1"/>
          <p:nvPr/>
        </p:nvSpPr>
        <p:spPr>
          <a:xfrm>
            <a:off x="5002077" y="5843293"/>
            <a:ext cx="1461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은행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9CC80099-07E8-4F6C-8036-6C97FE5B236D}"/>
              </a:ext>
            </a:extLst>
          </p:cNvPr>
          <p:cNvSpPr/>
          <p:nvPr/>
        </p:nvSpPr>
        <p:spPr>
          <a:xfrm>
            <a:off x="9454964" y="3575430"/>
            <a:ext cx="278952" cy="30070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14C18BE-D4F8-4DE8-9D84-DD520CB023BA}"/>
              </a:ext>
            </a:extLst>
          </p:cNvPr>
          <p:cNvSpPr/>
          <p:nvPr/>
        </p:nvSpPr>
        <p:spPr>
          <a:xfrm>
            <a:off x="9175918" y="3649449"/>
            <a:ext cx="93247" cy="1457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A90421E-D98D-4A2C-BB78-79FC8511E1E7}"/>
              </a:ext>
            </a:extLst>
          </p:cNvPr>
          <p:cNvSpPr/>
          <p:nvPr/>
        </p:nvSpPr>
        <p:spPr>
          <a:xfrm>
            <a:off x="9036937" y="3649449"/>
            <a:ext cx="93247" cy="1457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0E10C49-CE62-4B33-901A-53BD7078392D}"/>
              </a:ext>
            </a:extLst>
          </p:cNvPr>
          <p:cNvSpPr/>
          <p:nvPr/>
        </p:nvSpPr>
        <p:spPr>
          <a:xfrm>
            <a:off x="8897956" y="3649449"/>
            <a:ext cx="93247" cy="1457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D975AFF-A334-49B0-8F6F-3811855A3227}"/>
              </a:ext>
            </a:extLst>
          </p:cNvPr>
          <p:cNvSpPr/>
          <p:nvPr/>
        </p:nvSpPr>
        <p:spPr>
          <a:xfrm>
            <a:off x="8766353" y="3649449"/>
            <a:ext cx="93247" cy="1457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9E59F4C-EDAD-4F2F-8B43-D22500E85A42}"/>
              </a:ext>
            </a:extLst>
          </p:cNvPr>
          <p:cNvSpPr/>
          <p:nvPr/>
        </p:nvSpPr>
        <p:spPr>
          <a:xfrm>
            <a:off x="8627372" y="3649449"/>
            <a:ext cx="93247" cy="1457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18FC745-EA88-4EE0-8D38-8F5A202373C3}"/>
              </a:ext>
            </a:extLst>
          </p:cNvPr>
          <p:cNvSpPr/>
          <p:nvPr/>
        </p:nvSpPr>
        <p:spPr>
          <a:xfrm>
            <a:off x="8488391" y="3649449"/>
            <a:ext cx="93247" cy="1457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82392D4-38F9-4C6E-884E-8C4515BDF26A}"/>
              </a:ext>
            </a:extLst>
          </p:cNvPr>
          <p:cNvSpPr/>
          <p:nvPr/>
        </p:nvSpPr>
        <p:spPr>
          <a:xfrm>
            <a:off x="9314852" y="3649449"/>
            <a:ext cx="93247" cy="1457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1E5CEC29-ED72-4D5C-AFB5-9E051EA39ABA}"/>
              </a:ext>
            </a:extLst>
          </p:cNvPr>
          <p:cNvSpPr/>
          <p:nvPr/>
        </p:nvSpPr>
        <p:spPr>
          <a:xfrm rot="10800000">
            <a:off x="8444137" y="3859290"/>
            <a:ext cx="278952" cy="30070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30C60C7-C89B-4B6B-A7B1-7BAFED12D2AB}"/>
              </a:ext>
            </a:extLst>
          </p:cNvPr>
          <p:cNvSpPr/>
          <p:nvPr/>
        </p:nvSpPr>
        <p:spPr>
          <a:xfrm rot="10800000">
            <a:off x="8908888" y="3940199"/>
            <a:ext cx="93247" cy="1457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8722487-52AB-4EB3-89CC-9CAB2DBCD423}"/>
              </a:ext>
            </a:extLst>
          </p:cNvPr>
          <p:cNvSpPr/>
          <p:nvPr/>
        </p:nvSpPr>
        <p:spPr>
          <a:xfrm rot="10800000">
            <a:off x="9047869" y="3940199"/>
            <a:ext cx="93247" cy="1457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F3335C-6781-4335-93E3-5B41EEEF7F4B}"/>
              </a:ext>
            </a:extLst>
          </p:cNvPr>
          <p:cNvSpPr/>
          <p:nvPr/>
        </p:nvSpPr>
        <p:spPr>
          <a:xfrm rot="10800000">
            <a:off x="9186850" y="3940199"/>
            <a:ext cx="93247" cy="1457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0BAA0A-3245-4BED-9BD4-05243A533AFB}"/>
              </a:ext>
            </a:extLst>
          </p:cNvPr>
          <p:cNvSpPr/>
          <p:nvPr/>
        </p:nvSpPr>
        <p:spPr>
          <a:xfrm rot="10800000">
            <a:off x="9318453" y="3940199"/>
            <a:ext cx="93247" cy="1457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73D6575-39F3-402F-84A6-FC8A7374694E}"/>
              </a:ext>
            </a:extLst>
          </p:cNvPr>
          <p:cNvSpPr/>
          <p:nvPr/>
        </p:nvSpPr>
        <p:spPr>
          <a:xfrm rot="10800000">
            <a:off x="9457434" y="3940199"/>
            <a:ext cx="93247" cy="1457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CFEB06B-34C4-4B89-ACC1-AB56DE4243AB}"/>
              </a:ext>
            </a:extLst>
          </p:cNvPr>
          <p:cNvSpPr/>
          <p:nvPr/>
        </p:nvSpPr>
        <p:spPr>
          <a:xfrm rot="10800000">
            <a:off x="9596415" y="3940199"/>
            <a:ext cx="93247" cy="1457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AC45F93-FF9D-42A9-8212-33B2C0455BFB}"/>
              </a:ext>
            </a:extLst>
          </p:cNvPr>
          <p:cNvSpPr/>
          <p:nvPr/>
        </p:nvSpPr>
        <p:spPr>
          <a:xfrm rot="10800000">
            <a:off x="8769954" y="3940199"/>
            <a:ext cx="93247" cy="1457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말풍선: 모서리가 둥근 사각형 122">
            <a:extLst>
              <a:ext uri="{FF2B5EF4-FFF2-40B4-BE49-F238E27FC236}">
                <a16:creationId xmlns:a16="http://schemas.microsoft.com/office/drawing/2014/main" id="{30A3D3D8-C96B-421A-A238-102C302FBE07}"/>
              </a:ext>
            </a:extLst>
          </p:cNvPr>
          <p:cNvSpPr/>
          <p:nvPr/>
        </p:nvSpPr>
        <p:spPr>
          <a:xfrm>
            <a:off x="7060131" y="1911775"/>
            <a:ext cx="4093190" cy="1296776"/>
          </a:xfrm>
          <a:prstGeom prst="wedgeRoundRectCallout">
            <a:avLst>
              <a:gd name="adj1" fmla="val -8301"/>
              <a:gd name="adj2" fmla="val 63271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6F853E0-3B47-4F68-B404-1B35EC52188A}"/>
              </a:ext>
            </a:extLst>
          </p:cNvPr>
          <p:cNvSpPr/>
          <p:nvPr/>
        </p:nvSpPr>
        <p:spPr>
          <a:xfrm>
            <a:off x="7143108" y="2276706"/>
            <a:ext cx="3905875" cy="3524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4D7D54-5EFE-43A8-B552-7CD39A70C965}"/>
              </a:ext>
            </a:extLst>
          </p:cNvPr>
          <p:cNvSpPr txBox="1"/>
          <p:nvPr/>
        </p:nvSpPr>
        <p:spPr>
          <a:xfrm>
            <a:off x="7282004" y="2303029"/>
            <a:ext cx="1046349" cy="298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20200523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DBB1D5-677D-4891-8741-2F4E7D6F85D6}"/>
              </a:ext>
            </a:extLst>
          </p:cNvPr>
          <p:cNvSpPr txBox="1"/>
          <p:nvPr/>
        </p:nvSpPr>
        <p:spPr>
          <a:xfrm>
            <a:off x="8465627" y="2303029"/>
            <a:ext cx="1050788" cy="298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20200628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1C7A69E-12C0-4D17-AB1B-D0EE335A1458}"/>
              </a:ext>
            </a:extLst>
          </p:cNvPr>
          <p:cNvSpPr txBox="1"/>
          <p:nvPr/>
        </p:nvSpPr>
        <p:spPr>
          <a:xfrm>
            <a:off x="9704085" y="2303029"/>
            <a:ext cx="406618" cy="298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EB5273-BB7F-4275-8CEA-A9D06C48514D}"/>
              </a:ext>
            </a:extLst>
          </p:cNvPr>
          <p:cNvSpPr txBox="1"/>
          <p:nvPr/>
        </p:nvSpPr>
        <p:spPr>
          <a:xfrm>
            <a:off x="10219351" y="2303029"/>
            <a:ext cx="686716" cy="298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박진우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D2C0090-1E06-4D1D-8E51-4017DDC09F22}"/>
              </a:ext>
            </a:extLst>
          </p:cNvPr>
          <p:cNvCxnSpPr>
            <a:cxnSpLocks/>
          </p:cNvCxnSpPr>
          <p:nvPr/>
        </p:nvCxnSpPr>
        <p:spPr>
          <a:xfrm flipV="1">
            <a:off x="7767318" y="2660622"/>
            <a:ext cx="0" cy="19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FAAF5A3-6C10-407B-B870-33BAE54C324B}"/>
              </a:ext>
            </a:extLst>
          </p:cNvPr>
          <p:cNvSpPr txBox="1"/>
          <p:nvPr/>
        </p:nvSpPr>
        <p:spPr>
          <a:xfrm>
            <a:off x="7367796" y="2825833"/>
            <a:ext cx="796116" cy="29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시작일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3E60DE3-1C51-469E-87DC-AC3AEAF63655}"/>
              </a:ext>
            </a:extLst>
          </p:cNvPr>
          <p:cNvSpPr txBox="1"/>
          <p:nvPr/>
        </p:nvSpPr>
        <p:spPr>
          <a:xfrm>
            <a:off x="8619929" y="2825833"/>
            <a:ext cx="796116" cy="29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종료일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8E6D70-9069-4E8B-8793-297C24427307}"/>
              </a:ext>
            </a:extLst>
          </p:cNvPr>
          <p:cNvSpPr txBox="1"/>
          <p:nvPr/>
        </p:nvSpPr>
        <p:spPr>
          <a:xfrm>
            <a:off x="9464351" y="2825833"/>
            <a:ext cx="912376" cy="29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업무분류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EEB7367-1DB1-494D-B44A-3AC41F54A4B9}"/>
              </a:ext>
            </a:extLst>
          </p:cNvPr>
          <p:cNvSpPr txBox="1"/>
          <p:nvPr/>
        </p:nvSpPr>
        <p:spPr>
          <a:xfrm>
            <a:off x="10286857" y="2825833"/>
            <a:ext cx="597106" cy="29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적요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34F5044-0E4D-4719-9F51-B8334DB48F10}"/>
              </a:ext>
            </a:extLst>
          </p:cNvPr>
          <p:cNvCxnSpPr>
            <a:cxnSpLocks/>
          </p:cNvCxnSpPr>
          <p:nvPr/>
        </p:nvCxnSpPr>
        <p:spPr>
          <a:xfrm flipV="1">
            <a:off x="9035541" y="2660622"/>
            <a:ext cx="0" cy="19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90AE64D9-D509-43F4-9FC6-AB617FE8644C}"/>
              </a:ext>
            </a:extLst>
          </p:cNvPr>
          <p:cNvCxnSpPr>
            <a:cxnSpLocks/>
          </p:cNvCxnSpPr>
          <p:nvPr/>
        </p:nvCxnSpPr>
        <p:spPr>
          <a:xfrm flipV="1">
            <a:off x="9930368" y="2660622"/>
            <a:ext cx="0" cy="19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FF9004F-A4FF-41A2-987F-C1FE17230E96}"/>
              </a:ext>
            </a:extLst>
          </p:cNvPr>
          <p:cNvCxnSpPr>
            <a:cxnSpLocks/>
          </p:cNvCxnSpPr>
          <p:nvPr/>
        </p:nvCxnSpPr>
        <p:spPr>
          <a:xfrm flipV="1">
            <a:off x="10571718" y="2660622"/>
            <a:ext cx="0" cy="19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2095C35-38BB-469E-8FEE-6DEC6E0DC3DE}"/>
              </a:ext>
            </a:extLst>
          </p:cNvPr>
          <p:cNvSpPr txBox="1"/>
          <p:nvPr/>
        </p:nvSpPr>
        <p:spPr>
          <a:xfrm>
            <a:off x="7075293" y="1895806"/>
            <a:ext cx="79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25B312E-81BE-4946-A3DF-9F91AF6E8213}"/>
              </a:ext>
            </a:extLst>
          </p:cNvPr>
          <p:cNvSpPr/>
          <p:nvPr/>
        </p:nvSpPr>
        <p:spPr>
          <a:xfrm>
            <a:off x="3710570" y="332559"/>
            <a:ext cx="4903820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 기술 </a:t>
            </a:r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Rest API</a:t>
            </a:r>
          </a:p>
        </p:txBody>
      </p:sp>
    </p:spTree>
    <p:extLst>
      <p:ext uri="{BB962C8B-B14F-4D97-AF65-F5344CB8AC3E}">
        <p14:creationId xmlns:p14="http://schemas.microsoft.com/office/powerpoint/2010/main" val="404419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4606222" y="0"/>
            <a:ext cx="7585778" cy="6858000"/>
          </a:xfrm>
          <a:custGeom>
            <a:avLst/>
            <a:gdLst>
              <a:gd name="connsiteX0" fmla="*/ 0 w 7585778"/>
              <a:gd name="connsiteY0" fmla="*/ 6858000 h 6858000"/>
              <a:gd name="connsiteX1" fmla="*/ 7585778 w 7585778"/>
              <a:gd name="connsiteY1" fmla="*/ 6858000 h 6858000"/>
              <a:gd name="connsiteX2" fmla="*/ 7585778 w 7585778"/>
              <a:gd name="connsiteY2" fmla="*/ 2256940 h 6858000"/>
              <a:gd name="connsiteX3" fmla="*/ 6476895 w 7585778"/>
              <a:gd name="connsiteY3" fmla="*/ 0 h 6858000"/>
              <a:gd name="connsiteX4" fmla="*/ 3369483 w 75857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778" h="6858000">
                <a:moveTo>
                  <a:pt x="0" y="6858000"/>
                </a:moveTo>
                <a:lnTo>
                  <a:pt x="7585778" y="6858000"/>
                </a:lnTo>
                <a:lnTo>
                  <a:pt x="7585778" y="2256940"/>
                </a:lnTo>
                <a:lnTo>
                  <a:pt x="6476895" y="0"/>
                </a:lnTo>
                <a:lnTo>
                  <a:pt x="336948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Freeform 20"/>
          <p:cNvSpPr>
            <a:spLocks/>
          </p:cNvSpPr>
          <p:nvPr/>
        </p:nvSpPr>
        <p:spPr bwMode="auto">
          <a:xfrm rot="14983469" flipH="1" flipV="1">
            <a:off x="7615026" y="2121137"/>
            <a:ext cx="1080948" cy="2353840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EB18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11199" y="1"/>
            <a:ext cx="6647543" cy="6858000"/>
          </a:xfrm>
          <a:custGeom>
            <a:avLst/>
            <a:gdLst>
              <a:gd name="connsiteX0" fmla="*/ 0 w 6342743"/>
              <a:gd name="connsiteY0" fmla="*/ 0 h 6923314"/>
              <a:gd name="connsiteX1" fmla="*/ 2148114 w 6342743"/>
              <a:gd name="connsiteY1" fmla="*/ 2830286 h 6923314"/>
              <a:gd name="connsiteX2" fmla="*/ 3149600 w 6342743"/>
              <a:gd name="connsiteY2" fmla="*/ 2786743 h 6923314"/>
              <a:gd name="connsiteX3" fmla="*/ 2830286 w 6342743"/>
              <a:gd name="connsiteY3" fmla="*/ 3222172 h 6923314"/>
              <a:gd name="connsiteX4" fmla="*/ 6342743 w 6342743"/>
              <a:gd name="connsiteY4" fmla="*/ 6923314 h 6923314"/>
              <a:gd name="connsiteX0" fmla="*/ 0 w 6523718"/>
              <a:gd name="connsiteY0" fmla="*/ 0 h 6894739"/>
              <a:gd name="connsiteX1" fmla="*/ 2329089 w 6523718"/>
              <a:gd name="connsiteY1" fmla="*/ 2801711 h 6894739"/>
              <a:gd name="connsiteX2" fmla="*/ 3330575 w 6523718"/>
              <a:gd name="connsiteY2" fmla="*/ 2758168 h 6894739"/>
              <a:gd name="connsiteX3" fmla="*/ 3011261 w 6523718"/>
              <a:gd name="connsiteY3" fmla="*/ 3193597 h 6894739"/>
              <a:gd name="connsiteX4" fmla="*/ 6523718 w 6523718"/>
              <a:gd name="connsiteY4" fmla="*/ 6894739 h 6894739"/>
              <a:gd name="connsiteX0" fmla="*/ 0 w 6647543"/>
              <a:gd name="connsiteY0" fmla="*/ 0 h 6894739"/>
              <a:gd name="connsiteX1" fmla="*/ 2452914 w 6647543"/>
              <a:gd name="connsiteY1" fmla="*/ 2801711 h 6894739"/>
              <a:gd name="connsiteX2" fmla="*/ 3454400 w 6647543"/>
              <a:gd name="connsiteY2" fmla="*/ 2758168 h 6894739"/>
              <a:gd name="connsiteX3" fmla="*/ 3135086 w 6647543"/>
              <a:gd name="connsiteY3" fmla="*/ 3193597 h 6894739"/>
              <a:gd name="connsiteX4" fmla="*/ 6647543 w 6647543"/>
              <a:gd name="connsiteY4" fmla="*/ 6894739 h 68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7543" h="6894739">
                <a:moveTo>
                  <a:pt x="0" y="0"/>
                </a:moveTo>
                <a:lnTo>
                  <a:pt x="2452914" y="2801711"/>
                </a:lnTo>
                <a:lnTo>
                  <a:pt x="3454400" y="2758168"/>
                </a:lnTo>
                <a:lnTo>
                  <a:pt x="3135086" y="3193597"/>
                </a:lnTo>
                <a:lnTo>
                  <a:pt x="6647543" y="6894739"/>
                </a:lnTo>
              </a:path>
            </a:pathLst>
          </a:custGeom>
          <a:noFill/>
          <a:ln w="28575">
            <a:solidFill>
              <a:srgbClr val="282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7652" y="5726244"/>
            <a:ext cx="4903820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3200" b="1" i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52" name="모서리가 둥근 직사각형 51"/>
          <p:cNvSpPr/>
          <p:nvPr/>
        </p:nvSpPr>
        <p:spPr>
          <a:xfrm rot="21314839">
            <a:off x="3193144" y="2445543"/>
            <a:ext cx="799968" cy="87932"/>
          </a:xfrm>
          <a:prstGeom prst="roundRect">
            <a:avLst>
              <a:gd name="adj" fmla="val 50000"/>
            </a:avLst>
          </a:prstGeom>
          <a:solidFill>
            <a:srgbClr val="282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320" b="50101"/>
          <a:stretch/>
        </p:blipFill>
        <p:spPr>
          <a:xfrm>
            <a:off x="7773790" y="-1"/>
            <a:ext cx="3024840" cy="6843253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2360269" y="2854094"/>
            <a:ext cx="9173211" cy="5084082"/>
            <a:chOff x="2360269" y="2854094"/>
            <a:chExt cx="9173211" cy="5084082"/>
          </a:xfrm>
        </p:grpSpPr>
        <p:sp>
          <p:nvSpPr>
            <p:cNvPr id="43" name="직사각형 44"/>
            <p:cNvSpPr/>
            <p:nvPr/>
          </p:nvSpPr>
          <p:spPr>
            <a:xfrm rot="19042785" flipH="1" flipV="1">
              <a:off x="9068464" y="3271235"/>
              <a:ext cx="2192728" cy="644985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28493 w 1237829"/>
                <a:gd name="connsiteY0" fmla="*/ 62115 h 356997"/>
                <a:gd name="connsiteX1" fmla="*/ 1237829 w 1237829"/>
                <a:gd name="connsiteY1" fmla="*/ 24413 h 356997"/>
                <a:gd name="connsiteX2" fmla="*/ 1185517 w 1237829"/>
                <a:gd name="connsiteY2" fmla="*/ 356997 h 356997"/>
                <a:gd name="connsiteX3" fmla="*/ 178418 w 1237829"/>
                <a:gd name="connsiteY3" fmla="*/ 328193 h 356997"/>
                <a:gd name="connsiteX4" fmla="*/ 28493 w 1237829"/>
                <a:gd name="connsiteY4" fmla="*/ 62115 h 356997"/>
                <a:gd name="connsiteX0" fmla="*/ 28493 w 1237829"/>
                <a:gd name="connsiteY0" fmla="*/ 69222 h 364104"/>
                <a:gd name="connsiteX1" fmla="*/ 1237829 w 1237829"/>
                <a:gd name="connsiteY1" fmla="*/ 31520 h 364104"/>
                <a:gd name="connsiteX2" fmla="*/ 1185517 w 1237829"/>
                <a:gd name="connsiteY2" fmla="*/ 364104 h 364104"/>
                <a:gd name="connsiteX3" fmla="*/ 178418 w 1237829"/>
                <a:gd name="connsiteY3" fmla="*/ 335300 h 364104"/>
                <a:gd name="connsiteX4" fmla="*/ 28493 w 1237829"/>
                <a:gd name="connsiteY4" fmla="*/ 69222 h 36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29" h="364104">
                  <a:moveTo>
                    <a:pt x="28493" y="69222"/>
                  </a:moveTo>
                  <a:cubicBezTo>
                    <a:pt x="464573" y="-34843"/>
                    <a:pt x="838888" y="1266"/>
                    <a:pt x="1237829" y="31520"/>
                  </a:cubicBezTo>
                  <a:lnTo>
                    <a:pt x="1185517" y="364104"/>
                  </a:lnTo>
                  <a:cubicBezTo>
                    <a:pt x="854571" y="328658"/>
                    <a:pt x="568998" y="278741"/>
                    <a:pt x="178418" y="335300"/>
                  </a:cubicBezTo>
                  <a:cubicBezTo>
                    <a:pt x="116943" y="320259"/>
                    <a:pt x="-70934" y="203570"/>
                    <a:pt x="28493" y="69222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4"/>
            <p:cNvSpPr/>
            <p:nvPr/>
          </p:nvSpPr>
          <p:spPr>
            <a:xfrm rot="19042785" flipH="1" flipV="1">
              <a:off x="9293853" y="3867311"/>
              <a:ext cx="2239627" cy="619042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60126"/>
                <a:gd name="connsiteY0" fmla="*/ 75007 h 369889"/>
                <a:gd name="connsiteX1" fmla="*/ 1260126 w 1260126"/>
                <a:gd name="connsiteY1" fmla="*/ 12712 h 369889"/>
                <a:gd name="connsiteX2" fmla="*/ 1193185 w 1260126"/>
                <a:gd name="connsiteY2" fmla="*/ 369889 h 369889"/>
                <a:gd name="connsiteX3" fmla="*/ 128811 w 1260126"/>
                <a:gd name="connsiteY3" fmla="*/ 358133 h 369889"/>
                <a:gd name="connsiteX4" fmla="*/ 36161 w 1260126"/>
                <a:gd name="connsiteY4" fmla="*/ 75007 h 369889"/>
                <a:gd name="connsiteX0" fmla="*/ 36161 w 1260126"/>
                <a:gd name="connsiteY0" fmla="*/ 96504 h 391386"/>
                <a:gd name="connsiteX1" fmla="*/ 1260126 w 1260126"/>
                <a:gd name="connsiteY1" fmla="*/ 34209 h 391386"/>
                <a:gd name="connsiteX2" fmla="*/ 1193185 w 1260126"/>
                <a:gd name="connsiteY2" fmla="*/ 391386 h 391386"/>
                <a:gd name="connsiteX3" fmla="*/ 128811 w 1260126"/>
                <a:gd name="connsiteY3" fmla="*/ 379630 h 391386"/>
                <a:gd name="connsiteX4" fmla="*/ 36161 w 1260126"/>
                <a:gd name="connsiteY4" fmla="*/ 96504 h 391386"/>
                <a:gd name="connsiteX0" fmla="*/ 38202 w 1262167"/>
                <a:gd name="connsiteY0" fmla="*/ 96504 h 391386"/>
                <a:gd name="connsiteX1" fmla="*/ 1262167 w 1262167"/>
                <a:gd name="connsiteY1" fmla="*/ 34209 h 391386"/>
                <a:gd name="connsiteX2" fmla="*/ 1195226 w 1262167"/>
                <a:gd name="connsiteY2" fmla="*/ 391386 h 391386"/>
                <a:gd name="connsiteX3" fmla="*/ 130852 w 1262167"/>
                <a:gd name="connsiteY3" fmla="*/ 379630 h 391386"/>
                <a:gd name="connsiteX4" fmla="*/ 38202 w 1262167"/>
                <a:gd name="connsiteY4" fmla="*/ 96504 h 391386"/>
                <a:gd name="connsiteX0" fmla="*/ 40339 w 1264304"/>
                <a:gd name="connsiteY0" fmla="*/ 96504 h 391386"/>
                <a:gd name="connsiteX1" fmla="*/ 1264304 w 1264304"/>
                <a:gd name="connsiteY1" fmla="*/ 34209 h 391386"/>
                <a:gd name="connsiteX2" fmla="*/ 1197363 w 1264304"/>
                <a:gd name="connsiteY2" fmla="*/ 391386 h 391386"/>
                <a:gd name="connsiteX3" fmla="*/ 121086 w 1264304"/>
                <a:gd name="connsiteY3" fmla="*/ 379974 h 391386"/>
                <a:gd name="connsiteX4" fmla="*/ 40339 w 1264304"/>
                <a:gd name="connsiteY4" fmla="*/ 96504 h 391386"/>
                <a:gd name="connsiteX0" fmla="*/ 40339 w 1264304"/>
                <a:gd name="connsiteY0" fmla="*/ 108509 h 403391"/>
                <a:gd name="connsiteX1" fmla="*/ 1264304 w 1264304"/>
                <a:gd name="connsiteY1" fmla="*/ 46214 h 403391"/>
                <a:gd name="connsiteX2" fmla="*/ 1197363 w 1264304"/>
                <a:gd name="connsiteY2" fmla="*/ 403391 h 403391"/>
                <a:gd name="connsiteX3" fmla="*/ 121086 w 1264304"/>
                <a:gd name="connsiteY3" fmla="*/ 391979 h 403391"/>
                <a:gd name="connsiteX4" fmla="*/ 40339 w 1264304"/>
                <a:gd name="connsiteY4" fmla="*/ 108509 h 4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304" h="403391">
                  <a:moveTo>
                    <a:pt x="40339" y="108509"/>
                  </a:moveTo>
                  <a:cubicBezTo>
                    <a:pt x="448402" y="-35441"/>
                    <a:pt x="770929" y="-14043"/>
                    <a:pt x="1264304" y="46214"/>
                  </a:cubicBezTo>
                  <a:lnTo>
                    <a:pt x="1197363" y="403391"/>
                  </a:lnTo>
                  <a:cubicBezTo>
                    <a:pt x="866417" y="367945"/>
                    <a:pt x="514690" y="321037"/>
                    <a:pt x="121086" y="391979"/>
                  </a:cubicBezTo>
                  <a:cubicBezTo>
                    <a:pt x="59611" y="376938"/>
                    <a:pt x="-63860" y="198451"/>
                    <a:pt x="40339" y="108509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19042785" flipH="1" flipV="1">
              <a:off x="8534321" y="2854094"/>
              <a:ext cx="2192728" cy="644985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28493 w 1237829"/>
                <a:gd name="connsiteY0" fmla="*/ 62115 h 356997"/>
                <a:gd name="connsiteX1" fmla="*/ 1237829 w 1237829"/>
                <a:gd name="connsiteY1" fmla="*/ 24413 h 356997"/>
                <a:gd name="connsiteX2" fmla="*/ 1185517 w 1237829"/>
                <a:gd name="connsiteY2" fmla="*/ 356997 h 356997"/>
                <a:gd name="connsiteX3" fmla="*/ 178418 w 1237829"/>
                <a:gd name="connsiteY3" fmla="*/ 328193 h 356997"/>
                <a:gd name="connsiteX4" fmla="*/ 28493 w 1237829"/>
                <a:gd name="connsiteY4" fmla="*/ 62115 h 356997"/>
                <a:gd name="connsiteX0" fmla="*/ 28493 w 1237829"/>
                <a:gd name="connsiteY0" fmla="*/ 69222 h 364104"/>
                <a:gd name="connsiteX1" fmla="*/ 1237829 w 1237829"/>
                <a:gd name="connsiteY1" fmla="*/ 31520 h 364104"/>
                <a:gd name="connsiteX2" fmla="*/ 1185517 w 1237829"/>
                <a:gd name="connsiteY2" fmla="*/ 364104 h 364104"/>
                <a:gd name="connsiteX3" fmla="*/ 178418 w 1237829"/>
                <a:gd name="connsiteY3" fmla="*/ 335300 h 364104"/>
                <a:gd name="connsiteX4" fmla="*/ 28493 w 1237829"/>
                <a:gd name="connsiteY4" fmla="*/ 69222 h 36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29" h="364104">
                  <a:moveTo>
                    <a:pt x="28493" y="69222"/>
                  </a:moveTo>
                  <a:cubicBezTo>
                    <a:pt x="464573" y="-34843"/>
                    <a:pt x="838888" y="1266"/>
                    <a:pt x="1237829" y="31520"/>
                  </a:cubicBezTo>
                  <a:lnTo>
                    <a:pt x="1185517" y="364104"/>
                  </a:lnTo>
                  <a:cubicBezTo>
                    <a:pt x="854571" y="328658"/>
                    <a:pt x="568998" y="278741"/>
                    <a:pt x="178418" y="335300"/>
                  </a:cubicBezTo>
                  <a:cubicBezTo>
                    <a:pt x="116943" y="320259"/>
                    <a:pt x="-70934" y="203570"/>
                    <a:pt x="28493" y="69222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4"/>
            <p:cNvSpPr/>
            <p:nvPr/>
          </p:nvSpPr>
          <p:spPr>
            <a:xfrm rot="19438631" flipH="1" flipV="1">
              <a:off x="9353234" y="4715838"/>
              <a:ext cx="1879123" cy="421902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60126"/>
                <a:gd name="connsiteY0" fmla="*/ 75007 h 369889"/>
                <a:gd name="connsiteX1" fmla="*/ 1260126 w 1260126"/>
                <a:gd name="connsiteY1" fmla="*/ 12712 h 369889"/>
                <a:gd name="connsiteX2" fmla="*/ 1193185 w 1260126"/>
                <a:gd name="connsiteY2" fmla="*/ 369889 h 369889"/>
                <a:gd name="connsiteX3" fmla="*/ 128811 w 1260126"/>
                <a:gd name="connsiteY3" fmla="*/ 358133 h 369889"/>
                <a:gd name="connsiteX4" fmla="*/ 36161 w 1260126"/>
                <a:gd name="connsiteY4" fmla="*/ 75007 h 369889"/>
                <a:gd name="connsiteX0" fmla="*/ 36161 w 1260126"/>
                <a:gd name="connsiteY0" fmla="*/ 96504 h 391386"/>
                <a:gd name="connsiteX1" fmla="*/ 1260126 w 1260126"/>
                <a:gd name="connsiteY1" fmla="*/ 34209 h 391386"/>
                <a:gd name="connsiteX2" fmla="*/ 1193185 w 1260126"/>
                <a:gd name="connsiteY2" fmla="*/ 391386 h 391386"/>
                <a:gd name="connsiteX3" fmla="*/ 128811 w 1260126"/>
                <a:gd name="connsiteY3" fmla="*/ 379630 h 391386"/>
                <a:gd name="connsiteX4" fmla="*/ 36161 w 1260126"/>
                <a:gd name="connsiteY4" fmla="*/ 96504 h 391386"/>
                <a:gd name="connsiteX0" fmla="*/ 38202 w 1262167"/>
                <a:gd name="connsiteY0" fmla="*/ 96504 h 391386"/>
                <a:gd name="connsiteX1" fmla="*/ 1262167 w 1262167"/>
                <a:gd name="connsiteY1" fmla="*/ 34209 h 391386"/>
                <a:gd name="connsiteX2" fmla="*/ 1195226 w 1262167"/>
                <a:gd name="connsiteY2" fmla="*/ 391386 h 391386"/>
                <a:gd name="connsiteX3" fmla="*/ 130852 w 1262167"/>
                <a:gd name="connsiteY3" fmla="*/ 379630 h 391386"/>
                <a:gd name="connsiteX4" fmla="*/ 38202 w 1262167"/>
                <a:gd name="connsiteY4" fmla="*/ 96504 h 391386"/>
                <a:gd name="connsiteX0" fmla="*/ 40339 w 1264304"/>
                <a:gd name="connsiteY0" fmla="*/ 96504 h 391386"/>
                <a:gd name="connsiteX1" fmla="*/ 1264304 w 1264304"/>
                <a:gd name="connsiteY1" fmla="*/ 34209 h 391386"/>
                <a:gd name="connsiteX2" fmla="*/ 1197363 w 1264304"/>
                <a:gd name="connsiteY2" fmla="*/ 391386 h 391386"/>
                <a:gd name="connsiteX3" fmla="*/ 121086 w 1264304"/>
                <a:gd name="connsiteY3" fmla="*/ 379974 h 391386"/>
                <a:gd name="connsiteX4" fmla="*/ 40339 w 1264304"/>
                <a:gd name="connsiteY4" fmla="*/ 96504 h 391386"/>
                <a:gd name="connsiteX0" fmla="*/ 40339 w 1264304"/>
                <a:gd name="connsiteY0" fmla="*/ 108509 h 403391"/>
                <a:gd name="connsiteX1" fmla="*/ 1264304 w 1264304"/>
                <a:gd name="connsiteY1" fmla="*/ 46214 h 403391"/>
                <a:gd name="connsiteX2" fmla="*/ 1197363 w 1264304"/>
                <a:gd name="connsiteY2" fmla="*/ 403391 h 403391"/>
                <a:gd name="connsiteX3" fmla="*/ 121086 w 1264304"/>
                <a:gd name="connsiteY3" fmla="*/ 391979 h 403391"/>
                <a:gd name="connsiteX4" fmla="*/ 40339 w 1264304"/>
                <a:gd name="connsiteY4" fmla="*/ 108509 h 403391"/>
                <a:gd name="connsiteX0" fmla="*/ 40339 w 1197363"/>
                <a:gd name="connsiteY0" fmla="*/ 98244 h 393126"/>
                <a:gd name="connsiteX1" fmla="*/ 1051789 w 1197363"/>
                <a:gd name="connsiteY1" fmla="*/ 54923 h 393126"/>
                <a:gd name="connsiteX2" fmla="*/ 1197363 w 1197363"/>
                <a:gd name="connsiteY2" fmla="*/ 393126 h 393126"/>
                <a:gd name="connsiteX3" fmla="*/ 121086 w 1197363"/>
                <a:gd name="connsiteY3" fmla="*/ 381714 h 393126"/>
                <a:gd name="connsiteX4" fmla="*/ 40339 w 1197363"/>
                <a:gd name="connsiteY4" fmla="*/ 98244 h 393126"/>
                <a:gd name="connsiteX0" fmla="*/ 40339 w 1051789"/>
                <a:gd name="connsiteY0" fmla="*/ 98242 h 381712"/>
                <a:gd name="connsiteX1" fmla="*/ 1051789 w 1051789"/>
                <a:gd name="connsiteY1" fmla="*/ 54921 h 381712"/>
                <a:gd name="connsiteX2" fmla="*/ 933125 w 1051789"/>
                <a:gd name="connsiteY2" fmla="*/ 342535 h 381712"/>
                <a:gd name="connsiteX3" fmla="*/ 121086 w 1051789"/>
                <a:gd name="connsiteY3" fmla="*/ 381712 h 381712"/>
                <a:gd name="connsiteX4" fmla="*/ 40339 w 1051789"/>
                <a:gd name="connsiteY4" fmla="*/ 98242 h 381712"/>
                <a:gd name="connsiteX0" fmla="*/ 43354 w 1054804"/>
                <a:gd name="connsiteY0" fmla="*/ 98242 h 429637"/>
                <a:gd name="connsiteX1" fmla="*/ 1054804 w 1054804"/>
                <a:gd name="connsiteY1" fmla="*/ 54921 h 429637"/>
                <a:gd name="connsiteX2" fmla="*/ 936140 w 1054804"/>
                <a:gd name="connsiteY2" fmla="*/ 342535 h 429637"/>
                <a:gd name="connsiteX3" fmla="*/ 109168 w 1054804"/>
                <a:gd name="connsiteY3" fmla="*/ 429637 h 429637"/>
                <a:gd name="connsiteX4" fmla="*/ 43354 w 1054804"/>
                <a:gd name="connsiteY4" fmla="*/ 98242 h 429637"/>
                <a:gd name="connsiteX0" fmla="*/ 50246 w 1033734"/>
                <a:gd name="connsiteY0" fmla="*/ 92799 h 435416"/>
                <a:gd name="connsiteX1" fmla="*/ 1033734 w 1033734"/>
                <a:gd name="connsiteY1" fmla="*/ 60700 h 435416"/>
                <a:gd name="connsiteX2" fmla="*/ 915070 w 1033734"/>
                <a:gd name="connsiteY2" fmla="*/ 348314 h 435416"/>
                <a:gd name="connsiteX3" fmla="*/ 88098 w 1033734"/>
                <a:gd name="connsiteY3" fmla="*/ 435416 h 435416"/>
                <a:gd name="connsiteX4" fmla="*/ 50246 w 1033734"/>
                <a:gd name="connsiteY4" fmla="*/ 92799 h 435416"/>
                <a:gd name="connsiteX0" fmla="*/ 52274 w 1035762"/>
                <a:gd name="connsiteY0" fmla="*/ 92799 h 414205"/>
                <a:gd name="connsiteX1" fmla="*/ 1035762 w 1035762"/>
                <a:gd name="connsiteY1" fmla="*/ 60700 h 414205"/>
                <a:gd name="connsiteX2" fmla="*/ 917098 w 1035762"/>
                <a:gd name="connsiteY2" fmla="*/ 348314 h 414205"/>
                <a:gd name="connsiteX3" fmla="*/ 83143 w 1035762"/>
                <a:gd name="connsiteY3" fmla="*/ 414206 h 414205"/>
                <a:gd name="connsiteX4" fmla="*/ 52274 w 1035762"/>
                <a:gd name="connsiteY4" fmla="*/ 92799 h 414205"/>
                <a:gd name="connsiteX0" fmla="*/ 52274 w 1060582"/>
                <a:gd name="connsiteY0" fmla="*/ 78964 h 400371"/>
                <a:gd name="connsiteX1" fmla="*/ 1060582 w 1060582"/>
                <a:gd name="connsiteY1" fmla="*/ 80631 h 400371"/>
                <a:gd name="connsiteX2" fmla="*/ 917098 w 1060582"/>
                <a:gd name="connsiteY2" fmla="*/ 334479 h 400371"/>
                <a:gd name="connsiteX3" fmla="*/ 83143 w 1060582"/>
                <a:gd name="connsiteY3" fmla="*/ 400371 h 400371"/>
                <a:gd name="connsiteX4" fmla="*/ 52274 w 1060582"/>
                <a:gd name="connsiteY4" fmla="*/ 78964 h 400371"/>
                <a:gd name="connsiteX0" fmla="*/ 52274 w 1060582"/>
                <a:gd name="connsiteY0" fmla="*/ 87555 h 408962"/>
                <a:gd name="connsiteX1" fmla="*/ 1060582 w 1060582"/>
                <a:gd name="connsiteY1" fmla="*/ 89222 h 408962"/>
                <a:gd name="connsiteX2" fmla="*/ 917098 w 1060582"/>
                <a:gd name="connsiteY2" fmla="*/ 343070 h 408962"/>
                <a:gd name="connsiteX3" fmla="*/ 83143 w 1060582"/>
                <a:gd name="connsiteY3" fmla="*/ 408962 h 408962"/>
                <a:gd name="connsiteX4" fmla="*/ 52274 w 1060582"/>
                <a:gd name="connsiteY4" fmla="*/ 87555 h 408962"/>
                <a:gd name="connsiteX0" fmla="*/ 52274 w 1063091"/>
                <a:gd name="connsiteY0" fmla="*/ 94833 h 416240"/>
                <a:gd name="connsiteX1" fmla="*/ 1063091 w 1063091"/>
                <a:gd name="connsiteY1" fmla="*/ 79723 h 416240"/>
                <a:gd name="connsiteX2" fmla="*/ 917098 w 1063091"/>
                <a:gd name="connsiteY2" fmla="*/ 350348 h 416240"/>
                <a:gd name="connsiteX3" fmla="*/ 83143 w 1063091"/>
                <a:gd name="connsiteY3" fmla="*/ 416240 h 416240"/>
                <a:gd name="connsiteX4" fmla="*/ 52274 w 1063091"/>
                <a:gd name="connsiteY4" fmla="*/ 94833 h 416240"/>
                <a:gd name="connsiteX0" fmla="*/ 52274 w 1063091"/>
                <a:gd name="connsiteY0" fmla="*/ 103110 h 424517"/>
                <a:gd name="connsiteX1" fmla="*/ 1063091 w 1063091"/>
                <a:gd name="connsiteY1" fmla="*/ 88000 h 424517"/>
                <a:gd name="connsiteX2" fmla="*/ 917098 w 1063091"/>
                <a:gd name="connsiteY2" fmla="*/ 358625 h 424517"/>
                <a:gd name="connsiteX3" fmla="*/ 83143 w 1063091"/>
                <a:gd name="connsiteY3" fmla="*/ 424517 h 424517"/>
                <a:gd name="connsiteX4" fmla="*/ 52274 w 1063091"/>
                <a:gd name="connsiteY4" fmla="*/ 103110 h 424517"/>
                <a:gd name="connsiteX0" fmla="*/ 52274 w 1060794"/>
                <a:gd name="connsiteY0" fmla="*/ 99536 h 420943"/>
                <a:gd name="connsiteX1" fmla="*/ 1060794 w 1060794"/>
                <a:gd name="connsiteY1" fmla="*/ 91798 h 420943"/>
                <a:gd name="connsiteX2" fmla="*/ 917098 w 1060794"/>
                <a:gd name="connsiteY2" fmla="*/ 355051 h 420943"/>
                <a:gd name="connsiteX3" fmla="*/ 83143 w 1060794"/>
                <a:gd name="connsiteY3" fmla="*/ 420943 h 420943"/>
                <a:gd name="connsiteX4" fmla="*/ 52274 w 1060794"/>
                <a:gd name="connsiteY4" fmla="*/ 99536 h 42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794" h="420943">
                  <a:moveTo>
                    <a:pt x="52274" y="99536"/>
                  </a:moveTo>
                  <a:cubicBezTo>
                    <a:pt x="460337" y="-44414"/>
                    <a:pt x="678331" y="-19058"/>
                    <a:pt x="1060794" y="91798"/>
                  </a:cubicBezTo>
                  <a:lnTo>
                    <a:pt x="917098" y="355051"/>
                  </a:lnTo>
                  <a:cubicBezTo>
                    <a:pt x="586152" y="319605"/>
                    <a:pt x="476747" y="350001"/>
                    <a:pt x="83143" y="420943"/>
                  </a:cubicBezTo>
                  <a:cubicBezTo>
                    <a:pt x="21668" y="405902"/>
                    <a:pt x="-51925" y="189478"/>
                    <a:pt x="52274" y="99536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 rot="15769131" flipH="1" flipV="1">
              <a:off x="6640673" y="3075281"/>
              <a:ext cx="2864919" cy="3376480"/>
            </a:xfrm>
            <a:custGeom>
              <a:avLst/>
              <a:gdLst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71738 w 1617291"/>
                <a:gd name="connsiteY27" fmla="*/ 504114 h 1906075"/>
                <a:gd name="connsiteX28" fmla="*/ 193963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71738 w 1617291"/>
                <a:gd name="connsiteY27" fmla="*/ 504114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55069 w 1617291"/>
                <a:gd name="connsiteY27" fmla="*/ 442201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6182 w 1617291"/>
                <a:gd name="connsiteY26" fmla="*/ 378701 h 1906075"/>
                <a:gd name="connsiteX27" fmla="*/ 155069 w 1617291"/>
                <a:gd name="connsiteY27" fmla="*/ 442201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6182 w 1617291"/>
                <a:gd name="connsiteY26" fmla="*/ 378701 h 1906075"/>
                <a:gd name="connsiteX27" fmla="*/ 145544 w 1617291"/>
                <a:gd name="connsiteY27" fmla="*/ 430295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7291" h="1906075">
                  <a:moveTo>
                    <a:pt x="241588" y="1424864"/>
                  </a:moveTo>
                  <a:cubicBezTo>
                    <a:pt x="286567" y="1485189"/>
                    <a:pt x="332605" y="1538635"/>
                    <a:pt x="384463" y="1574089"/>
                  </a:cubicBezTo>
                  <a:cubicBezTo>
                    <a:pt x="436321" y="1609543"/>
                    <a:pt x="520988" y="1624360"/>
                    <a:pt x="552738" y="1637589"/>
                  </a:cubicBezTo>
                  <a:cubicBezTo>
                    <a:pt x="584488" y="1650818"/>
                    <a:pt x="556442" y="1625418"/>
                    <a:pt x="574963" y="1653464"/>
                  </a:cubicBezTo>
                  <a:cubicBezTo>
                    <a:pt x="593484" y="1681510"/>
                    <a:pt x="643226" y="1765648"/>
                    <a:pt x="663863" y="1805864"/>
                  </a:cubicBezTo>
                  <a:cubicBezTo>
                    <a:pt x="684500" y="1846080"/>
                    <a:pt x="659101" y="1879947"/>
                    <a:pt x="698788" y="1894764"/>
                  </a:cubicBezTo>
                  <a:cubicBezTo>
                    <a:pt x="738475" y="1909581"/>
                    <a:pt x="827905" y="1910110"/>
                    <a:pt x="901988" y="1894764"/>
                  </a:cubicBezTo>
                  <a:cubicBezTo>
                    <a:pt x="976071" y="1879418"/>
                    <a:pt x="1059680" y="1837085"/>
                    <a:pt x="1143288" y="1802689"/>
                  </a:cubicBezTo>
                  <a:cubicBezTo>
                    <a:pt x="1226896" y="1768293"/>
                    <a:pt x="1327967" y="1728606"/>
                    <a:pt x="1403638" y="1688389"/>
                  </a:cubicBezTo>
                  <a:cubicBezTo>
                    <a:pt x="1479309" y="1648172"/>
                    <a:pt x="1562917" y="1601606"/>
                    <a:pt x="1597313" y="1561389"/>
                  </a:cubicBezTo>
                  <a:cubicBezTo>
                    <a:pt x="1631709" y="1521172"/>
                    <a:pt x="1611601" y="1478839"/>
                    <a:pt x="1610013" y="1447089"/>
                  </a:cubicBezTo>
                  <a:cubicBezTo>
                    <a:pt x="1608425" y="1415339"/>
                    <a:pt x="1596255" y="1435977"/>
                    <a:pt x="1587788" y="1370889"/>
                  </a:cubicBezTo>
                  <a:cubicBezTo>
                    <a:pt x="1579321" y="1305801"/>
                    <a:pt x="1580909" y="1197322"/>
                    <a:pt x="1559213" y="1056564"/>
                  </a:cubicBezTo>
                  <a:cubicBezTo>
                    <a:pt x="1537517" y="915806"/>
                    <a:pt x="1488834" y="678210"/>
                    <a:pt x="1457613" y="526339"/>
                  </a:cubicBezTo>
                  <a:cubicBezTo>
                    <a:pt x="1426392" y="374468"/>
                    <a:pt x="1400463" y="231064"/>
                    <a:pt x="1371888" y="145339"/>
                  </a:cubicBezTo>
                  <a:cubicBezTo>
                    <a:pt x="1343313" y="59614"/>
                    <a:pt x="1316855" y="35272"/>
                    <a:pt x="1286163" y="11989"/>
                  </a:cubicBezTo>
                  <a:cubicBezTo>
                    <a:pt x="1255471" y="-11294"/>
                    <a:pt x="1214196" y="6697"/>
                    <a:pt x="1187738" y="5639"/>
                  </a:cubicBezTo>
                  <a:cubicBezTo>
                    <a:pt x="1161280" y="4581"/>
                    <a:pt x="1127413" y="5639"/>
                    <a:pt x="1127413" y="5639"/>
                  </a:cubicBezTo>
                  <a:cubicBezTo>
                    <a:pt x="1085080" y="5639"/>
                    <a:pt x="994592" y="-6003"/>
                    <a:pt x="933738" y="5639"/>
                  </a:cubicBezTo>
                  <a:cubicBezTo>
                    <a:pt x="872884" y="17281"/>
                    <a:pt x="824730" y="54851"/>
                    <a:pt x="762288" y="75489"/>
                  </a:cubicBezTo>
                  <a:cubicBezTo>
                    <a:pt x="699846" y="96127"/>
                    <a:pt x="609888" y="113589"/>
                    <a:pt x="559088" y="129464"/>
                  </a:cubicBezTo>
                  <a:cubicBezTo>
                    <a:pt x="508288" y="145339"/>
                    <a:pt x="477596" y="161743"/>
                    <a:pt x="457488" y="170739"/>
                  </a:cubicBezTo>
                  <a:cubicBezTo>
                    <a:pt x="437380" y="179735"/>
                    <a:pt x="447963" y="180793"/>
                    <a:pt x="438438" y="183439"/>
                  </a:cubicBezTo>
                  <a:cubicBezTo>
                    <a:pt x="428913" y="186085"/>
                    <a:pt x="419917" y="177618"/>
                    <a:pt x="400338" y="186614"/>
                  </a:cubicBezTo>
                  <a:cubicBezTo>
                    <a:pt x="380759" y="195610"/>
                    <a:pt x="351655" y="211485"/>
                    <a:pt x="320963" y="237414"/>
                  </a:cubicBezTo>
                  <a:cubicBezTo>
                    <a:pt x="290271" y="263343"/>
                    <a:pt x="241985" y="318641"/>
                    <a:pt x="216188" y="342189"/>
                  </a:cubicBezTo>
                  <a:cubicBezTo>
                    <a:pt x="190391" y="365737"/>
                    <a:pt x="177956" y="364017"/>
                    <a:pt x="166182" y="378701"/>
                  </a:cubicBezTo>
                  <a:cubicBezTo>
                    <a:pt x="154408" y="393385"/>
                    <a:pt x="135754" y="378172"/>
                    <a:pt x="145544" y="430295"/>
                  </a:cubicBezTo>
                  <a:cubicBezTo>
                    <a:pt x="155334" y="482418"/>
                    <a:pt x="209971" y="630453"/>
                    <a:pt x="224920" y="691439"/>
                  </a:cubicBezTo>
                  <a:cubicBezTo>
                    <a:pt x="239869" y="752426"/>
                    <a:pt x="236164" y="770814"/>
                    <a:pt x="235238" y="796214"/>
                  </a:cubicBezTo>
                  <a:cubicBezTo>
                    <a:pt x="234312" y="821614"/>
                    <a:pt x="240530" y="841722"/>
                    <a:pt x="219363" y="843839"/>
                  </a:cubicBezTo>
                  <a:cubicBezTo>
                    <a:pt x="198196" y="845956"/>
                    <a:pt x="135226" y="814735"/>
                    <a:pt x="108238" y="808914"/>
                  </a:cubicBezTo>
                  <a:cubicBezTo>
                    <a:pt x="81250" y="803093"/>
                    <a:pt x="75429" y="797802"/>
                    <a:pt x="57438" y="808914"/>
                  </a:cubicBezTo>
                  <a:cubicBezTo>
                    <a:pt x="39447" y="820026"/>
                    <a:pt x="-3945" y="827435"/>
                    <a:pt x="288" y="875589"/>
                  </a:cubicBezTo>
                  <a:cubicBezTo>
                    <a:pt x="4521" y="923743"/>
                    <a:pt x="63788" y="1041747"/>
                    <a:pt x="82838" y="1097839"/>
                  </a:cubicBezTo>
                  <a:cubicBezTo>
                    <a:pt x="101888" y="1153931"/>
                    <a:pt x="93421" y="1159222"/>
                    <a:pt x="114588" y="1212139"/>
                  </a:cubicBezTo>
                  <a:cubicBezTo>
                    <a:pt x="135755" y="1265056"/>
                    <a:pt x="196609" y="1364539"/>
                    <a:pt x="241588" y="1424864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순서도: 저장 데이터 38"/>
            <p:cNvSpPr/>
            <p:nvPr/>
          </p:nvSpPr>
          <p:spPr>
            <a:xfrm rot="19925789" flipH="1" flipV="1">
              <a:off x="6394036" y="4593676"/>
              <a:ext cx="651844" cy="2023042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4511959" flipH="1" flipV="1">
              <a:off x="3443750" y="4466314"/>
              <a:ext cx="2388381" cy="4555343"/>
            </a:xfrm>
            <a:custGeom>
              <a:avLst/>
              <a:gdLst>
                <a:gd name="connsiteX0" fmla="*/ 1004579 w 1011642"/>
                <a:gd name="connsiteY0" fmla="*/ 38792 h 428585"/>
                <a:gd name="connsiteX1" fmla="*/ 507638 w 1011642"/>
                <a:gd name="connsiteY1" fmla="*/ 46 h 428585"/>
                <a:gd name="connsiteX2" fmla="*/ 53 w 1011642"/>
                <a:gd name="connsiteY2" fmla="*/ 44028 h 428585"/>
                <a:gd name="connsiteX3" fmla="*/ 0 w 1011642"/>
                <a:gd name="connsiteY3" fmla="*/ 57179 h 428585"/>
                <a:gd name="connsiteX4" fmla="*/ 842665 w 1011642"/>
                <a:gd name="connsiteY4" fmla="*/ 428585 h 428585"/>
                <a:gd name="connsiteX5" fmla="*/ 1011642 w 1011642"/>
                <a:gd name="connsiteY5" fmla="*/ 45199 h 428585"/>
                <a:gd name="connsiteX0" fmla="*/ 1004579 w 1032018"/>
                <a:gd name="connsiteY0" fmla="*/ 38792 h 1189628"/>
                <a:gd name="connsiteX1" fmla="*/ 507638 w 1032018"/>
                <a:gd name="connsiteY1" fmla="*/ 46 h 1189628"/>
                <a:gd name="connsiteX2" fmla="*/ 53 w 1032018"/>
                <a:gd name="connsiteY2" fmla="*/ 44028 h 1189628"/>
                <a:gd name="connsiteX3" fmla="*/ 0 w 1032018"/>
                <a:gd name="connsiteY3" fmla="*/ 57179 h 1189628"/>
                <a:gd name="connsiteX4" fmla="*/ 1016274 w 1032018"/>
                <a:gd name="connsiteY4" fmla="*/ 1189628 h 1189628"/>
                <a:gd name="connsiteX5" fmla="*/ 1011642 w 1032018"/>
                <a:gd name="connsiteY5" fmla="*/ 45199 h 1189628"/>
                <a:gd name="connsiteX6" fmla="*/ 1004579 w 1032018"/>
                <a:gd name="connsiteY6" fmla="*/ 38792 h 1189628"/>
                <a:gd name="connsiteX0" fmla="*/ 1004579 w 1038528"/>
                <a:gd name="connsiteY0" fmla="*/ 38792 h 1263656"/>
                <a:gd name="connsiteX1" fmla="*/ 507638 w 1038528"/>
                <a:gd name="connsiteY1" fmla="*/ 46 h 1263656"/>
                <a:gd name="connsiteX2" fmla="*/ 53 w 1038528"/>
                <a:gd name="connsiteY2" fmla="*/ 44028 h 1263656"/>
                <a:gd name="connsiteX3" fmla="*/ 0 w 1038528"/>
                <a:gd name="connsiteY3" fmla="*/ 57179 h 1263656"/>
                <a:gd name="connsiteX4" fmla="*/ 1023526 w 1038528"/>
                <a:gd name="connsiteY4" fmla="*/ 1263656 h 1263656"/>
                <a:gd name="connsiteX5" fmla="*/ 1011642 w 1038528"/>
                <a:gd name="connsiteY5" fmla="*/ 45199 h 1263656"/>
                <a:gd name="connsiteX6" fmla="*/ 1004579 w 1038528"/>
                <a:gd name="connsiteY6" fmla="*/ 38792 h 1263656"/>
                <a:gd name="connsiteX0" fmla="*/ 1004527 w 1038476"/>
                <a:gd name="connsiteY0" fmla="*/ 38792 h 1925324"/>
                <a:gd name="connsiteX1" fmla="*/ 507586 w 1038476"/>
                <a:gd name="connsiteY1" fmla="*/ 46 h 1925324"/>
                <a:gd name="connsiteX2" fmla="*/ 1 w 1038476"/>
                <a:gd name="connsiteY2" fmla="*/ 44028 h 1925324"/>
                <a:gd name="connsiteX3" fmla="*/ 44308 w 1038476"/>
                <a:gd name="connsiteY3" fmla="*/ 1851566 h 1925324"/>
                <a:gd name="connsiteX4" fmla="*/ 1023474 w 1038476"/>
                <a:gd name="connsiteY4" fmla="*/ 1263656 h 1925324"/>
                <a:gd name="connsiteX5" fmla="*/ 1011590 w 1038476"/>
                <a:gd name="connsiteY5" fmla="*/ 45199 h 1925324"/>
                <a:gd name="connsiteX6" fmla="*/ 1004527 w 1038476"/>
                <a:gd name="connsiteY6" fmla="*/ 38792 h 1925324"/>
                <a:gd name="connsiteX0" fmla="*/ 1004527 w 1011590"/>
                <a:gd name="connsiteY0" fmla="*/ 38792 h 1901829"/>
                <a:gd name="connsiteX1" fmla="*/ 507586 w 1011590"/>
                <a:gd name="connsiteY1" fmla="*/ 46 h 1901829"/>
                <a:gd name="connsiteX2" fmla="*/ 1 w 1011590"/>
                <a:gd name="connsiteY2" fmla="*/ 44028 h 1901829"/>
                <a:gd name="connsiteX3" fmla="*/ 44308 w 1011590"/>
                <a:gd name="connsiteY3" fmla="*/ 1851566 h 1901829"/>
                <a:gd name="connsiteX4" fmla="*/ 873861 w 1011590"/>
                <a:gd name="connsiteY4" fmla="*/ 500485 h 1901829"/>
                <a:gd name="connsiteX5" fmla="*/ 1011590 w 1011590"/>
                <a:gd name="connsiteY5" fmla="*/ 45199 h 1901829"/>
                <a:gd name="connsiteX6" fmla="*/ 1004527 w 1011590"/>
                <a:gd name="connsiteY6" fmla="*/ 38792 h 1901829"/>
                <a:gd name="connsiteX0" fmla="*/ 1004527 w 1011590"/>
                <a:gd name="connsiteY0" fmla="*/ 38792 h 1940833"/>
                <a:gd name="connsiteX1" fmla="*/ 507586 w 1011590"/>
                <a:gd name="connsiteY1" fmla="*/ 46 h 1940833"/>
                <a:gd name="connsiteX2" fmla="*/ 1 w 1011590"/>
                <a:gd name="connsiteY2" fmla="*/ 44028 h 1940833"/>
                <a:gd name="connsiteX3" fmla="*/ 44308 w 1011590"/>
                <a:gd name="connsiteY3" fmla="*/ 1851566 h 1940833"/>
                <a:gd name="connsiteX4" fmla="*/ 873861 w 1011590"/>
                <a:gd name="connsiteY4" fmla="*/ 500485 h 1940833"/>
                <a:gd name="connsiteX5" fmla="*/ 1011590 w 1011590"/>
                <a:gd name="connsiteY5" fmla="*/ 45199 h 1940833"/>
                <a:gd name="connsiteX6" fmla="*/ 1004527 w 1011590"/>
                <a:gd name="connsiteY6" fmla="*/ 38792 h 1940833"/>
                <a:gd name="connsiteX0" fmla="*/ 1004527 w 1011590"/>
                <a:gd name="connsiteY0" fmla="*/ 38792 h 1928493"/>
                <a:gd name="connsiteX1" fmla="*/ 507586 w 1011590"/>
                <a:gd name="connsiteY1" fmla="*/ 46 h 1928493"/>
                <a:gd name="connsiteX2" fmla="*/ 1 w 1011590"/>
                <a:gd name="connsiteY2" fmla="*/ 44028 h 1928493"/>
                <a:gd name="connsiteX3" fmla="*/ 44308 w 1011590"/>
                <a:gd name="connsiteY3" fmla="*/ 1851566 h 1928493"/>
                <a:gd name="connsiteX4" fmla="*/ 939221 w 1011590"/>
                <a:gd name="connsiteY4" fmla="*/ 275584 h 1928493"/>
                <a:gd name="connsiteX5" fmla="*/ 1011590 w 1011590"/>
                <a:gd name="connsiteY5" fmla="*/ 45199 h 1928493"/>
                <a:gd name="connsiteX6" fmla="*/ 1004527 w 1011590"/>
                <a:gd name="connsiteY6" fmla="*/ 38792 h 1928493"/>
                <a:gd name="connsiteX0" fmla="*/ 1004527 w 1011590"/>
                <a:gd name="connsiteY0" fmla="*/ 38792 h 1851566"/>
                <a:gd name="connsiteX1" fmla="*/ 507586 w 1011590"/>
                <a:gd name="connsiteY1" fmla="*/ 46 h 1851566"/>
                <a:gd name="connsiteX2" fmla="*/ 1 w 1011590"/>
                <a:gd name="connsiteY2" fmla="*/ 44028 h 1851566"/>
                <a:gd name="connsiteX3" fmla="*/ 44308 w 1011590"/>
                <a:gd name="connsiteY3" fmla="*/ 1851566 h 1851566"/>
                <a:gd name="connsiteX4" fmla="*/ 939221 w 1011590"/>
                <a:gd name="connsiteY4" fmla="*/ 275584 h 1851566"/>
                <a:gd name="connsiteX5" fmla="*/ 1011590 w 1011590"/>
                <a:gd name="connsiteY5" fmla="*/ 45199 h 1851566"/>
                <a:gd name="connsiteX6" fmla="*/ 1004527 w 1011590"/>
                <a:gd name="connsiteY6" fmla="*/ 38792 h 1851566"/>
                <a:gd name="connsiteX0" fmla="*/ 1004527 w 1011590"/>
                <a:gd name="connsiteY0" fmla="*/ 38792 h 1929399"/>
                <a:gd name="connsiteX1" fmla="*/ 507586 w 1011590"/>
                <a:gd name="connsiteY1" fmla="*/ 46 h 1929399"/>
                <a:gd name="connsiteX2" fmla="*/ 1 w 1011590"/>
                <a:gd name="connsiteY2" fmla="*/ 44028 h 1929399"/>
                <a:gd name="connsiteX3" fmla="*/ 39289 w 1011590"/>
                <a:gd name="connsiteY3" fmla="*/ 1929399 h 1929399"/>
                <a:gd name="connsiteX4" fmla="*/ 939221 w 1011590"/>
                <a:gd name="connsiteY4" fmla="*/ 275584 h 1929399"/>
                <a:gd name="connsiteX5" fmla="*/ 1011590 w 1011590"/>
                <a:gd name="connsiteY5" fmla="*/ 45199 h 1929399"/>
                <a:gd name="connsiteX6" fmla="*/ 1004527 w 1011590"/>
                <a:gd name="connsiteY6" fmla="*/ 38792 h 192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1590" h="1929399">
                  <a:moveTo>
                    <a:pt x="1004527" y="38792"/>
                  </a:moveTo>
                  <a:cubicBezTo>
                    <a:pt x="957291" y="17625"/>
                    <a:pt x="752749" y="1033"/>
                    <a:pt x="507586" y="46"/>
                  </a:cubicBezTo>
                  <a:cubicBezTo>
                    <a:pt x="227400" y="-1081"/>
                    <a:pt x="104" y="18601"/>
                    <a:pt x="1" y="44028"/>
                  </a:cubicBezTo>
                  <a:cubicBezTo>
                    <a:pt x="-17" y="48412"/>
                    <a:pt x="39307" y="1925015"/>
                    <a:pt x="39289" y="1929399"/>
                  </a:cubicBezTo>
                  <a:cubicBezTo>
                    <a:pt x="350356" y="1374879"/>
                    <a:pt x="520916" y="982419"/>
                    <a:pt x="939221" y="275584"/>
                  </a:cubicBezTo>
                  <a:cubicBezTo>
                    <a:pt x="995547" y="147789"/>
                    <a:pt x="955264" y="172994"/>
                    <a:pt x="1011590" y="45199"/>
                  </a:cubicBezTo>
                  <a:lnTo>
                    <a:pt x="1004527" y="38792"/>
                  </a:lnTo>
                  <a:close/>
                </a:path>
              </a:pathLst>
            </a:custGeom>
            <a:solidFill>
              <a:srgbClr val="2E3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3AD4C52E-06A1-4789-80E6-2A1A8B98B022}"/>
              </a:ext>
            </a:extLst>
          </p:cNvPr>
          <p:cNvSpPr/>
          <p:nvPr/>
        </p:nvSpPr>
        <p:spPr>
          <a:xfrm>
            <a:off x="4217512" y="1"/>
            <a:ext cx="495168" cy="936006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F5F23A78-6A51-4434-9EA0-AA4E4864949F}"/>
              </a:ext>
            </a:extLst>
          </p:cNvPr>
          <p:cNvSpPr/>
          <p:nvPr/>
        </p:nvSpPr>
        <p:spPr>
          <a:xfrm>
            <a:off x="7267279" y="-2457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1">
            <a:extLst>
              <a:ext uri="{FF2B5EF4-FFF2-40B4-BE49-F238E27FC236}">
                <a16:creationId xmlns:a16="http://schemas.microsoft.com/office/drawing/2014/main" id="{73A48301-7392-4ED8-B57C-4B40BF4BD55B}"/>
              </a:ext>
            </a:extLst>
          </p:cNvPr>
          <p:cNvSpPr/>
          <p:nvPr/>
        </p:nvSpPr>
        <p:spPr>
          <a:xfrm>
            <a:off x="3679606" y="936006"/>
            <a:ext cx="4211052" cy="5606715"/>
          </a:xfrm>
          <a:prstGeom prst="round2SameRect">
            <a:avLst>
              <a:gd name="adj1" fmla="val 4403"/>
              <a:gd name="adj2" fmla="val 107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모서리가 둥근 직사각형 15">
            <a:extLst>
              <a:ext uri="{FF2B5EF4-FFF2-40B4-BE49-F238E27FC236}">
                <a16:creationId xmlns:a16="http://schemas.microsoft.com/office/drawing/2014/main" id="{82002968-62F3-46AA-BF62-C4B8F76818B0}"/>
              </a:ext>
            </a:extLst>
          </p:cNvPr>
          <p:cNvSpPr/>
          <p:nvPr/>
        </p:nvSpPr>
        <p:spPr>
          <a:xfrm>
            <a:off x="3892833" y="1610443"/>
            <a:ext cx="3784598" cy="4610100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97806E-6C89-4DB2-8F38-AE268E70430A}"/>
              </a:ext>
            </a:extLst>
          </p:cNvPr>
          <p:cNvCxnSpPr/>
          <p:nvPr/>
        </p:nvCxnSpPr>
        <p:spPr>
          <a:xfrm>
            <a:off x="3679606" y="1474299"/>
            <a:ext cx="4211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59A0094B-6663-46A6-A3CB-B1E86CBDC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535" y="3380691"/>
            <a:ext cx="2040944" cy="283985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6C6C4E1-D68B-444E-A927-512DD91F4962}"/>
              </a:ext>
            </a:extLst>
          </p:cNvPr>
          <p:cNvSpPr txBox="1"/>
          <p:nvPr/>
        </p:nvSpPr>
        <p:spPr>
          <a:xfrm>
            <a:off x="4023281" y="1516001"/>
            <a:ext cx="3517141" cy="154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 진 우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JAVA(Spring), JSP, DBMS, PL/SQL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Node.JS(Express), Web, Server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C, C++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80578B-54F2-4163-AA3C-62792CC0F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056" y="3045717"/>
            <a:ext cx="2374682" cy="316810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4AB4991-CE37-41F7-BC82-1D996F3460D2}"/>
              </a:ext>
            </a:extLst>
          </p:cNvPr>
          <p:cNvSpPr/>
          <p:nvPr/>
        </p:nvSpPr>
        <p:spPr>
          <a:xfrm>
            <a:off x="4817150" y="989014"/>
            <a:ext cx="2018257" cy="417290"/>
          </a:xfrm>
          <a:prstGeom prst="roundRect">
            <a:avLst>
              <a:gd name="adj" fmla="val 32528"/>
            </a:avLst>
          </a:prstGeom>
          <a:solidFill>
            <a:srgbClr val="00848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Elephant" panose="02020904090505020303" pitchFamily="18" charset="0"/>
                <a:ea typeface="하나 CM" panose="02020603020101020101" pitchFamily="18" charset="-127"/>
              </a:rPr>
              <a:t>사 원 증</a:t>
            </a:r>
          </a:p>
        </p:txBody>
      </p:sp>
    </p:spTree>
    <p:extLst>
      <p:ext uri="{BB962C8B-B14F-4D97-AF65-F5344CB8AC3E}">
        <p14:creationId xmlns:p14="http://schemas.microsoft.com/office/powerpoint/2010/main" val="342277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389703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578303" y="1064553"/>
            <a:ext cx="11035393" cy="1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32351" y="309072"/>
            <a:ext cx="4903820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필요성</a:t>
            </a:r>
            <a:endParaRPr lang="en-US" altLang="ko-KR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734334" y="1209268"/>
            <a:ext cx="10657565" cy="5190708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DBA2A4F-8794-411D-BA0C-ADA6BC14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74" y="1521697"/>
            <a:ext cx="4875226" cy="2758553"/>
          </a:xfrm>
          <a:prstGeom prst="rect">
            <a:avLst/>
          </a:prstGeom>
        </p:spPr>
      </p:pic>
      <p:pic>
        <p:nvPicPr>
          <p:cNvPr id="20" name="Picture 2" descr="삼성증권이 경력 10년 이상의 베테랑 PB로 구성된 전담팀들을 마련하고 집중적인 언택트 투자 상담을 제공해 톡톡히 효과를 보고 있다.">
            <a:extLst>
              <a:ext uri="{FF2B5EF4-FFF2-40B4-BE49-F238E27FC236}">
                <a16:creationId xmlns:a16="http://schemas.microsoft.com/office/drawing/2014/main" id="{571F5B6D-495C-453D-AF75-33B808956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00" y="2222011"/>
            <a:ext cx="5210679" cy="350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8A268E-AC69-4EAC-81F6-6C584809ABE8}"/>
              </a:ext>
            </a:extLst>
          </p:cNvPr>
          <p:cNvSpPr txBox="1"/>
          <p:nvPr/>
        </p:nvSpPr>
        <p:spPr>
          <a:xfrm>
            <a:off x="1950249" y="4355005"/>
            <a:ext cx="341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코로나로 인한 영업시간 단축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298096-F5F0-4425-B2BD-370260AF9C13}"/>
              </a:ext>
            </a:extLst>
          </p:cNvPr>
          <p:cNvSpPr txBox="1"/>
          <p:nvPr/>
        </p:nvSpPr>
        <p:spPr>
          <a:xfrm>
            <a:off x="5500078" y="5762768"/>
            <a:ext cx="550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언택트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상담 도입 후 손님 수 증가 사례  </a:t>
            </a:r>
          </a:p>
        </p:txBody>
      </p:sp>
    </p:spTree>
    <p:extLst>
      <p:ext uri="{BB962C8B-B14F-4D97-AF65-F5344CB8AC3E}">
        <p14:creationId xmlns:p14="http://schemas.microsoft.com/office/powerpoint/2010/main" val="290871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7">
            <a:extLst>
              <a:ext uri="{FF2B5EF4-FFF2-40B4-BE49-F238E27FC236}">
                <a16:creationId xmlns:a16="http://schemas.microsoft.com/office/drawing/2014/main" id="{2379A4F5-094B-497D-96E3-85B6B9A21645}"/>
              </a:ext>
            </a:extLst>
          </p:cNvPr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A426D624-F0EB-4402-B903-D4BFCBA9D1A5}"/>
              </a:ext>
            </a:extLst>
          </p:cNvPr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9116FD62-7518-4AB5-A6D8-7C601A648DC4}"/>
              </a:ext>
            </a:extLst>
          </p:cNvPr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1">
            <a:extLst>
              <a:ext uri="{FF2B5EF4-FFF2-40B4-BE49-F238E27FC236}">
                <a16:creationId xmlns:a16="http://schemas.microsoft.com/office/drawing/2014/main" id="{44C659EB-3BF6-41E2-B5E5-A9612100D3A8}"/>
              </a:ext>
            </a:extLst>
          </p:cNvPr>
          <p:cNvSpPr/>
          <p:nvPr/>
        </p:nvSpPr>
        <p:spPr>
          <a:xfrm>
            <a:off x="590550" y="389703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363EB6E-A558-4F69-BABD-5EC435FD5429}"/>
              </a:ext>
            </a:extLst>
          </p:cNvPr>
          <p:cNvCxnSpPr>
            <a:cxnSpLocks/>
          </p:cNvCxnSpPr>
          <p:nvPr/>
        </p:nvCxnSpPr>
        <p:spPr>
          <a:xfrm flipV="1">
            <a:off x="578303" y="1064553"/>
            <a:ext cx="11035393" cy="1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96EA97-7BA2-4E4D-84F2-10F5D6FA13C2}"/>
              </a:ext>
            </a:extLst>
          </p:cNvPr>
          <p:cNvSpPr/>
          <p:nvPr/>
        </p:nvSpPr>
        <p:spPr>
          <a:xfrm>
            <a:off x="3611206" y="393943"/>
            <a:ext cx="4903820" cy="622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하나은행 화상 창구</a:t>
            </a:r>
            <a:endParaRPr lang="en-US" altLang="ko-KR" sz="2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모서리가 둥근 직사각형 15">
            <a:extLst>
              <a:ext uri="{FF2B5EF4-FFF2-40B4-BE49-F238E27FC236}">
                <a16:creationId xmlns:a16="http://schemas.microsoft.com/office/drawing/2014/main" id="{74301D12-8F3F-41B3-82FC-6AEC80E151EF}"/>
              </a:ext>
            </a:extLst>
          </p:cNvPr>
          <p:cNvSpPr/>
          <p:nvPr/>
        </p:nvSpPr>
        <p:spPr>
          <a:xfrm>
            <a:off x="734334" y="1209268"/>
            <a:ext cx="10657565" cy="5190708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663B36-D5C6-4F2C-997E-E57395F2A325}"/>
              </a:ext>
            </a:extLst>
          </p:cNvPr>
          <p:cNvSpPr txBox="1"/>
          <p:nvPr/>
        </p:nvSpPr>
        <p:spPr>
          <a:xfrm>
            <a:off x="2541723" y="4797712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A125D7-5E0C-49EF-BFD0-ED5D557F4838}"/>
              </a:ext>
            </a:extLst>
          </p:cNvPr>
          <p:cNvSpPr txBox="1"/>
          <p:nvPr/>
        </p:nvSpPr>
        <p:spPr>
          <a:xfrm>
            <a:off x="7899854" y="4795425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텔러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26B7C-C39C-4CE3-859B-31812ED08CC9}"/>
              </a:ext>
            </a:extLst>
          </p:cNvPr>
          <p:cNvSpPr txBox="1"/>
          <p:nvPr/>
        </p:nvSpPr>
        <p:spPr>
          <a:xfrm>
            <a:off x="1365042" y="5597328"/>
            <a:ext cx="939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손님이 창구업무를 자신의 공간에서  화상화면을 통해 처리할 수 있는 웹 서비스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4369E2C-27FB-404F-A67A-CA25E7231469}"/>
              </a:ext>
            </a:extLst>
          </p:cNvPr>
          <p:cNvGrpSpPr/>
          <p:nvPr/>
        </p:nvGrpSpPr>
        <p:grpSpPr>
          <a:xfrm>
            <a:off x="2098606" y="1558993"/>
            <a:ext cx="7929020" cy="3648632"/>
            <a:chOff x="2179120" y="2282227"/>
            <a:chExt cx="7338951" cy="3231883"/>
          </a:xfrm>
        </p:grpSpPr>
        <p:pic>
          <p:nvPicPr>
            <p:cNvPr id="33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CD728EDE-7430-4D3B-8984-0FFA6A2026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0" r="8780" b="24431"/>
            <a:stretch/>
          </p:blipFill>
          <p:spPr bwMode="auto">
            <a:xfrm>
              <a:off x="2179120" y="2282227"/>
              <a:ext cx="7338951" cy="3231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5B16E80-DBB1-4533-827F-A96D1FBA74D5}"/>
                </a:ext>
              </a:extLst>
            </p:cNvPr>
            <p:cNvSpPr/>
            <p:nvPr/>
          </p:nvSpPr>
          <p:spPr>
            <a:xfrm>
              <a:off x="7226135" y="3898168"/>
              <a:ext cx="587829" cy="3175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C122005-E0C1-44AB-812F-976F3AFEE882}"/>
                </a:ext>
              </a:extLst>
            </p:cNvPr>
            <p:cNvSpPr/>
            <p:nvPr/>
          </p:nvSpPr>
          <p:spPr>
            <a:xfrm>
              <a:off x="4756068" y="4215740"/>
              <a:ext cx="694706" cy="231569"/>
            </a:xfrm>
            <a:prstGeom prst="rect">
              <a:avLst/>
            </a:prstGeom>
            <a:solidFill>
              <a:srgbClr val="0F3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550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389703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578303" y="1064553"/>
            <a:ext cx="11035393" cy="1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734334" y="1209268"/>
            <a:ext cx="10657565" cy="5190708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3" name="그림 22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A1F6905A-D914-4E24-9F9B-A69B34EABD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" t="1" r="423" b="1852"/>
          <a:stretch/>
        </p:blipFill>
        <p:spPr>
          <a:xfrm>
            <a:off x="921028" y="2244444"/>
            <a:ext cx="5021159" cy="29440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36F2E37-4FCE-4704-99AA-571F52D0DD87}"/>
              </a:ext>
            </a:extLst>
          </p:cNvPr>
          <p:cNvSpPr txBox="1"/>
          <p:nvPr/>
        </p:nvSpPr>
        <p:spPr>
          <a:xfrm>
            <a:off x="1554865" y="1669498"/>
            <a:ext cx="401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 하나은행 화상 상담 채널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9BF01D-A8BA-4BBA-8894-A3C58ABCF5C6}"/>
              </a:ext>
            </a:extLst>
          </p:cNvPr>
          <p:cNvSpPr txBox="1"/>
          <p:nvPr/>
        </p:nvSpPr>
        <p:spPr>
          <a:xfrm>
            <a:off x="6641964" y="2174469"/>
            <a:ext cx="4234055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 자료 </a:t>
            </a:r>
            <a:r>
              <a:rPr lang="ko-KR" altLang="en-US" sz="2000" dirty="0">
                <a:highlight>
                  <a:srgbClr val="FCBC85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없음</a:t>
            </a:r>
            <a:endParaRPr lang="en-US" altLang="ko-KR" sz="2000" dirty="0">
              <a:highlight>
                <a:srgbClr val="FCBC85"/>
              </a:highligh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금융 서비스 </a:t>
            </a:r>
            <a:r>
              <a:rPr lang="ko-KR" altLang="en-US" sz="2000" dirty="0">
                <a:highlight>
                  <a:srgbClr val="FCBC85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F39ED8-8BCE-4627-B25A-AFD775355564}"/>
              </a:ext>
            </a:extLst>
          </p:cNvPr>
          <p:cNvSpPr/>
          <p:nvPr/>
        </p:nvSpPr>
        <p:spPr>
          <a:xfrm>
            <a:off x="3532351" y="309072"/>
            <a:ext cx="4903820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 문제점 및 개선안</a:t>
            </a:r>
            <a:endParaRPr lang="en-US" altLang="ko-KR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2" name="Picture 4" descr="하나원큐 여자농구단">
            <a:extLst>
              <a:ext uri="{FF2B5EF4-FFF2-40B4-BE49-F238E27FC236}">
                <a16:creationId xmlns:a16="http://schemas.microsoft.com/office/drawing/2014/main" id="{7D1ECBB5-A600-47F7-97F2-E862DF5C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05" y="2850097"/>
            <a:ext cx="595856" cy="50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7E4D83-EF8E-47A9-9D39-A83799F145D3}"/>
              </a:ext>
            </a:extLst>
          </p:cNvPr>
          <p:cNvSpPr txBox="1"/>
          <p:nvPr/>
        </p:nvSpPr>
        <p:spPr>
          <a:xfrm>
            <a:off x="6072771" y="1699497"/>
            <a:ext cx="350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불편했던 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837EB-1CE1-434C-887D-8BF8E7D23EF3}"/>
              </a:ext>
            </a:extLst>
          </p:cNvPr>
          <p:cNvSpPr txBox="1"/>
          <p:nvPr/>
        </p:nvSpPr>
        <p:spPr>
          <a:xfrm>
            <a:off x="6606220" y="4856791"/>
            <a:ext cx="4664752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highlight>
                  <a:srgbClr val="81D3B9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공유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시각 자료 제공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입출력을 이용한 </a:t>
            </a:r>
            <a:r>
              <a:rPr lang="ko-KR" altLang="en-US" sz="2000" dirty="0">
                <a:highlight>
                  <a:srgbClr val="81D3B9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금융 서비스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가능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75D5BE-87CF-414D-97DB-CB1677FF5D4E}"/>
              </a:ext>
            </a:extLst>
          </p:cNvPr>
          <p:cNvSpPr txBox="1"/>
          <p:nvPr/>
        </p:nvSpPr>
        <p:spPr>
          <a:xfrm>
            <a:off x="5844140" y="4414294"/>
            <a:ext cx="350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개선안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7467209-289C-4165-AB68-0D6A275BC47F}"/>
              </a:ext>
            </a:extLst>
          </p:cNvPr>
          <p:cNvCxnSpPr>
            <a:cxnSpLocks/>
          </p:cNvCxnSpPr>
          <p:nvPr/>
        </p:nvCxnSpPr>
        <p:spPr>
          <a:xfrm>
            <a:off x="6063117" y="1209268"/>
            <a:ext cx="0" cy="519070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그림 4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F8ABB6BF-9738-4F6D-BAC4-BCEB5C08A4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68" y="1708585"/>
            <a:ext cx="466122" cy="466122"/>
          </a:xfrm>
          <a:prstGeom prst="rect">
            <a:avLst/>
          </a:prstGeom>
        </p:spPr>
      </p:pic>
      <p:pic>
        <p:nvPicPr>
          <p:cNvPr id="8" name="그림 7" descr="방이(가) 표시된 사진&#10;&#10;자동 생성된 설명">
            <a:extLst>
              <a:ext uri="{FF2B5EF4-FFF2-40B4-BE49-F238E27FC236}">
                <a16:creationId xmlns:a16="http://schemas.microsoft.com/office/drawing/2014/main" id="{CC78A263-E3B0-4B81-BD8C-BB68305B82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88" y="4462110"/>
            <a:ext cx="466122" cy="466122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5225C4F0-C307-4029-A07D-32F957B961E0}"/>
              </a:ext>
            </a:extLst>
          </p:cNvPr>
          <p:cNvSpPr/>
          <p:nvPr/>
        </p:nvSpPr>
        <p:spPr>
          <a:xfrm>
            <a:off x="8518494" y="3751033"/>
            <a:ext cx="548803" cy="579742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표지판이(가) 표시된 사진&#10;&#10;자동 생성된 설명">
            <a:extLst>
              <a:ext uri="{FF2B5EF4-FFF2-40B4-BE49-F238E27FC236}">
                <a16:creationId xmlns:a16="http://schemas.microsoft.com/office/drawing/2014/main" id="{23ECBC2B-AD41-4862-BA7A-F8253DCE63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653" y="2675425"/>
            <a:ext cx="558298" cy="5582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BCE90C-BEF1-48FB-BD41-AFE388F63A4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651" y="2681836"/>
            <a:ext cx="446990" cy="446990"/>
          </a:xfrm>
          <a:prstGeom prst="rect">
            <a:avLst/>
          </a:prstGeom>
        </p:spPr>
      </p:pic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A44F4EF9-4F6B-4A6C-9F3E-051ADF3923DE}"/>
              </a:ext>
            </a:extLst>
          </p:cNvPr>
          <p:cNvSpPr/>
          <p:nvPr/>
        </p:nvSpPr>
        <p:spPr>
          <a:xfrm>
            <a:off x="9519789" y="1934810"/>
            <a:ext cx="1881763" cy="1929723"/>
          </a:xfrm>
          <a:prstGeom prst="mathMultiply">
            <a:avLst>
              <a:gd name="adj1" fmla="val 63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0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385978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578303" y="1064553"/>
            <a:ext cx="11035393" cy="1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311875"/>
            <a:ext cx="4903820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시나리오 및 기능</a:t>
            </a:r>
            <a:endParaRPr lang="en-US" altLang="ko-KR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734334" y="1209268"/>
            <a:ext cx="10657565" cy="5190708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8A18708-8CC3-4823-ACF6-18F932B9D0B4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6063117" y="1209268"/>
            <a:ext cx="0" cy="519070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1BC814-3F8D-4ABA-8203-72D7D0A11D08}"/>
              </a:ext>
            </a:extLst>
          </p:cNvPr>
          <p:cNvCxnSpPr>
            <a:cxnSpLocks/>
          </p:cNvCxnSpPr>
          <p:nvPr/>
        </p:nvCxnSpPr>
        <p:spPr>
          <a:xfrm flipH="1">
            <a:off x="722087" y="3733808"/>
            <a:ext cx="10669811" cy="2125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08F80FD-57B2-408F-98AA-07D37285C015}"/>
              </a:ext>
            </a:extLst>
          </p:cNvPr>
          <p:cNvGrpSpPr/>
          <p:nvPr/>
        </p:nvGrpSpPr>
        <p:grpSpPr>
          <a:xfrm>
            <a:off x="798084" y="1325774"/>
            <a:ext cx="4897052" cy="2114924"/>
            <a:chOff x="798084" y="1325774"/>
            <a:chExt cx="4897052" cy="2114924"/>
          </a:xfrm>
        </p:grpSpPr>
        <p:pic>
          <p:nvPicPr>
            <p:cNvPr id="7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9E39733D-737A-4328-8AB7-B65C17DAE9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1456192" y="2421149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그림 72" descr="텍스트, 표지판, 시계, 옅은이(가) 표시된 사진&#10;&#10;자동 생성된 설명">
              <a:extLst>
                <a:ext uri="{FF2B5EF4-FFF2-40B4-BE49-F238E27FC236}">
                  <a16:creationId xmlns:a16="http://schemas.microsoft.com/office/drawing/2014/main" id="{D586853F-93AC-45B7-9819-1F0440CBC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658" y="2407022"/>
              <a:ext cx="1033676" cy="1033676"/>
            </a:xfrm>
            <a:prstGeom prst="rect">
              <a:avLst/>
            </a:prstGeom>
          </p:spPr>
        </p:pic>
        <p:pic>
          <p:nvPicPr>
            <p:cNvPr id="74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553D7A35-CC78-44FE-829A-3E03A9CE81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4569194" y="2421149"/>
              <a:ext cx="977618" cy="897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907F420-B5EB-462E-BCA0-73EBFDFA307D}"/>
                </a:ext>
              </a:extLst>
            </p:cNvPr>
            <p:cNvSpPr txBox="1"/>
            <p:nvPr/>
          </p:nvSpPr>
          <p:spPr>
            <a:xfrm>
              <a:off x="798084" y="1325774"/>
              <a:ext cx="48970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1.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손님과 </a:t>
              </a:r>
              <a:r>
                <a:rPr lang="ko-KR" altLang="en-US" sz="2200" dirty="0" err="1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텔러의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매칭</a:t>
              </a:r>
              <a:endPara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13800A4A-9D87-4A91-B355-E5AF2767FB42}"/>
                </a:ext>
              </a:extLst>
            </p:cNvPr>
            <p:cNvSpPr/>
            <p:nvPr/>
          </p:nvSpPr>
          <p:spPr>
            <a:xfrm>
              <a:off x="2367610" y="2789605"/>
              <a:ext cx="354810" cy="286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F718416B-53C1-480C-A463-2EFBD6E11895}"/>
                </a:ext>
              </a:extLst>
            </p:cNvPr>
            <p:cNvSpPr/>
            <p:nvPr/>
          </p:nvSpPr>
          <p:spPr>
            <a:xfrm rot="10800000">
              <a:off x="4202691" y="2789605"/>
              <a:ext cx="354810" cy="286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471811-B4DB-4D91-8743-C816D4B6E67B}"/>
              </a:ext>
            </a:extLst>
          </p:cNvPr>
          <p:cNvGrpSpPr/>
          <p:nvPr/>
        </p:nvGrpSpPr>
        <p:grpSpPr>
          <a:xfrm>
            <a:off x="6144562" y="1321839"/>
            <a:ext cx="4850981" cy="2187409"/>
            <a:chOff x="6137128" y="1481729"/>
            <a:chExt cx="4850981" cy="2187409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F51412A-6E61-4AD7-ADA6-3D00B70320DD}"/>
                </a:ext>
              </a:extLst>
            </p:cNvPr>
            <p:cNvSpPr/>
            <p:nvPr/>
          </p:nvSpPr>
          <p:spPr>
            <a:xfrm>
              <a:off x="6591015" y="2293850"/>
              <a:ext cx="4397094" cy="1375288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8E61B0A-7162-42BC-BE47-A52C108E1CDB}"/>
                </a:ext>
              </a:extLst>
            </p:cNvPr>
            <p:cNvSpPr txBox="1"/>
            <p:nvPr/>
          </p:nvSpPr>
          <p:spPr>
            <a:xfrm>
              <a:off x="6137128" y="1481729"/>
              <a:ext cx="32823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영상</a:t>
              </a:r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음성</a:t>
              </a:r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화면 공유</a:t>
              </a:r>
              <a:endPara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266B77AB-E87B-4E7C-A253-F2AFC564FBFD}"/>
                </a:ext>
              </a:extLst>
            </p:cNvPr>
            <p:cNvSpPr/>
            <p:nvPr/>
          </p:nvSpPr>
          <p:spPr>
            <a:xfrm>
              <a:off x="9630428" y="2440154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82331B7B-C1B3-4A40-8845-1A0D6BA408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9893334" y="2620433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그림 83" descr="표지판이(가) 표시된 사진&#10;&#10;자동 생성된 설명">
              <a:extLst>
                <a:ext uri="{FF2B5EF4-FFF2-40B4-BE49-F238E27FC236}">
                  <a16:creationId xmlns:a16="http://schemas.microsoft.com/office/drawing/2014/main" id="{8F716BE0-B752-4BC9-AC5D-8BCEB076C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4933" y="2472031"/>
              <a:ext cx="1048588" cy="1048588"/>
            </a:xfrm>
            <a:prstGeom prst="rect">
              <a:avLst/>
            </a:prstGeom>
          </p:spPr>
        </p:pic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10FCF65E-6DC2-49D3-8CC2-B41BDCB516BB}"/>
                </a:ext>
              </a:extLst>
            </p:cNvPr>
            <p:cNvSpPr/>
            <p:nvPr/>
          </p:nvSpPr>
          <p:spPr>
            <a:xfrm>
              <a:off x="6808651" y="2459215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6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DBCEFDCA-4E25-4C2C-BAB2-750BFFF85E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7012781" y="2542979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2A06748-D98F-4A92-98A0-31BD3C763195}"/>
              </a:ext>
            </a:extLst>
          </p:cNvPr>
          <p:cNvGrpSpPr/>
          <p:nvPr/>
        </p:nvGrpSpPr>
        <p:grpSpPr>
          <a:xfrm>
            <a:off x="6140842" y="1321892"/>
            <a:ext cx="4850981" cy="2187409"/>
            <a:chOff x="6140842" y="1321895"/>
            <a:chExt cx="4850981" cy="218740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F08003A-D239-497C-8BDC-C5B835B25E81}"/>
                </a:ext>
              </a:extLst>
            </p:cNvPr>
            <p:cNvSpPr/>
            <p:nvPr/>
          </p:nvSpPr>
          <p:spPr>
            <a:xfrm>
              <a:off x="6594729" y="2134016"/>
              <a:ext cx="4397094" cy="13752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919A66-3CD3-4407-A58B-EA25480BF0C3}"/>
                </a:ext>
              </a:extLst>
            </p:cNvPr>
            <p:cNvSpPr txBox="1"/>
            <p:nvPr/>
          </p:nvSpPr>
          <p:spPr>
            <a:xfrm>
              <a:off x="6140842" y="1321895"/>
              <a:ext cx="32823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영상</a:t>
              </a:r>
              <a:r>
                <a:rPr lang="en-US" altLang="ko-KR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음성</a:t>
              </a:r>
              <a:r>
                <a:rPr lang="en-US" altLang="ko-KR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화면 공유</a:t>
              </a:r>
              <a:endPara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33DA90A-068A-4C02-919C-E5A7DFAC1B5B}"/>
                </a:ext>
              </a:extLst>
            </p:cNvPr>
            <p:cNvSpPr/>
            <p:nvPr/>
          </p:nvSpPr>
          <p:spPr>
            <a:xfrm>
              <a:off x="9634142" y="2280320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0FDF75A1-922D-4237-9FC6-D4448EBA71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9897048" y="2460599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그림 42" descr="표지판이(가) 표시된 사진&#10;&#10;자동 생성된 설명">
              <a:extLst>
                <a:ext uri="{FF2B5EF4-FFF2-40B4-BE49-F238E27FC236}">
                  <a16:creationId xmlns:a16="http://schemas.microsoft.com/office/drawing/2014/main" id="{3ABB16FF-4457-401D-9341-AFC44C47F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647" y="2312197"/>
              <a:ext cx="1048588" cy="1048588"/>
            </a:xfrm>
            <a:prstGeom prst="rect">
              <a:avLst/>
            </a:prstGeom>
          </p:spPr>
        </p:pic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AA33B80-689F-443D-B5A8-19C260D1BB43}"/>
                </a:ext>
              </a:extLst>
            </p:cNvPr>
            <p:cNvSpPr/>
            <p:nvPr/>
          </p:nvSpPr>
          <p:spPr>
            <a:xfrm>
              <a:off x="6812365" y="2299381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BE01C0EF-AADC-43A3-8143-7A8C8BD7BF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7016495" y="2383145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D1D6C6-7518-4C32-BA02-381768E2538D}"/>
              </a:ext>
            </a:extLst>
          </p:cNvPr>
          <p:cNvGrpSpPr/>
          <p:nvPr/>
        </p:nvGrpSpPr>
        <p:grpSpPr>
          <a:xfrm>
            <a:off x="800101" y="1323583"/>
            <a:ext cx="4897052" cy="2114924"/>
            <a:chOff x="800101" y="1321895"/>
            <a:chExt cx="4897052" cy="2114924"/>
          </a:xfrm>
        </p:grpSpPr>
        <p:pic>
          <p:nvPicPr>
            <p:cNvPr id="2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94004228-7AD7-4289-8352-23CF2F3B2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1458209" y="2417270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 descr="텍스트, 표지판, 시계, 옅은이(가) 표시된 사진&#10;&#10;자동 생성된 설명">
              <a:extLst>
                <a:ext uri="{FF2B5EF4-FFF2-40B4-BE49-F238E27FC236}">
                  <a16:creationId xmlns:a16="http://schemas.microsoft.com/office/drawing/2014/main" id="{FF045777-ED6F-4B25-9E7C-386A478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675" y="2403143"/>
              <a:ext cx="1033676" cy="1033676"/>
            </a:xfrm>
            <a:prstGeom prst="rect">
              <a:avLst/>
            </a:prstGeom>
          </p:spPr>
        </p:pic>
        <p:pic>
          <p:nvPicPr>
            <p:cNvPr id="24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5DA4721C-78B7-4FC6-8234-5BCFBE1229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4571211" y="2417270"/>
              <a:ext cx="977618" cy="897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F1765C-82BC-408B-9B72-CAF9A6866CE6}"/>
                </a:ext>
              </a:extLst>
            </p:cNvPr>
            <p:cNvSpPr txBox="1"/>
            <p:nvPr/>
          </p:nvSpPr>
          <p:spPr>
            <a:xfrm>
              <a:off x="800101" y="1321895"/>
              <a:ext cx="48970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1. </a:t>
              </a:r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손님과 </a:t>
              </a:r>
              <a:r>
                <a:rPr lang="ko-KR" altLang="en-US" sz="22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텔러의</a:t>
              </a:r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매칭</a:t>
              </a:r>
              <a:endPara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10C5C23D-2407-4B4E-9880-4A40696DD1AD}"/>
                </a:ext>
              </a:extLst>
            </p:cNvPr>
            <p:cNvSpPr/>
            <p:nvPr/>
          </p:nvSpPr>
          <p:spPr>
            <a:xfrm>
              <a:off x="2369627" y="2785726"/>
              <a:ext cx="354810" cy="286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화살표: 오른쪽 79">
              <a:extLst>
                <a:ext uri="{FF2B5EF4-FFF2-40B4-BE49-F238E27FC236}">
                  <a16:creationId xmlns:a16="http://schemas.microsoft.com/office/drawing/2014/main" id="{2248093F-2004-4DB3-9E64-F49507D049C5}"/>
                </a:ext>
              </a:extLst>
            </p:cNvPr>
            <p:cNvSpPr/>
            <p:nvPr/>
          </p:nvSpPr>
          <p:spPr>
            <a:xfrm rot="10800000">
              <a:off x="4204708" y="2785726"/>
              <a:ext cx="354810" cy="286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D3898F-93F6-4FDC-B44A-88398BA9C127}"/>
              </a:ext>
            </a:extLst>
          </p:cNvPr>
          <p:cNvGrpSpPr/>
          <p:nvPr/>
        </p:nvGrpSpPr>
        <p:grpSpPr>
          <a:xfrm>
            <a:off x="796387" y="3862077"/>
            <a:ext cx="4731405" cy="2406243"/>
            <a:chOff x="796387" y="4143170"/>
            <a:chExt cx="4731405" cy="240624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4668AA-B14F-4B9E-9550-3FF348B62FCF}"/>
                </a:ext>
              </a:extLst>
            </p:cNvPr>
            <p:cNvSpPr txBox="1"/>
            <p:nvPr/>
          </p:nvSpPr>
          <p:spPr>
            <a:xfrm>
              <a:off x="796387" y="4143170"/>
              <a:ext cx="43639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3.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손님에게 금융서비스 제공</a:t>
              </a:r>
              <a:endPara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3EB44300-98A4-4D86-9ADC-9C02A62BA229}"/>
                </a:ext>
              </a:extLst>
            </p:cNvPr>
            <p:cNvSpPr/>
            <p:nvPr/>
          </p:nvSpPr>
          <p:spPr>
            <a:xfrm>
              <a:off x="1130698" y="4895391"/>
              <a:ext cx="4397094" cy="1654022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DF4DD26B-8640-487E-9BCD-4551DBC327FF}"/>
                </a:ext>
              </a:extLst>
            </p:cNvPr>
            <p:cNvSpPr/>
            <p:nvPr/>
          </p:nvSpPr>
          <p:spPr>
            <a:xfrm>
              <a:off x="4170111" y="5320428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C7FA5845-8D87-4223-899D-DF3B0B5167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4433017" y="5500707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7CF5CDCD-BBD3-48EE-A3FA-56444DBF20E7}"/>
                </a:ext>
              </a:extLst>
            </p:cNvPr>
            <p:cNvSpPr/>
            <p:nvPr/>
          </p:nvSpPr>
          <p:spPr>
            <a:xfrm>
              <a:off x="1348334" y="5339489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CD4153C0-EE14-4FDA-B808-9E78E057D0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1552464" y="5423253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말풍선: 타원형 92">
              <a:extLst>
                <a:ext uri="{FF2B5EF4-FFF2-40B4-BE49-F238E27FC236}">
                  <a16:creationId xmlns:a16="http://schemas.microsoft.com/office/drawing/2014/main" id="{E9425734-FF22-49A6-A292-9D95CBBF0C3F}"/>
                </a:ext>
              </a:extLst>
            </p:cNvPr>
            <p:cNvSpPr/>
            <p:nvPr/>
          </p:nvSpPr>
          <p:spPr>
            <a:xfrm>
              <a:off x="2560833" y="5024331"/>
              <a:ext cx="1624816" cy="479417"/>
            </a:xfrm>
            <a:prstGeom prst="wedgeEllipseCallout">
              <a:avLst>
                <a:gd name="adj1" fmla="val 44453"/>
                <a:gd name="adj2" fmla="val 65222"/>
              </a:avLst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rPr>
                <a:t>예금가입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rPr>
                <a:t>?</a:t>
              </a:r>
              <a:endParaRPr lang="ko-KR" altLang="en-US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endParaRPr>
            </a:p>
          </p:txBody>
        </p:sp>
        <p:sp>
          <p:nvSpPr>
            <p:cNvPr id="94" name="말풍선: 모서리가 둥근 사각형 93">
              <a:extLst>
                <a:ext uri="{FF2B5EF4-FFF2-40B4-BE49-F238E27FC236}">
                  <a16:creationId xmlns:a16="http://schemas.microsoft.com/office/drawing/2014/main" id="{5B1BBF94-466C-4E0D-9D04-E31B4A4876ED}"/>
                </a:ext>
              </a:extLst>
            </p:cNvPr>
            <p:cNvSpPr/>
            <p:nvPr/>
          </p:nvSpPr>
          <p:spPr>
            <a:xfrm>
              <a:off x="2675656" y="6087336"/>
              <a:ext cx="1361521" cy="406750"/>
            </a:xfrm>
            <a:prstGeom prst="wedgeRoundRectCallout">
              <a:avLst>
                <a:gd name="adj1" fmla="val -47155"/>
                <a:gd name="adj2" fmla="val -83047"/>
                <a:gd name="adj3" fmla="val 16667"/>
              </a:avLst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rPr>
                <a:t>****</a:t>
              </a:r>
              <a:endParaRPr lang="ko-KR" altLang="en-US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E18942-BD04-4C80-A6B9-F645B589BDF2}"/>
              </a:ext>
            </a:extLst>
          </p:cNvPr>
          <p:cNvGrpSpPr/>
          <p:nvPr/>
        </p:nvGrpSpPr>
        <p:grpSpPr>
          <a:xfrm>
            <a:off x="800101" y="3864399"/>
            <a:ext cx="4731405" cy="2406243"/>
            <a:chOff x="800101" y="3864392"/>
            <a:chExt cx="4731405" cy="240624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4BBB1F-B56E-4C35-8E3F-FDD9CB960995}"/>
                </a:ext>
              </a:extLst>
            </p:cNvPr>
            <p:cNvSpPr txBox="1"/>
            <p:nvPr/>
          </p:nvSpPr>
          <p:spPr>
            <a:xfrm>
              <a:off x="800101" y="3864392"/>
              <a:ext cx="43639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3. </a:t>
              </a:r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손님에게 금융서비스 제공</a:t>
              </a:r>
              <a:endPara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EF597A9-7B94-4ABF-B666-1AB681ABD0B2}"/>
                </a:ext>
              </a:extLst>
            </p:cNvPr>
            <p:cNvSpPr/>
            <p:nvPr/>
          </p:nvSpPr>
          <p:spPr>
            <a:xfrm>
              <a:off x="1134412" y="4616613"/>
              <a:ext cx="4397094" cy="165402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30AEBC2-0343-45BC-BAA8-EFFDF6CBD253}"/>
                </a:ext>
              </a:extLst>
            </p:cNvPr>
            <p:cNvSpPr/>
            <p:nvPr/>
          </p:nvSpPr>
          <p:spPr>
            <a:xfrm>
              <a:off x="4173825" y="5041650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7BA1C8B5-5CC9-4EF7-8A45-234006F3EF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4436731" y="5221929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7E97742F-BAF5-4D86-A2DC-D5BB030F57FF}"/>
                </a:ext>
              </a:extLst>
            </p:cNvPr>
            <p:cNvSpPr/>
            <p:nvPr/>
          </p:nvSpPr>
          <p:spPr>
            <a:xfrm>
              <a:off x="1352048" y="5060711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5B08B9D8-C53E-46EA-B1EA-FF259DC677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1556178" y="5144475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말풍선: 타원형 44">
              <a:extLst>
                <a:ext uri="{FF2B5EF4-FFF2-40B4-BE49-F238E27FC236}">
                  <a16:creationId xmlns:a16="http://schemas.microsoft.com/office/drawing/2014/main" id="{0F1A179C-6C4A-44C2-9E5E-EC4DA5E891D6}"/>
                </a:ext>
              </a:extLst>
            </p:cNvPr>
            <p:cNvSpPr/>
            <p:nvPr/>
          </p:nvSpPr>
          <p:spPr>
            <a:xfrm>
              <a:off x="2564547" y="4745553"/>
              <a:ext cx="1624816" cy="479417"/>
            </a:xfrm>
            <a:prstGeom prst="wedgeEllipseCallout">
              <a:avLst>
                <a:gd name="adj1" fmla="val 44453"/>
                <a:gd name="adj2" fmla="val 65222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예금가입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말풍선: 모서리가 둥근 사각형 53">
              <a:extLst>
                <a:ext uri="{FF2B5EF4-FFF2-40B4-BE49-F238E27FC236}">
                  <a16:creationId xmlns:a16="http://schemas.microsoft.com/office/drawing/2014/main" id="{C0C8DDF1-5AB2-4DBC-9DA6-2DDFF5F80F81}"/>
                </a:ext>
              </a:extLst>
            </p:cNvPr>
            <p:cNvSpPr/>
            <p:nvPr/>
          </p:nvSpPr>
          <p:spPr>
            <a:xfrm>
              <a:off x="2679370" y="5808558"/>
              <a:ext cx="1361521" cy="406750"/>
            </a:xfrm>
            <a:prstGeom prst="wedgeRoundRectCallout">
              <a:avLst>
                <a:gd name="adj1" fmla="val -47155"/>
                <a:gd name="adj2" fmla="val -83047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****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0C1BBF0-1127-4E2F-BA8C-780533BC32D6}"/>
              </a:ext>
            </a:extLst>
          </p:cNvPr>
          <p:cNvGrpSpPr/>
          <p:nvPr/>
        </p:nvGrpSpPr>
        <p:grpSpPr>
          <a:xfrm>
            <a:off x="6144563" y="3864486"/>
            <a:ext cx="4923318" cy="2356433"/>
            <a:chOff x="6144563" y="5084118"/>
            <a:chExt cx="4923318" cy="2356433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53DAE31A-DB89-4842-A219-C189D2F9CC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2367" y="5671879"/>
              <a:ext cx="693005" cy="1768672"/>
            </a:xfrm>
            <a:prstGeom prst="line">
              <a:avLst/>
            </a:prstGeom>
            <a:ln w="19050">
              <a:solidFill>
                <a:schemeClr val="bg2">
                  <a:lumMod val="75000"/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45C4247-ABDB-4784-803E-1C030614CD08}"/>
                </a:ext>
              </a:extLst>
            </p:cNvPr>
            <p:cNvSpPr txBox="1"/>
            <p:nvPr/>
          </p:nvSpPr>
          <p:spPr>
            <a:xfrm>
              <a:off x="6144563" y="5084118"/>
              <a:ext cx="43639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4.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상담 기록 남기기 </a:t>
              </a:r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&amp;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채널 연동</a:t>
              </a:r>
              <a:endPara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97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B9143966-39B8-4EEA-BD8F-B81501E430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7335845" y="6384447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17C7C76A-871C-4B4E-A8F3-E4C37810B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4213" y="5789338"/>
              <a:ext cx="1190217" cy="1190217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67847B-72C6-4BF4-8CE6-446586EA1060}"/>
                </a:ext>
              </a:extLst>
            </p:cNvPr>
            <p:cNvSpPr txBox="1"/>
            <p:nvPr/>
          </p:nvSpPr>
          <p:spPr>
            <a:xfrm>
              <a:off x="9159930" y="5660895"/>
              <a:ext cx="1907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alpha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통합상담관리 채널</a:t>
              </a: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E5953877-B18B-46FB-A467-B6B4A31A7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6952" y="6018870"/>
              <a:ext cx="1373909" cy="1373909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BE02BF8-410A-420E-AFD1-951D5DC8C518}"/>
                </a:ext>
              </a:extLst>
            </p:cNvPr>
            <p:cNvSpPr txBox="1"/>
            <p:nvPr/>
          </p:nvSpPr>
          <p:spPr>
            <a:xfrm>
              <a:off x="6422725" y="5958294"/>
              <a:ext cx="923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alpha val="25000"/>
                    </a:schemeClr>
                  </a:solidFill>
                </a:rPr>
                <a:t>report</a:t>
              </a:r>
              <a:endParaRPr lang="ko-KR" altLang="en-US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CE48F7C-4DC6-4819-B481-10663DA37DEC}"/>
              </a:ext>
            </a:extLst>
          </p:cNvPr>
          <p:cNvGrpSpPr/>
          <p:nvPr/>
        </p:nvGrpSpPr>
        <p:grpSpPr>
          <a:xfrm>
            <a:off x="6140843" y="3864392"/>
            <a:ext cx="4923318" cy="2356433"/>
            <a:chOff x="6140843" y="3864392"/>
            <a:chExt cx="4923318" cy="235643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AF96F-A998-40C3-8E57-8EBF9C4853E4}"/>
                </a:ext>
              </a:extLst>
            </p:cNvPr>
            <p:cNvSpPr txBox="1"/>
            <p:nvPr/>
          </p:nvSpPr>
          <p:spPr>
            <a:xfrm>
              <a:off x="6140843" y="3864392"/>
              <a:ext cx="43639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4. </a:t>
              </a:r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상담 기록 남기기 </a:t>
              </a:r>
              <a:r>
                <a:rPr lang="en-US" altLang="ko-KR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&amp; </a:t>
              </a:r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채널 연동</a:t>
              </a:r>
              <a:endPara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36D31E1-37C4-403A-B330-23847E208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8647" y="4452153"/>
              <a:ext cx="693005" cy="1768672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21309579-37B2-4E69-9A6A-2C9652097D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7332125" y="5164721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999C5B25-ECD4-42CE-8202-EDA3911F3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493" y="4569612"/>
              <a:ext cx="1190217" cy="119021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331E37-1D79-4299-8032-17A63F135E98}"/>
                </a:ext>
              </a:extLst>
            </p:cNvPr>
            <p:cNvSpPr txBox="1"/>
            <p:nvPr/>
          </p:nvSpPr>
          <p:spPr>
            <a:xfrm>
              <a:off x="6429082" y="4742662"/>
              <a:ext cx="923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report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68CC2C9-CCDB-41E7-897E-D9CDF35ACA63}"/>
                </a:ext>
              </a:extLst>
            </p:cNvPr>
            <p:cNvSpPr txBox="1"/>
            <p:nvPr/>
          </p:nvSpPr>
          <p:spPr>
            <a:xfrm>
              <a:off x="9156210" y="4441169"/>
              <a:ext cx="1907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통합상담관리 채널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6A2BCC1-3F59-4E2C-A113-51663AB47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3232" y="4799144"/>
              <a:ext cx="1373909" cy="1373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8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389703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578303" y="1064553"/>
            <a:ext cx="11035393" cy="1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734334" y="1209268"/>
            <a:ext cx="10657565" cy="5190708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8A18708-8CC3-4823-ACF6-18F932B9D0B4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6063117" y="1209268"/>
            <a:ext cx="0" cy="519070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1BC814-3F8D-4ABA-8203-72D7D0A11D08}"/>
              </a:ext>
            </a:extLst>
          </p:cNvPr>
          <p:cNvCxnSpPr>
            <a:cxnSpLocks/>
          </p:cNvCxnSpPr>
          <p:nvPr/>
        </p:nvCxnSpPr>
        <p:spPr>
          <a:xfrm flipH="1">
            <a:off x="722087" y="3733808"/>
            <a:ext cx="10669811" cy="2125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F08003A-D239-497C-8BDC-C5B835B25E81}"/>
              </a:ext>
            </a:extLst>
          </p:cNvPr>
          <p:cNvSpPr/>
          <p:nvPr/>
        </p:nvSpPr>
        <p:spPr>
          <a:xfrm>
            <a:off x="6594729" y="2134016"/>
            <a:ext cx="4397094" cy="1375288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919A66-3CD3-4407-A58B-EA25480BF0C3}"/>
              </a:ext>
            </a:extLst>
          </p:cNvPr>
          <p:cNvSpPr txBox="1"/>
          <p:nvPr/>
        </p:nvSpPr>
        <p:spPr>
          <a:xfrm>
            <a:off x="6140842" y="1321895"/>
            <a:ext cx="3282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영상</a:t>
            </a:r>
            <a:r>
              <a: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</a:t>
            </a:r>
            <a:r>
              <a: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공유</a:t>
            </a:r>
            <a:endParaRPr lang="en-US" altLang="ko-KR" sz="2200" dirty="0">
              <a:solidFill>
                <a:schemeClr val="tx1">
                  <a:alpha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4BBB1F-B56E-4C35-8E3F-FDD9CB960995}"/>
              </a:ext>
            </a:extLst>
          </p:cNvPr>
          <p:cNvSpPr txBox="1"/>
          <p:nvPr/>
        </p:nvSpPr>
        <p:spPr>
          <a:xfrm>
            <a:off x="800101" y="3864392"/>
            <a:ext cx="4363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손님에게 금융서비스 제공</a:t>
            </a:r>
            <a:endParaRPr lang="en-US" altLang="ko-KR" sz="2200" dirty="0">
              <a:solidFill>
                <a:schemeClr val="tx1">
                  <a:alpha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6AF96F-A998-40C3-8E57-8EBF9C4853E4}"/>
              </a:ext>
            </a:extLst>
          </p:cNvPr>
          <p:cNvSpPr txBox="1"/>
          <p:nvPr/>
        </p:nvSpPr>
        <p:spPr>
          <a:xfrm>
            <a:off x="6140843" y="3864392"/>
            <a:ext cx="4363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상담 기록 남기기 </a:t>
            </a:r>
            <a:r>
              <a: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채널 연동</a:t>
            </a:r>
            <a:endParaRPr lang="en-US" altLang="ko-KR" sz="2200" dirty="0">
              <a:solidFill>
                <a:schemeClr val="tx1">
                  <a:alpha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33DA90A-068A-4C02-919C-E5A7DFAC1B5B}"/>
              </a:ext>
            </a:extLst>
          </p:cNvPr>
          <p:cNvSpPr/>
          <p:nvPr/>
        </p:nvSpPr>
        <p:spPr>
          <a:xfrm>
            <a:off x="9634142" y="2280320"/>
            <a:ext cx="1224747" cy="111234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6" descr="110화상/수화/채팅 상담 | 양양군청 &gt; 전자민원 &gt; 종합민원안내 &gt; 110 ...">
            <a:extLst>
              <a:ext uri="{FF2B5EF4-FFF2-40B4-BE49-F238E27FC236}">
                <a16:creationId xmlns:a16="http://schemas.microsoft.com/office/drawing/2014/main" id="{0FDF75A1-922D-4237-9FC6-D4448EBA7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13" b="51670" l="21957" r="42826">
                        <a14:foregroundMark x1="27283" y1="39866" x2="31196" y2="51670"/>
                        <a14:foregroundMark x1="31196" y1="51670" x2="32609" y2="39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38" t="21018" r="61715" b="48100"/>
          <a:stretch/>
        </p:blipFill>
        <p:spPr bwMode="auto">
          <a:xfrm>
            <a:off x="9897048" y="2460599"/>
            <a:ext cx="929367" cy="8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AA33B80-689F-443D-B5A8-19C260D1BB43}"/>
              </a:ext>
            </a:extLst>
          </p:cNvPr>
          <p:cNvSpPr/>
          <p:nvPr/>
        </p:nvSpPr>
        <p:spPr>
          <a:xfrm>
            <a:off x="6812365" y="2299381"/>
            <a:ext cx="1224747" cy="111234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0000"/>
                </a:schemeClr>
              </a:solidFill>
            </a:endParaRPr>
          </a:p>
        </p:txBody>
      </p:sp>
      <p:pic>
        <p:nvPicPr>
          <p:cNvPr id="42" name="Picture 6" descr="110화상/수화/채팅 상담 | 양양군청 &gt; 전자민원 &gt; 종합민원안내 &gt; 110 ...">
            <a:extLst>
              <a:ext uri="{FF2B5EF4-FFF2-40B4-BE49-F238E27FC236}">
                <a16:creationId xmlns:a16="http://schemas.microsoft.com/office/drawing/2014/main" id="{BE01C0EF-AADC-43A3-8143-7A8C8BD7B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140" b="36971" l="62609" r="75109">
                        <a14:foregroundMark x1="65543" y1="35189" x2="66087" y2="34521"/>
                        <a14:foregroundMark x1="66413" y1="36526" x2="66739" y2="36971"/>
                        <a14:backgroundMark x1="63587" y1="32739" x2="63478" y2="16258"/>
                        <a14:backgroundMark x1="63478" y1="16258" x2="70543" y2="20267"/>
                        <a14:backgroundMark x1="70543" y1="20267" x2="71848" y2="34076"/>
                        <a14:backgroundMark x1="71848" y1="34076" x2="72826" y2="17817"/>
                        <a14:backgroundMark x1="72826" y1="17817" x2="75326" y2="222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139" t="18142" r="27476" b="61706"/>
          <a:stretch/>
        </p:blipFill>
        <p:spPr bwMode="auto">
          <a:xfrm>
            <a:off x="7016495" y="2383145"/>
            <a:ext cx="769067" cy="97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 descr="표지판이(가) 표시된 사진&#10;&#10;자동 생성된 설명">
            <a:extLst>
              <a:ext uri="{FF2B5EF4-FFF2-40B4-BE49-F238E27FC236}">
                <a16:creationId xmlns:a16="http://schemas.microsoft.com/office/drawing/2014/main" id="{3ABB16FF-4457-401D-9341-AFC44C47F3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47" y="2312197"/>
            <a:ext cx="1048588" cy="1048588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EF597A9-7B94-4ABF-B666-1AB681ABD0B2}"/>
              </a:ext>
            </a:extLst>
          </p:cNvPr>
          <p:cNvSpPr/>
          <p:nvPr/>
        </p:nvSpPr>
        <p:spPr>
          <a:xfrm>
            <a:off x="1134412" y="4616613"/>
            <a:ext cx="4397094" cy="1654022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0AEBC2-0343-45BC-BAA8-EFFDF6CBD253}"/>
              </a:ext>
            </a:extLst>
          </p:cNvPr>
          <p:cNvSpPr/>
          <p:nvPr/>
        </p:nvSpPr>
        <p:spPr>
          <a:xfrm>
            <a:off x="4173825" y="5041650"/>
            <a:ext cx="1224747" cy="111234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6" descr="110화상/수화/채팅 상담 | 양양군청 &gt; 전자민원 &gt; 종합민원안내 &gt; 110 ...">
            <a:extLst>
              <a:ext uri="{FF2B5EF4-FFF2-40B4-BE49-F238E27FC236}">
                <a16:creationId xmlns:a16="http://schemas.microsoft.com/office/drawing/2014/main" id="{7BA1C8B5-5CC9-4EF7-8A45-234006F3EF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13" b="51670" l="21957" r="42826">
                        <a14:foregroundMark x1="27283" y1="39866" x2="31196" y2="51670"/>
                        <a14:foregroundMark x1="31196" y1="51670" x2="32609" y2="39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38" t="21018" r="61715" b="48100"/>
          <a:stretch/>
        </p:blipFill>
        <p:spPr bwMode="auto">
          <a:xfrm>
            <a:off x="4436731" y="5221929"/>
            <a:ext cx="929367" cy="8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E97742F-BAF5-4D86-A2DC-D5BB030F57FF}"/>
              </a:ext>
            </a:extLst>
          </p:cNvPr>
          <p:cNvSpPr/>
          <p:nvPr/>
        </p:nvSpPr>
        <p:spPr>
          <a:xfrm>
            <a:off x="1352048" y="5060711"/>
            <a:ext cx="1224747" cy="111234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6" descr="110화상/수화/채팅 상담 | 양양군청 &gt; 전자민원 &gt; 종합민원안내 &gt; 110 ...">
            <a:extLst>
              <a:ext uri="{FF2B5EF4-FFF2-40B4-BE49-F238E27FC236}">
                <a16:creationId xmlns:a16="http://schemas.microsoft.com/office/drawing/2014/main" id="{5B08B9D8-C53E-46EA-B1EA-FF259DC67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140" b="36971" l="62609" r="75109">
                        <a14:foregroundMark x1="65543" y1="35189" x2="66087" y2="34521"/>
                        <a14:foregroundMark x1="66413" y1="36526" x2="66739" y2="36971"/>
                        <a14:backgroundMark x1="63587" y1="32739" x2="63478" y2="16258"/>
                        <a14:backgroundMark x1="63478" y1="16258" x2="70543" y2="20267"/>
                        <a14:backgroundMark x1="70543" y1="20267" x2="71848" y2="34076"/>
                        <a14:backgroundMark x1="71848" y1="34076" x2="72826" y2="17817"/>
                        <a14:backgroundMark x1="72826" y1="17817" x2="75326" y2="222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139" t="18142" r="27476" b="61706"/>
          <a:stretch/>
        </p:blipFill>
        <p:spPr bwMode="auto">
          <a:xfrm>
            <a:off x="1556178" y="5144475"/>
            <a:ext cx="769067" cy="97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말풍선: 타원형 44">
            <a:extLst>
              <a:ext uri="{FF2B5EF4-FFF2-40B4-BE49-F238E27FC236}">
                <a16:creationId xmlns:a16="http://schemas.microsoft.com/office/drawing/2014/main" id="{0F1A179C-6C4A-44C2-9E5E-EC4DA5E891D6}"/>
              </a:ext>
            </a:extLst>
          </p:cNvPr>
          <p:cNvSpPr/>
          <p:nvPr/>
        </p:nvSpPr>
        <p:spPr>
          <a:xfrm>
            <a:off x="2564547" y="4745553"/>
            <a:ext cx="1624816" cy="479417"/>
          </a:xfrm>
          <a:prstGeom prst="wedgeEllipseCallout">
            <a:avLst>
              <a:gd name="adj1" fmla="val 44453"/>
              <a:gd name="adj2" fmla="val 65222"/>
            </a:avLst>
          </a:prstGeom>
          <a:solidFill>
            <a:schemeClr val="accent1">
              <a:lumMod val="40000"/>
              <a:lumOff val="60000"/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예금가입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  <a:alpha val="25000"/>
                </a:schemeClr>
              </a:solidFill>
            </a:endParaRPr>
          </a:p>
        </p:txBody>
      </p:sp>
      <p:sp>
        <p:nvSpPr>
          <p:cNvPr id="54" name="말풍선: 모서리가 둥근 사각형 53">
            <a:extLst>
              <a:ext uri="{FF2B5EF4-FFF2-40B4-BE49-F238E27FC236}">
                <a16:creationId xmlns:a16="http://schemas.microsoft.com/office/drawing/2014/main" id="{C0C8DDF1-5AB2-4DBC-9DA6-2DDFF5F80F81}"/>
              </a:ext>
            </a:extLst>
          </p:cNvPr>
          <p:cNvSpPr/>
          <p:nvPr/>
        </p:nvSpPr>
        <p:spPr>
          <a:xfrm>
            <a:off x="2679370" y="5808558"/>
            <a:ext cx="1361521" cy="406750"/>
          </a:xfrm>
          <a:prstGeom prst="wedgeRoundRectCallout">
            <a:avLst>
              <a:gd name="adj1" fmla="val -47155"/>
              <a:gd name="adj2" fmla="val -83047"/>
              <a:gd name="adj3" fmla="val 16667"/>
            </a:avLst>
          </a:prstGeom>
          <a:solidFill>
            <a:schemeClr val="accent1">
              <a:lumMod val="40000"/>
              <a:lumOff val="60000"/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****</a:t>
            </a:r>
            <a:endParaRPr lang="ko-KR" altLang="en-US" dirty="0">
              <a:solidFill>
                <a:schemeClr val="tx1">
                  <a:lumMod val="75000"/>
                  <a:lumOff val="25000"/>
                  <a:alpha val="25000"/>
                </a:schemeClr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36D31E1-37C4-403A-B330-23847E208E52}"/>
              </a:ext>
            </a:extLst>
          </p:cNvPr>
          <p:cNvCxnSpPr>
            <a:cxnSpLocks/>
          </p:cNvCxnSpPr>
          <p:nvPr/>
        </p:nvCxnSpPr>
        <p:spPr>
          <a:xfrm flipH="1">
            <a:off x="8298647" y="4452153"/>
            <a:ext cx="693005" cy="1768672"/>
          </a:xfrm>
          <a:prstGeom prst="line">
            <a:avLst/>
          </a:prstGeom>
          <a:ln w="19050">
            <a:solidFill>
              <a:schemeClr val="bg2">
                <a:lumMod val="75000"/>
                <a:alpha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6" descr="110화상/수화/채팅 상담 | 양양군청 &gt; 전자민원 &gt; 종합민원안내 &gt; 110 ...">
            <a:extLst>
              <a:ext uri="{FF2B5EF4-FFF2-40B4-BE49-F238E27FC236}">
                <a16:creationId xmlns:a16="http://schemas.microsoft.com/office/drawing/2014/main" id="{21309579-37B2-4E69-9A6A-2C9652097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13" b="51670" l="21957" r="42826">
                        <a14:foregroundMark x1="27283" y1="39866" x2="31196" y2="51670"/>
                        <a14:foregroundMark x1="31196" y1="51670" x2="32609" y2="39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38" t="21018" r="61715" b="48100"/>
          <a:stretch/>
        </p:blipFill>
        <p:spPr bwMode="auto">
          <a:xfrm>
            <a:off x="7332125" y="5164721"/>
            <a:ext cx="929367" cy="8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99C5B25-ECD4-42CE-8202-EDA3911F38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93" y="4569612"/>
            <a:ext cx="1190217" cy="119021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B331E37-1D79-4299-8032-17A63F135E98}"/>
              </a:ext>
            </a:extLst>
          </p:cNvPr>
          <p:cNvSpPr txBox="1"/>
          <p:nvPr/>
        </p:nvSpPr>
        <p:spPr>
          <a:xfrm>
            <a:off x="6429082" y="4742662"/>
            <a:ext cx="92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alpha val="25000"/>
                  </a:schemeClr>
                </a:solidFill>
              </a:rPr>
              <a:t>report</a:t>
            </a:r>
            <a:endParaRPr lang="ko-KR" alt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8CC2C9-CCDB-41E7-897E-D9CDF35ACA63}"/>
              </a:ext>
            </a:extLst>
          </p:cNvPr>
          <p:cNvSpPr txBox="1"/>
          <p:nvPr/>
        </p:nvSpPr>
        <p:spPr>
          <a:xfrm>
            <a:off x="9156210" y="4441169"/>
            <a:ext cx="190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alpha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통합상담관리 채널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86A2BCC1-3F59-4E2C-A113-51663AB472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232" y="4799144"/>
            <a:ext cx="1373909" cy="137390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E596315-6452-4183-AAD8-2E9F405513AD}"/>
              </a:ext>
            </a:extLst>
          </p:cNvPr>
          <p:cNvGrpSpPr/>
          <p:nvPr/>
        </p:nvGrpSpPr>
        <p:grpSpPr>
          <a:xfrm>
            <a:off x="800101" y="1321895"/>
            <a:ext cx="4897052" cy="2114924"/>
            <a:chOff x="800101" y="1321895"/>
            <a:chExt cx="4897052" cy="2114924"/>
          </a:xfrm>
        </p:grpSpPr>
        <p:pic>
          <p:nvPicPr>
            <p:cNvPr id="2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94004228-7AD7-4289-8352-23CF2F3B2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1458209" y="2417270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 descr="텍스트, 표지판, 시계, 옅은이(가) 표시된 사진&#10;&#10;자동 생성된 설명">
              <a:extLst>
                <a:ext uri="{FF2B5EF4-FFF2-40B4-BE49-F238E27FC236}">
                  <a16:creationId xmlns:a16="http://schemas.microsoft.com/office/drawing/2014/main" id="{FF045777-ED6F-4B25-9E7C-386A478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675" y="2403143"/>
              <a:ext cx="1033676" cy="1033676"/>
            </a:xfrm>
            <a:prstGeom prst="rect">
              <a:avLst/>
            </a:prstGeom>
          </p:spPr>
        </p:pic>
        <p:pic>
          <p:nvPicPr>
            <p:cNvPr id="24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5DA4721C-78B7-4FC6-8234-5BCFBE1229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4571211" y="2417270"/>
              <a:ext cx="977618" cy="897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F1765C-82BC-408B-9B72-CAF9A6866CE6}"/>
                </a:ext>
              </a:extLst>
            </p:cNvPr>
            <p:cNvSpPr txBox="1"/>
            <p:nvPr/>
          </p:nvSpPr>
          <p:spPr>
            <a:xfrm>
              <a:off x="800101" y="1321895"/>
              <a:ext cx="48970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1. </a:t>
              </a:r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손님과 </a:t>
              </a:r>
              <a:r>
                <a:rPr lang="ko-KR" altLang="en-US" sz="22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텔러의</a:t>
              </a:r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매칭</a:t>
              </a:r>
              <a:endPara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10C5C23D-2407-4B4E-9880-4A40696DD1AD}"/>
                </a:ext>
              </a:extLst>
            </p:cNvPr>
            <p:cNvSpPr/>
            <p:nvPr/>
          </p:nvSpPr>
          <p:spPr>
            <a:xfrm>
              <a:off x="2369627" y="2785726"/>
              <a:ext cx="354810" cy="286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화살표: 오른쪽 79">
              <a:extLst>
                <a:ext uri="{FF2B5EF4-FFF2-40B4-BE49-F238E27FC236}">
                  <a16:creationId xmlns:a16="http://schemas.microsoft.com/office/drawing/2014/main" id="{2248093F-2004-4DB3-9E64-F49507D049C5}"/>
                </a:ext>
              </a:extLst>
            </p:cNvPr>
            <p:cNvSpPr/>
            <p:nvPr/>
          </p:nvSpPr>
          <p:spPr>
            <a:xfrm rot="10800000">
              <a:off x="4204708" y="2785726"/>
              <a:ext cx="354810" cy="286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987D66-D75F-489D-B3F1-CEB49D35AFCC}"/>
              </a:ext>
            </a:extLst>
          </p:cNvPr>
          <p:cNvSpPr/>
          <p:nvPr/>
        </p:nvSpPr>
        <p:spPr>
          <a:xfrm>
            <a:off x="3619566" y="332559"/>
            <a:ext cx="4903820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 기술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74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602796" y="359538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578303" y="1064553"/>
            <a:ext cx="11035393" cy="1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767216" y="1231962"/>
            <a:ext cx="10657565" cy="5190708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CFAC7-AC76-42D7-ACD9-68B1CCAE5063}"/>
              </a:ext>
            </a:extLst>
          </p:cNvPr>
          <p:cNvSpPr txBox="1"/>
          <p:nvPr/>
        </p:nvSpPr>
        <p:spPr>
          <a:xfrm>
            <a:off x="950232" y="1326605"/>
            <a:ext cx="60230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손님과 </a:t>
            </a:r>
            <a:r>
              <a:rPr lang="ko-KR" altLang="en-US" sz="2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텔러의</a:t>
            </a:r>
            <a:r>
              <a:rPr lang="ko-KR" altLang="en-US" sz="2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매칭</a:t>
            </a:r>
            <a:endParaRPr lang="en-US" altLang="ko-KR" sz="2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323354-B31C-4C26-9971-0E447F90C8C6}"/>
              </a:ext>
            </a:extLst>
          </p:cNvPr>
          <p:cNvCxnSpPr/>
          <p:nvPr/>
        </p:nvCxnSpPr>
        <p:spPr>
          <a:xfrm>
            <a:off x="6589808" y="2136555"/>
            <a:ext cx="0" cy="3593123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원통형 9">
            <a:extLst>
              <a:ext uri="{FF2B5EF4-FFF2-40B4-BE49-F238E27FC236}">
                <a16:creationId xmlns:a16="http://schemas.microsoft.com/office/drawing/2014/main" id="{5FB81012-29AD-4C51-A545-66B6F4B94A2A}"/>
              </a:ext>
            </a:extLst>
          </p:cNvPr>
          <p:cNvSpPr/>
          <p:nvPr/>
        </p:nvSpPr>
        <p:spPr>
          <a:xfrm>
            <a:off x="7498026" y="2813733"/>
            <a:ext cx="3127375" cy="3052111"/>
          </a:xfrm>
          <a:prstGeom prst="can">
            <a:avLst>
              <a:gd name="adj" fmla="val 1418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2CD4C4B7-6867-45DA-B39A-212A0BB63BD6}"/>
              </a:ext>
            </a:extLst>
          </p:cNvPr>
          <p:cNvSpPr/>
          <p:nvPr/>
        </p:nvSpPr>
        <p:spPr>
          <a:xfrm>
            <a:off x="7600599" y="3629747"/>
            <a:ext cx="1306296" cy="41385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clients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2B52-C9BB-46A3-A1F4-F1263A803A9D}"/>
              </a:ext>
            </a:extLst>
          </p:cNvPr>
          <p:cNvSpPr txBox="1"/>
          <p:nvPr/>
        </p:nvSpPr>
        <p:spPr>
          <a:xfrm>
            <a:off x="7835981" y="3304559"/>
            <a:ext cx="97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buffer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8DD54CDB-CD4C-4A5D-BA64-AFB756158AF0}"/>
              </a:ext>
            </a:extLst>
          </p:cNvPr>
          <p:cNvSpPr/>
          <p:nvPr/>
        </p:nvSpPr>
        <p:spPr>
          <a:xfrm>
            <a:off x="9259929" y="3627159"/>
            <a:ext cx="1306296" cy="41385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tellers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9" name="그림 38" descr="그리기이(가) 표시된 사진&#10;&#10;자동 생성된 설명">
            <a:extLst>
              <a:ext uri="{FF2B5EF4-FFF2-40B4-BE49-F238E27FC236}">
                <a16:creationId xmlns:a16="http://schemas.microsoft.com/office/drawing/2014/main" id="{3B445643-FABD-4E18-89B2-7CECD92A77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153" t="65" r="66103" b="64333"/>
          <a:stretch/>
        </p:blipFill>
        <p:spPr>
          <a:xfrm>
            <a:off x="6780776" y="2381527"/>
            <a:ext cx="773267" cy="75966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2E6ED38-273F-49C1-9F82-A0E2E62291DE}"/>
              </a:ext>
            </a:extLst>
          </p:cNvPr>
          <p:cNvSpPr txBox="1"/>
          <p:nvPr/>
        </p:nvSpPr>
        <p:spPr>
          <a:xfrm>
            <a:off x="8436277" y="2836783"/>
            <a:ext cx="126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Node.JS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04ACDF4-9298-44DC-9060-3905BD61D333}"/>
              </a:ext>
            </a:extLst>
          </p:cNvPr>
          <p:cNvSpPr/>
          <p:nvPr/>
        </p:nvSpPr>
        <p:spPr>
          <a:xfrm rot="2495507">
            <a:off x="7179370" y="3218514"/>
            <a:ext cx="794748" cy="41774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7286FBDB-5839-4FFF-92EB-4B73A49838E1}"/>
              </a:ext>
            </a:extLst>
          </p:cNvPr>
          <p:cNvSpPr/>
          <p:nvPr/>
        </p:nvSpPr>
        <p:spPr>
          <a:xfrm rot="8110944">
            <a:off x="10157261" y="3201548"/>
            <a:ext cx="783665" cy="41774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21599969" lon="0" rev="10799999"/>
              </a:camera>
              <a:lightRig rig="threePt" dir="t"/>
            </a:scene3d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443A28AB-C06C-4220-B47A-08712828034B}"/>
              </a:ext>
            </a:extLst>
          </p:cNvPr>
          <p:cNvSpPr/>
          <p:nvPr/>
        </p:nvSpPr>
        <p:spPr>
          <a:xfrm>
            <a:off x="8011180" y="4141166"/>
            <a:ext cx="2115060" cy="652266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length &gt; 0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DB9E530-E1B9-4C0C-9994-8F06DD70E878}"/>
              </a:ext>
            </a:extLst>
          </p:cNvPr>
          <p:cNvSpPr/>
          <p:nvPr/>
        </p:nvSpPr>
        <p:spPr>
          <a:xfrm>
            <a:off x="8813738" y="4881654"/>
            <a:ext cx="509943" cy="40983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19CEB2F4-B0AC-475E-B94D-9BD00E9BC3EA}"/>
              </a:ext>
            </a:extLst>
          </p:cNvPr>
          <p:cNvSpPr/>
          <p:nvPr/>
        </p:nvSpPr>
        <p:spPr>
          <a:xfrm>
            <a:off x="8186424" y="5330285"/>
            <a:ext cx="1689004" cy="31935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New Room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0" name="그림 59" descr="그리기이(가) 표시된 사진&#10;&#10;자동 생성된 설명">
            <a:extLst>
              <a:ext uri="{FF2B5EF4-FFF2-40B4-BE49-F238E27FC236}">
                <a16:creationId xmlns:a16="http://schemas.microsoft.com/office/drawing/2014/main" id="{D3155861-0EF7-4E47-A621-B4E3BD1139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153" t="65" r="66103" b="64333"/>
          <a:stretch/>
        </p:blipFill>
        <p:spPr>
          <a:xfrm>
            <a:off x="10619598" y="2357895"/>
            <a:ext cx="773267" cy="75966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5B74A35-DDBE-4EC1-AE7B-20CD66F9DC22}"/>
              </a:ext>
            </a:extLst>
          </p:cNvPr>
          <p:cNvSpPr txBox="1"/>
          <p:nvPr/>
        </p:nvSpPr>
        <p:spPr>
          <a:xfrm>
            <a:off x="6745602" y="2214323"/>
            <a:ext cx="78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client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755B89-136F-478B-AA02-F094398915EF}"/>
              </a:ext>
            </a:extLst>
          </p:cNvPr>
          <p:cNvSpPr txBox="1"/>
          <p:nvPr/>
        </p:nvSpPr>
        <p:spPr>
          <a:xfrm>
            <a:off x="10630048" y="2196861"/>
            <a:ext cx="78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teller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F95606C-47AC-498F-A20C-233CE2A35CFB}"/>
              </a:ext>
            </a:extLst>
          </p:cNvPr>
          <p:cNvGrpSpPr/>
          <p:nvPr/>
        </p:nvGrpSpPr>
        <p:grpSpPr>
          <a:xfrm>
            <a:off x="1286914" y="2187562"/>
            <a:ext cx="4829655" cy="3864259"/>
            <a:chOff x="2948611" y="1914530"/>
            <a:chExt cx="6229793" cy="4952639"/>
          </a:xfrm>
        </p:grpSpPr>
        <p:pic>
          <p:nvPicPr>
            <p:cNvPr id="7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856038CD-FAB0-4C2D-8F40-25922C15A3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00" t="15762" r="25226" b="61706"/>
            <a:stretch/>
          </p:blipFill>
          <p:spPr bwMode="auto">
            <a:xfrm>
              <a:off x="3228018" y="1914530"/>
              <a:ext cx="1114574" cy="96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93134475-8BE4-4B6F-8F84-D69D54E0DE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1002" b="74388" l="75652" r="89457">
                          <a14:foregroundMark x1="82065" y1="67929" x2="82826" y2="74388"/>
                          <a14:backgroundMark x1="78804" y1="57684" x2="78913" y2="71715"/>
                          <a14:backgroundMark x1="78913" y1="71715" x2="80000" y2="7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47" t="53036" r="11448" b="24431"/>
            <a:stretch/>
          </p:blipFill>
          <p:spPr bwMode="auto">
            <a:xfrm>
              <a:off x="2948611" y="2786350"/>
              <a:ext cx="972295" cy="1043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B7BAD5A2-9559-4B8A-B535-4BFB65DB50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00" t="15762" r="25226" b="61706"/>
            <a:stretch/>
          </p:blipFill>
          <p:spPr bwMode="auto">
            <a:xfrm>
              <a:off x="3102853" y="3802949"/>
              <a:ext cx="1114574" cy="96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4A8030DC-06FF-4631-81CD-997F53E795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8228632" y="3649291"/>
              <a:ext cx="949772" cy="866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BF4BAF79-CB70-4197-935A-F8B6DDCADF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8208573" y="2517408"/>
              <a:ext cx="949772" cy="866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node js tutorial | node js training institute in delhi">
              <a:extLst>
                <a:ext uri="{FF2B5EF4-FFF2-40B4-BE49-F238E27FC236}">
                  <a16:creationId xmlns:a16="http://schemas.microsoft.com/office/drawing/2014/main" id="{0D9A75A2-5C6E-4C98-9417-F2119BF23F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550" y="2772987"/>
              <a:ext cx="3043004" cy="1536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EC489C4A-16E7-4A92-9E40-846B0D909F77}"/>
                </a:ext>
              </a:extLst>
            </p:cNvPr>
            <p:cNvSpPr/>
            <p:nvPr/>
          </p:nvSpPr>
          <p:spPr>
            <a:xfrm rot="1966154">
              <a:off x="4261216" y="2729660"/>
              <a:ext cx="491390" cy="282224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9A294A82-43B2-4FFA-89FA-2138227D5FDA}"/>
                </a:ext>
              </a:extLst>
            </p:cNvPr>
            <p:cNvSpPr/>
            <p:nvPr/>
          </p:nvSpPr>
          <p:spPr>
            <a:xfrm>
              <a:off x="4084964" y="3330905"/>
              <a:ext cx="491390" cy="282224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화살표: 오른쪽 84">
              <a:extLst>
                <a:ext uri="{FF2B5EF4-FFF2-40B4-BE49-F238E27FC236}">
                  <a16:creationId xmlns:a16="http://schemas.microsoft.com/office/drawing/2014/main" id="{0855851F-7970-4522-A437-6427A3122777}"/>
                </a:ext>
              </a:extLst>
            </p:cNvPr>
            <p:cNvSpPr/>
            <p:nvPr/>
          </p:nvSpPr>
          <p:spPr>
            <a:xfrm rot="19800000">
              <a:off x="4179050" y="3989073"/>
              <a:ext cx="491390" cy="282224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화살표: 오른쪽 87">
              <a:extLst>
                <a:ext uri="{FF2B5EF4-FFF2-40B4-BE49-F238E27FC236}">
                  <a16:creationId xmlns:a16="http://schemas.microsoft.com/office/drawing/2014/main" id="{89BD8DA4-10DE-4A3E-B4FB-50DBE44B3E57}"/>
                </a:ext>
              </a:extLst>
            </p:cNvPr>
            <p:cNvSpPr/>
            <p:nvPr/>
          </p:nvSpPr>
          <p:spPr>
            <a:xfrm rot="10322101">
              <a:off x="7653073" y="3054881"/>
              <a:ext cx="491390" cy="282224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화살표: 오른쪽 88">
              <a:extLst>
                <a:ext uri="{FF2B5EF4-FFF2-40B4-BE49-F238E27FC236}">
                  <a16:creationId xmlns:a16="http://schemas.microsoft.com/office/drawing/2014/main" id="{0D29726F-6E1C-49E9-B3E2-E867219AE8A7}"/>
                </a:ext>
              </a:extLst>
            </p:cNvPr>
            <p:cNvSpPr/>
            <p:nvPr/>
          </p:nvSpPr>
          <p:spPr>
            <a:xfrm rot="11633703">
              <a:off x="7674185" y="3853411"/>
              <a:ext cx="491390" cy="282224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24CAF9-030A-447F-BB73-CC42D58E8C28}"/>
                </a:ext>
              </a:extLst>
            </p:cNvPr>
            <p:cNvSpPr/>
            <p:nvPr/>
          </p:nvSpPr>
          <p:spPr>
            <a:xfrm>
              <a:off x="3807195" y="5330750"/>
              <a:ext cx="2255282" cy="153641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0CA6426C-36D3-4651-8692-0DB1CB095577}"/>
                </a:ext>
              </a:extLst>
            </p:cNvPr>
            <p:cNvSpPr/>
            <p:nvPr/>
          </p:nvSpPr>
          <p:spPr>
            <a:xfrm>
              <a:off x="5875625" y="4471789"/>
              <a:ext cx="393114" cy="553656"/>
            </a:xfrm>
            <a:prstGeom prst="downArrow">
              <a:avLst/>
            </a:prstGeom>
            <a:solidFill>
              <a:srgbClr val="385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F22041CB-8777-44A4-9D9C-83702833BD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4993361" y="5747764"/>
              <a:ext cx="949772" cy="866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75FD8F-4317-4B3C-910A-FB530F173862}"/>
                </a:ext>
              </a:extLst>
            </p:cNvPr>
            <p:cNvSpPr txBox="1"/>
            <p:nvPr/>
          </p:nvSpPr>
          <p:spPr>
            <a:xfrm>
              <a:off x="3838534" y="5383977"/>
              <a:ext cx="954819" cy="465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창구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A991385-2E6D-43A8-9115-432CE7172BC1}"/>
                </a:ext>
              </a:extLst>
            </p:cNvPr>
            <p:cNvSpPr/>
            <p:nvPr/>
          </p:nvSpPr>
          <p:spPr>
            <a:xfrm>
              <a:off x="6247086" y="5330750"/>
              <a:ext cx="2255282" cy="153641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6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02546784-D624-4322-9D68-F6A98727B9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1002" b="74388" l="75652" r="89457">
                          <a14:foregroundMark x1="82065" y1="67929" x2="82826" y2="74388"/>
                          <a14:backgroundMark x1="78804" y1="57684" x2="78913" y2="71715"/>
                          <a14:backgroundMark x1="78913" y1="71715" x2="80000" y2="7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47" t="53036" r="11448" b="24431"/>
            <a:stretch/>
          </p:blipFill>
          <p:spPr bwMode="auto">
            <a:xfrm>
              <a:off x="6329461" y="5659115"/>
              <a:ext cx="972295" cy="104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C1E245D7-6304-4D76-AD71-AD871E938F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7433255" y="5747764"/>
              <a:ext cx="949772" cy="866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16066CA-AC62-4E2A-8059-2F7EAF022ED2}"/>
                </a:ext>
              </a:extLst>
            </p:cNvPr>
            <p:cNvSpPr txBox="1"/>
            <p:nvPr/>
          </p:nvSpPr>
          <p:spPr>
            <a:xfrm>
              <a:off x="6278427" y="5383977"/>
              <a:ext cx="954820" cy="465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창구</a:t>
              </a:r>
            </a:p>
          </p:txBody>
        </p:sp>
        <p:pic>
          <p:nvPicPr>
            <p:cNvPr id="64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B11F98CE-15E5-4BBB-830B-0EE83C253A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00" t="15762" r="25226" b="61706"/>
            <a:stretch/>
          </p:blipFill>
          <p:spPr bwMode="auto">
            <a:xfrm>
              <a:off x="3712431" y="5699500"/>
              <a:ext cx="1114574" cy="96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6" name="Picture 2" descr="Web Socket이란? - 한 눈에 끝내는 Node.js">
            <a:extLst>
              <a:ext uri="{FF2B5EF4-FFF2-40B4-BE49-F238E27FC236}">
                <a16:creationId xmlns:a16="http://schemas.microsoft.com/office/drawing/2014/main" id="{DC4DA01E-606B-4A6A-A2CE-1B1ABC9AC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7768" r="89889">
                        <a14:foregroundMark x1="20838" y1="44138" x2="20838" y2="44138"/>
                        <a14:foregroundMark x1="20838" y1="44138" x2="20838" y2="44138"/>
                        <a14:foregroundMark x1="18866" y1="55517" x2="18866" y2="55517"/>
                        <a14:foregroundMark x1="18866" y1="55517" x2="18866" y2="55517"/>
                        <a14:foregroundMark x1="7768" y1="51379" x2="7768" y2="51379"/>
                        <a14:foregroundMark x1="7768" y1="51379" x2="7768" y2="51379"/>
                        <a14:foregroundMark x1="45623" y1="47241" x2="45623" y2="47241"/>
                        <a14:foregroundMark x1="45623" y1="47241" x2="45623" y2="47241"/>
                        <a14:foregroundMark x1="52898" y1="47241" x2="52898" y2="47241"/>
                        <a14:foregroundMark x1="52898" y1="47241" x2="52898" y2="47241"/>
                        <a14:foregroundMark x1="59803" y1="44828" x2="59803" y2="44828"/>
                        <a14:foregroundMark x1="59803" y1="44828" x2="59803" y2="44828"/>
                        <a14:foregroundMark x1="63379" y1="47241" x2="63379" y2="47241"/>
                        <a14:foregroundMark x1="63379" y1="47241" x2="63379" y2="47241"/>
                        <a14:foregroundMark x1="70037" y1="53103" x2="70037" y2="53103"/>
                        <a14:foregroundMark x1="70037" y1="53103" x2="70037" y2="53103"/>
                        <a14:foregroundMark x1="77312" y1="44828" x2="77312" y2="44828"/>
                        <a14:foregroundMark x1="77312" y1="44828" x2="77312" y2="44828"/>
                        <a14:foregroundMark x1="81381" y1="61034" x2="81381" y2="61034"/>
                        <a14:foregroundMark x1="81134" y1="61034" x2="81134" y2="61034"/>
                        <a14:foregroundMark x1="83970" y1="49655" x2="83970" y2="49655"/>
                        <a14:foregroundMark x1="83970" y1="49655" x2="83970" y2="49655"/>
                        <a14:foregroundMark x1="83477" y1="38276" x2="83477" y2="38276"/>
                        <a14:foregroundMark x1="83477" y1="38276" x2="83477" y2="38276"/>
                        <a14:foregroundMark x1="88903" y1="47241" x2="88903" y2="47241"/>
                        <a14:foregroundMark x1="88903" y1="47241" x2="88903" y2="47241"/>
                        <a14:foregroundMark x1="57221" y1="50000" x2="57221" y2="50000"/>
                        <a14:foregroundMark x1="57221" y1="50000" x2="57221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0" t="9565" r="5621" b="9534"/>
          <a:stretch/>
        </p:blipFill>
        <p:spPr bwMode="auto">
          <a:xfrm>
            <a:off x="3334960" y="2549482"/>
            <a:ext cx="1372282" cy="4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305B03-CF24-4F1B-9F95-7EEEA153A652}"/>
              </a:ext>
            </a:extLst>
          </p:cNvPr>
          <p:cNvSpPr txBox="1"/>
          <p:nvPr/>
        </p:nvSpPr>
        <p:spPr>
          <a:xfrm>
            <a:off x="8032331" y="2079673"/>
            <a:ext cx="199718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내 알고리즘</a:t>
            </a:r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id="{30D0C21D-5D29-4034-9BDD-22AB60A786DB}"/>
              </a:ext>
            </a:extLst>
          </p:cNvPr>
          <p:cNvSpPr/>
          <p:nvPr/>
        </p:nvSpPr>
        <p:spPr>
          <a:xfrm rot="8100000">
            <a:off x="6928064" y="4148150"/>
            <a:ext cx="956417" cy="41774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21000000" lon="0" rev="10799999"/>
              </a:camera>
              <a:lightRig rig="threePt" dir="t"/>
            </a:scene3d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disconnect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4" name="화살표: 오른쪽 113">
            <a:extLst>
              <a:ext uri="{FF2B5EF4-FFF2-40B4-BE49-F238E27FC236}">
                <a16:creationId xmlns:a16="http://schemas.microsoft.com/office/drawing/2014/main" id="{CB0E502A-E919-4131-BB92-4B56D4733F9F}"/>
              </a:ext>
            </a:extLst>
          </p:cNvPr>
          <p:cNvSpPr/>
          <p:nvPr/>
        </p:nvSpPr>
        <p:spPr>
          <a:xfrm rot="2700000">
            <a:off x="10229674" y="4148149"/>
            <a:ext cx="956417" cy="41774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disconnect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8F0411D-62DC-4B26-B208-7E8E9EB47721}"/>
              </a:ext>
            </a:extLst>
          </p:cNvPr>
          <p:cNvSpPr txBox="1"/>
          <p:nvPr/>
        </p:nvSpPr>
        <p:spPr>
          <a:xfrm>
            <a:off x="9490439" y="3304559"/>
            <a:ext cx="97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buffer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D04F6FB-0505-49F1-BA7E-16488B877C7D}"/>
              </a:ext>
            </a:extLst>
          </p:cNvPr>
          <p:cNvSpPr/>
          <p:nvPr/>
        </p:nvSpPr>
        <p:spPr>
          <a:xfrm>
            <a:off x="3656336" y="332559"/>
            <a:ext cx="4903820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 기술 </a:t>
            </a:r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Node.JS</a:t>
            </a:r>
          </a:p>
        </p:txBody>
      </p:sp>
    </p:spTree>
    <p:extLst>
      <p:ext uri="{BB962C8B-B14F-4D97-AF65-F5344CB8AC3E}">
        <p14:creationId xmlns:p14="http://schemas.microsoft.com/office/powerpoint/2010/main" val="240577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389703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578303" y="1064553"/>
            <a:ext cx="11035393" cy="1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734334" y="1209268"/>
            <a:ext cx="10657565" cy="5190708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8A18708-8CC3-4823-ACF6-18F932B9D0B4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6063117" y="1209268"/>
            <a:ext cx="0" cy="519070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1BC814-3F8D-4ABA-8203-72D7D0A11D08}"/>
              </a:ext>
            </a:extLst>
          </p:cNvPr>
          <p:cNvCxnSpPr>
            <a:cxnSpLocks/>
          </p:cNvCxnSpPr>
          <p:nvPr/>
        </p:nvCxnSpPr>
        <p:spPr>
          <a:xfrm flipH="1">
            <a:off x="722087" y="3733808"/>
            <a:ext cx="10669811" cy="2125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14BBB1F-B56E-4C35-8E3F-FDD9CB960995}"/>
              </a:ext>
            </a:extLst>
          </p:cNvPr>
          <p:cNvSpPr txBox="1"/>
          <p:nvPr/>
        </p:nvSpPr>
        <p:spPr>
          <a:xfrm>
            <a:off x="800101" y="3864392"/>
            <a:ext cx="4363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손님에게 금융서비스 제공</a:t>
            </a:r>
            <a:endParaRPr lang="en-US" altLang="ko-KR" sz="2200" dirty="0">
              <a:solidFill>
                <a:schemeClr val="tx1">
                  <a:alpha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6AF96F-A998-40C3-8E57-8EBF9C4853E4}"/>
              </a:ext>
            </a:extLst>
          </p:cNvPr>
          <p:cNvSpPr txBox="1"/>
          <p:nvPr/>
        </p:nvSpPr>
        <p:spPr>
          <a:xfrm>
            <a:off x="6140843" y="3864392"/>
            <a:ext cx="4363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상담 기록 남기기 </a:t>
            </a:r>
            <a:r>
              <a: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채널 연동</a:t>
            </a:r>
            <a:endParaRPr lang="en-US" altLang="ko-KR" sz="2200" dirty="0">
              <a:solidFill>
                <a:schemeClr val="tx1">
                  <a:alpha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EF597A9-7B94-4ABF-B666-1AB681ABD0B2}"/>
              </a:ext>
            </a:extLst>
          </p:cNvPr>
          <p:cNvSpPr/>
          <p:nvPr/>
        </p:nvSpPr>
        <p:spPr>
          <a:xfrm>
            <a:off x="1134412" y="4616613"/>
            <a:ext cx="4397094" cy="1654022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0AEBC2-0343-45BC-BAA8-EFFDF6CBD253}"/>
              </a:ext>
            </a:extLst>
          </p:cNvPr>
          <p:cNvSpPr/>
          <p:nvPr/>
        </p:nvSpPr>
        <p:spPr>
          <a:xfrm>
            <a:off x="4173825" y="5041650"/>
            <a:ext cx="1224747" cy="111234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6" descr="110화상/수화/채팅 상담 | 양양군청 &gt; 전자민원 &gt; 종합민원안내 &gt; 110 ...">
            <a:extLst>
              <a:ext uri="{FF2B5EF4-FFF2-40B4-BE49-F238E27FC236}">
                <a16:creationId xmlns:a16="http://schemas.microsoft.com/office/drawing/2014/main" id="{7BA1C8B5-5CC9-4EF7-8A45-234006F3EF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13" b="51670" l="21957" r="42826">
                        <a14:foregroundMark x1="27283" y1="39866" x2="31196" y2="51670"/>
                        <a14:foregroundMark x1="31196" y1="51670" x2="32609" y2="39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38" t="21018" r="61715" b="48100"/>
          <a:stretch/>
        </p:blipFill>
        <p:spPr bwMode="auto">
          <a:xfrm>
            <a:off x="4436731" y="5221929"/>
            <a:ext cx="929367" cy="8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E97742F-BAF5-4D86-A2DC-D5BB030F57FF}"/>
              </a:ext>
            </a:extLst>
          </p:cNvPr>
          <p:cNvSpPr/>
          <p:nvPr/>
        </p:nvSpPr>
        <p:spPr>
          <a:xfrm>
            <a:off x="1352048" y="5060711"/>
            <a:ext cx="1224747" cy="111234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6" descr="110화상/수화/채팅 상담 | 양양군청 &gt; 전자민원 &gt; 종합민원안내 &gt; 110 ...">
            <a:extLst>
              <a:ext uri="{FF2B5EF4-FFF2-40B4-BE49-F238E27FC236}">
                <a16:creationId xmlns:a16="http://schemas.microsoft.com/office/drawing/2014/main" id="{5B08B9D8-C53E-46EA-B1EA-FF259DC67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140" b="36971" l="62609" r="75109">
                        <a14:foregroundMark x1="65543" y1="35189" x2="66087" y2="34521"/>
                        <a14:foregroundMark x1="66413" y1="36526" x2="66739" y2="36971"/>
                        <a14:backgroundMark x1="63587" y1="32739" x2="63478" y2="16258"/>
                        <a14:backgroundMark x1="63478" y1="16258" x2="70543" y2="20267"/>
                        <a14:backgroundMark x1="70543" y1="20267" x2="71848" y2="34076"/>
                        <a14:backgroundMark x1="71848" y1="34076" x2="72826" y2="17817"/>
                        <a14:backgroundMark x1="72826" y1="17817" x2="75326" y2="222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139" t="18142" r="27476" b="61706"/>
          <a:stretch/>
        </p:blipFill>
        <p:spPr bwMode="auto">
          <a:xfrm>
            <a:off x="1556178" y="5144475"/>
            <a:ext cx="769067" cy="97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말풍선: 타원형 44">
            <a:extLst>
              <a:ext uri="{FF2B5EF4-FFF2-40B4-BE49-F238E27FC236}">
                <a16:creationId xmlns:a16="http://schemas.microsoft.com/office/drawing/2014/main" id="{0F1A179C-6C4A-44C2-9E5E-EC4DA5E891D6}"/>
              </a:ext>
            </a:extLst>
          </p:cNvPr>
          <p:cNvSpPr/>
          <p:nvPr/>
        </p:nvSpPr>
        <p:spPr>
          <a:xfrm>
            <a:off x="2564547" y="4745553"/>
            <a:ext cx="1624816" cy="479417"/>
          </a:xfrm>
          <a:prstGeom prst="wedgeEllipseCallout">
            <a:avLst>
              <a:gd name="adj1" fmla="val 44453"/>
              <a:gd name="adj2" fmla="val 65222"/>
            </a:avLst>
          </a:prstGeom>
          <a:solidFill>
            <a:schemeClr val="accent1">
              <a:lumMod val="40000"/>
              <a:lumOff val="60000"/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예금가입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  <a:alpha val="25000"/>
                </a:schemeClr>
              </a:solidFill>
            </a:endParaRPr>
          </a:p>
        </p:txBody>
      </p:sp>
      <p:sp>
        <p:nvSpPr>
          <p:cNvPr id="54" name="말풍선: 모서리가 둥근 사각형 53">
            <a:extLst>
              <a:ext uri="{FF2B5EF4-FFF2-40B4-BE49-F238E27FC236}">
                <a16:creationId xmlns:a16="http://schemas.microsoft.com/office/drawing/2014/main" id="{C0C8DDF1-5AB2-4DBC-9DA6-2DDFF5F80F81}"/>
              </a:ext>
            </a:extLst>
          </p:cNvPr>
          <p:cNvSpPr/>
          <p:nvPr/>
        </p:nvSpPr>
        <p:spPr>
          <a:xfrm>
            <a:off x="2679370" y="5808558"/>
            <a:ext cx="1361521" cy="406750"/>
          </a:xfrm>
          <a:prstGeom prst="wedgeRoundRectCallout">
            <a:avLst>
              <a:gd name="adj1" fmla="val -47155"/>
              <a:gd name="adj2" fmla="val -83047"/>
              <a:gd name="adj3" fmla="val 16667"/>
            </a:avLst>
          </a:prstGeom>
          <a:solidFill>
            <a:schemeClr val="accent1">
              <a:lumMod val="40000"/>
              <a:lumOff val="60000"/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****</a:t>
            </a:r>
            <a:endParaRPr lang="ko-KR" altLang="en-US" dirty="0">
              <a:solidFill>
                <a:schemeClr val="tx1">
                  <a:lumMod val="75000"/>
                  <a:lumOff val="25000"/>
                  <a:alpha val="25000"/>
                </a:schemeClr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36D31E1-37C4-403A-B330-23847E208E52}"/>
              </a:ext>
            </a:extLst>
          </p:cNvPr>
          <p:cNvCxnSpPr>
            <a:cxnSpLocks/>
          </p:cNvCxnSpPr>
          <p:nvPr/>
        </p:nvCxnSpPr>
        <p:spPr>
          <a:xfrm flipH="1">
            <a:off x="8298647" y="4452153"/>
            <a:ext cx="693005" cy="1768672"/>
          </a:xfrm>
          <a:prstGeom prst="line">
            <a:avLst/>
          </a:prstGeom>
          <a:ln w="19050">
            <a:solidFill>
              <a:schemeClr val="bg2">
                <a:lumMod val="75000"/>
                <a:alpha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6" descr="110화상/수화/채팅 상담 | 양양군청 &gt; 전자민원 &gt; 종합민원안내 &gt; 110 ...">
            <a:extLst>
              <a:ext uri="{FF2B5EF4-FFF2-40B4-BE49-F238E27FC236}">
                <a16:creationId xmlns:a16="http://schemas.microsoft.com/office/drawing/2014/main" id="{21309579-37B2-4E69-9A6A-2C9652097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13" b="51670" l="21957" r="42826">
                        <a14:foregroundMark x1="27283" y1="39866" x2="31196" y2="51670"/>
                        <a14:foregroundMark x1="31196" y1="51670" x2="32609" y2="39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38" t="21018" r="61715" b="48100"/>
          <a:stretch/>
        </p:blipFill>
        <p:spPr bwMode="auto">
          <a:xfrm>
            <a:off x="7332125" y="5164721"/>
            <a:ext cx="929367" cy="8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99C5B25-ECD4-42CE-8202-EDA3911F38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93" y="4569612"/>
            <a:ext cx="1190217" cy="119021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B331E37-1D79-4299-8032-17A63F135E98}"/>
              </a:ext>
            </a:extLst>
          </p:cNvPr>
          <p:cNvSpPr txBox="1"/>
          <p:nvPr/>
        </p:nvSpPr>
        <p:spPr>
          <a:xfrm>
            <a:off x="6429082" y="4742662"/>
            <a:ext cx="92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alpha val="25000"/>
                  </a:schemeClr>
                </a:solidFill>
              </a:rPr>
              <a:t>report</a:t>
            </a:r>
            <a:endParaRPr lang="ko-KR" alt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8CC2C9-CCDB-41E7-897E-D9CDF35ACA63}"/>
              </a:ext>
            </a:extLst>
          </p:cNvPr>
          <p:cNvSpPr txBox="1"/>
          <p:nvPr/>
        </p:nvSpPr>
        <p:spPr>
          <a:xfrm>
            <a:off x="9156210" y="4441169"/>
            <a:ext cx="190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alpha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통합상담관리 채널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86A2BCC1-3F59-4E2C-A113-51663AB472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232" y="4799144"/>
            <a:ext cx="1373909" cy="137390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E596315-6452-4183-AAD8-2E9F405513AD}"/>
              </a:ext>
            </a:extLst>
          </p:cNvPr>
          <p:cNvGrpSpPr/>
          <p:nvPr/>
        </p:nvGrpSpPr>
        <p:grpSpPr>
          <a:xfrm>
            <a:off x="800101" y="1321895"/>
            <a:ext cx="4897052" cy="2114924"/>
            <a:chOff x="800101" y="1321895"/>
            <a:chExt cx="4897052" cy="2114924"/>
          </a:xfrm>
        </p:grpSpPr>
        <p:pic>
          <p:nvPicPr>
            <p:cNvPr id="2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94004228-7AD7-4289-8352-23CF2F3B2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1458209" y="2417270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 descr="텍스트, 표지판, 시계, 옅은이(가) 표시된 사진&#10;&#10;자동 생성된 설명">
              <a:extLst>
                <a:ext uri="{FF2B5EF4-FFF2-40B4-BE49-F238E27FC236}">
                  <a16:creationId xmlns:a16="http://schemas.microsoft.com/office/drawing/2014/main" id="{FF045777-ED6F-4B25-9E7C-386A478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675" y="2403143"/>
              <a:ext cx="1033676" cy="1033676"/>
            </a:xfrm>
            <a:prstGeom prst="rect">
              <a:avLst/>
            </a:prstGeom>
          </p:spPr>
        </p:pic>
        <p:pic>
          <p:nvPicPr>
            <p:cNvPr id="24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5DA4721C-78B7-4FC6-8234-5BCFBE1229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4571211" y="2417270"/>
              <a:ext cx="977618" cy="897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F1765C-82BC-408B-9B72-CAF9A6866CE6}"/>
                </a:ext>
              </a:extLst>
            </p:cNvPr>
            <p:cNvSpPr txBox="1"/>
            <p:nvPr/>
          </p:nvSpPr>
          <p:spPr>
            <a:xfrm>
              <a:off x="800101" y="1321895"/>
              <a:ext cx="48970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1. 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손님과 </a:t>
              </a:r>
              <a:r>
                <a:rPr lang="ko-KR" altLang="en-US" sz="2200" dirty="0" err="1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텔러의</a:t>
              </a:r>
              <a:r>
                <a:rPr lang="ko-KR" altLang="en-US" sz="2200" dirty="0">
                  <a:solidFill>
                    <a:schemeClr val="tx1">
                      <a:alpha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매칭</a:t>
              </a:r>
              <a:endParaRPr lang="en-US" altLang="ko-KR" sz="2200" dirty="0">
                <a:solidFill>
                  <a:schemeClr val="tx1">
                    <a:alpha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10C5C23D-2407-4B4E-9880-4A40696DD1AD}"/>
                </a:ext>
              </a:extLst>
            </p:cNvPr>
            <p:cNvSpPr/>
            <p:nvPr/>
          </p:nvSpPr>
          <p:spPr>
            <a:xfrm>
              <a:off x="2369627" y="2785726"/>
              <a:ext cx="354810" cy="286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화살표: 오른쪽 79">
              <a:extLst>
                <a:ext uri="{FF2B5EF4-FFF2-40B4-BE49-F238E27FC236}">
                  <a16:creationId xmlns:a16="http://schemas.microsoft.com/office/drawing/2014/main" id="{2248093F-2004-4DB3-9E64-F49507D049C5}"/>
                </a:ext>
              </a:extLst>
            </p:cNvPr>
            <p:cNvSpPr/>
            <p:nvPr/>
          </p:nvSpPr>
          <p:spPr>
            <a:xfrm rot="10800000">
              <a:off x="4204708" y="2785726"/>
              <a:ext cx="354810" cy="286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5B1E8A-55AB-44F6-8793-261516859DA3}"/>
              </a:ext>
            </a:extLst>
          </p:cNvPr>
          <p:cNvGrpSpPr/>
          <p:nvPr/>
        </p:nvGrpSpPr>
        <p:grpSpPr>
          <a:xfrm>
            <a:off x="6140842" y="1321895"/>
            <a:ext cx="4850981" cy="2187409"/>
            <a:chOff x="6140842" y="1321895"/>
            <a:chExt cx="4850981" cy="218740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F08003A-D239-497C-8BDC-C5B835B25E81}"/>
                </a:ext>
              </a:extLst>
            </p:cNvPr>
            <p:cNvSpPr/>
            <p:nvPr/>
          </p:nvSpPr>
          <p:spPr>
            <a:xfrm>
              <a:off x="6594729" y="2134016"/>
              <a:ext cx="4397094" cy="13752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919A66-3CD3-4407-A58B-EA25480BF0C3}"/>
                </a:ext>
              </a:extLst>
            </p:cNvPr>
            <p:cNvSpPr txBox="1"/>
            <p:nvPr/>
          </p:nvSpPr>
          <p:spPr>
            <a:xfrm>
              <a:off x="6140842" y="1321895"/>
              <a:ext cx="32823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영상</a:t>
              </a:r>
              <a:r>
                <a:rPr lang="en-US" altLang="ko-KR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음성</a:t>
              </a:r>
              <a:r>
                <a:rPr lang="en-US" altLang="ko-KR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화면 공유</a:t>
              </a:r>
              <a:endPara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33DA90A-068A-4C02-919C-E5A7DFAC1B5B}"/>
                </a:ext>
              </a:extLst>
            </p:cNvPr>
            <p:cNvSpPr/>
            <p:nvPr/>
          </p:nvSpPr>
          <p:spPr>
            <a:xfrm>
              <a:off x="9634142" y="2280320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0FDF75A1-922D-4237-9FC6-D4448EBA71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9897048" y="2460599"/>
              <a:ext cx="929367" cy="853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AA33B80-689F-443D-B5A8-19C260D1BB43}"/>
                </a:ext>
              </a:extLst>
            </p:cNvPr>
            <p:cNvSpPr/>
            <p:nvPr/>
          </p:nvSpPr>
          <p:spPr>
            <a:xfrm>
              <a:off x="6812365" y="2299381"/>
              <a:ext cx="1224747" cy="11123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pic>
          <p:nvPicPr>
            <p:cNvPr id="4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BE01C0EF-AADC-43A3-8143-7A8C8BD7BF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140" b="36971" l="62609" r="75109">
                          <a14:foregroundMark x1="65543" y1="35189" x2="66087" y2="34521"/>
                          <a14:foregroundMark x1="66413" y1="36526" x2="66739" y2="36971"/>
                          <a14:backgroundMark x1="63587" y1="32739" x2="63478" y2="16258"/>
                          <a14:backgroundMark x1="63478" y1="16258" x2="70543" y2="20267"/>
                          <a14:backgroundMark x1="70543" y1="20267" x2="71848" y2="34076"/>
                          <a14:backgroundMark x1="71848" y1="34076" x2="72826" y2="17817"/>
                          <a14:backgroundMark x1="72826" y1="17817" x2="75326" y2="222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39" t="18142" r="27476" b="61706"/>
            <a:stretch/>
          </p:blipFill>
          <p:spPr bwMode="auto">
            <a:xfrm>
              <a:off x="7016495" y="2383145"/>
              <a:ext cx="769067" cy="97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그림 42" descr="표지판이(가) 표시된 사진&#10;&#10;자동 생성된 설명">
              <a:extLst>
                <a:ext uri="{FF2B5EF4-FFF2-40B4-BE49-F238E27FC236}">
                  <a16:creationId xmlns:a16="http://schemas.microsoft.com/office/drawing/2014/main" id="{3ABB16FF-4457-401D-9341-AFC44C47F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647" y="2312197"/>
              <a:ext cx="1048588" cy="1048588"/>
            </a:xfrm>
            <a:prstGeom prst="rect">
              <a:avLst/>
            </a:prstGeom>
          </p:spPr>
        </p:pic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7C6319-C271-4BA3-BD08-F7C84D8DBCD4}"/>
              </a:ext>
            </a:extLst>
          </p:cNvPr>
          <p:cNvSpPr/>
          <p:nvPr/>
        </p:nvSpPr>
        <p:spPr>
          <a:xfrm>
            <a:off x="3619566" y="332559"/>
            <a:ext cx="4903820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 기술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88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602796" y="359538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578303" y="1064553"/>
            <a:ext cx="11035393" cy="1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BC26B58C-F2FD-4402-ADEC-B47635183B45}"/>
              </a:ext>
            </a:extLst>
          </p:cNvPr>
          <p:cNvSpPr/>
          <p:nvPr/>
        </p:nvSpPr>
        <p:spPr>
          <a:xfrm>
            <a:off x="767216" y="1203743"/>
            <a:ext cx="10657565" cy="5190708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CFAC7-AC76-42D7-ACD9-68B1CCAE5063}"/>
              </a:ext>
            </a:extLst>
          </p:cNvPr>
          <p:cNvSpPr txBox="1"/>
          <p:nvPr/>
        </p:nvSpPr>
        <p:spPr>
          <a:xfrm>
            <a:off x="950233" y="1326605"/>
            <a:ext cx="4882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영상</a:t>
            </a:r>
            <a:r>
              <a:rPr lang="en-US" altLang="ko-KR" sz="2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</a:t>
            </a:r>
            <a:r>
              <a:rPr lang="en-US" altLang="ko-KR" sz="2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공유</a:t>
            </a:r>
            <a:endParaRPr lang="en-US" altLang="ko-KR" sz="2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EC3BD9B-4A89-4B91-BDB3-D10107D6C795}"/>
              </a:ext>
            </a:extLst>
          </p:cNvPr>
          <p:cNvCxnSpPr/>
          <p:nvPr/>
        </p:nvCxnSpPr>
        <p:spPr>
          <a:xfrm>
            <a:off x="6671213" y="2123213"/>
            <a:ext cx="0" cy="3593123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원통형 12">
            <a:extLst>
              <a:ext uri="{FF2B5EF4-FFF2-40B4-BE49-F238E27FC236}">
                <a16:creationId xmlns:a16="http://schemas.microsoft.com/office/drawing/2014/main" id="{FB5CBEAC-5487-4799-843E-512C568DFA07}"/>
              </a:ext>
            </a:extLst>
          </p:cNvPr>
          <p:cNvSpPr/>
          <p:nvPr/>
        </p:nvSpPr>
        <p:spPr>
          <a:xfrm>
            <a:off x="8541445" y="2608250"/>
            <a:ext cx="1118383" cy="2216257"/>
          </a:xfrm>
          <a:prstGeom prst="can">
            <a:avLst>
              <a:gd name="adj" fmla="val 22148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Node.JS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Signal channel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2259C948-0E23-4DC5-9F46-BDF616F72E5D}"/>
              </a:ext>
            </a:extLst>
          </p:cNvPr>
          <p:cNvSpPr/>
          <p:nvPr/>
        </p:nvSpPr>
        <p:spPr>
          <a:xfrm>
            <a:off x="9785586" y="3233764"/>
            <a:ext cx="1581950" cy="357572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Media + Network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3278F-2229-4CF9-8E21-540C7A40448C}"/>
              </a:ext>
            </a:extLst>
          </p:cNvPr>
          <p:cNvSpPr txBox="1"/>
          <p:nvPr/>
        </p:nvSpPr>
        <p:spPr>
          <a:xfrm>
            <a:off x="10262640" y="3776039"/>
            <a:ext cx="7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offer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0C3BECE7-4A58-4CA8-B9A3-C2CC6163A8FE}"/>
              </a:ext>
            </a:extLst>
          </p:cNvPr>
          <p:cNvSpPr/>
          <p:nvPr/>
        </p:nvSpPr>
        <p:spPr>
          <a:xfrm>
            <a:off x="6922451" y="4367675"/>
            <a:ext cx="1467545" cy="238804"/>
          </a:xfrm>
          <a:prstGeom prst="rightArrow">
            <a:avLst/>
          </a:prstGeom>
          <a:solidFill>
            <a:srgbClr val="FCB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E2D1F6-00A6-4EFC-8B68-35A045B2C04C}"/>
              </a:ext>
            </a:extLst>
          </p:cNvPr>
          <p:cNvSpPr txBox="1"/>
          <p:nvPr/>
        </p:nvSpPr>
        <p:spPr>
          <a:xfrm>
            <a:off x="7210749" y="4484710"/>
            <a:ext cx="97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answer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4D34714-8BC7-43AB-93C3-6969B00A4AD5}"/>
              </a:ext>
            </a:extLst>
          </p:cNvPr>
          <p:cNvCxnSpPr>
            <a:cxnSpLocks/>
          </p:cNvCxnSpPr>
          <p:nvPr/>
        </p:nvCxnSpPr>
        <p:spPr>
          <a:xfrm>
            <a:off x="9793490" y="3127505"/>
            <a:ext cx="160669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구름 24">
            <a:extLst>
              <a:ext uri="{FF2B5EF4-FFF2-40B4-BE49-F238E27FC236}">
                <a16:creationId xmlns:a16="http://schemas.microsoft.com/office/drawing/2014/main" id="{4BCD9F46-206E-4A08-8CBD-FD57CA72BCDD}"/>
              </a:ext>
            </a:extLst>
          </p:cNvPr>
          <p:cNvSpPr/>
          <p:nvPr/>
        </p:nvSpPr>
        <p:spPr>
          <a:xfrm>
            <a:off x="8056811" y="5435893"/>
            <a:ext cx="2171282" cy="730794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Streaming Server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0A58C7-2D3D-48F4-AF3D-B9D66861A807}"/>
              </a:ext>
            </a:extLst>
          </p:cNvPr>
          <p:cNvSpPr txBox="1"/>
          <p:nvPr/>
        </p:nvSpPr>
        <p:spPr>
          <a:xfrm>
            <a:off x="10187699" y="2183280"/>
            <a:ext cx="83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teller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5CFDF9-4F54-4CCA-937E-C4DA7102DB38}"/>
              </a:ext>
            </a:extLst>
          </p:cNvPr>
          <p:cNvSpPr txBox="1"/>
          <p:nvPr/>
        </p:nvSpPr>
        <p:spPr>
          <a:xfrm>
            <a:off x="7271134" y="2188959"/>
            <a:ext cx="83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client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B266A45-AF3F-4AC9-9E3A-E7FC6D9DB2D4}"/>
              </a:ext>
            </a:extLst>
          </p:cNvPr>
          <p:cNvCxnSpPr>
            <a:cxnSpLocks/>
          </p:cNvCxnSpPr>
          <p:nvPr/>
        </p:nvCxnSpPr>
        <p:spPr>
          <a:xfrm>
            <a:off x="6955357" y="4961810"/>
            <a:ext cx="44580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7C8A3706-B435-4140-A198-D89FB807BC60}"/>
              </a:ext>
            </a:extLst>
          </p:cNvPr>
          <p:cNvSpPr/>
          <p:nvPr/>
        </p:nvSpPr>
        <p:spPr>
          <a:xfrm rot="8100000">
            <a:off x="9358057" y="5068039"/>
            <a:ext cx="430569" cy="324174"/>
          </a:xfrm>
          <a:prstGeom prst="rightArrow">
            <a:avLst>
              <a:gd name="adj1" fmla="val 36538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 descr="그리기이(가) 표시된 사진&#10;&#10;자동 생성된 설명">
            <a:extLst>
              <a:ext uri="{FF2B5EF4-FFF2-40B4-BE49-F238E27FC236}">
                <a16:creationId xmlns:a16="http://schemas.microsoft.com/office/drawing/2014/main" id="{43B53250-69AA-4C54-9CC1-DEED5AAE88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153" t="65" r="66103" b="64333"/>
          <a:stretch/>
        </p:blipFill>
        <p:spPr>
          <a:xfrm>
            <a:off x="7327630" y="2381729"/>
            <a:ext cx="773267" cy="759662"/>
          </a:xfrm>
          <a:prstGeom prst="rect">
            <a:avLst/>
          </a:prstGeom>
        </p:spPr>
      </p:pic>
      <p:pic>
        <p:nvPicPr>
          <p:cNvPr id="60" name="그림 59" descr="그리기이(가) 표시된 사진&#10;&#10;자동 생성된 설명">
            <a:extLst>
              <a:ext uri="{FF2B5EF4-FFF2-40B4-BE49-F238E27FC236}">
                <a16:creationId xmlns:a16="http://schemas.microsoft.com/office/drawing/2014/main" id="{C9AF2215-CD40-44BB-B2E9-ECE806C093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153" t="65" r="66103" b="64333"/>
          <a:stretch/>
        </p:blipFill>
        <p:spPr>
          <a:xfrm>
            <a:off x="10217840" y="2381729"/>
            <a:ext cx="773267" cy="759662"/>
          </a:xfrm>
          <a:prstGeom prst="rect">
            <a:avLst/>
          </a:prstGeom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8D74E98-A6AF-4F92-934F-1FD4AE424FD3}"/>
              </a:ext>
            </a:extLst>
          </p:cNvPr>
          <p:cNvCxnSpPr>
            <a:cxnSpLocks/>
          </p:cNvCxnSpPr>
          <p:nvPr/>
        </p:nvCxnSpPr>
        <p:spPr>
          <a:xfrm>
            <a:off x="6860107" y="3127505"/>
            <a:ext cx="157572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A7CC60C2-0FD3-4FE8-86CB-A643252C14CB}"/>
              </a:ext>
            </a:extLst>
          </p:cNvPr>
          <p:cNvSpPr/>
          <p:nvPr/>
        </p:nvSpPr>
        <p:spPr>
          <a:xfrm rot="2700000">
            <a:off x="8384258" y="5094799"/>
            <a:ext cx="438629" cy="324174"/>
          </a:xfrm>
          <a:prstGeom prst="rightArrow">
            <a:avLst>
              <a:gd name="adj1" fmla="val 36538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BCD861B6-9DD8-4C64-840D-6345445D1149}"/>
              </a:ext>
            </a:extLst>
          </p:cNvPr>
          <p:cNvSpPr/>
          <p:nvPr/>
        </p:nvSpPr>
        <p:spPr>
          <a:xfrm rot="10800000">
            <a:off x="9857004" y="3621436"/>
            <a:ext cx="1467545" cy="238804"/>
          </a:xfrm>
          <a:prstGeom prst="rightArrow">
            <a:avLst/>
          </a:prstGeom>
          <a:solidFill>
            <a:srgbClr val="FCB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9F683C-F459-4C60-9DBC-CC0C19D88470}"/>
              </a:ext>
            </a:extLst>
          </p:cNvPr>
          <p:cNvGrpSpPr/>
          <p:nvPr/>
        </p:nvGrpSpPr>
        <p:grpSpPr>
          <a:xfrm>
            <a:off x="877130" y="2019695"/>
            <a:ext cx="5582047" cy="3668767"/>
            <a:chOff x="1766340" y="902989"/>
            <a:chExt cx="8420100" cy="5161262"/>
          </a:xfrm>
        </p:grpSpPr>
        <p:pic>
          <p:nvPicPr>
            <p:cNvPr id="1026" name="Picture 2" descr="node js tutorial | node js training institute in delhi">
              <a:extLst>
                <a:ext uri="{FF2B5EF4-FFF2-40B4-BE49-F238E27FC236}">
                  <a16:creationId xmlns:a16="http://schemas.microsoft.com/office/drawing/2014/main" id="{0D9A75A2-5C6E-4C98-9417-F2119BF23F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3744" y="1852423"/>
              <a:ext cx="2646917" cy="1336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45E392EA-1DF3-4EBC-BC52-2AE93A4F79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1002" b="74388" l="75652" r="89457">
                          <a14:foregroundMark x1="82065" y1="67929" x2="82826" y2="74388"/>
                          <a14:backgroundMark x1="78804" y1="57684" x2="78913" y2="71715"/>
                          <a14:backgroundMark x1="78913" y1="71715" x2="80000" y2="73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47" t="53036" r="11448" b="24431"/>
            <a:stretch/>
          </p:blipFill>
          <p:spPr bwMode="auto">
            <a:xfrm>
              <a:off x="1766340" y="4492534"/>
              <a:ext cx="1428610" cy="1533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9D4AF00D-88C2-49E5-96DC-E390DCE912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0713" b="51670" l="21957" r="42826">
                          <a14:foregroundMark x1="27283" y1="39866" x2="31196" y2="51670"/>
                          <a14:foregroundMark x1="31196" y1="51670" x2="32609" y2="396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8" t="21018" r="61715" b="48100"/>
            <a:stretch/>
          </p:blipFill>
          <p:spPr bwMode="auto">
            <a:xfrm>
              <a:off x="8711419" y="4718538"/>
              <a:ext cx="1475021" cy="1345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WebRTC Support in Browsers is Growing | ScientiaMobile">
              <a:extLst>
                <a:ext uri="{FF2B5EF4-FFF2-40B4-BE49-F238E27FC236}">
                  <a16:creationId xmlns:a16="http://schemas.microsoft.com/office/drawing/2014/main" id="{900ED52E-5772-49A8-BA84-A266CBC84C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30709" r="67562">
                          <a14:foregroundMark x1="33017" y1="84310" x2="33017" y2="84310"/>
                          <a14:foregroundMark x1="44138" y1="87241" x2="44138" y2="87241"/>
                          <a14:foregroundMark x1="46552" y1="85345" x2="46552" y2="85345"/>
                          <a14:foregroundMark x1="55862" y1="83621" x2="55862" y2="83621"/>
                          <a14:foregroundMark x1="59741" y1="81897" x2="59741" y2="81897"/>
                          <a14:foregroundMark x1="62759" y1="86034" x2="62759" y2="860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2" r="27831"/>
            <a:stretch/>
          </p:blipFill>
          <p:spPr bwMode="auto">
            <a:xfrm>
              <a:off x="2840999" y="4362283"/>
              <a:ext cx="939186" cy="101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1C1D116-F5A3-4498-BBBF-F18930D60C4C}"/>
                </a:ext>
              </a:extLst>
            </p:cNvPr>
            <p:cNvSpPr/>
            <p:nvPr/>
          </p:nvSpPr>
          <p:spPr>
            <a:xfrm>
              <a:off x="1992622" y="4032140"/>
              <a:ext cx="2509146" cy="384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Media + network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D8838870-BB38-49B9-8006-860D607C8597}"/>
                </a:ext>
              </a:extLst>
            </p:cNvPr>
            <p:cNvSpPr/>
            <p:nvPr/>
          </p:nvSpPr>
          <p:spPr>
            <a:xfrm rot="18806285">
              <a:off x="3890793" y="3311009"/>
              <a:ext cx="762184" cy="25332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5" name="Picture 6" descr="WebRTC Support in Browsers is Growing | ScientiaMobile">
              <a:extLst>
                <a:ext uri="{FF2B5EF4-FFF2-40B4-BE49-F238E27FC236}">
                  <a16:creationId xmlns:a16="http://schemas.microsoft.com/office/drawing/2014/main" id="{8BACDCB3-3887-4525-B1E9-0E8B2FB94F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30709" r="67562">
                          <a14:foregroundMark x1="33017" y1="84310" x2="33017" y2="84310"/>
                          <a14:foregroundMark x1="44138" y1="87241" x2="44138" y2="87241"/>
                          <a14:foregroundMark x1="46552" y1="85345" x2="46552" y2="85345"/>
                          <a14:foregroundMark x1="55862" y1="83621" x2="55862" y2="83621"/>
                          <a14:foregroundMark x1="59741" y1="81897" x2="59741" y2="81897"/>
                          <a14:foregroundMark x1="62759" y1="86034" x2="62759" y2="860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2" r="27831"/>
            <a:stretch/>
          </p:blipFill>
          <p:spPr bwMode="auto">
            <a:xfrm>
              <a:off x="8147270" y="4362283"/>
              <a:ext cx="939186" cy="101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화살표: 위쪽/아래쪽 8">
              <a:extLst>
                <a:ext uri="{FF2B5EF4-FFF2-40B4-BE49-F238E27FC236}">
                  <a16:creationId xmlns:a16="http://schemas.microsoft.com/office/drawing/2014/main" id="{44CE4452-1B1F-418D-8F13-AAD654D0DC9E}"/>
                </a:ext>
              </a:extLst>
            </p:cNvPr>
            <p:cNvSpPr/>
            <p:nvPr/>
          </p:nvSpPr>
          <p:spPr>
            <a:xfrm rot="16200000">
              <a:off x="5666511" y="3393166"/>
              <a:ext cx="666663" cy="4413840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Media Streaming Server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13A384-9DBD-45CC-8E11-DCEB27CF202B}"/>
                </a:ext>
              </a:extLst>
            </p:cNvPr>
            <p:cNvSpPr txBox="1"/>
            <p:nvPr/>
          </p:nvSpPr>
          <p:spPr>
            <a:xfrm>
              <a:off x="4697230" y="902989"/>
              <a:ext cx="2712050" cy="519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Signal Channel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C2E441BE-5D41-43B4-9D5E-FC8B6D2310B8}"/>
                </a:ext>
              </a:extLst>
            </p:cNvPr>
            <p:cNvSpPr/>
            <p:nvPr/>
          </p:nvSpPr>
          <p:spPr>
            <a:xfrm rot="13500000">
              <a:off x="7354902" y="3252363"/>
              <a:ext cx="762183" cy="25332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C0A0C49-4F77-44D8-ADDE-FD8CCFA6B49B}"/>
                </a:ext>
              </a:extLst>
            </p:cNvPr>
            <p:cNvSpPr/>
            <p:nvPr/>
          </p:nvSpPr>
          <p:spPr>
            <a:xfrm>
              <a:off x="7531408" y="4032140"/>
              <a:ext cx="2509146" cy="384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Media + network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8650590D-9282-43AB-BD0B-24CE98FCC985}"/>
              </a:ext>
            </a:extLst>
          </p:cNvPr>
          <p:cNvSpPr/>
          <p:nvPr/>
        </p:nvSpPr>
        <p:spPr>
          <a:xfrm rot="8100000">
            <a:off x="2439555" y="3835807"/>
            <a:ext cx="541781" cy="1679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D54E0149-169D-43B2-BBE4-3D7D12852D6F}"/>
              </a:ext>
            </a:extLst>
          </p:cNvPr>
          <p:cNvSpPr/>
          <p:nvPr/>
        </p:nvSpPr>
        <p:spPr>
          <a:xfrm rot="2700000">
            <a:off x="4414898" y="3819923"/>
            <a:ext cx="541781" cy="1679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그리기이(가) 표시된 사진&#10;&#10;자동 생성된 설명">
            <a:extLst>
              <a:ext uri="{FF2B5EF4-FFF2-40B4-BE49-F238E27FC236}">
                <a16:creationId xmlns:a16="http://schemas.microsoft.com/office/drawing/2014/main" id="{9FC9A3F8-2A0B-48DE-970F-12A21BDBCC9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89" y="5615977"/>
            <a:ext cx="411607" cy="411607"/>
          </a:xfrm>
          <a:prstGeom prst="rect">
            <a:avLst/>
          </a:prstGeom>
        </p:spPr>
      </p:pic>
      <p:pic>
        <p:nvPicPr>
          <p:cNvPr id="37" name="그림 36" descr="개체이(가) 표시된 사진&#10;&#10;자동 생성된 설명">
            <a:extLst>
              <a:ext uri="{FF2B5EF4-FFF2-40B4-BE49-F238E27FC236}">
                <a16:creationId xmlns:a16="http://schemas.microsoft.com/office/drawing/2014/main" id="{7376CD70-6287-4C0B-9B9E-D1D89177A3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26" y="5638580"/>
            <a:ext cx="359538" cy="359538"/>
          </a:xfrm>
          <a:prstGeom prst="rect">
            <a:avLst/>
          </a:prstGeom>
        </p:spPr>
      </p:pic>
      <p:pic>
        <p:nvPicPr>
          <p:cNvPr id="56" name="그림 55" descr="그리기이(가) 표시된 사진&#10;&#10;자동 생성된 설명">
            <a:extLst>
              <a:ext uri="{FF2B5EF4-FFF2-40B4-BE49-F238E27FC236}">
                <a16:creationId xmlns:a16="http://schemas.microsoft.com/office/drawing/2014/main" id="{CEA144BE-8405-4818-9C63-D27251D977D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73" y="5636704"/>
            <a:ext cx="411607" cy="411607"/>
          </a:xfrm>
          <a:prstGeom prst="rect">
            <a:avLst/>
          </a:prstGeom>
        </p:spPr>
      </p:pic>
      <p:pic>
        <p:nvPicPr>
          <p:cNvPr id="57" name="그림 56" descr="개체이(가) 표시된 사진&#10;&#10;자동 생성된 설명">
            <a:extLst>
              <a:ext uri="{FF2B5EF4-FFF2-40B4-BE49-F238E27FC236}">
                <a16:creationId xmlns:a16="http://schemas.microsoft.com/office/drawing/2014/main" id="{98D68D7B-F4E0-4AE2-9CB0-A3BF8B71848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10" y="5659307"/>
            <a:ext cx="359538" cy="359538"/>
          </a:xfrm>
          <a:prstGeom prst="rect">
            <a:avLst/>
          </a:prstGeom>
        </p:spPr>
      </p:pic>
      <p:pic>
        <p:nvPicPr>
          <p:cNvPr id="59" name="Picture 2" descr="Web Socket이란? - 한 눈에 끝내는 Node.js">
            <a:extLst>
              <a:ext uri="{FF2B5EF4-FFF2-40B4-BE49-F238E27FC236}">
                <a16:creationId xmlns:a16="http://schemas.microsoft.com/office/drawing/2014/main" id="{4ED053EF-6184-4AD0-A71B-6483089C3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7768" r="89889">
                        <a14:foregroundMark x1="20838" y1="44138" x2="20838" y2="44138"/>
                        <a14:foregroundMark x1="20838" y1="44138" x2="20838" y2="44138"/>
                        <a14:foregroundMark x1="18866" y1="55517" x2="18866" y2="55517"/>
                        <a14:foregroundMark x1="18866" y1="55517" x2="18866" y2="55517"/>
                        <a14:foregroundMark x1="7768" y1="51379" x2="7768" y2="51379"/>
                        <a14:foregroundMark x1="7768" y1="51379" x2="7768" y2="51379"/>
                        <a14:foregroundMark x1="45623" y1="47241" x2="45623" y2="47241"/>
                        <a14:foregroundMark x1="45623" y1="47241" x2="45623" y2="47241"/>
                        <a14:foregroundMark x1="52898" y1="47241" x2="52898" y2="47241"/>
                        <a14:foregroundMark x1="52898" y1="47241" x2="52898" y2="47241"/>
                        <a14:foregroundMark x1="59803" y1="44828" x2="59803" y2="44828"/>
                        <a14:foregroundMark x1="59803" y1="44828" x2="59803" y2="44828"/>
                        <a14:foregroundMark x1="63379" y1="47241" x2="63379" y2="47241"/>
                        <a14:foregroundMark x1="63379" y1="47241" x2="63379" y2="47241"/>
                        <a14:foregroundMark x1="70037" y1="53103" x2="70037" y2="53103"/>
                        <a14:foregroundMark x1="70037" y1="53103" x2="70037" y2="53103"/>
                        <a14:foregroundMark x1="77312" y1="44828" x2="77312" y2="44828"/>
                        <a14:foregroundMark x1="77312" y1="44828" x2="77312" y2="44828"/>
                        <a14:foregroundMark x1="81381" y1="61034" x2="81381" y2="61034"/>
                        <a14:foregroundMark x1="81134" y1="61034" x2="81134" y2="61034"/>
                        <a14:foregroundMark x1="83970" y1="49655" x2="83970" y2="49655"/>
                        <a14:foregroundMark x1="83970" y1="49655" x2="83970" y2="49655"/>
                        <a14:foregroundMark x1="83477" y1="38276" x2="83477" y2="38276"/>
                        <a14:foregroundMark x1="83477" y1="38276" x2="83477" y2="38276"/>
                        <a14:foregroundMark x1="88903" y1="47241" x2="88903" y2="47241"/>
                        <a14:foregroundMark x1="88903" y1="47241" x2="88903" y2="47241"/>
                        <a14:foregroundMark x1="57221" y1="50000" x2="57221" y2="50000"/>
                        <a14:foregroundMark x1="57221" y1="50000" x2="57221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0" t="9565" r="5621" b="9534"/>
          <a:stretch/>
        </p:blipFill>
        <p:spPr bwMode="auto">
          <a:xfrm>
            <a:off x="4120663" y="2511893"/>
            <a:ext cx="1209946" cy="38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838558B6-38AD-46A7-9E8B-DAE09F472A34}"/>
              </a:ext>
            </a:extLst>
          </p:cNvPr>
          <p:cNvSpPr/>
          <p:nvPr/>
        </p:nvSpPr>
        <p:spPr>
          <a:xfrm>
            <a:off x="6853886" y="3993103"/>
            <a:ext cx="1581950" cy="357572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Media + Network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58C7B1-5BC4-480F-B6B4-8E77AB86D777}"/>
              </a:ext>
            </a:extLst>
          </p:cNvPr>
          <p:cNvSpPr txBox="1"/>
          <p:nvPr/>
        </p:nvSpPr>
        <p:spPr>
          <a:xfrm>
            <a:off x="8102031" y="1785656"/>
            <a:ext cx="19931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WebRTC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 순서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43B9CD-582F-45F8-BF7E-FBFE5B1DE7AF}"/>
              </a:ext>
            </a:extLst>
          </p:cNvPr>
          <p:cNvSpPr/>
          <p:nvPr/>
        </p:nvSpPr>
        <p:spPr>
          <a:xfrm>
            <a:off x="3656336" y="332559"/>
            <a:ext cx="4903820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 기술</a:t>
            </a:r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WebRTC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6F7EDF-F98F-486B-A835-D1457D63DD14}"/>
              </a:ext>
            </a:extLst>
          </p:cNvPr>
          <p:cNvSpPr txBox="1"/>
          <p:nvPr/>
        </p:nvSpPr>
        <p:spPr>
          <a:xfrm>
            <a:off x="1824217" y="3582382"/>
            <a:ext cx="98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HTTPS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3E103F-7C77-448C-85D9-968C6C4DA80B}"/>
              </a:ext>
            </a:extLst>
          </p:cNvPr>
          <p:cNvSpPr txBox="1"/>
          <p:nvPr/>
        </p:nvSpPr>
        <p:spPr>
          <a:xfrm>
            <a:off x="4994459" y="3582382"/>
            <a:ext cx="98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HTTPS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0151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8196</TotalTime>
  <Words>1114</Words>
  <Application>Microsoft Office PowerPoint</Application>
  <PresentationFormat>와이드스크린</PresentationFormat>
  <Paragraphs>245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나눔고딕</vt:lpstr>
      <vt:lpstr>나눔고딕 ExtraBold</vt:lpstr>
      <vt:lpstr>나눔바른고딕</vt:lpstr>
      <vt:lpstr>나눔스퀘어</vt:lpstr>
      <vt:lpstr>나눔스퀘어 Bold</vt:lpstr>
      <vt:lpstr>맑은 고딕</vt:lpstr>
      <vt:lpstr>하나 B</vt:lpstr>
      <vt:lpstr>하나 M</vt:lpstr>
      <vt:lpstr>Arial</vt:lpstr>
      <vt:lpstr>Elephant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박진우</cp:lastModifiedBy>
  <cp:revision>1063</cp:revision>
  <dcterms:created xsi:type="dcterms:W3CDTF">2018-08-02T07:05:36Z</dcterms:created>
  <dcterms:modified xsi:type="dcterms:W3CDTF">2020-09-28T06:01:10Z</dcterms:modified>
</cp:coreProperties>
</file>