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4" r:id="rId6"/>
    <p:sldId id="261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653"/>
    <a:srgbClr val="FFFFFF"/>
    <a:srgbClr val="008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D5D87-B3E2-426F-8B76-7E2A2435F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FE33DC-BC78-4D08-8698-30CC4B83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62857-B83D-422E-AEA8-25E099BA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4BC0E-01CD-444A-BCE4-FB349B5D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06363-B7B3-4B92-AD9D-E656E247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2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3257C-FD68-4DC1-B118-613EA665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694F9-0CDB-44C1-9E4E-160341F5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5D48D-155A-4A07-84A1-CFBA47E1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EFD2E-720A-4E49-9BCB-11DE80CE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DEB5A-00B2-4BCE-A8B9-56BDA0EA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04E67-45BD-4A83-BA79-3C49267F7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592363-AA62-4608-9601-DD2F82ED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575B1-2D48-4C7C-ABE3-A5248591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544BB-5C01-4CD4-A2BB-726E861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F5387-3AE5-4868-841C-ADBA647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F508-AE3C-4FCA-AF77-4CE5D8E3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EFC48-55C0-4E48-A8F6-2168A190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612FF-0929-4951-B01B-613999F2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F236F-E144-4EFA-B96C-55015FE2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72110-8822-4F0F-A523-B58D842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4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6E51E-16C5-4BBD-9702-4D8691C1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E65F7-8C9E-4A91-9EDD-322EF9AA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9A7DC-2CA5-4C06-93C7-B758D369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4BFA-D45A-4A12-A300-8882EF6E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51070-20CB-49E2-B9D6-8DCCDF46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1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CC04-94AD-4494-AE45-1FDC140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34939-A313-4C61-85E2-431C11216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1EA75-F5EA-407B-B61A-26B705439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257A6-19EB-4FCA-9060-065DADD1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546A1-F04A-4401-B2CD-878AEB9D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68631-3C16-49D8-9EB6-30D8C631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1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14054-6FCB-47F1-866C-890913A1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3EAF9-AF36-4BD4-8A71-26BDFFB7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B9AE7-0EC9-42E8-9D84-897B73116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77DBA-BD3E-46B7-BA6A-798C1E70E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9F0EA-0AFE-4FAA-8ED0-A5463EBF9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722B49-C6F7-40C3-BE5F-1F1D386B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DC47F7-4F9B-4D9F-B7C8-D30BB567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BBC928-E383-4575-9614-3B3C495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2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A9111-A091-46E6-A282-CA52B342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377FF-45F6-4FAE-91F7-7802E49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A28D3-BD2E-4EC6-9B38-E9480FCC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57B89-1B17-4B29-8B84-420AA6E7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75C7C8-A115-4115-99AC-A83DDE2E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AC954-61C9-49E3-B0D8-E378AE0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B5FEC-B92E-4511-BA76-595904FD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FAAB6-8153-4145-8F0A-7438E8FB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07796-3ED7-42FF-9D24-1879F5B48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BA459-408B-4FA5-B26F-D3645BA0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C1FCD-62AC-4E35-A2E8-D11892E0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B0D13-D5FA-473F-AE20-05E03383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29EBE-90BB-41C8-9D62-DC9F7E0E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4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8C85F-D0B9-4E0A-B089-C730A22E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9D3270-7642-4B36-A497-C4D5807E0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BD928-A0A4-4470-89BE-68B925464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6CA66-C958-4DE8-813A-C33F46C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E84A2-293E-4380-AABF-E80754E2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A72F8-9744-42DB-B9E8-7A160109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AE5E7-F2D8-4561-B23C-31841024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22D2-8D9E-48EE-9D59-9D9F3954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24D3-B913-499F-B081-17AE4923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6C72-87F9-44C9-B57F-16BC09BC0A8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C09C-DCB0-4150-B70B-797E0CE2B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82AD8-C83F-4D6D-AE94-C0E40F62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0BD7-16AA-4AB9-9437-9673BBF3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4AC39-9C93-42F1-B23F-88797F9B77AE}"/>
              </a:ext>
            </a:extLst>
          </p:cNvPr>
          <p:cNvSpPr txBox="1"/>
          <p:nvPr/>
        </p:nvSpPr>
        <p:spPr>
          <a:xfrm>
            <a:off x="10793903" y="6100662"/>
            <a:ext cx="118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박진우</a:t>
            </a:r>
          </a:p>
        </p:txBody>
      </p:sp>
      <p:pic>
        <p:nvPicPr>
          <p:cNvPr id="1026" name="Picture 2" descr="사진=하나금융그룹 CI">
            <a:extLst>
              <a:ext uri="{FF2B5EF4-FFF2-40B4-BE49-F238E27FC236}">
                <a16:creationId xmlns:a16="http://schemas.microsoft.com/office/drawing/2014/main" id="{E1D98518-D823-4CBA-A4AC-7FA45A410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2159" b="20750"/>
          <a:stretch/>
        </p:blipFill>
        <p:spPr bwMode="auto">
          <a:xfrm>
            <a:off x="8718341" y="6094724"/>
            <a:ext cx="650250" cy="5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1491-DA53-4EBF-A758-2FABD579887D}"/>
              </a:ext>
            </a:extLst>
          </p:cNvPr>
          <p:cNvSpPr txBox="1"/>
          <p:nvPr/>
        </p:nvSpPr>
        <p:spPr>
          <a:xfrm>
            <a:off x="8978148" y="6106600"/>
            <a:ext cx="207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ko-KR" altLang="en-US" sz="24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B5DB1D-CC6E-451C-AC48-F11E46A7CA40}"/>
              </a:ext>
            </a:extLst>
          </p:cNvPr>
          <p:cNvCxnSpPr/>
          <p:nvPr/>
        </p:nvCxnSpPr>
        <p:spPr>
          <a:xfrm>
            <a:off x="10834263" y="6179308"/>
            <a:ext cx="0" cy="3146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2440379" cy="6858000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D2558-7ECC-4B8C-BBF9-1AD28ED53DE9}"/>
              </a:ext>
            </a:extLst>
          </p:cNvPr>
          <p:cNvSpPr txBox="1"/>
          <p:nvPr/>
        </p:nvSpPr>
        <p:spPr>
          <a:xfrm>
            <a:off x="3389031" y="2593256"/>
            <a:ext cx="645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하나 B" panose="02020603020101020101" pitchFamily="18" charset="-127"/>
                <a:ea typeface="하나 B" panose="02020603020101020101" pitchFamily="18" charset="-127"/>
              </a:rPr>
              <a:t>화상 창구상담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FFF82-AED3-42C3-8E0A-DCC1B7496666}"/>
              </a:ext>
            </a:extLst>
          </p:cNvPr>
          <p:cNvSpPr txBox="1"/>
          <p:nvPr/>
        </p:nvSpPr>
        <p:spPr>
          <a:xfrm>
            <a:off x="7362701" y="3528462"/>
            <a:ext cx="2482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하나 B" panose="02020603020101020101" pitchFamily="18" charset="-127"/>
                <a:ea typeface="하나 B" panose="02020603020101020101" pitchFamily="18" charset="-127"/>
              </a:rPr>
              <a:t>STM In WEB!</a:t>
            </a:r>
            <a:endParaRPr lang="ko-KR" altLang="en-US" sz="28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04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4AC39-9C93-42F1-B23F-88797F9B77AE}"/>
              </a:ext>
            </a:extLst>
          </p:cNvPr>
          <p:cNvSpPr txBox="1"/>
          <p:nvPr/>
        </p:nvSpPr>
        <p:spPr>
          <a:xfrm>
            <a:off x="10793903" y="6100662"/>
            <a:ext cx="118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박진우</a:t>
            </a:r>
          </a:p>
        </p:txBody>
      </p:sp>
      <p:pic>
        <p:nvPicPr>
          <p:cNvPr id="1026" name="Picture 2" descr="사진=하나금융그룹 CI">
            <a:extLst>
              <a:ext uri="{FF2B5EF4-FFF2-40B4-BE49-F238E27FC236}">
                <a16:creationId xmlns:a16="http://schemas.microsoft.com/office/drawing/2014/main" id="{E1D98518-D823-4CBA-A4AC-7FA45A410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2159" b="20750"/>
          <a:stretch/>
        </p:blipFill>
        <p:spPr bwMode="auto">
          <a:xfrm>
            <a:off x="8718341" y="6094724"/>
            <a:ext cx="650250" cy="5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1491-DA53-4EBF-A758-2FABD579887D}"/>
              </a:ext>
            </a:extLst>
          </p:cNvPr>
          <p:cNvSpPr txBox="1"/>
          <p:nvPr/>
        </p:nvSpPr>
        <p:spPr>
          <a:xfrm>
            <a:off x="8978148" y="6106600"/>
            <a:ext cx="207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ko-KR" altLang="en-US" sz="24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B5DB1D-CC6E-451C-AC48-F11E46A7CA40}"/>
              </a:ext>
            </a:extLst>
          </p:cNvPr>
          <p:cNvCxnSpPr/>
          <p:nvPr/>
        </p:nvCxnSpPr>
        <p:spPr>
          <a:xfrm>
            <a:off x="10834263" y="6179308"/>
            <a:ext cx="0" cy="3146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D2558-7ECC-4B8C-BBF9-1AD28ED53DE9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화상 창구상담 서비스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1CBC4-72A6-48D4-9206-3C5B482F9DB1}"/>
              </a:ext>
            </a:extLst>
          </p:cNvPr>
          <p:cNvSpPr/>
          <p:nvPr/>
        </p:nvSpPr>
        <p:spPr>
          <a:xfrm>
            <a:off x="215915" y="5398035"/>
            <a:ext cx="11760169" cy="600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하나은행의 </a:t>
            </a:r>
            <a:r>
              <a:rPr lang="ko-KR" altLang="en-US" sz="24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각종 창구서비스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를 별도의 플러그인 설치없이 </a:t>
            </a:r>
            <a:endParaRPr lang="en-US" altLang="ko-KR" sz="24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웹을 통해 </a:t>
            </a:r>
            <a:r>
              <a:rPr lang="ko-KR" altLang="en-US" sz="24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비대면으로 처리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할 수 있는 서비스 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049BC6-4DB3-480D-901C-DB727970303E}"/>
              </a:ext>
            </a:extLst>
          </p:cNvPr>
          <p:cNvGrpSpPr/>
          <p:nvPr/>
        </p:nvGrpSpPr>
        <p:grpSpPr>
          <a:xfrm>
            <a:off x="312717" y="1593364"/>
            <a:ext cx="7338951" cy="3231883"/>
            <a:chOff x="2179120" y="2282227"/>
            <a:chExt cx="7338951" cy="3231883"/>
          </a:xfrm>
        </p:grpSpPr>
        <p:pic>
          <p:nvPicPr>
            <p:cNvPr id="18" name="Picture 6" descr="110화상/수화/채팅 상담 | 양양군청 &gt; 전자민원 &gt; 종합민원안내 &gt; 110 ...">
              <a:extLst>
                <a:ext uri="{FF2B5EF4-FFF2-40B4-BE49-F238E27FC236}">
                  <a16:creationId xmlns:a16="http://schemas.microsoft.com/office/drawing/2014/main" id="{B3961DAA-794E-4CE2-B1C5-A5D3909AF8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0" r="8780" b="24431"/>
            <a:stretch/>
          </p:blipFill>
          <p:spPr bwMode="auto">
            <a:xfrm>
              <a:off x="2179120" y="2282227"/>
              <a:ext cx="7338951" cy="323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D1330D-3B9B-45AF-974A-200E2009668D}"/>
                </a:ext>
              </a:extLst>
            </p:cNvPr>
            <p:cNvSpPr/>
            <p:nvPr/>
          </p:nvSpPr>
          <p:spPr>
            <a:xfrm>
              <a:off x="7226135" y="3898168"/>
              <a:ext cx="587829" cy="3175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8CF3CBF-7E55-4ACB-901B-24CA30DA6736}"/>
                </a:ext>
              </a:extLst>
            </p:cNvPr>
            <p:cNvSpPr/>
            <p:nvPr/>
          </p:nvSpPr>
          <p:spPr>
            <a:xfrm>
              <a:off x="4756068" y="4215740"/>
              <a:ext cx="694706" cy="231569"/>
            </a:xfrm>
            <a:prstGeom prst="rect">
              <a:avLst/>
            </a:prstGeom>
            <a:solidFill>
              <a:srgbClr val="0F3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D85EF7D6-278E-44AB-804D-07737E0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05" y="1334995"/>
            <a:ext cx="2699006" cy="37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4AC39-9C93-42F1-B23F-88797F9B77AE}"/>
              </a:ext>
            </a:extLst>
          </p:cNvPr>
          <p:cNvSpPr txBox="1"/>
          <p:nvPr/>
        </p:nvSpPr>
        <p:spPr>
          <a:xfrm>
            <a:off x="10793903" y="6100662"/>
            <a:ext cx="118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박진우</a:t>
            </a:r>
          </a:p>
        </p:txBody>
      </p:sp>
      <p:pic>
        <p:nvPicPr>
          <p:cNvPr id="1026" name="Picture 2" descr="사진=하나금융그룹 CI">
            <a:extLst>
              <a:ext uri="{FF2B5EF4-FFF2-40B4-BE49-F238E27FC236}">
                <a16:creationId xmlns:a16="http://schemas.microsoft.com/office/drawing/2014/main" id="{E1D98518-D823-4CBA-A4AC-7FA45A410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2159" b="20750"/>
          <a:stretch/>
        </p:blipFill>
        <p:spPr bwMode="auto">
          <a:xfrm>
            <a:off x="8718341" y="6094724"/>
            <a:ext cx="650250" cy="5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1491-DA53-4EBF-A758-2FABD579887D}"/>
              </a:ext>
            </a:extLst>
          </p:cNvPr>
          <p:cNvSpPr txBox="1"/>
          <p:nvPr/>
        </p:nvSpPr>
        <p:spPr>
          <a:xfrm>
            <a:off x="8978148" y="6106600"/>
            <a:ext cx="207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ko-KR" altLang="en-US" sz="24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B5DB1D-CC6E-451C-AC48-F11E46A7CA40}"/>
              </a:ext>
            </a:extLst>
          </p:cNvPr>
          <p:cNvCxnSpPr/>
          <p:nvPr/>
        </p:nvCxnSpPr>
        <p:spPr>
          <a:xfrm>
            <a:off x="10834263" y="6179308"/>
            <a:ext cx="0" cy="3146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66AEEA-6614-4DBB-86FF-9340D0E3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9" y="2113908"/>
            <a:ext cx="5297936" cy="264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E42C34-E0D0-4656-847A-D9BF3EF0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66" y="2113908"/>
            <a:ext cx="5285564" cy="2685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3A5FE3-7B6A-48FE-8691-5F14BB8E918B}"/>
              </a:ext>
            </a:extLst>
          </p:cNvPr>
          <p:cNvSpPr/>
          <p:nvPr/>
        </p:nvSpPr>
        <p:spPr>
          <a:xfrm>
            <a:off x="1499883" y="4915255"/>
            <a:ext cx="2837787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창구 업무 선택 화면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]</a:t>
            </a:r>
            <a:endParaRPr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B1E89-46DA-44D8-A49B-BE711463BA27}"/>
              </a:ext>
            </a:extLst>
          </p:cNvPr>
          <p:cNvSpPr/>
          <p:nvPr/>
        </p:nvSpPr>
        <p:spPr>
          <a:xfrm>
            <a:off x="7559254" y="4908751"/>
            <a:ext cx="2837787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 </a:t>
            </a:r>
            <a:r>
              <a:rPr lang="ko-KR" altLang="en-US" dirty="0" err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텔러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매칭 화면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]</a:t>
            </a:r>
            <a:endParaRPr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07533-3128-4887-977D-A46F20911637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데모 화면</a:t>
            </a:r>
          </a:p>
        </p:txBody>
      </p:sp>
    </p:spTree>
    <p:extLst>
      <p:ext uri="{BB962C8B-B14F-4D97-AF65-F5344CB8AC3E}">
        <p14:creationId xmlns:p14="http://schemas.microsoft.com/office/powerpoint/2010/main" val="391457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4AC39-9C93-42F1-B23F-88797F9B77AE}"/>
              </a:ext>
            </a:extLst>
          </p:cNvPr>
          <p:cNvSpPr txBox="1"/>
          <p:nvPr/>
        </p:nvSpPr>
        <p:spPr>
          <a:xfrm>
            <a:off x="10793903" y="6100662"/>
            <a:ext cx="118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박진우</a:t>
            </a:r>
          </a:p>
        </p:txBody>
      </p:sp>
      <p:pic>
        <p:nvPicPr>
          <p:cNvPr id="1026" name="Picture 2" descr="사진=하나금융그룹 CI">
            <a:extLst>
              <a:ext uri="{FF2B5EF4-FFF2-40B4-BE49-F238E27FC236}">
                <a16:creationId xmlns:a16="http://schemas.microsoft.com/office/drawing/2014/main" id="{E1D98518-D823-4CBA-A4AC-7FA45A410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2159" b="20750"/>
          <a:stretch/>
        </p:blipFill>
        <p:spPr bwMode="auto">
          <a:xfrm>
            <a:off x="8718341" y="6094724"/>
            <a:ext cx="650250" cy="5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1491-DA53-4EBF-A758-2FABD579887D}"/>
              </a:ext>
            </a:extLst>
          </p:cNvPr>
          <p:cNvSpPr txBox="1"/>
          <p:nvPr/>
        </p:nvSpPr>
        <p:spPr>
          <a:xfrm>
            <a:off x="8978148" y="6106600"/>
            <a:ext cx="207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ko-KR" altLang="en-US" sz="24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B5DB1D-CC6E-451C-AC48-F11E46A7CA40}"/>
              </a:ext>
            </a:extLst>
          </p:cNvPr>
          <p:cNvCxnSpPr/>
          <p:nvPr/>
        </p:nvCxnSpPr>
        <p:spPr>
          <a:xfrm>
            <a:off x="10834263" y="6179308"/>
            <a:ext cx="0" cy="3146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009D1A-2873-4E26-A732-5BF7B895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0" y="2157103"/>
            <a:ext cx="5297936" cy="26880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2F7EC2-C45E-4745-ADC3-65D348F2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43" y="2102064"/>
            <a:ext cx="5297936" cy="26538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E6EE0E-3125-4670-A42D-BDBA3FC57D4E}"/>
              </a:ext>
            </a:extLst>
          </p:cNvPr>
          <p:cNvSpPr/>
          <p:nvPr/>
        </p:nvSpPr>
        <p:spPr>
          <a:xfrm>
            <a:off x="1725514" y="4915286"/>
            <a:ext cx="2837787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화상 상담 화면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]</a:t>
            </a:r>
            <a:endParaRPr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3A1DF-0841-43F8-B443-BE12CDD04528}"/>
              </a:ext>
            </a:extLst>
          </p:cNvPr>
          <p:cNvSpPr/>
          <p:nvPr/>
        </p:nvSpPr>
        <p:spPr>
          <a:xfrm>
            <a:off x="7648317" y="4915286"/>
            <a:ext cx="2837787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동의서 서명 기능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]</a:t>
            </a:r>
            <a:endParaRPr lang="ko-KR" altLang="en-US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E8F77-C56C-46D3-AD16-D1E28368FCC0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데모 화면</a:t>
            </a:r>
          </a:p>
        </p:txBody>
      </p:sp>
    </p:spTree>
    <p:extLst>
      <p:ext uri="{BB962C8B-B14F-4D97-AF65-F5344CB8AC3E}">
        <p14:creationId xmlns:p14="http://schemas.microsoft.com/office/powerpoint/2010/main" val="374939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D2558-7ECC-4B8C-BBF9-1AD28ED53DE9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주제 선정 이유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1CBC4-72A6-48D4-9206-3C5B482F9DB1}"/>
              </a:ext>
            </a:extLst>
          </p:cNvPr>
          <p:cNvSpPr/>
          <p:nvPr/>
        </p:nvSpPr>
        <p:spPr>
          <a:xfrm>
            <a:off x="1389952" y="1545398"/>
            <a:ext cx="9412095" cy="71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임베디드 시스템 전공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장비 개발 경험 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년 </a:t>
            </a:r>
            <a:endParaRPr lang="en-US" altLang="ko-KR" sz="24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금융 프로젝트 선정 시 자연스레 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ATM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에 관심</a:t>
            </a:r>
            <a:endParaRPr lang="en-US" altLang="ko-KR" sz="24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F052B0-2758-46B7-B16D-F5F0B74E009D}"/>
              </a:ext>
            </a:extLst>
          </p:cNvPr>
          <p:cNvGrpSpPr/>
          <p:nvPr/>
        </p:nvGrpSpPr>
        <p:grpSpPr>
          <a:xfrm>
            <a:off x="8718341" y="6094724"/>
            <a:ext cx="3265074" cy="548068"/>
            <a:chOff x="8718341" y="6094724"/>
            <a:chExt cx="3265074" cy="5480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4AC39-9C93-42F1-B23F-88797F9B77AE}"/>
                </a:ext>
              </a:extLst>
            </p:cNvPr>
            <p:cNvSpPr txBox="1"/>
            <p:nvPr/>
          </p:nvSpPr>
          <p:spPr>
            <a:xfrm>
              <a:off x="10793903" y="6100662"/>
              <a:ext cx="1189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하나 B" panose="02020603020101020101" pitchFamily="18" charset="-127"/>
                  <a:ea typeface="하나 B" panose="02020603020101020101" pitchFamily="18" charset="-127"/>
                </a:rPr>
                <a:t>박진우</a:t>
              </a:r>
            </a:p>
          </p:txBody>
        </p:sp>
        <p:pic>
          <p:nvPicPr>
            <p:cNvPr id="1026" name="Picture 2" descr="사진=하나금융그룹 CI">
              <a:extLst>
                <a:ext uri="{FF2B5EF4-FFF2-40B4-BE49-F238E27FC236}">
                  <a16:creationId xmlns:a16="http://schemas.microsoft.com/office/drawing/2014/main" id="{E1D98518-D823-4CBA-A4AC-7FA45A410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4" r="12159" b="20750"/>
            <a:stretch/>
          </p:blipFill>
          <p:spPr bwMode="auto">
            <a:xfrm>
              <a:off x="8718341" y="6094724"/>
              <a:ext cx="650250" cy="548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911491-DA53-4EBF-A758-2FABD579887D}"/>
                </a:ext>
              </a:extLst>
            </p:cNvPr>
            <p:cNvSpPr txBox="1"/>
            <p:nvPr/>
          </p:nvSpPr>
          <p:spPr>
            <a:xfrm>
              <a:off x="8978148" y="6106600"/>
              <a:ext cx="2077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하나 B" panose="02020603020101020101" pitchFamily="18" charset="-127"/>
                  <a:ea typeface="하나 B" panose="02020603020101020101" pitchFamily="18" charset="-127"/>
                </a:rPr>
                <a:t>하나금융</a:t>
              </a:r>
              <a:r>
                <a:rPr lang="en-US" altLang="ko-KR" sz="2400" dirty="0">
                  <a:latin typeface="하나 B" panose="02020603020101020101" pitchFamily="18" charset="-127"/>
                  <a:ea typeface="하나 B" panose="02020603020101020101" pitchFamily="18" charset="-127"/>
                </a:rPr>
                <a:t>TI</a:t>
              </a:r>
              <a:endPara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CB5DB1D-CC6E-451C-AC48-F11E46A7CA40}"/>
                </a:ext>
              </a:extLst>
            </p:cNvPr>
            <p:cNvCxnSpPr/>
            <p:nvPr/>
          </p:nvCxnSpPr>
          <p:spPr>
            <a:xfrm>
              <a:off x="10834263" y="6179308"/>
              <a:ext cx="0" cy="31469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Embeded Solutions Services, Embedded Software Services - Benisoft ...">
            <a:extLst>
              <a:ext uri="{FF2B5EF4-FFF2-40B4-BE49-F238E27FC236}">
                <a16:creationId xmlns:a16="http://schemas.microsoft.com/office/drawing/2014/main" id="{CA4C5BF3-D74C-4235-9BFB-3B5F85BB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3" y="2957655"/>
            <a:ext cx="4762500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4" descr="하나은행 ATM 위치 및 이용시간 확인">
            <a:extLst>
              <a:ext uri="{FF2B5EF4-FFF2-40B4-BE49-F238E27FC236}">
                <a16:creationId xmlns:a16="http://schemas.microsoft.com/office/drawing/2014/main" id="{CB87A058-E1C7-4937-BABF-D691523C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36" y="2709029"/>
            <a:ext cx="3918856" cy="2927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648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D2558-7ECC-4B8C-BBF9-1AD28ED53DE9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주제 선정 이유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1CBC4-72A6-48D4-9206-3C5B482F9DB1}"/>
              </a:ext>
            </a:extLst>
          </p:cNvPr>
          <p:cNvSpPr/>
          <p:nvPr/>
        </p:nvSpPr>
        <p:spPr>
          <a:xfrm>
            <a:off x="1046285" y="1551336"/>
            <a:ext cx="10099425" cy="717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기존 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ATM + 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창구 업무 가능한 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STM(Smart Teller Machine)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의 도입을 알게 됨</a:t>
            </a:r>
            <a:endParaRPr lang="en-US" altLang="ko-KR" sz="24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화상 상담 기능을 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Web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으로 옮겨보자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!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F052B0-2758-46B7-B16D-F5F0B74E009D}"/>
              </a:ext>
            </a:extLst>
          </p:cNvPr>
          <p:cNvGrpSpPr/>
          <p:nvPr/>
        </p:nvGrpSpPr>
        <p:grpSpPr>
          <a:xfrm>
            <a:off x="8718341" y="6094724"/>
            <a:ext cx="3265074" cy="548068"/>
            <a:chOff x="8718341" y="6094724"/>
            <a:chExt cx="3265074" cy="5480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4AC39-9C93-42F1-B23F-88797F9B77AE}"/>
                </a:ext>
              </a:extLst>
            </p:cNvPr>
            <p:cNvSpPr txBox="1"/>
            <p:nvPr/>
          </p:nvSpPr>
          <p:spPr>
            <a:xfrm>
              <a:off x="10793903" y="6100662"/>
              <a:ext cx="1189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하나 B" panose="02020603020101020101" pitchFamily="18" charset="-127"/>
                  <a:ea typeface="하나 B" panose="02020603020101020101" pitchFamily="18" charset="-127"/>
                </a:rPr>
                <a:t>박진우</a:t>
              </a:r>
            </a:p>
          </p:txBody>
        </p:sp>
        <p:pic>
          <p:nvPicPr>
            <p:cNvPr id="1026" name="Picture 2" descr="사진=하나금융그룹 CI">
              <a:extLst>
                <a:ext uri="{FF2B5EF4-FFF2-40B4-BE49-F238E27FC236}">
                  <a16:creationId xmlns:a16="http://schemas.microsoft.com/office/drawing/2014/main" id="{E1D98518-D823-4CBA-A4AC-7FA45A410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4" r="12159" b="20750"/>
            <a:stretch/>
          </p:blipFill>
          <p:spPr bwMode="auto">
            <a:xfrm>
              <a:off x="8718341" y="6094724"/>
              <a:ext cx="650250" cy="548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911491-DA53-4EBF-A758-2FABD579887D}"/>
                </a:ext>
              </a:extLst>
            </p:cNvPr>
            <p:cNvSpPr txBox="1"/>
            <p:nvPr/>
          </p:nvSpPr>
          <p:spPr>
            <a:xfrm>
              <a:off x="8978148" y="6106600"/>
              <a:ext cx="2077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하나 B" panose="02020603020101020101" pitchFamily="18" charset="-127"/>
                  <a:ea typeface="하나 B" panose="02020603020101020101" pitchFamily="18" charset="-127"/>
                </a:rPr>
                <a:t>하나금융</a:t>
              </a:r>
              <a:r>
                <a:rPr lang="en-US" altLang="ko-KR" sz="2400" dirty="0">
                  <a:latin typeface="하나 B" panose="02020603020101020101" pitchFamily="18" charset="-127"/>
                  <a:ea typeface="하나 B" panose="02020603020101020101" pitchFamily="18" charset="-127"/>
                </a:rPr>
                <a:t>TI</a:t>
              </a:r>
              <a:endPara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CB5DB1D-CC6E-451C-AC48-F11E46A7CA40}"/>
                </a:ext>
              </a:extLst>
            </p:cNvPr>
            <p:cNvCxnSpPr/>
            <p:nvPr/>
          </p:nvCxnSpPr>
          <p:spPr>
            <a:xfrm>
              <a:off x="10834263" y="6179308"/>
              <a:ext cx="0" cy="31469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6" name="Picture 6" descr="하나은행 STM 출시 및 하나머니 제공이벤트 안내 (바이오인증 등록 ...">
            <a:extLst>
              <a:ext uri="{FF2B5EF4-FFF2-40B4-BE49-F238E27FC236}">
                <a16:creationId xmlns:a16="http://schemas.microsoft.com/office/drawing/2014/main" id="{9CA4C005-2BDE-4A86-AE94-B4009B790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6" y="2510730"/>
            <a:ext cx="2193521" cy="3899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8" name="Picture 8" descr="하나은행 STM 출시 및 하나머니 제공이벤트 안내 (바이오인증 등록 ...">
            <a:extLst>
              <a:ext uri="{FF2B5EF4-FFF2-40B4-BE49-F238E27FC236}">
                <a16:creationId xmlns:a16="http://schemas.microsoft.com/office/drawing/2014/main" id="{D395F300-672C-4E79-A1EC-F5B1A304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64" y="2510730"/>
            <a:ext cx="2193521" cy="3899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A23A432-3EC2-417D-8329-8874F9DFC305}"/>
              </a:ext>
            </a:extLst>
          </p:cNvPr>
          <p:cNvSpPr/>
          <p:nvPr/>
        </p:nvSpPr>
        <p:spPr>
          <a:xfrm>
            <a:off x="5787240" y="3847605"/>
            <a:ext cx="617517" cy="475013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2" name="Picture 12" descr="How to Improve Your Videoconferencing Experience, Part 1 - Public ...">
            <a:extLst>
              <a:ext uri="{FF2B5EF4-FFF2-40B4-BE49-F238E27FC236}">
                <a16:creationId xmlns:a16="http://schemas.microsoft.com/office/drawing/2014/main" id="{BD4F0641-ABCB-498F-AD11-B65FD548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36" y="2639770"/>
            <a:ext cx="4877295" cy="3253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69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4AC39-9C93-42F1-B23F-88797F9B77AE}"/>
              </a:ext>
            </a:extLst>
          </p:cNvPr>
          <p:cNvSpPr txBox="1"/>
          <p:nvPr/>
        </p:nvSpPr>
        <p:spPr>
          <a:xfrm>
            <a:off x="10793903" y="6100662"/>
            <a:ext cx="118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박진우</a:t>
            </a:r>
          </a:p>
        </p:txBody>
      </p:sp>
      <p:pic>
        <p:nvPicPr>
          <p:cNvPr id="1026" name="Picture 2" descr="사진=하나금융그룹 CI">
            <a:extLst>
              <a:ext uri="{FF2B5EF4-FFF2-40B4-BE49-F238E27FC236}">
                <a16:creationId xmlns:a16="http://schemas.microsoft.com/office/drawing/2014/main" id="{E1D98518-D823-4CBA-A4AC-7FA45A410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2159" b="20750"/>
          <a:stretch/>
        </p:blipFill>
        <p:spPr bwMode="auto">
          <a:xfrm>
            <a:off x="8718341" y="6094724"/>
            <a:ext cx="650250" cy="5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1491-DA53-4EBF-A758-2FABD579887D}"/>
              </a:ext>
            </a:extLst>
          </p:cNvPr>
          <p:cNvSpPr txBox="1"/>
          <p:nvPr/>
        </p:nvSpPr>
        <p:spPr>
          <a:xfrm>
            <a:off x="8978148" y="6106600"/>
            <a:ext cx="207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ko-KR" altLang="en-US" sz="24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B5DB1D-CC6E-451C-AC48-F11E46A7CA40}"/>
              </a:ext>
            </a:extLst>
          </p:cNvPr>
          <p:cNvCxnSpPr/>
          <p:nvPr/>
        </p:nvCxnSpPr>
        <p:spPr>
          <a:xfrm>
            <a:off x="10834263" y="6179308"/>
            <a:ext cx="0" cy="3146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B1E89-46DA-44D8-A49B-BE711463BA27}"/>
              </a:ext>
            </a:extLst>
          </p:cNvPr>
          <p:cNvSpPr/>
          <p:nvPr/>
        </p:nvSpPr>
        <p:spPr>
          <a:xfrm>
            <a:off x="200206" y="1571785"/>
            <a:ext cx="11565956" cy="4341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 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손님 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카드</a:t>
            </a:r>
            <a:r>
              <a:rPr lang="en-US" altLang="ko-KR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예적금</a:t>
            </a: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창구 상담 기능</a:t>
            </a:r>
            <a:endParaRPr lang="en-US" altLang="ko-KR" sz="20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342900" indent="-342900" algn="just">
              <a:buAutoNum type="arabicPeriod"/>
            </a:pPr>
            <a:endParaRPr lang="en-US" altLang="ko-KR" sz="20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통장</a:t>
            </a:r>
            <a:r>
              <a:rPr lang="en-US" altLang="ko-KR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카드 등 발급 업무에 관해서는 가까운 </a:t>
            </a:r>
            <a:r>
              <a:rPr lang="en-US" altLang="ko-KR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STM</a:t>
            </a: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으로 유도</a:t>
            </a:r>
            <a:r>
              <a:rPr lang="en-US" altLang="ko-KR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endParaRPr lang="en-US" altLang="ko-KR" sz="20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상담 내역 확인</a:t>
            </a:r>
            <a:endParaRPr lang="en-US" altLang="ko-KR" sz="20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[ </a:t>
            </a:r>
            <a:r>
              <a:rPr lang="ko-KR" altLang="en-US" sz="2400" dirty="0" err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텔러</a:t>
            </a:r>
            <a:r>
              <a:rPr lang="ko-KR" altLang="en-US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]</a:t>
            </a:r>
          </a:p>
          <a:p>
            <a:pPr algn="just"/>
            <a:endParaRPr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1.  </a:t>
            </a: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카드</a:t>
            </a:r>
            <a:r>
              <a:rPr lang="en-US" altLang="ko-KR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예적금</a:t>
            </a: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창구 상담 기능</a:t>
            </a:r>
            <a:endParaRPr lang="en-US" altLang="ko-KR" sz="20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342900" indent="-342900" algn="just">
              <a:buAutoNum type="arabicPeriod"/>
            </a:pPr>
            <a:endParaRPr lang="en-US" altLang="ko-KR" sz="20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2.</a:t>
            </a:r>
            <a:r>
              <a:rPr lang="ko-KR" altLang="en-US" sz="20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응대한 손님 수 확인 및 응대 내용 정리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07533-3128-4887-977D-A46F20911637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주</a:t>
            </a:r>
            <a:r>
              <a:rPr lang="en-US" altLang="ko-KR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68608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4AC39-9C93-42F1-B23F-88797F9B77AE}"/>
              </a:ext>
            </a:extLst>
          </p:cNvPr>
          <p:cNvSpPr txBox="1"/>
          <p:nvPr/>
        </p:nvSpPr>
        <p:spPr>
          <a:xfrm>
            <a:off x="10793903" y="6100662"/>
            <a:ext cx="118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박진우</a:t>
            </a:r>
          </a:p>
        </p:txBody>
      </p:sp>
      <p:pic>
        <p:nvPicPr>
          <p:cNvPr id="1026" name="Picture 2" descr="사진=하나금융그룹 CI">
            <a:extLst>
              <a:ext uri="{FF2B5EF4-FFF2-40B4-BE49-F238E27FC236}">
                <a16:creationId xmlns:a16="http://schemas.microsoft.com/office/drawing/2014/main" id="{E1D98518-D823-4CBA-A4AC-7FA45A410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2159" b="20750"/>
          <a:stretch/>
        </p:blipFill>
        <p:spPr bwMode="auto">
          <a:xfrm>
            <a:off x="8718341" y="6094724"/>
            <a:ext cx="650250" cy="5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1491-DA53-4EBF-A758-2FABD579887D}"/>
              </a:ext>
            </a:extLst>
          </p:cNvPr>
          <p:cNvSpPr txBox="1"/>
          <p:nvPr/>
        </p:nvSpPr>
        <p:spPr>
          <a:xfrm>
            <a:off x="8978148" y="6106600"/>
            <a:ext cx="207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ko-KR" altLang="en-US" sz="24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B5DB1D-CC6E-451C-AC48-F11E46A7CA40}"/>
              </a:ext>
            </a:extLst>
          </p:cNvPr>
          <p:cNvCxnSpPr/>
          <p:nvPr/>
        </p:nvCxnSpPr>
        <p:spPr>
          <a:xfrm>
            <a:off x="10834263" y="6179308"/>
            <a:ext cx="0" cy="3146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B1E89-46DA-44D8-A49B-BE711463BA27}"/>
              </a:ext>
            </a:extLst>
          </p:cNvPr>
          <p:cNvSpPr/>
          <p:nvPr/>
        </p:nvSpPr>
        <p:spPr>
          <a:xfrm>
            <a:off x="200206" y="1497257"/>
            <a:ext cx="11783209" cy="4522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Tx/>
              <a:buAutoNum type="arabicPeriod"/>
            </a:pP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포스트 코로나</a:t>
            </a:r>
            <a:r>
              <a:rPr lang="en-US" altLang="ko-KR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sz="2200" dirty="0" err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언택트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사회에 </a:t>
            </a:r>
            <a:r>
              <a:rPr lang="ko-KR" altLang="en-US" sz="22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다른 응대 채널로 디지털 창구 서비스를 제공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하여 손님 편의성 증대 및 효율성 증대</a:t>
            </a:r>
            <a:endParaRPr lang="en-US" altLang="ko-KR" sz="22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현재 금융그룹들은 포스트 코로나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언택트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시대에 맞추어 모바일 어플리케이션을 통한 </a:t>
            </a:r>
            <a:r>
              <a:rPr lang="ko-KR" altLang="en-US" dirty="0" err="1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비대면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응대 방식을 선택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-&gt; (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코로나 사태 이후 화상회의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화상 상담을 적용한 기업들이 비용절감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업무효율성 측면에서 큰 효과를 보고 있음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.)</a:t>
            </a:r>
          </a:p>
          <a:p>
            <a:pPr algn="just"/>
            <a:endParaRPr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342900" indent="-342900" algn="just">
              <a:buAutoNum type="arabicPeriod"/>
            </a:pPr>
            <a:endParaRPr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r>
              <a:rPr lang="en-US" altLang="ko-KR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2. 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플러그인을 설치하지 않고 </a:t>
            </a:r>
            <a:r>
              <a:rPr lang="ko-KR" altLang="en-US" sz="22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반응형 웹을 통한 </a:t>
            </a:r>
            <a:r>
              <a:rPr lang="en-US" altLang="ko-KR" sz="22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PC, </a:t>
            </a:r>
            <a:r>
              <a:rPr lang="ko-KR" altLang="en-US" sz="22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모바일 환경에서 창구서비스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도 사용 가능</a:t>
            </a:r>
            <a:r>
              <a:rPr lang="en-US" altLang="ko-KR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현재 하나은행은 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PB(Private Banking)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에만 화상상담 서비스를 모바일 어플리케이션으로 제공 중</a:t>
            </a:r>
            <a:endParaRPr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endParaRPr lang="en-US" altLang="ko-KR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07533-3128-4887-977D-A46F20911637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384500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4AC39-9C93-42F1-B23F-88797F9B77AE}"/>
              </a:ext>
            </a:extLst>
          </p:cNvPr>
          <p:cNvSpPr txBox="1"/>
          <p:nvPr/>
        </p:nvSpPr>
        <p:spPr>
          <a:xfrm>
            <a:off x="10793903" y="6100662"/>
            <a:ext cx="118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박진우</a:t>
            </a:r>
          </a:p>
        </p:txBody>
      </p:sp>
      <p:pic>
        <p:nvPicPr>
          <p:cNvPr id="1026" name="Picture 2" descr="사진=하나금융그룹 CI">
            <a:extLst>
              <a:ext uri="{FF2B5EF4-FFF2-40B4-BE49-F238E27FC236}">
                <a16:creationId xmlns:a16="http://schemas.microsoft.com/office/drawing/2014/main" id="{E1D98518-D823-4CBA-A4AC-7FA45A410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2159" b="20750"/>
          <a:stretch/>
        </p:blipFill>
        <p:spPr bwMode="auto">
          <a:xfrm>
            <a:off x="8718341" y="6094724"/>
            <a:ext cx="650250" cy="5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1491-DA53-4EBF-A758-2FABD579887D}"/>
              </a:ext>
            </a:extLst>
          </p:cNvPr>
          <p:cNvSpPr txBox="1"/>
          <p:nvPr/>
        </p:nvSpPr>
        <p:spPr>
          <a:xfrm>
            <a:off x="8978148" y="6106600"/>
            <a:ext cx="207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400" dirty="0"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ko-KR" altLang="en-US" sz="24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B5DB1D-CC6E-451C-AC48-F11E46A7CA40}"/>
              </a:ext>
            </a:extLst>
          </p:cNvPr>
          <p:cNvCxnSpPr/>
          <p:nvPr/>
        </p:nvCxnSpPr>
        <p:spPr>
          <a:xfrm>
            <a:off x="10834263" y="6179308"/>
            <a:ext cx="0" cy="3146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64A6A4-F85C-4691-AD79-6981C1BA4C2D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B1E89-46DA-44D8-A49B-BE711463BA27}"/>
              </a:ext>
            </a:extLst>
          </p:cNvPr>
          <p:cNvSpPr/>
          <p:nvPr/>
        </p:nvSpPr>
        <p:spPr>
          <a:xfrm>
            <a:off x="204395" y="1378671"/>
            <a:ext cx="11783209" cy="4522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3. 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각종 발급 기능을 </a:t>
            </a:r>
            <a:r>
              <a:rPr lang="en-US" altLang="ko-KR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STM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으로 유도하여 </a:t>
            </a:r>
            <a:r>
              <a:rPr lang="en-US" altLang="ko-KR" sz="22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STM</a:t>
            </a:r>
            <a:r>
              <a:rPr lang="ko-KR" altLang="en-US" sz="22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의 인식률 및 사용률 개선</a:t>
            </a:r>
            <a:endParaRPr lang="en-US" altLang="ko-KR" sz="2200" dirty="0">
              <a:solidFill>
                <a:srgbClr val="00B050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-&gt; STM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의 인식률 저조 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타 은행에 비해 하나은행은 아직 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STM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을 적극적으로 도입하지 않았다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.(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전국에 아직 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대 미만</a:t>
            </a:r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</a:p>
          <a:p>
            <a:pPr algn="just"/>
            <a:endParaRPr lang="en-US" altLang="ko-KR" sz="24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just"/>
            <a:r>
              <a:rPr lang="en-US" altLang="ko-KR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4. 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상담서비스 플랫폼을 구축하여 </a:t>
            </a:r>
            <a:r>
              <a:rPr lang="ko-KR" altLang="en-US" sz="2200" dirty="0">
                <a:solidFill>
                  <a:srgbClr val="00B05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하나금융그룹 내의 여러 서비스에도 사용</a:t>
            </a:r>
            <a:r>
              <a:rPr lang="ko-KR" altLang="en-US" sz="2200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하면 효과적일 것</a:t>
            </a:r>
            <a:endParaRPr lang="en-US" altLang="ko-KR" sz="2200" dirty="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07533-3128-4887-977D-A46F20911637}"/>
              </a:ext>
            </a:extLst>
          </p:cNvPr>
          <p:cNvSpPr txBox="1"/>
          <p:nvPr/>
        </p:nvSpPr>
        <p:spPr>
          <a:xfrm>
            <a:off x="312717" y="193111"/>
            <a:ext cx="645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12879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309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하나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박진우</cp:lastModifiedBy>
  <cp:revision>28</cp:revision>
  <dcterms:created xsi:type="dcterms:W3CDTF">2020-08-16T09:31:30Z</dcterms:created>
  <dcterms:modified xsi:type="dcterms:W3CDTF">2020-08-18T00:04:45Z</dcterms:modified>
</cp:coreProperties>
</file>