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1" r:id="rId8"/>
    <p:sldId id="265" r:id="rId9"/>
  </p:sldIdLst>
  <p:sldSz cx="12192000" cy="6858000"/>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EC1"/>
    <a:srgbClr val="A6CFC1"/>
    <a:srgbClr val="9ACDC1"/>
    <a:srgbClr val="96CFC0"/>
    <a:srgbClr val="9FCDC0"/>
    <a:srgbClr val="B4CFC0"/>
    <a:srgbClr val="ADCF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72"/>
        <p:guide pos="3833"/>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idx="1"/>
          </p:nvPr>
        </p:nvSpPr>
        <p:spPr>
          <a:xfrm>
            <a:off x="609600" y="1600200"/>
            <a:ext cx="109728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pic>
        <p:nvPicPr>
          <p:cNvPr id="5" name="图片 4" descr="未标题-1 副本"/>
          <p:cNvPicPr>
            <a:picLocks noChangeAspect="1"/>
          </p:cNvPicPr>
          <p:nvPr userDrawn="1"/>
        </p:nvPicPr>
        <p:blipFill>
          <a:blip r:embed="rId12"/>
          <a:stretch>
            <a:fillRect/>
          </a:stretch>
        </p:blipFill>
        <p:spPr>
          <a:xfrm>
            <a:off x="-27940" y="-6350"/>
            <a:ext cx="12247245" cy="68707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标题 3073"/>
          <p:cNvSpPr>
            <a:spLocks noGrp="1"/>
          </p:cNvSpPr>
          <p:nvPr>
            <p:ph type="ctrTitle"/>
          </p:nvPr>
        </p:nvSpPr>
        <p:spPr>
          <a:xfrm>
            <a:off x="914400" y="1697567"/>
            <a:ext cx="10363200" cy="1960033"/>
          </a:xfrm>
        </p:spPr>
        <p:txBody>
          <a:bodyPr anchor="ctr"/>
          <a:p>
            <a:pPr defTabSz="914400">
              <a:buClrTx/>
              <a:buSzTx/>
              <a:buFontTx/>
            </a:pPr>
            <a:r>
              <a:rPr lang="en-US" sz="5865" kern="1200" baseline="0">
                <a:latin typeface="Arial" panose="020B0604020202020204" pitchFamily="34" charset="0"/>
                <a:ea typeface="宋体" panose="02010600030101010101" pitchFamily="2" charset="-122"/>
              </a:rPr>
              <a:t>t</a:t>
            </a:r>
            <a:endParaRPr lang="en-US" sz="5865" kern="1200" baseline="0">
              <a:latin typeface="Arial" panose="020B0604020202020204" pitchFamily="34" charset="0"/>
              <a:ea typeface="宋体" panose="02010600030101010101" pitchFamily="2" charset="-122"/>
            </a:endParaRPr>
          </a:p>
        </p:txBody>
      </p:sp>
      <p:sp>
        <p:nvSpPr>
          <p:cNvPr id="3075" name="副标题 3074"/>
          <p:cNvSpPr>
            <a:spLocks noGrp="1"/>
          </p:cNvSpPr>
          <p:nvPr>
            <p:ph type="subTitle" idx="1"/>
          </p:nvPr>
        </p:nvSpPr>
        <p:spPr>
          <a:xfrm>
            <a:off x="1828800" y="4038600"/>
            <a:ext cx="8534400" cy="2336800"/>
          </a:xfrm>
        </p:spPr>
        <p:txBody>
          <a:bodyPr/>
          <a:p>
            <a:pPr defTabSz="914400">
              <a:buClrTx/>
              <a:buSzTx/>
              <a:buFontTx/>
            </a:pPr>
            <a:endParaRPr sz="4265" kern="1200" baseline="0">
              <a:latin typeface="Arial" panose="020B0604020202020204" pitchFamily="34" charset="0"/>
              <a:ea typeface="宋体" panose="02010600030101010101" pitchFamily="2" charset="-122"/>
            </a:endParaRPr>
          </a:p>
        </p:txBody>
      </p:sp>
      <p:pic>
        <p:nvPicPr>
          <p:cNvPr id="2" name="图片 1" descr="未标题-1 副本"/>
          <p:cNvPicPr>
            <a:picLocks noChangeAspect="1"/>
          </p:cNvPicPr>
          <p:nvPr/>
        </p:nvPicPr>
        <p:blipFill>
          <a:blip r:embed="rId1"/>
          <a:stretch>
            <a:fillRect/>
          </a:stretch>
        </p:blipFill>
        <p:spPr>
          <a:xfrm>
            <a:off x="-12700" y="-11430"/>
            <a:ext cx="12216765" cy="6880225"/>
          </a:xfrm>
          <a:prstGeom prst="rect">
            <a:avLst/>
          </a:prstGeom>
        </p:spPr>
      </p:pic>
      <p:sp>
        <p:nvSpPr>
          <p:cNvPr id="5" name="椭圆 4"/>
          <p:cNvSpPr/>
          <p:nvPr/>
        </p:nvSpPr>
        <p:spPr>
          <a:xfrm>
            <a:off x="4551680" y="2744047"/>
            <a:ext cx="1485900" cy="1485900"/>
          </a:xfrm>
          <a:prstGeom prst="ellipse">
            <a:avLst/>
          </a:prstGeom>
          <a:solidFill>
            <a:srgbClr val="A6CF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6665" b="1"/>
          </a:p>
        </p:txBody>
      </p:sp>
      <p:sp>
        <p:nvSpPr>
          <p:cNvPr id="6" name="椭圆 5"/>
          <p:cNvSpPr/>
          <p:nvPr/>
        </p:nvSpPr>
        <p:spPr>
          <a:xfrm>
            <a:off x="6201833" y="2744047"/>
            <a:ext cx="1485900" cy="1485900"/>
          </a:xfrm>
          <a:prstGeom prst="ellipse">
            <a:avLst/>
          </a:prstGeom>
          <a:solidFill>
            <a:srgbClr val="ADC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6665" b="1"/>
          </a:p>
        </p:txBody>
      </p:sp>
      <p:sp>
        <p:nvSpPr>
          <p:cNvPr id="7" name="椭圆 6"/>
          <p:cNvSpPr/>
          <p:nvPr/>
        </p:nvSpPr>
        <p:spPr>
          <a:xfrm>
            <a:off x="7831667" y="2755053"/>
            <a:ext cx="1485900" cy="1485900"/>
          </a:xfrm>
          <a:prstGeom prst="ellipse">
            <a:avLst/>
          </a:prstGeom>
          <a:solidFill>
            <a:srgbClr val="B4C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6665" b="1"/>
          </a:p>
        </p:txBody>
      </p:sp>
      <p:sp>
        <p:nvSpPr>
          <p:cNvPr id="12" name="文本框 11"/>
          <p:cNvSpPr txBox="1"/>
          <p:nvPr/>
        </p:nvSpPr>
        <p:spPr>
          <a:xfrm>
            <a:off x="4309745" y="2637790"/>
            <a:ext cx="4754880" cy="1014730"/>
          </a:xfrm>
          <a:prstGeom prst="rect">
            <a:avLst/>
          </a:prstGeom>
          <a:noFill/>
        </p:spPr>
        <p:txBody>
          <a:bodyPr wrap="none" rtlCol="0">
            <a:spAutoFit/>
          </a:bodyPr>
          <a:p>
            <a:r>
              <a:rPr lang="zh-CN" altLang="en-US" sz="6000"/>
              <a:t>等级考试简介</a:t>
            </a:r>
            <a:endParaRPr lang="zh-CN" altLang="en-US" sz="6000"/>
          </a:p>
        </p:txBody>
      </p:sp>
    </p:spTree>
  </p:cSld>
  <p:clrMapOvr>
    <a:masterClrMapping/>
  </p:clrMapOvr>
  <p:timing>
    <p:tnLst>
      <p:par>
        <p:cTn id="1" dur="indefinite" restart="never" nodeType="tmRoot"/>
      </p:par>
    </p:tnLst>
    <p:bldLst>
      <p:bldP spid="3074" grpId="1"/>
      <p:bldP spid="5" grpId="1" animBg="1"/>
      <p:bldP spid="6" grpId="1" animBg="1"/>
      <p:bldP spid="7"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框 11"/>
          <p:cNvSpPr txBox="1"/>
          <p:nvPr/>
        </p:nvSpPr>
        <p:spPr>
          <a:xfrm>
            <a:off x="117475" y="38735"/>
            <a:ext cx="11605260" cy="7108825"/>
          </a:xfrm>
          <a:prstGeom prst="rect">
            <a:avLst/>
          </a:prstGeom>
          <a:noFill/>
        </p:spPr>
        <p:txBody>
          <a:bodyPr wrap="square" rtlCol="0">
            <a:spAutoFit/>
          </a:bodyPr>
          <a:p>
            <a:pPr algn="l"/>
            <a:r>
              <a:rPr lang="en-US" altLang="zh-CN" sz="2400" b="1"/>
              <a:t>1</a:t>
            </a:r>
            <a:r>
              <a:rPr lang="zh-CN" altLang="en-US" sz="2400" b="1"/>
              <a:t>、编程考级是什么？</a:t>
            </a:r>
            <a:endParaRPr lang="zh-CN" altLang="en-US" sz="2400" b="1"/>
          </a:p>
          <a:p>
            <a:pPr algn="l"/>
            <a:r>
              <a:rPr lang="zh-CN" altLang="en-US" sz="2400" b="1"/>
              <a:t>   </a:t>
            </a:r>
            <a:r>
              <a:rPr lang="zh-CN" altLang="en-US" sz="2400"/>
              <a:t>   2018年，中国电子学会与北京大学信息科学技术学院启动了软件编程等级考试的标准研发工作。</a:t>
            </a:r>
            <a:endParaRPr lang="zh-CN" altLang="en-US" sz="2400"/>
          </a:p>
          <a:p>
            <a:pPr algn="l"/>
            <a:r>
              <a:rPr lang="zh-CN" altLang="en-US" sz="2400"/>
              <a:t>至2018年10月，正式推出第一版等级考试标准。2019年1月12日，中国电子学会与北京大学信</a:t>
            </a:r>
            <a:endParaRPr lang="zh-CN" altLang="en-US" sz="2400"/>
          </a:p>
          <a:p>
            <a:pPr algn="l"/>
            <a:r>
              <a:rPr lang="zh-CN" altLang="en-US" sz="2400"/>
              <a:t>息科学技术学院、腾讯公司签署战略合作协议，正式确认联合开展大规模等级考试的序幕 。</a:t>
            </a:r>
            <a:endParaRPr lang="zh-CN" altLang="en-US" sz="2400"/>
          </a:p>
          <a:p>
            <a:pPr algn="l"/>
            <a:r>
              <a:rPr lang="zh-CN" altLang="en-US" sz="2400"/>
              <a:t>2019年3月，全国青少年软件编程等级考试标准在重庆大学发布 。2019年，</a:t>
            </a:r>
            <a:endParaRPr lang="zh-CN" altLang="en-US" sz="2400"/>
          </a:p>
          <a:p>
            <a:pPr algn="l"/>
            <a:r>
              <a:rPr lang="zh-CN" altLang="en-US" sz="2400"/>
              <a:t>全国青少年软件编程等级考试在全国各地启动  。</a:t>
            </a:r>
            <a:endParaRPr lang="zh-CN" altLang="en-US" sz="2400" b="1"/>
          </a:p>
          <a:p>
            <a:pPr algn="l"/>
            <a:endParaRPr lang="zh-CN" altLang="en-US" sz="2400"/>
          </a:p>
          <a:p>
            <a:pPr algn="l"/>
            <a:r>
              <a:rPr lang="en-US" altLang="zh-CN" sz="2400" b="1">
                <a:sym typeface="+mn-ea"/>
              </a:rPr>
              <a:t>2</a:t>
            </a:r>
            <a:r>
              <a:rPr lang="zh-CN" altLang="en-US" sz="2400" b="1">
                <a:sym typeface="+mn-ea"/>
              </a:rPr>
              <a:t>、含金量如何？</a:t>
            </a:r>
            <a:endParaRPr lang="zh-CN" altLang="en-US" sz="2400" b="1">
              <a:sym typeface="+mn-ea"/>
            </a:endParaRPr>
          </a:p>
          <a:p>
            <a:pPr algn="l"/>
            <a:r>
              <a:rPr lang="zh-CN" altLang="en-US" sz="2400"/>
              <a:t>   官方第一个制定出标准软件编程等级考试；官方验证平台；是由电子学会和北京大学等权威机构共同制定，宇航和鹏轩也参与标准建设，以及出题，核桃编程提供技术支持。</a:t>
            </a:r>
            <a:endParaRPr lang="zh-CN" altLang="en-US" sz="2400" b="1"/>
          </a:p>
          <a:p>
            <a:pPr algn="l"/>
            <a:endParaRPr lang="zh-CN" altLang="en-US" sz="2400" b="1"/>
          </a:p>
          <a:p>
            <a:pPr algn="l"/>
            <a:r>
              <a:rPr lang="en-US" altLang="zh-CN" sz="2400" b="1">
                <a:sym typeface="+mn-ea"/>
              </a:rPr>
              <a:t>3</a:t>
            </a:r>
            <a:r>
              <a:rPr lang="zh-CN" altLang="en-US" sz="2400" b="1">
                <a:sym typeface="+mn-ea"/>
              </a:rPr>
              <a:t>、考级如何收费？</a:t>
            </a:r>
            <a:endParaRPr lang="zh-CN" altLang="en-US" sz="2400" b="1"/>
          </a:p>
          <a:p>
            <a:pPr algn="l"/>
            <a:r>
              <a:rPr lang="zh-CN" altLang="en-US" sz="2400" b="1">
                <a:solidFill>
                  <a:srgbClr val="FF0000"/>
                </a:solidFill>
                <a:sym typeface="+mn-ea"/>
              </a:rPr>
              <a:t>预备一级：</a:t>
            </a:r>
            <a:r>
              <a:rPr lang="en-US" altLang="zh-CN" sz="2400" b="1">
                <a:solidFill>
                  <a:srgbClr val="FF0000"/>
                </a:solidFill>
                <a:sym typeface="+mn-ea"/>
              </a:rPr>
              <a:t>160</a:t>
            </a:r>
            <a:r>
              <a:rPr lang="zh-CN" altLang="en-US" sz="2400" b="1">
                <a:solidFill>
                  <a:srgbClr val="FF0000"/>
                </a:solidFill>
                <a:sym typeface="+mn-ea"/>
              </a:rPr>
              <a:t>元</a:t>
            </a:r>
            <a:r>
              <a:rPr lang="en-US" altLang="zh-CN" sz="2400" b="1">
                <a:solidFill>
                  <a:srgbClr val="FF0000"/>
                </a:solidFill>
                <a:sym typeface="+mn-ea"/>
              </a:rPr>
              <a:t>/</a:t>
            </a:r>
            <a:r>
              <a:rPr lang="zh-CN" altLang="en-US" sz="2400" b="1">
                <a:solidFill>
                  <a:srgbClr val="FF0000"/>
                </a:solidFill>
                <a:sym typeface="+mn-ea"/>
              </a:rPr>
              <a:t>人</a:t>
            </a:r>
            <a:r>
              <a:rPr lang="en-US" altLang="zh-CN" sz="2400" b="1">
                <a:solidFill>
                  <a:srgbClr val="FF0000"/>
                </a:solidFill>
                <a:sym typeface="+mn-ea"/>
              </a:rPr>
              <a:t>/</a:t>
            </a:r>
            <a:r>
              <a:rPr lang="zh-CN" altLang="en-US" sz="2400" b="1">
                <a:solidFill>
                  <a:srgbClr val="FF0000"/>
                </a:solidFill>
                <a:sym typeface="+mn-ea"/>
              </a:rPr>
              <a:t>次            </a:t>
            </a:r>
            <a:r>
              <a:rPr lang="zh-CN" altLang="en-US" sz="2400" b="1">
                <a:solidFill>
                  <a:srgbClr val="FF0000"/>
                </a:solidFill>
                <a:sym typeface="+mn-ea"/>
              </a:rPr>
              <a:t>预备二级：</a:t>
            </a:r>
            <a:r>
              <a:rPr lang="en-US" altLang="zh-CN" sz="2400" b="1">
                <a:solidFill>
                  <a:srgbClr val="FF0000"/>
                </a:solidFill>
                <a:sym typeface="+mn-ea"/>
              </a:rPr>
              <a:t>180</a:t>
            </a:r>
            <a:r>
              <a:rPr lang="zh-CN" altLang="en-US" sz="2400" b="1">
                <a:solidFill>
                  <a:srgbClr val="FF0000"/>
                </a:solidFill>
                <a:sym typeface="+mn-ea"/>
              </a:rPr>
              <a:t>元</a:t>
            </a:r>
            <a:r>
              <a:rPr lang="en-US" altLang="zh-CN" sz="2400" b="1">
                <a:solidFill>
                  <a:srgbClr val="FF0000"/>
                </a:solidFill>
                <a:sym typeface="+mn-ea"/>
              </a:rPr>
              <a:t>/</a:t>
            </a:r>
            <a:r>
              <a:rPr lang="zh-CN" altLang="en-US" sz="2400" b="1">
                <a:solidFill>
                  <a:srgbClr val="FF0000"/>
                </a:solidFill>
                <a:sym typeface="+mn-ea"/>
              </a:rPr>
              <a:t>人</a:t>
            </a:r>
            <a:r>
              <a:rPr lang="en-US" altLang="zh-CN" sz="2400" b="1">
                <a:solidFill>
                  <a:srgbClr val="FF0000"/>
                </a:solidFill>
                <a:sym typeface="+mn-ea"/>
              </a:rPr>
              <a:t>/</a:t>
            </a:r>
            <a:r>
              <a:rPr lang="zh-CN" altLang="en-US" sz="2400" b="1">
                <a:solidFill>
                  <a:srgbClr val="FF0000"/>
                </a:solidFill>
                <a:sym typeface="+mn-ea"/>
              </a:rPr>
              <a:t>次</a:t>
            </a:r>
            <a:endParaRPr lang="zh-CN" altLang="en-US" sz="2400" b="1">
              <a:solidFill>
                <a:srgbClr val="FF0000"/>
              </a:solidFill>
              <a:sym typeface="+mn-ea"/>
            </a:endParaRPr>
          </a:p>
          <a:p>
            <a:pPr algn="l"/>
            <a:r>
              <a:rPr lang="zh-CN" altLang="en-US" sz="2400" b="1">
                <a:solidFill>
                  <a:srgbClr val="FF0000"/>
                </a:solidFill>
                <a:sym typeface="+mn-ea"/>
              </a:rPr>
              <a:t>预备三级：</a:t>
            </a:r>
            <a:r>
              <a:rPr lang="en-US" altLang="zh-CN" sz="2400" b="1">
                <a:solidFill>
                  <a:srgbClr val="FF0000"/>
                </a:solidFill>
                <a:sym typeface="+mn-ea"/>
              </a:rPr>
              <a:t>200</a:t>
            </a:r>
            <a:r>
              <a:rPr lang="zh-CN" altLang="en-US" sz="2400" b="1">
                <a:solidFill>
                  <a:srgbClr val="FF0000"/>
                </a:solidFill>
                <a:sym typeface="+mn-ea"/>
              </a:rPr>
              <a:t>元</a:t>
            </a:r>
            <a:r>
              <a:rPr lang="en-US" altLang="zh-CN" sz="2400" b="1">
                <a:solidFill>
                  <a:srgbClr val="FF0000"/>
                </a:solidFill>
                <a:sym typeface="+mn-ea"/>
              </a:rPr>
              <a:t>/</a:t>
            </a:r>
            <a:r>
              <a:rPr lang="zh-CN" altLang="en-US" sz="2400" b="1">
                <a:solidFill>
                  <a:srgbClr val="FF0000"/>
                </a:solidFill>
                <a:sym typeface="+mn-ea"/>
              </a:rPr>
              <a:t>人</a:t>
            </a:r>
            <a:r>
              <a:rPr lang="en-US" altLang="zh-CN" sz="2400" b="1">
                <a:solidFill>
                  <a:srgbClr val="FF0000"/>
                </a:solidFill>
                <a:sym typeface="+mn-ea"/>
              </a:rPr>
              <a:t>/</a:t>
            </a:r>
            <a:r>
              <a:rPr lang="zh-CN" altLang="en-US" sz="2400" b="1">
                <a:solidFill>
                  <a:srgbClr val="FF0000"/>
                </a:solidFill>
                <a:sym typeface="+mn-ea"/>
              </a:rPr>
              <a:t>次            预备四级：</a:t>
            </a:r>
            <a:r>
              <a:rPr lang="en-US" altLang="zh-CN" sz="2400" b="1">
                <a:solidFill>
                  <a:srgbClr val="FF0000"/>
                </a:solidFill>
                <a:sym typeface="+mn-ea"/>
              </a:rPr>
              <a:t>220</a:t>
            </a:r>
            <a:r>
              <a:rPr lang="zh-CN" altLang="en-US" sz="2400" b="1">
                <a:solidFill>
                  <a:srgbClr val="FF0000"/>
                </a:solidFill>
                <a:sym typeface="+mn-ea"/>
              </a:rPr>
              <a:t>元</a:t>
            </a:r>
            <a:r>
              <a:rPr lang="en-US" altLang="zh-CN" sz="2400" b="1">
                <a:solidFill>
                  <a:srgbClr val="FF0000"/>
                </a:solidFill>
                <a:sym typeface="+mn-ea"/>
              </a:rPr>
              <a:t>/</a:t>
            </a:r>
            <a:r>
              <a:rPr lang="zh-CN" altLang="en-US" sz="2400" b="1">
                <a:solidFill>
                  <a:srgbClr val="FF0000"/>
                </a:solidFill>
                <a:sym typeface="+mn-ea"/>
              </a:rPr>
              <a:t>人</a:t>
            </a:r>
            <a:r>
              <a:rPr lang="en-US" altLang="zh-CN" sz="2400" b="1">
                <a:solidFill>
                  <a:srgbClr val="FF0000"/>
                </a:solidFill>
                <a:sym typeface="+mn-ea"/>
              </a:rPr>
              <a:t>/</a:t>
            </a:r>
            <a:r>
              <a:rPr lang="zh-CN" altLang="en-US" sz="2400" b="1">
                <a:solidFill>
                  <a:srgbClr val="FF0000"/>
                </a:solidFill>
                <a:sym typeface="+mn-ea"/>
              </a:rPr>
              <a:t>次</a:t>
            </a:r>
            <a:endParaRPr lang="zh-CN" altLang="en-US" sz="2400">
              <a:solidFill>
                <a:srgbClr val="FF0000"/>
              </a:solidFill>
            </a:endParaRPr>
          </a:p>
          <a:p>
            <a:pPr algn="l"/>
            <a:endParaRPr lang="zh-CN" altLang="en-US" sz="240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48920" y="59690"/>
            <a:ext cx="12119610" cy="6739255"/>
          </a:xfrm>
          <a:prstGeom prst="rect">
            <a:avLst/>
          </a:prstGeom>
          <a:noFill/>
        </p:spPr>
        <p:txBody>
          <a:bodyPr wrap="none" rtlCol="0">
            <a:spAutoFit/>
          </a:bodyPr>
          <a:p>
            <a:pPr algn="l"/>
            <a:r>
              <a:rPr lang="en-US" altLang="zh-CN" sz="2400" b="1"/>
              <a:t>4</a:t>
            </a:r>
            <a:r>
              <a:rPr lang="zh-CN" altLang="en-US" sz="2400" b="1"/>
              <a:t>、考过的标准是怎样的呢？</a:t>
            </a:r>
            <a:endParaRPr lang="zh-CN" altLang="en-US" sz="2400" b="1"/>
          </a:p>
          <a:p>
            <a:pPr algn="l"/>
            <a:r>
              <a:rPr lang="zh-CN" altLang="en-US" sz="2400" b="1"/>
              <a:t>    考评分为知识问答和功能实现，两者均采用线下上机考试的形式，</a:t>
            </a:r>
            <a:endParaRPr lang="zh-CN" altLang="en-US" sz="2400" b="1"/>
          </a:p>
          <a:p>
            <a:pPr algn="l"/>
            <a:r>
              <a:rPr lang="zh-CN" altLang="en-US" sz="2400" b="1">
                <a:solidFill>
                  <a:srgbClr val="FF0000"/>
                </a:solidFill>
              </a:rPr>
              <a:t>分数 80 分以上为考试合格</a:t>
            </a:r>
            <a:r>
              <a:rPr lang="zh-CN" altLang="en-US" sz="2400" b="1"/>
              <a:t>。</a:t>
            </a:r>
            <a:endParaRPr lang="zh-CN" altLang="en-US" sz="2400" b="1"/>
          </a:p>
          <a:p>
            <a:pPr algn="l"/>
            <a:endParaRPr lang="zh-CN" altLang="en-US" sz="2400" b="1"/>
          </a:p>
          <a:p>
            <a:pPr algn="l"/>
            <a:r>
              <a:rPr lang="en-US" altLang="zh-CN" sz="2400" b="1"/>
              <a:t>5</a:t>
            </a:r>
            <a:r>
              <a:rPr lang="zh-CN" altLang="en-US" sz="2400" b="1"/>
              <a:t>、证书什么样？纸质还是电子的，会邮寄吗？</a:t>
            </a:r>
            <a:endParaRPr lang="zh-CN" altLang="en-US" sz="2400" b="1"/>
          </a:p>
          <a:p>
            <a:pPr algn="l"/>
            <a:r>
              <a:rPr lang="zh-CN" altLang="en-US" sz="2400" b="1"/>
              <a:t>     证书是经过国家权威机构认证的纸质版证书；</a:t>
            </a:r>
            <a:endParaRPr lang="zh-CN" altLang="en-US" sz="2400" b="1"/>
          </a:p>
          <a:p>
            <a:pPr algn="l"/>
            <a:r>
              <a:rPr lang="zh-CN" altLang="en-US" sz="2400" b="1"/>
              <a:t>证书会由孩子报名考试时对应的考试中心发放，届时会由考试中心与您联络并进行发放。</a:t>
            </a:r>
            <a:endParaRPr lang="zh-CN" altLang="en-US" sz="2400" b="1"/>
          </a:p>
          <a:p>
            <a:pPr algn="l"/>
            <a:endParaRPr lang="zh-CN" altLang="en-US" sz="2400" b="1"/>
          </a:p>
          <a:p>
            <a:pPr algn="l"/>
            <a:r>
              <a:rPr lang="en-US" altLang="zh-CN" sz="2400" b="1"/>
              <a:t>6</a:t>
            </a:r>
            <a:r>
              <a:rPr lang="zh-CN" altLang="en-US" sz="2400" b="1"/>
              <a:t>、在哪报名？有什么报名条件？报名了不去有没有什么影响？</a:t>
            </a:r>
            <a:endParaRPr lang="zh-CN" altLang="en-US" sz="2400" b="1"/>
          </a:p>
          <a:p>
            <a:pPr algn="l"/>
            <a:r>
              <a:rPr lang="zh-CN" altLang="en-US" sz="2400" b="1"/>
              <a:t>     登录www.qceit.org.cn进行注册报名或关注微信公众号“中国电子学会考评中心”</a:t>
            </a:r>
            <a:endParaRPr lang="zh-CN" altLang="en-US" sz="2400" b="1"/>
          </a:p>
          <a:p>
            <a:pPr algn="l"/>
            <a:r>
              <a:rPr lang="zh-CN" altLang="en-US" sz="2400" b="1"/>
              <a:t>进行注册报名。考生须在每期考前10个工作日内完成报名。</a:t>
            </a:r>
            <a:endParaRPr lang="zh-CN" altLang="en-US" sz="2400" b="1"/>
          </a:p>
          <a:p>
            <a:pPr algn="l"/>
            <a:r>
              <a:rPr lang="zh-CN" altLang="en-US" sz="2400" b="1">
                <a:solidFill>
                  <a:srgbClr val="FF0000"/>
                </a:solidFill>
              </a:rPr>
              <a:t>预备级面向年龄 6 至15周岁</a:t>
            </a:r>
            <a:endParaRPr lang="zh-CN" altLang="en-US" sz="2400" b="1"/>
          </a:p>
          <a:p>
            <a:pPr algn="l"/>
            <a:r>
              <a:rPr lang="zh-CN" altLang="en-US" sz="2400" b="1"/>
              <a:t>持有合法有效证件（身份证／户口簿／护照）的青少年</a:t>
            </a:r>
            <a:endParaRPr lang="zh-CN" altLang="en-US" sz="2400" b="1"/>
          </a:p>
          <a:p>
            <a:pPr algn="l"/>
            <a:r>
              <a:rPr lang="zh-CN" altLang="en-US" sz="2400" b="1">
                <a:solidFill>
                  <a:srgbClr val="FF0000"/>
                </a:solidFill>
              </a:rPr>
              <a:t>不去视为旷考，需重新报名下次考试</a:t>
            </a:r>
            <a:endParaRPr lang="zh-CN" altLang="en-US" sz="2400" b="1">
              <a:solidFill>
                <a:srgbClr val="FF0000"/>
              </a:solidFill>
            </a:endParaRPr>
          </a:p>
          <a:p>
            <a:pPr algn="l"/>
            <a:endParaRPr lang="zh-CN" altLang="en-US" sz="2400" b="1">
              <a:solidFill>
                <a:srgbClr val="FF0000"/>
              </a:solidFill>
            </a:endParaRPr>
          </a:p>
          <a:p>
            <a:pPr algn="l"/>
            <a:r>
              <a:rPr lang="en-US" altLang="zh-CN" sz="2400" b="1">
                <a:sym typeface="+mn-ea"/>
              </a:rPr>
              <a:t>7</a:t>
            </a:r>
            <a:r>
              <a:rPr lang="zh-CN" altLang="en-US" sz="2400" b="1">
                <a:sym typeface="+mn-ea"/>
              </a:rPr>
              <a:t>、一共有几级？可以跨级考吗？</a:t>
            </a:r>
            <a:endParaRPr lang="zh-CN" altLang="en-US" sz="2400" b="1">
              <a:sym typeface="+mn-ea"/>
            </a:endParaRPr>
          </a:p>
          <a:p>
            <a:pPr algn="l">
              <a:buClrTx/>
              <a:buSzTx/>
              <a:buFontTx/>
            </a:pPr>
            <a:r>
              <a:rPr lang="zh-CN" altLang="en-US" sz="2400" b="1"/>
              <a:t>      Scratch软件编程考试一共四级。</a:t>
            </a:r>
            <a:endParaRPr lang="zh-CN" altLang="en-US" sz="2400" b="1"/>
          </a:p>
          <a:p>
            <a:pPr algn="l">
              <a:buClrTx/>
              <a:buSzTx/>
              <a:buFontTx/>
            </a:pPr>
            <a:r>
              <a:rPr lang="zh-CN" altLang="en-US" sz="2400" b="1"/>
              <a:t>     </a:t>
            </a:r>
            <a:r>
              <a:rPr lang="zh-CN" altLang="en-US" sz="2400" b="1">
                <a:solidFill>
                  <a:srgbClr val="FF0000"/>
                </a:solidFill>
              </a:rPr>
              <a:t>首次报名必须报一级</a:t>
            </a:r>
            <a:r>
              <a:rPr lang="zh-CN" altLang="en-US" sz="2400" b="1"/>
              <a:t>，一级通过后，可选考二，三，四级</a:t>
            </a:r>
            <a:endParaRPr lang="zh-CN" altLang="en-US" sz="2400" b="1"/>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85775" y="621030"/>
            <a:ext cx="10094595" cy="2676525"/>
          </a:xfrm>
          <a:prstGeom prst="rect">
            <a:avLst/>
          </a:prstGeom>
          <a:noFill/>
        </p:spPr>
        <p:txBody>
          <a:bodyPr wrap="square" rtlCol="0">
            <a:spAutoFit/>
          </a:bodyPr>
          <a:p>
            <a:pPr algn="l"/>
            <a:r>
              <a:rPr lang="en-US" altLang="zh-CN" sz="2400" b="1"/>
              <a:t>8</a:t>
            </a:r>
            <a:r>
              <a:rPr lang="zh-CN" altLang="en-US" sz="2400" b="1"/>
              <a:t>、考试时间多久，都有哪些题型？题量怎么样？</a:t>
            </a:r>
            <a:endParaRPr lang="zh-CN" altLang="en-US" sz="2400"/>
          </a:p>
          <a:p>
            <a:pPr algn="l"/>
            <a:r>
              <a:rPr lang="zh-CN" altLang="en-US" sz="2400">
                <a:solidFill>
                  <a:srgbClr val="FF0000"/>
                </a:solidFill>
              </a:rPr>
              <a:t>考试时间为60-90分钟分钟；</a:t>
            </a:r>
            <a:endParaRPr lang="zh-CN" altLang="en-US" sz="2400">
              <a:solidFill>
                <a:srgbClr val="FF0000"/>
              </a:solidFill>
            </a:endParaRPr>
          </a:p>
          <a:p>
            <a:pPr algn="l"/>
            <a:r>
              <a:rPr lang="zh-CN" altLang="en-US" sz="2400">
                <a:solidFill>
                  <a:srgbClr val="FF0000"/>
                </a:solidFill>
              </a:rPr>
              <a:t>预备级考试题型以图形化编程题型为主，35~40道选择题+2道编程题；</a:t>
            </a:r>
            <a:endParaRPr lang="zh-CN" altLang="en-US" sz="2400"/>
          </a:p>
          <a:p>
            <a:pPr algn="l"/>
            <a:endParaRPr lang="zh-CN" altLang="en-US" sz="2400"/>
          </a:p>
          <a:p>
            <a:pPr algn="l"/>
            <a:r>
              <a:rPr lang="en-US" altLang="zh-CN" sz="2400" b="1"/>
              <a:t>9</a:t>
            </a:r>
            <a:r>
              <a:rPr lang="zh-CN" altLang="en-US" sz="2400" b="1"/>
              <a:t>、每年可以考几次，都在什么时间考？</a:t>
            </a:r>
            <a:endParaRPr lang="zh-CN" altLang="en-US" sz="2400"/>
          </a:p>
          <a:p>
            <a:pPr algn="l"/>
            <a:r>
              <a:rPr lang="zh-CN" altLang="en-US" sz="2400" b="1"/>
              <a:t>每年有4次考试机会，2019年分别在4月、6月、9月、12月进行考试</a:t>
            </a:r>
            <a:endParaRPr lang="zh-CN" altLang="en-US" sz="2400" b="1"/>
          </a:p>
          <a:p>
            <a:pPr algn="l"/>
            <a:endParaRPr lang="zh-CN" altLang="en-US" sz="2400" b="1"/>
          </a:p>
        </p:txBody>
      </p:sp>
      <p:pic>
        <p:nvPicPr>
          <p:cNvPr id="8" name="图片 1"/>
          <p:cNvPicPr>
            <a:picLocks noChangeAspect="1"/>
          </p:cNvPicPr>
          <p:nvPr/>
        </p:nvPicPr>
        <p:blipFill>
          <a:blip r:embed="rId1"/>
          <a:stretch>
            <a:fillRect/>
          </a:stretch>
        </p:blipFill>
        <p:spPr>
          <a:xfrm>
            <a:off x="687070" y="2987675"/>
            <a:ext cx="8913495" cy="3476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97510" y="334645"/>
            <a:ext cx="11563350" cy="6000750"/>
          </a:xfrm>
          <a:prstGeom prst="rect">
            <a:avLst/>
          </a:prstGeom>
          <a:noFill/>
        </p:spPr>
        <p:txBody>
          <a:bodyPr wrap="square" rtlCol="0">
            <a:spAutoFit/>
          </a:bodyPr>
          <a:p>
            <a:pPr algn="l"/>
            <a:r>
              <a:rPr lang="en-US" altLang="zh-CN" sz="2400" b="1"/>
              <a:t>10</a:t>
            </a:r>
            <a:r>
              <a:rPr lang="zh-CN" altLang="en-US" sz="2400" b="1"/>
              <a:t>、每次考试的做题时间是多久？</a:t>
            </a:r>
            <a:endParaRPr lang="zh-CN" altLang="en-US" sz="2400"/>
          </a:p>
          <a:p>
            <a:pPr algn="l"/>
            <a:r>
              <a:rPr lang="zh-CN" altLang="en-US" sz="2400"/>
              <a:t>       </a:t>
            </a:r>
            <a:r>
              <a:rPr lang="zh-CN" altLang="en-US" sz="2400">
                <a:solidFill>
                  <a:srgbClr val="FF0000"/>
                </a:solidFill>
              </a:rPr>
              <a:t>考试时间为60-90分钟</a:t>
            </a:r>
            <a:endParaRPr lang="zh-CN" altLang="en-US" sz="2400">
              <a:solidFill>
                <a:srgbClr val="FF0000"/>
              </a:solidFill>
            </a:endParaRPr>
          </a:p>
          <a:p>
            <a:pPr algn="l"/>
            <a:endParaRPr lang="zh-CN" altLang="en-US" sz="2400"/>
          </a:p>
          <a:p>
            <a:pPr algn="l"/>
            <a:r>
              <a:rPr lang="en-US" altLang="zh-CN" sz="2400" b="1"/>
              <a:t>11</a:t>
            </a:r>
            <a:r>
              <a:rPr lang="zh-CN" altLang="en-US" sz="2400" b="1"/>
              <a:t>、</a:t>
            </a:r>
            <a:r>
              <a:rPr lang="zh-CN" altLang="en-US" sz="2400" b="1"/>
              <a:t>是线上考试，还是线下考试？</a:t>
            </a:r>
            <a:endParaRPr lang="zh-CN" altLang="en-US" sz="2400"/>
          </a:p>
          <a:p>
            <a:pPr algn="l"/>
            <a:r>
              <a:rPr lang="zh-CN" altLang="en-US" sz="2400"/>
              <a:t>     先在线上报名，报名时首先会选择考点，是在线下各地指定考点统一进行考试</a:t>
            </a:r>
            <a:endParaRPr lang="zh-CN" altLang="en-US" sz="2400"/>
          </a:p>
          <a:p>
            <a:pPr algn="l"/>
            <a:endParaRPr lang="zh-CN" altLang="en-US" sz="2400"/>
          </a:p>
          <a:p>
            <a:pPr algn="l"/>
            <a:r>
              <a:rPr lang="en-US" altLang="zh-CN" sz="2400" b="1"/>
              <a:t>12</a:t>
            </a:r>
            <a:r>
              <a:rPr lang="zh-CN" altLang="en-US" sz="2400" b="1"/>
              <a:t>、</a:t>
            </a:r>
            <a:r>
              <a:rPr lang="zh-CN" altLang="en-US" sz="2400" b="1"/>
              <a:t>有哪些考点，我们这有没有？</a:t>
            </a:r>
            <a:endParaRPr lang="zh-CN" altLang="en-US" sz="2400"/>
          </a:p>
          <a:p>
            <a:pPr algn="l"/>
            <a:r>
              <a:rPr lang="zh-CN" altLang="en-US" sz="2400"/>
              <a:t>     包括辽宁省、内蒙古自治区、山西省、河北省、广东省、云南省、四川省、浙江省、湖南省、安徽省、江苏省、北京市、重庆市共10个省份</a:t>
            </a:r>
            <a:endParaRPr lang="zh-CN" altLang="en-US" sz="2400"/>
          </a:p>
          <a:p>
            <a:pPr algn="l"/>
            <a:r>
              <a:rPr lang="zh-CN" altLang="en-US" sz="2400"/>
              <a:t>两个直辖市和一个自治区的多个考点</a:t>
            </a:r>
            <a:endParaRPr lang="zh-CN" altLang="en-US" sz="2400"/>
          </a:p>
          <a:p>
            <a:pPr algn="l"/>
            <a:endParaRPr lang="zh-CN" altLang="en-US" sz="2400"/>
          </a:p>
          <a:p>
            <a:pPr algn="l"/>
            <a:r>
              <a:rPr lang="en-US" altLang="zh-CN" sz="2400" b="1"/>
              <a:t>13</a:t>
            </a:r>
            <a:r>
              <a:rPr lang="zh-CN" altLang="en-US" sz="2400" b="1"/>
              <a:t>、</a:t>
            </a:r>
            <a:r>
              <a:rPr lang="zh-CN" altLang="en-US" sz="2400" b="1"/>
              <a:t>附近没有方便的考点怎么办？</a:t>
            </a:r>
            <a:endParaRPr lang="zh-CN" altLang="en-US" sz="2400"/>
          </a:p>
          <a:p>
            <a:pPr algn="l"/>
            <a:r>
              <a:rPr lang="zh-CN" altLang="en-US" sz="2400"/>
              <a:t>      可以尝试选择相对临近的城市进行考试，目前考试形式仅支持线下，</a:t>
            </a:r>
            <a:endParaRPr lang="zh-CN" altLang="en-US" sz="2400"/>
          </a:p>
          <a:p>
            <a:pPr algn="l"/>
            <a:r>
              <a:rPr lang="zh-CN" altLang="en-US" sz="2400"/>
              <a:t>现在全国一共100+考点，还在不断增多，本次考试如果没有方便的考点，</a:t>
            </a:r>
            <a:endParaRPr lang="zh-CN" altLang="en-US" sz="2400"/>
          </a:p>
          <a:p>
            <a:pPr algn="l"/>
            <a:r>
              <a:rPr lang="zh-CN" altLang="en-US" sz="2400"/>
              <a:t>可以等待下次考试。</a:t>
            </a:r>
            <a:endParaRPr lang="zh-CN" altLang="en-US" sz="2400"/>
          </a:p>
          <a:p>
            <a:pPr algn="l"/>
            <a:endParaRPr lang="zh-CN" altLang="en-US" sz="2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0" y="66040"/>
            <a:ext cx="12679680" cy="6739255"/>
          </a:xfrm>
          <a:prstGeom prst="rect">
            <a:avLst/>
          </a:prstGeom>
          <a:noFill/>
        </p:spPr>
        <p:txBody>
          <a:bodyPr wrap="none" rtlCol="0">
            <a:spAutoFit/>
          </a:bodyPr>
          <a:p>
            <a:pPr algn="l"/>
            <a:r>
              <a:rPr lang="en-US" altLang="zh-CN" sz="2400" b="1"/>
              <a:t>14</a:t>
            </a:r>
            <a:r>
              <a:rPr lang="zh-CN" altLang="en-US" sz="2400" b="1"/>
              <a:t>、</a:t>
            </a:r>
            <a:r>
              <a:rPr lang="zh-CN" altLang="en-US" sz="2400" b="1"/>
              <a:t>考过了对于孩子有什么帮助或者优势？对孩子之后的发展有哪些影响？</a:t>
            </a:r>
            <a:endParaRPr lang="zh-CN" altLang="en-US" sz="2400"/>
          </a:p>
          <a:p>
            <a:pPr algn="l"/>
            <a:r>
              <a:rPr lang="zh-CN" altLang="en-US" sz="2400"/>
              <a:t>全国青少年软件编程等级考试，是首个全国级面向青少年软件编程能力水平的社会化</a:t>
            </a:r>
            <a:endParaRPr lang="zh-CN" altLang="en-US" sz="2400"/>
          </a:p>
          <a:p>
            <a:pPr algn="l"/>
            <a:r>
              <a:rPr lang="zh-CN" altLang="en-US" sz="2400"/>
              <a:t>评价项目，证书是经过国家权威机构认证的。</a:t>
            </a:r>
            <a:endParaRPr lang="zh-CN" altLang="en-US" sz="2400"/>
          </a:p>
          <a:p>
            <a:pPr algn="l"/>
            <a:r>
              <a:rPr lang="zh-CN" altLang="en-US" sz="2400"/>
              <a:t>让孩子参与全国级专业的等级考试：</a:t>
            </a:r>
            <a:endParaRPr lang="zh-CN" altLang="en-US" sz="2400"/>
          </a:p>
          <a:p>
            <a:pPr algn="l"/>
            <a:r>
              <a:rPr lang="zh-CN" altLang="en-US" sz="2400"/>
              <a:t>其一，可以激发孩子的学习潜力和创造性思维，增加孩子履历中的闪光点；</a:t>
            </a:r>
            <a:endParaRPr lang="zh-CN" altLang="en-US" sz="2400"/>
          </a:p>
          <a:p>
            <a:pPr algn="l"/>
            <a:r>
              <a:rPr lang="zh-CN" altLang="en-US" sz="2400"/>
              <a:t>其二，可以检验孩子的编程学习成果和编程实力，帮助孩子了解自我，展示自我，提高自我；</a:t>
            </a:r>
            <a:endParaRPr lang="zh-CN" altLang="en-US" sz="2400"/>
          </a:p>
          <a:p>
            <a:pPr algn="l"/>
            <a:r>
              <a:rPr lang="zh-CN" altLang="en-US" sz="2400"/>
              <a:t>其三，可以促进同样热爱科创的孩子们进行交流，将所学知识与实践运用相结合；</a:t>
            </a:r>
            <a:endParaRPr lang="zh-CN" altLang="en-US" sz="2400"/>
          </a:p>
          <a:p>
            <a:pPr algn="l"/>
            <a:r>
              <a:rPr lang="zh-CN" altLang="en-US" sz="2400"/>
              <a:t>其四，从长远来看，参加等级考试和竞赛，除了可以培养孩子的主动意识，增强逻辑思维，</a:t>
            </a:r>
            <a:endParaRPr lang="zh-CN" altLang="en-US" sz="2400"/>
          </a:p>
          <a:p>
            <a:pPr algn="l"/>
            <a:r>
              <a:rPr lang="zh-CN" altLang="en-US" sz="2400"/>
              <a:t>提高创造力，还可以磨炼孩子的心智，增强心理素质，提升自信心。</a:t>
            </a:r>
            <a:endParaRPr lang="zh-CN" altLang="en-US" sz="2400"/>
          </a:p>
          <a:p>
            <a:pPr algn="l"/>
            <a:endParaRPr lang="zh-CN" altLang="en-US" sz="2400"/>
          </a:p>
          <a:p>
            <a:pPr algn="l"/>
            <a:r>
              <a:rPr lang="en-US" altLang="zh-CN" sz="2400" b="1"/>
              <a:t>15</a:t>
            </a:r>
            <a:r>
              <a:rPr lang="zh-CN" altLang="en-US" sz="2400" b="1"/>
              <a:t>、</a:t>
            </a:r>
            <a:r>
              <a:rPr lang="zh-CN" altLang="en-US" sz="2400" b="1"/>
              <a:t>对孩子的升学有没有帮助？这个证书的认可度怎么样？</a:t>
            </a:r>
            <a:endParaRPr lang="zh-CN" altLang="en-US" sz="2400"/>
          </a:p>
          <a:p>
            <a:pPr algn="l"/>
            <a:r>
              <a:rPr lang="zh-CN" altLang="en-US" sz="2400"/>
              <a:t>全国青少年软件编程等级考试，是首个全国级面向青少年软件编程能力水平的社会化评价</a:t>
            </a:r>
            <a:endParaRPr lang="zh-CN" altLang="en-US" sz="2400"/>
          </a:p>
          <a:p>
            <a:pPr algn="l"/>
            <a:r>
              <a:rPr lang="zh-CN" altLang="en-US" sz="2400"/>
              <a:t>项目，证书是经过国家权威机构认证的。</a:t>
            </a:r>
            <a:endParaRPr lang="zh-CN" altLang="en-US" sz="2400"/>
          </a:p>
          <a:p>
            <a:pPr algn="l"/>
            <a:r>
              <a:rPr lang="zh-CN" altLang="en-US" sz="2400"/>
              <a:t>目前，国内部分省市已经将编程学习纳入课程大纲，一些中学和大学还将编程、信息技术</a:t>
            </a:r>
            <a:endParaRPr lang="zh-CN" altLang="en-US" sz="2400"/>
          </a:p>
          <a:p>
            <a:pPr algn="l"/>
            <a:r>
              <a:rPr lang="zh-CN" altLang="en-US" sz="2400"/>
              <a:t>等科技特长作为选拔和培养人才的重要方向。</a:t>
            </a:r>
            <a:endParaRPr lang="zh-CN" altLang="en-US" sz="2400"/>
          </a:p>
          <a:p>
            <a:pPr algn="l"/>
            <a:endParaRPr lang="zh-CN" altLang="en-US" sz="2400"/>
          </a:p>
          <a:p>
            <a:pPr algn="l"/>
            <a:r>
              <a:rPr lang="en-US" altLang="zh-CN" sz="2400" b="1"/>
              <a:t>16</a:t>
            </a:r>
            <a:r>
              <a:rPr lang="zh-CN" altLang="en-US" sz="2400" b="1"/>
              <a:t>、去哪里能查到考级相关的信息？</a:t>
            </a:r>
            <a:endParaRPr lang="zh-CN" altLang="en-US" sz="2400"/>
          </a:p>
          <a:p>
            <a:pPr algn="l"/>
            <a:r>
              <a:rPr lang="zh-CN" altLang="en-US" sz="2400"/>
              <a:t>考试链接：</a:t>
            </a:r>
            <a:r>
              <a:rPr lang="zh-CN" altLang="en-US" sz="2400">
                <a:solidFill>
                  <a:srgbClr val="FF0000"/>
                </a:solidFill>
              </a:rPr>
              <a:t>http://www.qceit.org.cn/bos/default.html</a:t>
            </a:r>
            <a:endParaRPr lang="zh-CN" altLang="en-US" sz="2400">
              <a:solidFill>
                <a:srgbClr val="FF0000"/>
              </a:solidFill>
            </a:endParaRP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1661</Words>
  <Application>WPS 演示</Application>
  <PresentationFormat/>
  <Paragraphs>81</Paragraphs>
  <Slides>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Arial</vt:lpstr>
      <vt:lpstr>宋体</vt:lpstr>
      <vt:lpstr>Wingdings</vt:lpstr>
      <vt:lpstr>微软雅黑</vt:lpstr>
      <vt:lpstr>Arial Unicode MS</vt:lpstr>
      <vt:lpstr>Calibri</vt:lpstr>
      <vt:lpstr>默认设计模板</vt:lpstr>
      <vt:lpstr>t</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c:title>
  <dc:creator>Administrator</dc:creator>
  <cp:lastModifiedBy>闫倩倩老师-核桃编程</cp:lastModifiedBy>
  <cp:revision>9</cp:revision>
  <dcterms:created xsi:type="dcterms:W3CDTF">2019-05-17T08:51:00Z</dcterms:created>
  <dcterms:modified xsi:type="dcterms:W3CDTF">2019-10-11T13:12:29Z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