
<file path=[Content_Types].xml><?xml version="1.0" encoding="utf-8"?>
<Types xmlns="http://schemas.openxmlformats.org/package/2006/content-types">
  <Default Extension="xml" ContentType="application/vnd.openxmlformats-package.core-properties+xml"/>
  <Default Extension="png" ContentType="image/png"/>
  <Default Extension="fntdata" ContentType="application/x-fontdata"/>
  <Default Extension="rels" ContentType="application/vnd.openxmlformats-package.relationship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1" /><Relationship Type="http://schemas.openxmlformats.org/officeDocument/2006/relationships/extended-properties" Target="/docProps/app.xml" Id="rId2" /><Relationship Type="http://schemas.openxmlformats.org/officeDocument/2006/relationships/officeDocument" Target="/ppt/presentation.xml" Id="rId3" 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embedTrueTypeFonts="1" saveSubsetFonts="0">
  <p:sldMasterIdLst>
    <p:sldMasterId id="2147483648" r:id="rId5"/>
  </p:sldMasterIdLst>
  <p:notesMasterIdLst>
    <p:notesMasterId r:id="rId6"/>
  </p:notesMasterIdLst>
  <p:sldIdLst>
    <p:sldId id="257" r:id="rId7"/>
    <p:sldId id="272" r:id="rId8"/>
    <p:sldId id="273" r:id="rId9"/>
    <p:sldId id="258" r:id="rId10"/>
    <p:sldId id="269" r:id="rId11"/>
    <p:sldId id="267" r:id="rId12"/>
    <p:sldId id="268" r:id="rId13"/>
    <p:sldId id="270" r:id="rId14"/>
    <p:sldId id="275" r:id="rId15"/>
    <p:sldId id="277" r:id="rId16"/>
    <p:sldId id="278" r:id="rId17"/>
    <p:sldId id="271" r:id="rId18"/>
    <p:sldId id="274" r:id="rId19"/>
    <p:sldId id="276" r:id="rId20"/>
  </p:sldIdLst>
  <p:sldSz cx="12192000" cy="6858000"/>
  <p:notesSz cx="6858000" cy="12192000"/>
  <p:embeddedFontLst>
    <p:embeddedFont>
      <p:font typeface="Kanit" pitchFamily="0" charset="0"/>
      <p:regular r:id="rId21"/>
      <p:bold r:id="rId22"/>
      <p:boldItalic r:id="rId23"/>
    </p:embeddedFont>
    <p:embeddedFont>
      <p:font typeface="Martel Sans Light" pitchFamily="0" charset="0"/>
      <p:regular r:id="rId24"/>
    </p:embeddedFont>
  </p:embeddedFontLst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41502451" val="1068" revOS="4"/>
      <pr:smFileRevision xmlns:pr="smNativeData" xmlns="smNativeData" dt="1741502451" val="101"/>
      <pr:guideOptions xmlns:pr="smNativeData" xmlns="smNativeData" dt="1741502451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70" d="100"/>
          <a:sy n="70" d="100"/>
        </p:scale>
        <p:origin x="384" y="356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5" d="100"/>
        <a:sy n="15" d="100"/>
      </p:scale>
      <p:origin x="0" y="0"/>
    </p:cViewPr>
  </p:sorterViewPr>
  <p:notesViewPr>
    <p:cSldViewPr snapToObjects="1" showGuides="1">
      <p:cViewPr>
        <p:scale>
          <a:sx n="70" d="100"/>
          <a:sy n="70" d="100"/>
        </p:scale>
        <p:origin x="384" y="356"/>
      </p:cViewPr>
    </p:cSldViewPr>
  </p:notesViewPr>
  <p:gridSpacing cx="73477120" cy="7347712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/ppt/theme/theme1.xml" Id="rId1" /><Relationship Type="http://schemas.openxmlformats.org/officeDocument/2006/relationships/tableStyles" Target="/ppt/tableStyles.xml" Id="rId2" /><Relationship Type="http://schemas.openxmlformats.org/officeDocument/2006/relationships/presProps" Target="/ppt/presProps.xml" Id="rId3" /><Relationship Type="http://schemas.openxmlformats.org/officeDocument/2006/relationships/viewProps" Target="/ppt/viewProps.xml" Id="rId4" /><Relationship Type="http://schemas.openxmlformats.org/officeDocument/2006/relationships/slideMaster" Target="/ppt/slideMasters/slideMaster1.xml" Id="rId5" /><Relationship Type="http://schemas.openxmlformats.org/officeDocument/2006/relationships/notesMaster" Target="/ppt/notesMasters/notesMaster1.xml" Id="rId6" /><Relationship Type="http://schemas.openxmlformats.org/officeDocument/2006/relationships/slide" Target="/ppt/slides/slide1.xml" Id="rId7" /><Relationship Type="http://schemas.openxmlformats.org/officeDocument/2006/relationships/slide" Target="/ppt/slides/slide2.xml" Id="rId8" /><Relationship Type="http://schemas.openxmlformats.org/officeDocument/2006/relationships/slide" Target="/ppt/slides/slide3.xml" Id="rId9" /><Relationship Type="http://schemas.openxmlformats.org/officeDocument/2006/relationships/slide" Target="/ppt/slides/slide4.xml" Id="rId10" /><Relationship Type="http://schemas.openxmlformats.org/officeDocument/2006/relationships/slide" Target="/ppt/slides/slide5.xml" Id="rId11" /><Relationship Type="http://schemas.openxmlformats.org/officeDocument/2006/relationships/slide" Target="/ppt/slides/slide6.xml" Id="rId12" /><Relationship Type="http://schemas.openxmlformats.org/officeDocument/2006/relationships/slide" Target="/ppt/slides/slide7.xml" Id="rId13" /><Relationship Type="http://schemas.openxmlformats.org/officeDocument/2006/relationships/slide" Target="/ppt/slides/slide8.xml" Id="rId14" /><Relationship Type="http://schemas.openxmlformats.org/officeDocument/2006/relationships/slide" Target="/ppt/slides/slide9.xml" Id="rId15" /><Relationship Type="http://schemas.openxmlformats.org/officeDocument/2006/relationships/slide" Target="/ppt/slides/slide10.xml" Id="rId16" /><Relationship Type="http://schemas.openxmlformats.org/officeDocument/2006/relationships/slide" Target="/ppt/slides/slide11.xml" Id="rId17" /><Relationship Type="http://schemas.openxmlformats.org/officeDocument/2006/relationships/slide" Target="/ppt/slides/slide12.xml" Id="rId18" /><Relationship Type="http://schemas.openxmlformats.org/officeDocument/2006/relationships/slide" Target="/ppt/slides/slide13.xml" Id="rId19" /><Relationship Type="http://schemas.openxmlformats.org/officeDocument/2006/relationships/slide" Target="/ppt/slides/slide14.xml" Id="rId20" /><Relationship Type="http://schemas.openxmlformats.org/officeDocument/2006/relationships/font" Target="/ppt/fonts/font1.fntdata" Id="rId21" /><Relationship Type="http://schemas.openxmlformats.org/officeDocument/2006/relationships/font" Target="/ppt/fonts/font2.fntdata" Id="rId22" /><Relationship Type="http://schemas.openxmlformats.org/officeDocument/2006/relationships/font" Target="/ppt/fonts/font3.fntdata" Id="rId23" /><Relationship Type="http://schemas.openxmlformats.org/officeDocument/2006/relationships/font" Target="/ppt/fonts/font4.fntdata" Id="rId24" /></Relationships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Area1"/>
          <p:cNvSpPr>
            <a:spLocks noGrp="1" noChangeArrowheads="1"/>
            <a:extLst>
              <a:ext uri="smNativeData">
                <pr:smNativeData xmlns:pr="smNativeData" xmlns="smNativeData" val="SMDATA_15_8zfN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AAAAABIEgAAwAMAABAAAAAmAAAACAAAAP//////////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cap="none">
                <a:solidFill>
                  <a:srgbClr val="000000"/>
                </a:solidFill>
              </a:defRPr>
            </a:pP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8zfN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BcAAAAAAAAwKgAAwAMAABAAAAAmAAAACAAAAP//////////"/>
              </a:ext>
            </a:extLst>
          </p:cNvSpPr>
          <p:nvPr>
            <p:ph type="dt" idx="10"/>
          </p:nvPr>
        </p:nvSpPr>
        <p:spPr>
          <a:xfrm>
            <a:off x="3886200" y="0"/>
            <a:ext cx="2971800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cap="none">
                <a:solidFill>
                  <a:srgbClr val="000000"/>
                </a:solidFill>
              </a:defRPr>
            </a:pPr>
            <a:fld id="{2FF11E1C-52C2-A4E8-8C49-A4BD50077AF1}" type="datetime1">
              <a:t/>
            </a:fld>
          </a:p>
        </p:txBody>
      </p:sp>
      <p:sp>
        <p:nvSpPr>
          <p:cNvPr id="4" name="SlidePicture1"/>
          <p:cNvSpPr>
            <a:spLocks noGrp="1" noChangeArrowheads="1"/>
            <a:extLst>
              <a:ext uri="smNativeData">
                <pr:smNativeData xmlns:pr="smNativeData" xmlns="smNativeData" val="SMDATA_15_8zfNZ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cAAKAFAAAoIwAAwCEAABAAAAAmAAAACAAAAP//////////"/>
              </a:ext>
            </a:extLst>
          </p:cNvSpPr>
          <p:nvPr>
            <p:ph type="sldImg" idx="2"/>
          </p:nvPr>
        </p:nvSpPr>
        <p:spPr>
          <a:xfrm>
            <a:off x="1143000" y="914400"/>
            <a:ext cx="4572000" cy="4572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smNativeData" xmlns="smNativeData" val="SMDATA_15_8zfN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L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KAjAAD4JQAAYEUAABAAAAAmAAAACAAAAP//////////"/>
              </a:ext>
            </a:extLst>
          </p:cNvSpPr>
          <p:nvPr>
            <p:ph type="body" idx="3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8zfN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C9Fh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EBHAABIEgAAAEsAABAAAAAmAAAACAAAAP//////////"/>
              </a:ext>
            </a:extLst>
          </p:cNvSpPr>
          <p:nvPr>
            <p:ph type="ftr" sz="quarter" idx="11"/>
          </p:nvPr>
        </p:nvSpPr>
        <p:spPr>
          <a:xfrm>
            <a:off x="0" y="11582400"/>
            <a:ext cx="2971800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cap="none">
                <a:solidFill>
                  <a:srgbClr val="000000"/>
                </a:solidFill>
              </a:defRPr>
            </a:pP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8zfN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BcAAEBHAAAwKgAAAEsAABAAAAAmAAAACAAAAP//////////"/>
              </a:ext>
            </a:extLst>
          </p:cNvSpPr>
          <p:nvPr>
            <p:ph type="sldNum" sz="quarter" idx="12"/>
          </p:nvPr>
        </p:nvSpPr>
        <p:spPr>
          <a:xfrm>
            <a:off x="3886200" y="11582400"/>
            <a:ext cx="2971800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cap="none">
                <a:solidFill>
                  <a:srgbClr val="000000"/>
                </a:solidFill>
              </a:defRPr>
            </a:pPr>
            <a:fld id="{2FF11998-D6C2-A4EF-8C49-20BA57077A75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notesStyle>
</p:notesMaster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8zfNZx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8zfNZx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8zfNZx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FF10299-D7C2-A4F4-8C49-21A14C077A74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8zfNZx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8zfNZx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FF166C4-8AC2-A490-8C49-7CC528077A29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8zfNZx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8zfNZx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FF1783F-71C2-A48E-8C49-87DB36077AD2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8zfNZx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8zfNZx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FF16513-5DC2-A493-8C49-ABC62B077AFE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8zfNZx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FF1231B-55C2-A4D5-8C49-A3806D077AF6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8zfNZx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8zfNZx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FF16B7D-33C2-A49D-8C49-C5C825077A90}" type="slidenum">
              <a:t/>
            </a:fld>
          </a:p>
        </p:txBody>
      </p:sp>
    </p:spTree>
  </p:cSld>
  <p:clrMapOvr>
    <a:masterClrMapping/>
  </p:clrMapOvr>
  <p:hf hdr="0" ftr="0"/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theme" Target="/ppt/theme/theme1.xml" Id="rId12" /></Relationships>
</file>

<file path=ppt/slideMasters/slideMaster1.xml><?xml version="1.0" encoding="utf-8"?>
<p:sldMaster xmlns:pr="smNativeData"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5_8zfNZx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5_8zfNZx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5_8zfNZx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2FF14C2F-61C2-A4BA-8C49-97EF02077AC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5_8zfNZx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5_8zfNZx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2FF127B3-FDC2-A4D1-8C49-0B8469077A5E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2"/>
    <p:sldLayoutId id="2147483654" r:id="rId6"/>
    <p:sldLayoutId id="2147483655" r:id="rId7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1.png" Id="rId2" /><Relationship Type="http://schemas.openxmlformats.org/officeDocument/2006/relationships/image" Target="/ppt/media/image2.png" Id="rId3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15.png" Id="rId2" /><Relationship Type="http://schemas.openxmlformats.org/officeDocument/2006/relationships/image" Target="/ppt/media/image16.png" Id="rId3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17.png" Id="rId2" /><Relationship Type="http://schemas.openxmlformats.org/officeDocument/2006/relationships/image" Target="/ppt/media/image18.png" Id="rId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19.png" Id="rId2" /><Relationship Type="http://schemas.openxmlformats.org/officeDocument/2006/relationships/image" Target="/ppt/media/image20.png" Id="rId3" /><Relationship Type="http://schemas.openxmlformats.org/officeDocument/2006/relationships/image" Target="/ppt/media/image21.png" Id="rId4" /><Relationship Type="http://schemas.openxmlformats.org/officeDocument/2006/relationships/image" Target="/ppt/media/image22.png" Id="rId5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23.png" Id="rId2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3.png" Id="rId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4.png" Id="rId2" /><Relationship Type="http://schemas.openxmlformats.org/officeDocument/2006/relationships/image" Target="/ppt/media/image5.png" Id="rId3" /><Relationship Type="http://schemas.openxmlformats.org/officeDocument/2006/relationships/image" Target="/ppt/media/image6.png" Id="rId4" /><Relationship Type="http://schemas.openxmlformats.org/officeDocument/2006/relationships/image" Target="/ppt/media/image7.png" Id="rId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8.png" Id="rId2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9.png" Id="rId2" /><Relationship Type="http://schemas.openxmlformats.org/officeDocument/2006/relationships/image" Target="/ppt/media/image10.png" Id="rId3" /><Relationship Type="http://schemas.openxmlformats.org/officeDocument/2006/relationships/image" Target="/ppt/media/image11.png" Id="rId4" /><Relationship Type="http://schemas.openxmlformats.org/officeDocument/2006/relationships/image" Target="/ppt/media/image12.png" Id="rId5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13.png" Id="rId2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6.xml" Id="rId1" /><Relationship Type="http://schemas.openxmlformats.org/officeDocument/2006/relationships/image" Target="/ppt/media/image14.png" Id="rId2" 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1"/>
          <p:cNvSpPr>
            <a:extLst>
              <a:ext uri="smNativeData">
                <pr:smNativeData xmlns:pr="smNativeData" xmlns="smNativeData" val="SMDATA_15_8zfNZxMAAAAlAAAAZAAAAA0AAAAAAAAAAAAAAAAAAAAAA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AAAAAB/f38AM2aZA8zMzADAwP8Af39/AAAAAAAAAAAAAAAAAAAAAAAAAAAAIQAAABgAAAAUAAAALAIAADUCAAB3LQAAMw8AABAAAAAmAAAACAAAAP//////////"/>
              </a:ext>
            </a:extLst>
          </p:cNvSpPr>
          <p:nvPr/>
        </p:nvSpPr>
        <p:spPr>
          <a:xfrm>
            <a:off x="353060" y="358775"/>
            <a:ext cx="7037705" cy="2112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cap="none">
                <a:solidFill>
                  <a:srgbClr val="FFFFFF"/>
                </a:solidFill>
                <a:latin typeface="Kanit" pitchFamily="0" charset="0"/>
                <a:ea typeface="Kanit" pitchFamily="0" charset="0"/>
                <a:cs typeface="Kanit" pitchFamily="0" charset="0"/>
              </a:rPr>
              <a:t>JobEchoAI: AI-Powered Candidate Evaluation Platform</a:t>
            </a:r>
            <a:endParaRPr lang="en-us" sz="4400" cap="none"/>
          </a:p>
        </p:txBody>
      </p:sp>
      <p:sp>
        <p:nvSpPr>
          <p:cNvPr id="3" name="Rectangle3"/>
          <p:cNvSpPr>
            <a:extLst>
              <a:ext uri="smNativeData">
                <pr:smNativeData xmlns:pr="smNativeData" xmlns="smNativeData" val="SMDATA_15_8zfNZxMAAAAlAAAAZAAAAA0AAAAAAAAAAAAAAAAAAAAAA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AAAAAB/f38AM2aZA8zMzADAwP8Af39/AAAAAAAAAAAAAAAAAAAAAAAAAAAAIQAAABgAAAAUAAAAKwIAAMYQAAAdMAAABRQAABAAAAAmAAAACAAAAP//////////"/>
              </a:ext>
            </a:extLst>
          </p:cNvSpPr>
          <p:nvPr/>
        </p:nvSpPr>
        <p:spPr>
          <a:xfrm>
            <a:off x="352425" y="2726690"/>
            <a:ext cx="7468870" cy="5276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indent="0">
              <a:lnSpc>
                <a:spcPts val="3000"/>
              </a:lnSpc>
              <a:buNone/>
              <a:defRPr lang="en-us" sz="1850" b="1" cap="none">
                <a:solidFill>
                  <a:srgbClr val="D9E1FF"/>
                </a:solidFill>
                <a:latin typeface="Martel Sans Light" pitchFamily="0" charset="0"/>
                <a:ea typeface="Martel Sans Light" pitchFamily="0" charset="0"/>
                <a:cs typeface="Martel Sans Light" pitchFamily="0" charset="0"/>
              </a:defRPr>
            </a:pPr>
            <a:r>
              <a:rPr lang="en-us" sz="2200" cap="none"/>
              <a:t>Presenting by Code Wizards</a:t>
            </a:r>
            <a:endParaRPr lang="en-us" sz="1800" cap="none"/>
          </a:p>
        </p:txBody>
      </p:sp>
      <p:sp>
        <p:nvSpPr>
          <p:cNvPr id="4" name="Textbox1"/>
          <p:cNvSpPr txBox="1">
            <a:extLst>
              <a:ext uri="smNativeData">
                <pr:smNativeData xmlns:pr="smNativeData" xmlns="smNativeData" val="SMDATA_15_8zfNZxMAAAAlAAAAEgAAAE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NwIAAD/fwAA/38AAAAAAAAJAAAABAAAAJ0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P///wJ/f38AM2aZA8zMzADAwP8Af39/AAAAAAAAAAAAAAAAAAAAAAAAAAAAIQAAABgAAAAUAAAANQIAAMgUAABVEAAAuBgAABAgAAAmAAAACAAAAP//////////"/>
              </a:ext>
            </a:extLst>
          </p:cNvSpPr>
          <p:nvPr/>
        </p:nvSpPr>
        <p:spPr>
          <a:xfrm>
            <a:off x="358775" y="3378200"/>
            <a:ext cx="229616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Font typeface="Wingdings" pitchFamily="2" charset="2"/>
              <a:buBlip>
                <a:blip r:embed="rId2"/>
              </a:buBlip>
            </a:pPr>
            <a:r>
              <a:t>Nayan Das</a:t>
            </a:r>
          </a:p>
          <a:p>
            <a:pPr>
              <a:buFont typeface="Wingdings" pitchFamily="2" charset="2"/>
              <a:buBlip>
                <a:blip r:embed="rId2"/>
              </a:buBlip>
            </a:pPr>
            <a:r>
              <a:t>Atanu Koley</a:t>
            </a:r>
          </a:p>
        </p:txBody>
      </p:sp>
      <p:pic>
        <p:nvPicPr>
          <p:cNvPr id="5" name="Picture1"/>
          <p:cNvPicPr>
            <a:picLocks noChangeAspect="1"/>
            <a:extLst>
              <a:ext uri="smNativeData">
                <pr:smNativeData xmlns:pr="smNativeData" xmlns="smNativeData" val="SMDATA_17_8zfNZxMAAAAlAAAAEQAAAC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zmQUAAAABAAAAAAAAAAAAAAAAAAAAAAAAAAAAAAAAAAAAAAAAAAD///8Cf39/ADNmmQPMzMwAwMD/AH9/fwAAAAAAAAAAAAAAAAD///8AAAAAACEAAAAYAAAAFAAAALonAAAAAAAA6lEAADAq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0"/>
            <a:ext cx="6858000" cy="6858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5_8zfNZxMAAAAlAAAAEg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4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P///wJ/f38AM2aZA8zMzADAwP8Af39/AAAAAAAAAAAAAAAAAAAAAAAAAAAAIQAAABgAAAAUAAAA/gEAAMQBAAB/KQAATAUAAAAAAAAmAAAACAAAAP//////////"/>
              </a:ext>
            </a:extLst>
          </p:cNvSpPr>
          <p:nvPr/>
        </p:nvSpPr>
        <p:spPr>
          <a:xfrm>
            <a:off x="323850" y="287020"/>
            <a:ext cx="6421755" cy="574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000" cap="none"/>
            </a:pPr>
            <a:r>
              <a:t> Database Schema (Neon PostgreSQL)</a:t>
            </a:r>
          </a:p>
        </p:txBody>
      </p:sp>
      <p:pic>
        <p:nvPicPr>
          <p:cNvPr id="3" name="Picture2"/>
          <p:cNvPicPr>
            <a:picLocks noChangeAspect="1"/>
            <a:extLst>
              <a:ext uri="smNativeData">
                <pr:smNativeData xmlns:pr="smNativeData" xmlns="smNativeData" val="SMDATA_17_8zfNZxMAAAAlAAAAEQAAAC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AB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zmQUAAAABAAAAAAAAAAAAAAAAAAAAAAAAAAAAAAAAAAAAAAAAAAD///8Cf39/ADNmmQPMzMwAwMD/AH9/fwAAAAAAAAAAAAAAAAD///8AAAAAACEAAAAYAAAAFAAAANAlAAAuBgAAnEoAAGkl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146800" y="1004570"/>
            <a:ext cx="5981700" cy="5076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4"/>
          <p:cNvPicPr>
            <a:picLocks noChangeAspect="1"/>
            <a:extLst>
              <a:ext uri="smNativeData">
                <pr:smNativeData xmlns:pr="smNativeData" xmlns="smNativeData" val="SMDATA_17_8zfNZxMAAAAlAAAAEQAAAC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AB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zmQUAAAABAAAAAAAAAAAAAAAAAAAAAAAAAAAAAAAAAAAAAAAAAAD///8Cf39/ADNmmQPMzMwAwMD/AH9/fwAAAAAAAAAAAAAAAAD///8AAAAAACEAAAAYAAAAFAAAAOIAAAByBwAAwSMAAGIkAAAA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43510" y="1210310"/>
            <a:ext cx="5668645" cy="470408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2"/>
          <p:cNvSpPr txBox="1">
            <a:extLst>
              <a:ext uri="smNativeData">
                <pr:smNativeData xmlns:pr="smNativeData" xmlns="smNativeData" val="SMDATA_15_8zfNZxMAAAAlAAAAEgAAAE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NwIAAD/fwAA/38AAAAAAAAJAAAABAAAAC5gj9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P///wJ/f38AM2aZA8zMzADAwP8Af39/AAAAAAAAAAAAAAAAAAAAAAAAAAAAIQAAABgAAAAUAAAA4gAAAOslAACKEgAAKygAAAAgAAAmAAAACAAAAP//////////"/>
              </a:ext>
            </a:extLst>
          </p:cNvSpPr>
          <p:nvPr/>
        </p:nvSpPr>
        <p:spPr>
          <a:xfrm>
            <a:off x="143510" y="6163945"/>
            <a:ext cx="287020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User Table(store user info)</a:t>
            </a:r>
          </a:p>
        </p:txBody>
      </p:sp>
      <p:sp>
        <p:nvSpPr>
          <p:cNvPr id="6" name="Textbox3"/>
          <p:cNvSpPr txBox="1">
            <a:extLst>
              <a:ext uri="smNativeData">
                <pr:smNativeData xmlns:pr="smNativeData" xmlns="smNativeData" val="SMDATA_15_8zfNZxMAAAAlAAAAEg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NwI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P///wJ/f38AM2aZA8zMzADAwP8Af39/AAAAAAAAAAAAAAAAAAAAAAAAAAAAIQAAABgAAAAUAAAAZyYAAFwmAAC+RQAAfikAAAAAAAAmAAAACAAAAP//////////"/>
              </a:ext>
            </a:extLst>
          </p:cNvSpPr>
          <p:nvPr/>
        </p:nvSpPr>
        <p:spPr>
          <a:xfrm>
            <a:off x="6242685" y="6235700"/>
            <a:ext cx="5094605" cy="5092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Resume Deails (Store Skills and experience)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="smNativeData" val="SMDATA_17_8zfNZxMAAAAlAAAAEQAAAC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zmQUAAAABAAAAAAAAAAAAAAAAAAAAAAAAAAAAAAAAAAAAAAAAAAD///8Cf39/ADNmmQPMzMwAwMD/AH9/fwAAAAAAAAAAAAAAAAD///8AAAAAACEAAAAYAAAAFAAAAHEAAAAuBgAAUSQAAGcm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1755" y="1004570"/>
            <a:ext cx="5831840" cy="523811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2"/>
          <p:cNvPicPr>
            <a:picLocks noChangeAspect="1"/>
            <a:extLst>
              <a:ext uri="smNativeData">
                <pr:smNativeData xmlns:pr="smNativeData" xmlns="smNativeData" val="SMDATA_17_8zfNZxMAAAAlAAAAEQAAAC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AB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zmQUAAAABAAAAAAAAAAAAAAAAAAAAAAAAAAAAAAAAAAAAAAAAAAD///8Cf39/ADNmmQPMzMwAwMD/AH9/fwAAAAAAAAAAAAAAAAD///8AAAAAACEAAAAYAAAAFAAAABQlAAB6AQAAHEoAADYnAAAA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027420" y="240030"/>
            <a:ext cx="6019800" cy="61341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1"/>
          <p:cNvSpPr txBox="1">
            <a:extLst>
              <a:ext uri="smNativeData">
                <pr:smNativeData xmlns:pr="smNativeData" xmlns="smNativeData" val="SMDATA_15_8zfNZxMAAAAlAAAAEgAAAE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P///wJ/f38AM2aZA8zMzADAwP8Af39/AAAAAAAAAAAAAAAAAAAAAAAAAAAAIQAAABgAAAAUAAAA4gAAAD4nAACKEgAAfikAAAAgAAAmAAAACAAAAP//////////"/>
              </a:ext>
            </a:extLst>
          </p:cNvSpPr>
          <p:nvPr/>
        </p:nvSpPr>
        <p:spPr>
          <a:xfrm>
            <a:off x="143510" y="6379210"/>
            <a:ext cx="287020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Interview Details</a:t>
            </a:r>
          </a:p>
        </p:txBody>
      </p:sp>
      <p:sp>
        <p:nvSpPr>
          <p:cNvPr id="5" name="Textbox2"/>
          <p:cNvSpPr txBox="1">
            <a:extLst>
              <a:ext uri="smNativeData">
                <pr:smNativeData xmlns:pr="smNativeData" xmlns="smNativeData" val="SMDATA_15_8zfNZxMAAAAlAAAAEgAAAE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NwIAAD/fwAA/38AAAAAAAAJAAAABAAAAG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P///wJ/f38AM2aZA8zMzADAwP8Af39/AAAAAAAAAAAAAAAAAAAAAAAAAAAAIQAAABgAAAAUAAAAoyQAALonAABLNgAA+ikAAAAgAAAmAAAACAAAAP//////////"/>
              </a:ext>
            </a:extLst>
          </p:cNvSpPr>
          <p:nvPr/>
        </p:nvSpPr>
        <p:spPr>
          <a:xfrm>
            <a:off x="5955665" y="6457950"/>
            <a:ext cx="287020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User Answers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1"/>
          <p:cNvSpPr>
            <a:extLst>
              <a:ext uri="smNativeData">
                <pr:smNativeData xmlns:pr="smNativeData" xmlns="smNativeData" val="SMDATA_15_8zfNZxMAAAAlAAAAZAAAAA0AAAAAAAAAAAAAAAAAAAAAA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AAAAAB/f38AM2aZA8zMzADAwP8Af39/AAAAAAAAAAAAAAAAAAAAAAAAAAAAIQAAABgAAAAUAAAA4QAAAOIAAAD/MAAANwUAABAgAAAmAAAACAAAAP//////////"/>
              </a:ext>
            </a:extLst>
          </p:cNvSpPr>
          <p:nvPr/>
        </p:nvSpPr>
        <p:spPr>
          <a:xfrm>
            <a:off x="142875" y="143510"/>
            <a:ext cx="7821930" cy="704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cap="none">
                <a:solidFill>
                  <a:srgbClr val="FFFFFF"/>
                </a:solidFill>
                <a:latin typeface="Kanit" pitchFamily="0" charset="0"/>
                <a:ea typeface="Kanit" pitchFamily="0" charset="0"/>
                <a:cs typeface="Kanit" pitchFamily="0" charset="0"/>
              </a:rPr>
              <a:t>UI/UX Design with Tailwind CSS</a:t>
            </a:r>
            <a:endParaRPr lang="en-us" sz="4400" cap="none"/>
          </a:p>
        </p:txBody>
      </p:sp>
      <p:sp>
        <p:nvSpPr>
          <p:cNvPr id="3" name="Rectangle2"/>
          <p:cNvSpPr>
            <a:extLst>
              <a:ext uri="smNativeData">
                <pr:smNativeData xmlns:pr="smNativeData" xmlns="smNativeData" val="SMDATA_15_8zfNZxMAAAAlAAAAZAAAAA0AAAAAAAAAAAAAAAAAAAAAA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AAAAAB/f38AM2aZA8zMzADAwP8Af39/AAAAAAAAAAAAAAAAAAAAAAAAAAAAIQAAABgAAAAUAAAA4gAAAGUXAAA1EgAAjxkAABAgAAAmAAAACAAAAP//////////"/>
              </a:ext>
            </a:extLst>
          </p:cNvSpPr>
          <p:nvPr/>
        </p:nvSpPr>
        <p:spPr>
          <a:xfrm>
            <a:off x="143510" y="3803015"/>
            <a:ext cx="2816225" cy="3517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cap="none">
                <a:solidFill>
                  <a:srgbClr val="D9E1FF"/>
                </a:solidFill>
                <a:latin typeface="Kanit" pitchFamily="0" charset="0"/>
                <a:ea typeface="Kanit" pitchFamily="0" charset="0"/>
                <a:cs typeface="Kanit" pitchFamily="0" charset="0"/>
              </a:rPr>
              <a:t>CV Upload Form</a:t>
            </a:r>
            <a:endParaRPr lang="en-us" sz="2200" cap="none"/>
          </a:p>
        </p:txBody>
      </p:sp>
      <p:sp>
        <p:nvSpPr>
          <p:cNvPr id="4" name="Rectangle3"/>
          <p:cNvSpPr>
            <a:extLst>
              <a:ext uri="smNativeData">
                <pr:smNativeData xmlns:pr="smNativeData" xmlns="smNativeData" val="SMDATA_15_8zfNZxMAAAAlAAAAZAAAAA0AAAAAAAAAAAAAAAAAAAAAA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AAAAAB/f38AM2aZA8zMzADAwP8Af39/AAAAAAAAAAAAAAAAAAAAAAAAAAAAIQAAABgAAAAUAAAAzxsAAI4WAAAiLQAAuBgAABAgAAAmAAAACAAAAP//////////"/>
              </a:ext>
            </a:extLst>
          </p:cNvSpPr>
          <p:nvPr/>
        </p:nvSpPr>
        <p:spPr>
          <a:xfrm>
            <a:off x="4520565" y="3666490"/>
            <a:ext cx="2816225" cy="3517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cap="none">
                <a:solidFill>
                  <a:srgbClr val="D9E1FF"/>
                </a:solidFill>
                <a:latin typeface="Kanit" pitchFamily="0" charset="0"/>
                <a:ea typeface="Kanit" pitchFamily="0" charset="0"/>
                <a:cs typeface="Kanit" pitchFamily="0" charset="0"/>
              </a:rPr>
              <a:t>Skill Profile Display</a:t>
            </a:r>
            <a:endParaRPr lang="en-us" sz="2200" cap="none"/>
          </a:p>
        </p:txBody>
      </p:sp>
      <p:sp>
        <p:nvSpPr>
          <p:cNvPr id="5" name="Rectangle4"/>
          <p:cNvSpPr>
            <a:extLst>
              <a:ext uri="smNativeData">
                <pr:smNativeData xmlns:pr="smNativeData" xmlns="smNativeData" val="SMDATA_15_8zfNZxMAAAAlAAAAZAAAAA0AAAAAAAAAAAAAAAAAAAAAA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AAAAAB/f38AM2aZA8zMzADAwP8Af39/AAAAAAAAAAAAAAAAAAAAAAAAAAAAIQAAABgAAAAUAAAA4gAAAPYlAAA0EgAAICgAABAgAAAmAAAACAAAAP//////////"/>
              </a:ext>
            </a:extLst>
          </p:cNvSpPr>
          <p:nvPr/>
        </p:nvSpPr>
        <p:spPr>
          <a:xfrm>
            <a:off x="143510" y="6170930"/>
            <a:ext cx="2815590" cy="3517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cap="none">
                <a:solidFill>
                  <a:srgbClr val="D9E1FF"/>
                </a:solidFill>
                <a:latin typeface="Kanit" pitchFamily="0" charset="0"/>
                <a:ea typeface="Kanit" pitchFamily="0" charset="0"/>
                <a:cs typeface="Kanit" pitchFamily="0" charset="0"/>
              </a:rPr>
              <a:t>Test Presentation</a:t>
            </a:r>
            <a:endParaRPr lang="en-us" sz="2200" cap="none"/>
          </a:p>
        </p:txBody>
      </p:sp>
      <p:sp>
        <p:nvSpPr>
          <p:cNvPr id="6" name="Rectangle5"/>
          <p:cNvSpPr>
            <a:extLst>
              <a:ext uri="smNativeData">
                <pr:smNativeData xmlns:pr="smNativeData" xmlns="smNativeData" val="SMDATA_15_8zfNZxMAAAAlAAAAZAAAAA0AAAAAAAAAAAAAAAAAAAAAA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AAAAAB/f38AM2aZA8zMzADAwP8Af39/AAAAAAAAAAAAAAAAAAAAAAAAAAAAIQAAABgAAAAUAAAAPS4AAHImAACQPwAAnCgAABAgAAAmAAAACAAAAP//////////"/>
              </a:ext>
            </a:extLst>
          </p:cNvSpPr>
          <p:nvPr/>
        </p:nvSpPr>
        <p:spPr>
          <a:xfrm>
            <a:off x="7516495" y="6249670"/>
            <a:ext cx="2816225" cy="3517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cap="none">
                <a:solidFill>
                  <a:srgbClr val="D9E1FF"/>
                </a:solidFill>
                <a:latin typeface="Kanit" pitchFamily="0" charset="0"/>
                <a:ea typeface="Kanit" pitchFamily="0" charset="0"/>
                <a:cs typeface="Kanit" pitchFamily="0" charset="0"/>
              </a:rPr>
              <a:t>Result Visualization</a:t>
            </a:r>
            <a:endParaRPr lang="en-us" sz="2200" cap="none"/>
          </a:p>
        </p:txBody>
      </p:sp>
      <p:pic>
        <p:nvPicPr>
          <p:cNvPr id="7" name="Picture1"/>
          <p:cNvPicPr>
            <a:picLocks noChangeAspect="1"/>
            <a:extLst>
              <a:ext uri="smNativeData">
                <pr:smNativeData xmlns:pr="smNativeData" xmlns="smNativeData" val="SMDATA_17_8zfNZxMAAAAlAAAAEQAAAC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DjAw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zmQUAAAABAAAAAAAAAAAAAAAAAAAAAAAAAAAAAAAAAAAAAAAAAAD///8Cf39/ADNmmQPMzMwAwMD/AH9/fwAAAAAAAAAAAAAAAAD///8AAAAAACEAAAAYAAAAFAAAAOIAAADyBwAADBoAAGUX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" y="1291590"/>
            <a:ext cx="4090670" cy="25114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2"/>
          <p:cNvPicPr>
            <a:picLocks noChangeAspect="1"/>
            <a:extLst>
              <a:ext uri="smNativeData">
                <pr:smNativeData xmlns:pr="smNativeData" xmlns="smNativeData" val="SMDATA_17_8zfNZxMAAAAlAAAAEQAAAC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zmQUAAAABAAAAAAAAAAAAAAAAAAAAAAAAAAAAAAAAAAAAAAAAAAD///8Cf39/ADNmmQPMzMwAwMD/AH9/fwAAAAAAAAAAAAAAAAD///8AAAAAACEAAAAYAAAAFAAAAGUcAACfBgAA2jUAABIW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615815" y="1076325"/>
            <a:ext cx="4138295" cy="25114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5"/>
          <p:cNvPicPr>
            <a:picLocks noChangeAspect="1"/>
            <a:extLst>
              <a:ext uri="smNativeData">
                <pr:smNativeData xmlns:pr="smNativeData" xmlns="smNativeData" val="SMDATA_17_8zfNZxMAAAAlAAAAEQAAAC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zmQUAAAABAAAAAAAAAAAAAAAAAAAAAAAAAAAAAAAAAAAAAAAAAAD///8Cf39/ADNmmQPMzMwAwMD/AH9/fwAAAAAAAAAAAAAAAAD///8AAAAAACEAAAAYAAAAFAAAAOIAAABeGwAAGSIAABQl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43510" y="4448810"/>
            <a:ext cx="5399405" cy="157861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ture3"/>
          <p:cNvPicPr>
            <a:picLocks noChangeAspect="1"/>
            <a:extLst>
              <a:ext uri="smNativeData">
                <pr:smNativeData xmlns:pr="smNativeData" xmlns="smNativeData" val="SMDATA_17_8zfNZxMAAAAlAAAAEQAAAC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D6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zmQUAAAABAAAAAAAAAAAAAAAAAAAAAAAAAAAAAAAAAAAAAAAAAAD///8Cf39/ADNmmQPMzMwAwMD/AH9/fwAAAAAAAAAAAAAAAAD///8AAAAAACEAAAAYAAAAFAAAAPMtAAD0FgAAJkkAAPYl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7469505" y="3731260"/>
            <a:ext cx="4421505" cy="24396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5_8zfNZxMAAAAlAAAAEg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P///wJ/f38AM2aZA8zMzADAwP8Af39/AAAAAAAAAAAAAAAAAAAAAAAAAAAAIQAAABgAAAAUAAAAWwIAACcKAADWSAAAkQ4AABAAAAAmAAAACAAAAP//////////"/>
              </a:ext>
            </a:extLst>
          </p:cNvSpPr>
          <p:nvPr/>
        </p:nvSpPr>
        <p:spPr>
          <a:xfrm>
            <a:off x="382905" y="1650365"/>
            <a:ext cx="11457305" cy="717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rPr b="1" u="sng" cap="none"/>
              <a:t>For Job Seekers:</a:t>
            </a:r>
            <a:r>
              <a:rPr u="sng"/>
              <a:t> </a:t>
            </a:r>
            <a:r>
              <a:t>Personalized assessments help candidates understand their strengths, improve their skills, and showcase their expertise beyond just a CV.</a:t>
            </a:r>
          </a:p>
          <a:p>
            <a:pPr/>
          </a:p>
        </p:txBody>
      </p:sp>
      <p:sp>
        <p:nvSpPr>
          <p:cNvPr id="3" name="Rectangle1"/>
          <p:cNvSpPr>
            <a:extLst>
              <a:ext uri="smNativeData">
                <pr:smNativeData xmlns:pr="smNativeData" xmlns="smNativeData" val="SMDATA_15_8zfNZxMAAAAlAAAAZAAAAA0AAAAAAAAAAAAAAAAAAAAAA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AAAAAB/f38AM2aZA8zMzADAwP8Af39/AAAAAAAAAAAAAAAAAAAAAAAAAAAAIQAAABgAAAAUAAAALAIAADUCAADrPAAAEAcAABAAAAAmAAAACAAAAP//////////"/>
              </a:ext>
            </a:extLst>
          </p:cNvSpPr>
          <p:nvPr/>
        </p:nvSpPr>
        <p:spPr>
          <a:xfrm>
            <a:off x="353060" y="358775"/>
            <a:ext cx="9549765" cy="7893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indent="0">
              <a:lnSpc>
                <a:spcPts val="5500"/>
              </a:lnSpc>
              <a:buNone/>
              <a:defRPr lang="en-us" sz="4400" cap="none">
                <a:solidFill>
                  <a:srgbClr val="FFFFFF"/>
                </a:solidFill>
                <a:latin typeface="Kanit" pitchFamily="0" charset="0"/>
                <a:ea typeface="Kanit" pitchFamily="0" charset="0"/>
                <a:cs typeface="Kanit" pitchFamily="0" charset="0"/>
              </a:defRPr>
            </a:pPr>
            <a:r>
              <a:t>Business Idea behind the project</a:t>
            </a:r>
          </a:p>
        </p:txBody>
      </p:sp>
      <p:sp>
        <p:nvSpPr>
          <p:cNvPr id="4" name="Textbox2"/>
          <p:cNvSpPr txBox="1">
            <a:extLst>
              <a:ext uri="smNativeData">
                <pr:smNativeData xmlns:pr="smNativeData" xmlns="smNativeData" val="SMDATA_15_8zfNZxMAAAAlAAAAEg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P///wJ/f38AM2aZA8zMzADAwP8Af39/AAAAAAAAAAAAAAAAAAAAAAAAAAAAIQAAABgAAAAUAAAANQIAAKkPAADVSAAAxUEAABAAAAAmAAAACAAAAP//////////"/>
              </a:ext>
            </a:extLst>
          </p:cNvSpPr>
          <p:nvPr/>
        </p:nvSpPr>
        <p:spPr>
          <a:xfrm>
            <a:off x="358775" y="2545715"/>
            <a:ext cx="11480800" cy="81457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None/>
            </a:pPr>
            <a:r>
              <a:rPr b="1" u="sng" cap="none"/>
              <a:t>Revenue Model:</a:t>
            </a:r>
            <a:endParaRPr b="1" u="sng" cap="none"/>
          </a:p>
          <a:p>
            <a:pPr>
              <a:buNone/>
              <a:defRPr b="1" u="sng" cap="none"/>
            </a:pPr>
          </a:p>
          <a:p>
            <a:pPr>
              <a:buFont typeface="Wingdings" pitchFamily="2" charset="2"/>
              <a:buBlip>
                <a:blip r:embed="rId2"/>
              </a:buBlip>
            </a:pPr>
            <a:r>
              <a:rPr i="1" cap="none"/>
              <a:t>B2B SaaS Model:</a:t>
            </a:r>
            <a:r>
              <a:t> Subscription-based pricing for companies to access automated assessments.</a:t>
            </a:r>
            <a:br/>
            <a:r>
              <a:t>Tiered pricing based on the number of assessments per month.</a:t>
            </a:r>
          </a:p>
          <a:p>
            <a:pPr>
              <a:buNone/>
            </a:pPr>
          </a:p>
          <a:p>
            <a:pPr>
              <a:buFont typeface="Wingdings" pitchFamily="2" charset="2"/>
              <a:buBlip>
                <a:blip r:embed="rId2"/>
              </a:buBlip>
            </a:pPr>
            <a:r>
              <a:rPr i="1" cap="none"/>
              <a:t>Pay-Per-Test Model:</a:t>
            </a:r>
            <a:r>
              <a:t> Employers can pay per assessment generated.</a:t>
            </a:r>
          </a:p>
          <a:p>
            <a:pPr>
              <a:buFont typeface="Wingdings" pitchFamily="2" charset="2"/>
              <a:buBlip>
                <a:blip r:embed="rId2"/>
              </a:buBlip>
            </a:pPr>
          </a:p>
          <a:p>
            <a:pPr>
              <a:buFont typeface="Wingdings" pitchFamily="2" charset="2"/>
              <a:buBlip>
                <a:blip r:embed="rId2"/>
              </a:buBlip>
            </a:pPr>
            <a:r>
              <a:t> </a:t>
            </a:r>
            <a:r>
              <a:rPr i="1" cap="none"/>
              <a:t>Freemium for Job Seekers:</a:t>
            </a:r>
            <a:r>
              <a:t> Basic assessments are free, but detailed reports and skill improvement suggestions are premium option to purchase premium AI coaching or interview preparation guides.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xmlns="smNativeData" val="SMDATA_15_8zfNZxMAAAAlAAAAEg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Nw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P///wJ/f38AM2aZA8zMzADAwP8Af39/AAAAAAAAAAAAAAAAAAAAAAAAAAAAIQAAABgAAAAUAAAAAAAAAAIPAAAASwAAKRkAABAAAAAmAAAACAAAAP//////////"/>
              </a:ext>
            </a:extLst>
          </p:cNvSpPr>
          <p:nvPr/>
        </p:nvSpPr>
        <p:spPr>
          <a:xfrm>
            <a:off x="0" y="2439670"/>
            <a:ext cx="12192000" cy="1650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7200" cap="none"/>
            </a:pPr>
            <a:r>
              <a:t>Thanks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8zfNZx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G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Problem Statement-1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8zfNZxMAAAAlAAAAZAAAAA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1600" cap="none"/>
            </a:pPr>
            <a:r>
              <a:t>In the modern hiring landscape, evaluating a candidate’s skills efficiently is crucial. </a:t>
            </a:r>
            <a:br/>
            <a:br/>
            <a:r>
              <a:t>Your task is to develop a platform where users can upload their CVs, and based on their skills and experience, they will be assessed through a tailored test.</a:t>
            </a:r>
            <a:br/>
            <a:br/>
            <a:r>
              <a:t>The system should generate a personalized evaluation and provide an assessment score reflecting their expertise.</a:t>
            </a:r>
            <a:br/>
            <a:br/>
            <a:r>
              <a:t>Key Features:</a:t>
            </a:r>
            <a:br/>
            <a:r>
              <a:t>- CV parsing to extract relevant skills and experience.</a:t>
            </a:r>
            <a:br/>
            <a:r>
              <a:t>- AI-driven test generation customized for each candidate.</a:t>
            </a:r>
            <a:br/>
            <a:r>
              <a:t>- Automated scoring and detailed performance feedback.</a:t>
            </a:r>
            <a:br/>
            <a:br/>
            <a:r>
              <a:t>Objective:</a:t>
            </a:r>
            <a:br/>
            <a:r>
              <a:t>Create an intelligent assessment tool that helps job seekers identify their strengths while enabling recruiters to make informed hiring decisions.</a:t>
            </a:r>
            <a:b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1"/>
          <p:cNvSpPr>
            <a:extLst>
              <a:ext uri="smNativeData">
                <pr:smNativeData xmlns:pr="smNativeData" xmlns="smNativeData" val="SMDATA_15_8zfNZxMAAAAlAAAAZAAAAA0AAAAAAAAAAAAAAAAAAAAAA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AAAAAB/f38AM2aZA8zMzADAwP8Af39/AAAAAAAAAAAAAAAAAAAAAAAAAAAAIQAAABgAAAAUAAAA4gAAAIYAAAA5IAAA2wQAABAAAAAmAAAACAAAAP//////////"/>
              </a:ext>
            </a:extLst>
          </p:cNvSpPr>
          <p:nvPr/>
        </p:nvSpPr>
        <p:spPr>
          <a:xfrm>
            <a:off x="143510" y="85090"/>
            <a:ext cx="5094605" cy="704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indent="0">
              <a:lnSpc>
                <a:spcPts val="5500"/>
              </a:lnSpc>
              <a:buNone/>
              <a:defRPr sz="1600" cap="none"/>
            </a:pPr>
            <a:r>
              <a:rPr lang="en-us" sz="3600" cap="none">
                <a:solidFill>
                  <a:srgbClr val="FFFFFF"/>
                </a:solidFill>
                <a:latin typeface="Kanit" pitchFamily="0" charset="0"/>
                <a:ea typeface="Kanit" pitchFamily="0" charset="0"/>
                <a:cs typeface="Kanit" pitchFamily="0" charset="0"/>
              </a:rPr>
              <a:t>Workflow of our project</a:t>
            </a:r>
            <a:endParaRPr lang="en-us" sz="3600" cap="none">
              <a:solidFill>
                <a:srgbClr val="FFFFFF"/>
              </a:solidFill>
              <a:latin typeface="Kanit" pitchFamily="0" charset="0"/>
              <a:ea typeface="Kanit" pitchFamily="0" charset="0"/>
              <a:cs typeface="Kanit" pitchFamily="0" charset="0"/>
            </a:endParaRP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xmlns="smNativeData" val="SMDATA_17_8zfNZxMAAAAlAAAAEQAAAC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zmQUAAAABAAAAAAAAAAAAAAAAAAAAAAAAAAAAAAAAAAAAAAAAAAD///8Cf39/ADNmmQPMzMwAwMD/AH9/fwAAAAAAAAAAAAAAAAD///8AAAAAACEAAAAYAAAAFAAAAHoLAADDBQAAzD0AABop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865630" y="936625"/>
            <a:ext cx="8180070" cy="57448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1"/>
          <p:cNvSpPr>
            <a:extLst>
              <a:ext uri="smNativeData">
                <pr:smNativeData xmlns:pr="smNativeData" xmlns="smNativeData" val="SMDATA_15_8zfNZxMAAAAlAAAAZAAAAA0AAAAAAAAAAAAAAAAAAAAAA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AAAAAB/f38AM2aZA8zMzADAwP8Af39/AAAAAAAAAAAAAAAAAAAAAAAAAAAAIQAAABgAAAAUAAAA6wsAABcDAABoOgAAbAcAABAgAAAmAAAACAAAAP//////////"/>
              </a:ext>
            </a:extLst>
          </p:cNvSpPr>
          <p:nvPr/>
        </p:nvSpPr>
        <p:spPr>
          <a:xfrm>
            <a:off x="1937385" y="502285"/>
            <a:ext cx="7557135" cy="704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t"/>
          <a:lstStyle/>
          <a:p>
            <a:pPr marL="0" indent="0">
              <a:lnSpc>
                <a:spcPts val="5500"/>
              </a:lnSpc>
              <a:buNone/>
              <a:defRPr lang="en-us" sz="4400" cap="none">
                <a:solidFill>
                  <a:srgbClr val="FFFFFF"/>
                </a:solidFill>
                <a:latin typeface="Kanit" pitchFamily="0" charset="0"/>
                <a:ea typeface="Kanit" pitchFamily="0" charset="0"/>
                <a:cs typeface="Kanit" pitchFamily="0" charset="0"/>
              </a:defRPr>
            </a:pPr>
            <a:r>
              <a:t>Techstacks of Our website</a:t>
            </a:r>
          </a:p>
        </p:txBody>
      </p:sp>
      <p:sp>
        <p:nvSpPr>
          <p:cNvPr id="3" name="Rectangle2"/>
          <p:cNvSpPr>
            <a:extLst>
              <a:ext uri="smNativeData">
                <pr:smNativeData xmlns:pr="smNativeData" xmlns="smNativeData" val="SMDATA_15_8zfNZxMAAAAlAAAAZAAAAA0AAAAAAAAAAAAAAAAAAAAAA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AAAAAB/f38AM2aZA8zMzADAwP8Af39/AAAAAAAAAAAAAAAAAAAAAAAAAAAAIQAAABgAAAAUAAAA4gAAAPsOAAAdEgAAJhEAABAgAAAmAAAACAAAAP//////////"/>
              </a:ext>
            </a:extLst>
          </p:cNvSpPr>
          <p:nvPr/>
        </p:nvSpPr>
        <p:spPr>
          <a:xfrm>
            <a:off x="143510" y="2435225"/>
            <a:ext cx="2800985" cy="352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cap="none">
                <a:solidFill>
                  <a:srgbClr val="FFFFFF"/>
                </a:solidFill>
                <a:latin typeface="Kanit" pitchFamily="0" charset="0"/>
                <a:ea typeface="Kanit" pitchFamily="0" charset="0"/>
                <a:cs typeface="Kanit" pitchFamily="0" charset="0"/>
              </a:rPr>
              <a:t>Frontend</a:t>
            </a:r>
            <a:endParaRPr lang="en-us" sz="2200" cap="none"/>
          </a:p>
        </p:txBody>
      </p:sp>
      <p:sp>
        <p:nvSpPr>
          <p:cNvPr id="4" name="Rectangle3"/>
          <p:cNvSpPr>
            <a:extLst>
              <a:ext uri="smNativeData">
                <pr:smNativeData xmlns:pr="smNativeData" xmlns="smNativeData" val="SMDATA_15_8zfNZxMAAAAlAAAAZAAAAA0AAAAAAAAAAAAAAAAAAAAAA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AAAAAB/f38AM2aZA8zMzADAwP8Af39/AAAAAAAAAAAAAAAAAAAAAAAAAAAAIQAAABgAAAAUAAAA4gAAAJ4SAAAZEgAA/SEAABAAAAAmAAAACAAAAP//////////"/>
              </a:ext>
            </a:extLst>
          </p:cNvSpPr>
          <p:nvPr/>
        </p:nvSpPr>
        <p:spPr>
          <a:xfrm>
            <a:off x="143510" y="3026410"/>
            <a:ext cx="2798445" cy="2498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cap="none">
                <a:solidFill>
                  <a:srgbClr val="D9E1FF"/>
                </a:solidFill>
                <a:latin typeface="Martel Sans Light" pitchFamily="0" charset="0"/>
                <a:ea typeface="Martel Sans Light" pitchFamily="0" charset="0"/>
                <a:cs typeface="Martel Sans Light" pitchFamily="0" charset="0"/>
              </a:rPr>
              <a:t>Next.js and Tailwind CSS build a responsive UI for seamless user interactions. Sadcn Components for better UI design.</a:t>
            </a:r>
            <a:endParaRPr lang="en-us" sz="1850" cap="none">
              <a:solidFill>
                <a:srgbClr val="D9E1FF"/>
              </a:solidFill>
              <a:latin typeface="Martel Sans Light" pitchFamily="0" charset="0"/>
              <a:ea typeface="Martel Sans Light" pitchFamily="0" charset="0"/>
              <a:cs typeface="Martel Sans Light" pitchFamily="0" charset="0"/>
            </a:endParaRPr>
          </a:p>
        </p:txBody>
      </p:sp>
      <p:sp>
        <p:nvSpPr>
          <p:cNvPr id="5" name="Rectangle4"/>
          <p:cNvSpPr>
            <a:extLst>
              <a:ext uri="smNativeData">
                <pr:smNativeData xmlns:pr="smNativeData" xmlns="smNativeData" val="SMDATA_15_8zfNZxMAAAAlAAAAZAAAAA0AAAAAAAAAAAAAAAAAAAAAA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AAAAAB/f38AM2aZA8zMzADAwP8Af39/AAAAAAAAAAAAAAAAAAAAAAAAAAAAIQAAABgAAAAUAAAAXRMAAPsOAACXJAAAJhEAABAgAAAmAAAACAAAAP//////////"/>
              </a:ext>
            </a:extLst>
          </p:cNvSpPr>
          <p:nvPr/>
        </p:nvSpPr>
        <p:spPr>
          <a:xfrm>
            <a:off x="3147695" y="2435225"/>
            <a:ext cx="2800350" cy="352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cap="none">
                <a:solidFill>
                  <a:srgbClr val="FFFFFF"/>
                </a:solidFill>
                <a:latin typeface="Kanit" pitchFamily="0" charset="0"/>
                <a:ea typeface="Kanit" pitchFamily="0" charset="0"/>
                <a:cs typeface="Kanit" pitchFamily="0" charset="0"/>
              </a:rPr>
              <a:t>Backend</a:t>
            </a:r>
            <a:endParaRPr lang="en-us" sz="2200" cap="none"/>
          </a:p>
        </p:txBody>
      </p:sp>
      <p:sp>
        <p:nvSpPr>
          <p:cNvPr id="6" name="Rectangle5"/>
          <p:cNvSpPr>
            <a:extLst>
              <a:ext uri="smNativeData">
                <pr:smNativeData xmlns:pr="smNativeData" xmlns="smNativeData" val="SMDATA_15_8zfNZxMAAAAlAAAAZAAAAA0AAAAAAAAAAAAAAAAAAAAAA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AAAAAB/f38AM2aZA8zMzADAwP8Af39/AAAAAAAAAAAAAAAAAAAAAAAAAAAAIQAAABgAAAAUAAAAXRMAAJ4SAACXJAAAZyYAABAAAAAmAAAACAAAAP//////////"/>
              </a:ext>
            </a:extLst>
          </p:cNvSpPr>
          <p:nvPr/>
        </p:nvSpPr>
        <p:spPr>
          <a:xfrm>
            <a:off x="3147695" y="3026410"/>
            <a:ext cx="2800350" cy="32162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cap="none">
                <a:solidFill>
                  <a:srgbClr val="D9E1FF"/>
                </a:solidFill>
                <a:latin typeface="Martel Sans Light" pitchFamily="0" charset="0"/>
                <a:ea typeface="Martel Sans Light" pitchFamily="0" charset="0"/>
                <a:cs typeface="Martel Sans Light" pitchFamily="0" charset="0"/>
              </a:rPr>
              <a:t>Next.js API routes handle logic, processing CVs, generating tests, and managing user authentication. Google Gemini AI API for resume </a:t>
            </a:r>
            <a:endParaRPr lang="en-us" sz="1850" cap="none">
              <a:solidFill>
                <a:srgbClr val="D9E1FF"/>
              </a:solidFill>
              <a:latin typeface="Martel Sans Light" pitchFamily="0" charset="0"/>
              <a:ea typeface="Martel Sans Light" pitchFamily="0" charset="0"/>
              <a:cs typeface="Martel Sans Light" pitchFamily="0" charset="0"/>
            </a:endParaRPr>
          </a:p>
          <a:p>
            <a:pPr marL="0" indent="0">
              <a:lnSpc>
                <a:spcPts val="3000"/>
              </a:lnSpc>
              <a:buNone/>
              <a:defRPr lang="en-us" sz="1850" cap="none">
                <a:solidFill>
                  <a:srgbClr val="D9E1FF"/>
                </a:solidFill>
                <a:latin typeface="Martel Sans Light" pitchFamily="0" charset="0"/>
                <a:ea typeface="Martel Sans Light" pitchFamily="0" charset="0"/>
                <a:cs typeface="Martel Sans Light" pitchFamily="0" charset="0"/>
              </a:defRPr>
            </a:pPr>
            <a:r>
              <a:t>evaluation and test case generation.</a:t>
            </a:r>
          </a:p>
        </p:txBody>
      </p:sp>
      <p:sp>
        <p:nvSpPr>
          <p:cNvPr id="7" name="Rectangle6"/>
          <p:cNvSpPr>
            <a:extLst>
              <a:ext uri="smNativeData">
                <pr:smNativeData xmlns:pr="smNativeData" xmlns="smNativeData" val="SMDATA_15_8zfNZxMAAAAlAAAAZAAAAA0AAAAAAAAAAAAAAAAAAAAAA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AAAAAB/f38AM2aZA8zMzADAwP8Af39/AAAAAAAAAAAAAAAAAAAAAAAAAAAAIQAAABgAAAAUAAAAVSYAAPsOAACPNwAAJhEAABAgAAAmAAAACAAAAP//////////"/>
              </a:ext>
            </a:extLst>
          </p:cNvSpPr>
          <p:nvPr/>
        </p:nvSpPr>
        <p:spPr>
          <a:xfrm>
            <a:off x="6231255" y="2435225"/>
            <a:ext cx="2800350" cy="352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cap="none">
                <a:solidFill>
                  <a:srgbClr val="FFFFFF"/>
                </a:solidFill>
                <a:latin typeface="Kanit" pitchFamily="0" charset="0"/>
                <a:ea typeface="Kanit" pitchFamily="0" charset="0"/>
                <a:cs typeface="Kanit" pitchFamily="0" charset="0"/>
              </a:rPr>
              <a:t>Authentication</a:t>
            </a:r>
            <a:endParaRPr lang="en-us" sz="2200" cap="none"/>
          </a:p>
        </p:txBody>
      </p:sp>
      <p:sp>
        <p:nvSpPr>
          <p:cNvPr id="8" name="Rectangle7"/>
          <p:cNvSpPr>
            <a:extLst>
              <a:ext uri="smNativeData">
                <pr:smNativeData xmlns:pr="smNativeData" xmlns="smNativeData" val="SMDATA_15_8zfNZxMAAAAlAAAAZAAAAA0AAAAAAAAAAAAAAAAAAAAAA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AAAAAB/f38AM2aZA8zMzADAwP8Af39/AAAAAAAAAAAAAAAAAAAAAAAAAAAAIQAAABgAAAAUAAAAVSYAAJ4SAACPNwAAZh4AABAAAAAmAAAACAAAAP//////////"/>
              </a:ext>
            </a:extLst>
          </p:cNvSpPr>
          <p:nvPr/>
        </p:nvSpPr>
        <p:spPr>
          <a:xfrm>
            <a:off x="6231255" y="3026410"/>
            <a:ext cx="2800350" cy="1915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cap="none">
                <a:solidFill>
                  <a:srgbClr val="D9E1FF"/>
                </a:solidFill>
                <a:latin typeface="Martel Sans Light" pitchFamily="0" charset="0"/>
                <a:ea typeface="Martel Sans Light" pitchFamily="0" charset="0"/>
                <a:cs typeface="Martel Sans Light" pitchFamily="0" charset="0"/>
              </a:rPr>
              <a:t>Clerk ensures secure user management, handling signup, login, and role-based access control.</a:t>
            </a:r>
            <a:endParaRPr lang="en-us" sz="1850" cap="none"/>
          </a:p>
        </p:txBody>
      </p:sp>
      <p:sp>
        <p:nvSpPr>
          <p:cNvPr id="9" name="Rectangle8"/>
          <p:cNvSpPr>
            <a:extLst>
              <a:ext uri="smNativeData">
                <pr:smNativeData xmlns:pr="smNativeData" xmlns="smNativeData" val="SMDATA_15_8zfNZxMAAAAlAAAAZAAAAA0AAAAAAAAAAAAAAAAAAAAAA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AAAAAB/f38AM2aZA8zMzADAwP8Af39/AAAAAAAAAAAAAAAAAAAAAAAAAAAAIQAAABgAAAAUAAAAcTgAAPsOAACsSQAAJhEAABAgAAAmAAAACAAAAP//////////"/>
              </a:ext>
            </a:extLst>
          </p:cNvSpPr>
          <p:nvPr/>
        </p:nvSpPr>
        <p:spPr>
          <a:xfrm>
            <a:off x="9175115" y="2435225"/>
            <a:ext cx="2800985" cy="352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cap="none">
                <a:solidFill>
                  <a:srgbClr val="FFFFFF"/>
                </a:solidFill>
                <a:latin typeface="Kanit" pitchFamily="0" charset="0"/>
                <a:ea typeface="Kanit" pitchFamily="0" charset="0"/>
                <a:cs typeface="Kanit" pitchFamily="0" charset="0"/>
              </a:rPr>
              <a:t>Database</a:t>
            </a:r>
            <a:endParaRPr lang="en-us" sz="2200" cap="none"/>
          </a:p>
        </p:txBody>
      </p:sp>
      <p:sp>
        <p:nvSpPr>
          <p:cNvPr id="10" name="Rectangle9"/>
          <p:cNvSpPr>
            <a:extLst>
              <a:ext uri="smNativeData">
                <pr:smNativeData xmlns:pr="smNativeData" xmlns="smNativeData" val="SMDATA_15_8zfNZxMAAAAlAAAAZAAAAA0AAAAAAAAAAAAAAAAAAAAAA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G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AAAAAB/f38AM2aZA8zMzADAwP8Af39/AAAAAAAAAAAAAAAAAAAAAAAAAAAAIQAAABgAAAAUAAAAcTgAAJ4SAACsSQAAZh4AABAAAAAmAAAACAAAAP//////////"/>
              </a:ext>
            </a:extLst>
          </p:cNvSpPr>
          <p:nvPr/>
        </p:nvSpPr>
        <p:spPr>
          <a:xfrm>
            <a:off x="9175115" y="3026410"/>
            <a:ext cx="2800985" cy="1915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cap="none">
                <a:solidFill>
                  <a:srgbClr val="D9E1FF"/>
                </a:solidFill>
                <a:latin typeface="Martel Sans Light" pitchFamily="0" charset="0"/>
                <a:ea typeface="Martel Sans Light" pitchFamily="0" charset="0"/>
                <a:cs typeface="Martel Sans Light" pitchFamily="0" charset="0"/>
              </a:rPr>
              <a:t>Neon Database provides scalable data storage for user data, CV information, and test results.</a:t>
            </a:r>
            <a:endParaRPr lang="en-us" sz="185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 descr="preencoded.png"/>
          <p:cNvPicPr>
            <a:picLocks noChangeAspect="1"/>
            <a:extLst>
              <a:ext uri="smNativeData">
                <pr:smNativeData xmlns:pr="smNativeData" xmlns="smNativeData" val="SMDATA_17_8zfNZxMAAAAlAAAAEQAAAC0A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AAAQA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zmQUAAAABAAAAAAAAAAAAAAAAAAAAAAAAAAAAAAAAAAAAAAAAAAD///8Cf39/ADNmmQPMzMwAwMD/AH9/fwAAAAAAAAAAAAAAAAD///8AAAAAACEAAAAYAAAAFAAAAAAAAADf////AEsAADYP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955"/>
            <a:ext cx="12192000" cy="249364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Rectangle1"/>
          <p:cNvSpPr>
            <a:extLst>
              <a:ext uri="smNativeData">
                <pr:smNativeData xmlns:pr="smNativeData" xmlns="smNativeData" val="SMDATA_15_8zfNZxMAAAAlAAAAZAAAAA0AAAAAAAAAAAAAAAAAAAAAA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AAAAAB/f38AM2aZA8zMzADAwP8Af39/AAAAAAAAAAAAAAAAAAAAAAAAAAAAIQAAABgAAAAUAAAAUwEAAGcQAADQPAAAvBQAABAgAAAmAAAACAAAAP//////////"/>
              </a:ext>
            </a:extLst>
          </p:cNvSpPr>
          <p:nvPr/>
        </p:nvSpPr>
        <p:spPr>
          <a:xfrm>
            <a:off x="215265" y="2666365"/>
            <a:ext cx="9670415" cy="704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cap="none">
                <a:solidFill>
                  <a:srgbClr val="FFFFFF"/>
                </a:solidFill>
                <a:latin typeface="Kanit" pitchFamily="0" charset="0"/>
                <a:ea typeface="Kanit" pitchFamily="0" charset="0"/>
                <a:cs typeface="Kanit" pitchFamily="0" charset="0"/>
              </a:rPr>
              <a:t>User Authentication and Data Security</a:t>
            </a:r>
            <a:endParaRPr lang="en-us" sz="4400" cap="none"/>
          </a:p>
        </p:txBody>
      </p:sp>
      <p:pic>
        <p:nvPicPr>
          <p:cNvPr id="4" name="Picture2" descr="preencoded.png"/>
          <p:cNvPicPr>
            <a:picLocks noChangeAspect="1"/>
            <a:extLst>
              <a:ext uri="smNativeData">
                <pr:smNativeData xmlns:pr="smNativeData" xmlns="smNativeData" val="SMDATA_17_8zfNZxMAAAAlAAAAEQAAAC0A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A+PGE6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zmQUAAAABAAAAAAAAAAAAAAAAAAAAAAAAAAAAAAAAAAAAAAAAAAD///8Cf39/ADNmmQPMzMwAwMD/AH9/fwAAAAAAAAAAAAAAAAD///8AAAAAACEAAAAYAAAAFAAAAFMBAADxFgAAAgUAAJ8a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" y="3729355"/>
            <a:ext cx="598805" cy="5981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Rectangle2"/>
          <p:cNvSpPr>
            <a:extLst>
              <a:ext uri="smNativeData">
                <pr:smNativeData xmlns:pr="smNativeData" xmlns="smNativeData" val="SMDATA_15_8zfNZxMAAAAlAAAAZAAAAA0AAAAAAAAAAAAAAAAAAAAAA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AAAAAB/f38AM2aZA8zMzADAwP8Af39/AAAAAAAAAAAAAAAAAAAAAAAAAAAAIQAAABgAAAAUAAAAUwEAABgcAACYEwAAKiMAABAAAAAmAAAACAAAAP//////////"/>
              </a:ext>
            </a:extLst>
          </p:cNvSpPr>
          <p:nvPr/>
        </p:nvSpPr>
        <p:spPr>
          <a:xfrm>
            <a:off x="215265" y="4566920"/>
            <a:ext cx="2969895" cy="1149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cap="none">
                <a:solidFill>
                  <a:srgbClr val="D9E1FF"/>
                </a:solidFill>
                <a:latin typeface="Martel Sans Light" pitchFamily="0" charset="0"/>
                <a:ea typeface="Martel Sans Light" pitchFamily="0" charset="0"/>
                <a:cs typeface="Martel Sans Light" pitchFamily="0" charset="0"/>
              </a:rPr>
              <a:t>Clerk integration handles secure user signup, login, and session management.</a:t>
            </a:r>
            <a:endParaRPr lang="en-us" sz="1850" cap="none"/>
          </a:p>
        </p:txBody>
      </p:sp>
      <p:pic>
        <p:nvPicPr>
          <p:cNvPr id="6" name="Picture3" descr="preencoded.png"/>
          <p:cNvPicPr>
            <a:picLocks noChangeAspect="1"/>
            <a:extLst>
              <a:ext uri="smNativeData">
                <pr:smNativeData xmlns:pr="smNativeData" xmlns="smNativeData" val="SMDATA_17_8zfNZxMAAAAlAAAAEQAAAC0A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AAAQA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zmQUAAAABAAAAAAAAAAAAAAAAAAAAAAAAAAAAAAAAAAAAAAAAAAD///8Cf39/ADNmmQPMzMwAwMD/AH9/fwAAAAAAAAAAAAAAAAD///8AAAAAACEAAAAYAAAAFAAAAKQbAAD0FgAAUh8AAKIa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493260" y="3731260"/>
            <a:ext cx="598170" cy="5981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Rectangle3"/>
          <p:cNvSpPr>
            <a:extLst>
              <a:ext uri="smNativeData">
                <pr:smNativeData xmlns:pr="smNativeData" xmlns="smNativeData" val="SMDATA_15_8zfNZxMAAAAlAAAAZAAAAA0AAAAAAAAAAAAAAAAAAAAAA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G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AAAAAB/f38AM2aZA8zMzADAwP8Af39/AAAAAAAAAAAAAAAAAAAAAAAAAAAAIQAAABgAAAAUAAAApBsAABscAADoLQAAiCUAABAAAAAmAAAACAAAAP//////////"/>
              </a:ext>
            </a:extLst>
          </p:cNvSpPr>
          <p:nvPr/>
        </p:nvSpPr>
        <p:spPr>
          <a:xfrm>
            <a:off x="4493260" y="4568825"/>
            <a:ext cx="2969260" cy="15322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indent="0" algn="l">
              <a:lnSpc>
                <a:spcPts val="3000"/>
              </a:lnSpc>
              <a:buNone/>
              <a:defRPr lang="en-us" sz="1850" cap="none">
                <a:solidFill>
                  <a:srgbClr val="D9E1FF"/>
                </a:solidFill>
                <a:latin typeface="Martel Sans Light" pitchFamily="0" charset="0"/>
                <a:ea typeface="Martel Sans Light" pitchFamily="0" charset="0"/>
                <a:cs typeface="Martel Sans Light" pitchFamily="0" charset="0"/>
              </a:defRPr>
            </a:pPr>
            <a:r>
              <a:t>All user informations are stored in Neon database.</a:t>
            </a:r>
          </a:p>
        </p:txBody>
      </p:sp>
      <p:pic>
        <p:nvPicPr>
          <p:cNvPr id="8" name="Picture4" descr="preencoded.png"/>
          <p:cNvPicPr>
            <a:picLocks noChangeAspect="1"/>
            <a:extLst>
              <a:ext uri="smNativeData">
                <pr:smNativeData xmlns:pr="smNativeData" xmlns="smNativeData" val="SMDATA_17_8zfNZxMAAAAlAAAAEQAAAC0A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AMZvwd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zmQUAAAABAAAAAAAAAAAAAAAAAAAAAAAAAAAAAAAAAAAAAAAAAAD///8Cf39/ADNmmQPMzMwAwMD/AH9/fwAAAAAAAAAAAAAAAAD///8AAAAAACEAAAAYAAAAFAAAAJE2AADxFgAAPzoAAJ8a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8870315" y="3729355"/>
            <a:ext cx="598170" cy="5981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Rectangle4"/>
          <p:cNvSpPr>
            <a:extLst>
              <a:ext uri="smNativeData">
                <pr:smNativeData xmlns:pr="smNativeData" xmlns="smNativeData" val="SMDATA_15_8zfNZxMAAAAlAAAAZAAAAA0AAAAAAAAAAAAAAAAAAAAAA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G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AAAAAB/f38AM2aZA8zMzADAwP8Af39/AAAAAAAAAAAAAAAAAAAAAAAAAAAAIQAAABgAAAAUAAAAkTYAABgcAADVSAAAhSUAABAAAAAmAAAACAAAAP//////////"/>
              </a:ext>
            </a:extLst>
          </p:cNvSpPr>
          <p:nvPr/>
        </p:nvSpPr>
        <p:spPr>
          <a:xfrm>
            <a:off x="8870315" y="4566920"/>
            <a:ext cx="2969260" cy="15322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cap="none">
                <a:solidFill>
                  <a:srgbClr val="D9E1FF"/>
                </a:solidFill>
                <a:latin typeface="Martel Sans Light" pitchFamily="0" charset="0"/>
                <a:ea typeface="Martel Sans Light" pitchFamily="0" charset="0"/>
                <a:cs typeface="Martel Sans Light" pitchFamily="0" charset="0"/>
              </a:rPr>
              <a:t>Data is encrypted at rest and in transit, ensuring confidentiality and integrity.</a:t>
            </a:r>
            <a:endParaRPr lang="en-us" sz="185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 descr="preencoded.png"/>
          <p:cNvPicPr>
            <a:picLocks noChangeAspect="1"/>
            <a:extLst>
              <a:ext uri="smNativeData">
                <pr:smNativeData xmlns:pr="smNativeData" xmlns="smNativeData" val="SMDATA_17_8zfNZxMAAAAlAAAAEQAAAC0A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AO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zmQUAAAABAAAAAAAAAAAAAAAAAAAAAAAAAAAAAAAAAAAAAAAAAAD///8Cf39/ADNmmQPMzMwAwMD/AH9/fwAAAAAAAAAAAAAAAAD///8AAAAAACEAAAAYAAAAFAAAAAAAAAAAAAAAAEsAAEwO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3241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Rectangle1"/>
          <p:cNvSpPr>
            <a:extLst>
              <a:ext uri="smNativeData">
                <pr:smNativeData xmlns:pr="smNativeData" xmlns="smNativeData" val="SMDATA_15_8zfNZxMAAAAlAAAAZAAAAA0AAAAAAAAAAAAAAAAAAAAAA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AAAAAB/f38AM2aZA8zMzADAwP8Af39/AAAAAAAAAAAAAAAAAAAAAAAAAAAAIQAAABgAAAAUAAAAYQAAALAOAAB5PAAAuRIAABAAAAAmAAAACAAAAP//////////"/>
              </a:ext>
            </a:extLst>
          </p:cNvSpPr>
          <p:nvPr/>
        </p:nvSpPr>
        <p:spPr>
          <a:xfrm>
            <a:off x="61595" y="2387600"/>
            <a:ext cx="9768840" cy="6559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cap="none">
                <a:solidFill>
                  <a:srgbClr val="FFFFFF"/>
                </a:solidFill>
                <a:latin typeface="Kanit" pitchFamily="0" charset="0"/>
                <a:ea typeface="Kanit" pitchFamily="0" charset="0"/>
                <a:cs typeface="Kanit" pitchFamily="0" charset="0"/>
              </a:rPr>
              <a:t>CV Upload and Processing</a:t>
            </a:r>
            <a:endParaRPr lang="en-us" sz="4100" cap="none"/>
          </a:p>
        </p:txBody>
      </p:sp>
      <p:sp>
        <p:nvSpPr>
          <p:cNvPr id="4" name="AutoShape1"/>
          <p:cNvSpPr>
            <a:extLst>
              <a:ext uri="smNativeData">
                <pr:smNativeData xmlns:pr="smNativeData" xmlns="smNativeData" val="SMDATA_15_8zfNZxMAAAAlAAAAZQAAAA0AAAAAkAAAAEgAAACQAAAASAAAAAAAAAAAAAAAAAAAAAEAAABQAAAAb9Of/UgRwT8AAAAAAAAAAAAAAAAAAOA/AAAAAAAA4D8AAAAAAADgPwAAAAAAAOA/AAAAAAAA4D8AAAAAAADgPwAAAAAAAOA/AAAAAAAA4D8CAAAAjAAAAAEAAAAAAAAALytU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ytUAAAAAAEAAAAAAAAAAAAAAAAAAAAAAAAAAAAAAAAAAAAAAAAAAAAAAAB/f38AM2aZA8zMzADAwP8Af39/AAAAAAAAAAAAAAAAAAAAAAAAAAAAIQAAABgAAAAUAAAAYQAAAFMWAAD2AgAAahkAABAAAAAmAAAACAAAAP//////////"/>
              </a:ext>
            </a:extLst>
          </p:cNvSpPr>
          <p:nvPr/>
        </p:nvSpPr>
        <p:spPr>
          <a:xfrm>
            <a:off x="61595" y="3629025"/>
            <a:ext cx="419735" cy="502285"/>
          </a:xfrm>
          <a:prstGeom prst="roundRect">
            <a:avLst>
              <a:gd name="adj" fmla="val 6667"/>
            </a:avLst>
          </a:prstGeom>
          <a:solidFill>
            <a:srgbClr val="2F2B54"/>
          </a:solidFill>
          <a:ln>
            <a:noFill/>
          </a:ln>
          <a:effectLst/>
        </p:spPr>
      </p:sp>
      <p:sp>
        <p:nvSpPr>
          <p:cNvPr id="5" name="Rectangle2"/>
          <p:cNvSpPr>
            <a:extLst>
              <a:ext uri="smNativeData">
                <pr:smNativeData xmlns:pr="smNativeData" xmlns="smNativeData" val="SMDATA_15_8zfNZxMAAAAlAAAAZAAAAA0AAAAAAAAAAAAAAAAAAAAAA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AAAAAB/f38AM2aZA8zMzADAwP8Af39/AAAAAAAAAAAAAAAAAAAAAAAAAAAAIQAAABgAAAAUAAAA9QAAAKgWAACSAgAAFBkAABAAAAAmAAAACAAAAP//////////"/>
              </a:ext>
            </a:extLst>
          </p:cNvSpPr>
          <p:nvPr/>
        </p:nvSpPr>
        <p:spPr>
          <a:xfrm>
            <a:off x="155575" y="3683000"/>
            <a:ext cx="262255" cy="3937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cap="none">
                <a:solidFill>
                  <a:srgbClr val="D9E1FF"/>
                </a:solidFill>
                <a:latin typeface="Kanit" pitchFamily="0" charset="0"/>
                <a:ea typeface="Kanit" pitchFamily="0" charset="0"/>
                <a:cs typeface="Kanit" pitchFamily="0" charset="0"/>
              </a:rPr>
              <a:t>1</a:t>
            </a:r>
            <a:endParaRPr lang="en-us" sz="2450" cap="none"/>
          </a:p>
        </p:txBody>
      </p:sp>
      <p:sp>
        <p:nvSpPr>
          <p:cNvPr id="6" name="Rectangle3"/>
          <p:cNvSpPr>
            <a:extLst>
              <a:ext uri="smNativeData">
                <pr:smNativeData xmlns:pr="smNativeData" xmlns="smNativeData" val="SMDATA_15_8zfNZxMAAAAlAAAAZAAAAA0AAAAAAAAAAAAAAAAAAAAAA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AAAAAB/f38AM2aZA8zMzADAwP8Af39/AAAAAAAAAAAAAAAAAAAAAAAAAAAAIQAAABgAAAAUAAAA1wQAAFMWAAAeIgAAuBoAABAAAAAmAAAACAAAAP//////////"/>
              </a:ext>
            </a:extLst>
          </p:cNvSpPr>
          <p:nvPr/>
        </p:nvSpPr>
        <p:spPr>
          <a:xfrm>
            <a:off x="786765" y="3629025"/>
            <a:ext cx="4759325" cy="714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cap="none">
                <a:solidFill>
                  <a:srgbClr val="D9E1FF"/>
                </a:solidFill>
                <a:latin typeface="Martel Sans Light" pitchFamily="0" charset="0"/>
                <a:ea typeface="Martel Sans Light" pitchFamily="0" charset="0"/>
                <a:cs typeface="Martel Sans Light" pitchFamily="0" charset="0"/>
              </a:rPr>
              <a:t>Users upload their CVs (PDF, DOCX) via the Next.js frontend.</a:t>
            </a:r>
            <a:endParaRPr lang="en-us" cap="none"/>
          </a:p>
        </p:txBody>
      </p:sp>
      <p:sp>
        <p:nvSpPr>
          <p:cNvPr id="7" name="AutoShape2"/>
          <p:cNvSpPr>
            <a:extLst>
              <a:ext uri="smNativeData">
                <pr:smNativeData xmlns:pr="smNativeData" xmlns="smNativeData" val="SMDATA_15_8zfNZxMAAAAlAAAAZQAAAA0AAAAAkAAAAEgAAACQAAAASAAAAAAAAAAAAAAAAAAAAAEAAABQAAAAb9Of/UgRwT8AAAAAAAAAAAAAAAAAAOA/AAAAAAAA4D8AAAAAAADgPwAAAAAAAOA/AAAAAAAA4D8AAAAAAADgPwAAAAAAAOA/AAAAAAAA4D8CAAAAjAAAAAEAAAAAAAAALytU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ytUAAAAAAEAAAAAAAAAAAAAAAAAAAAAAAAAAAAAAAAAAAAAAAAAAAAAAAB/f38AM2aZA8zMzADAwP8Af39/AAAAAAAAAAAAAAAAAAAAAAAAAAAAIQAAABgAAAAUAAAAqCYAABIWAAA8KQAAKRkAABAAAAAmAAAACAAAAP//////////"/>
              </a:ext>
            </a:extLst>
          </p:cNvSpPr>
          <p:nvPr/>
        </p:nvSpPr>
        <p:spPr>
          <a:xfrm>
            <a:off x="6283960" y="3587750"/>
            <a:ext cx="419100" cy="502285"/>
          </a:xfrm>
          <a:prstGeom prst="roundRect">
            <a:avLst>
              <a:gd name="adj" fmla="val 6667"/>
            </a:avLst>
          </a:prstGeom>
          <a:solidFill>
            <a:srgbClr val="2F2B54"/>
          </a:solidFill>
          <a:ln>
            <a:noFill/>
          </a:ln>
          <a:effectLst/>
        </p:spPr>
      </p:sp>
      <p:sp>
        <p:nvSpPr>
          <p:cNvPr id="8" name="Rectangle4"/>
          <p:cNvSpPr>
            <a:extLst>
              <a:ext uri="smNativeData">
                <pr:smNativeData xmlns:pr="smNativeData" xmlns="smNativeData" val="SMDATA_15_8zfNZxMAAAAlAAAAZAAAAA0AAAAAAAAAAAAAAAAAAAAAA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AAAAAB/f38AM2aZA8zMzADAwP8Af39/AAAAAAAAAAAAAAAAAAAAAAAAAAAAIQAAABgAAAAUAAAAOycAAGcWAADZKAAA0xgAABAAAAAmAAAACAAAAP//////////"/>
              </a:ext>
            </a:extLst>
          </p:cNvSpPr>
          <p:nvPr/>
        </p:nvSpPr>
        <p:spPr>
          <a:xfrm>
            <a:off x="6377305" y="3641725"/>
            <a:ext cx="262890" cy="3937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cap="none">
                <a:solidFill>
                  <a:srgbClr val="D9E1FF"/>
                </a:solidFill>
                <a:latin typeface="Kanit" pitchFamily="0" charset="0"/>
                <a:ea typeface="Kanit" pitchFamily="0" charset="0"/>
                <a:cs typeface="Kanit" pitchFamily="0" charset="0"/>
              </a:rPr>
              <a:t>2</a:t>
            </a:r>
            <a:endParaRPr lang="en-us" sz="2450" cap="none"/>
          </a:p>
        </p:txBody>
      </p:sp>
      <p:sp>
        <p:nvSpPr>
          <p:cNvPr id="9" name="Rectangle5"/>
          <p:cNvSpPr>
            <a:extLst>
              <a:ext uri="smNativeData">
                <pr:smNativeData xmlns:pr="smNativeData" xmlns="smNativeData" val="SMDATA_15_8zfNZxMAAAAlAAAAZAAAAA0AAAAAAAAAAAAAAAAAAAAAA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AAAAAB/f38AM2aZA8zMzADAwP8Af39/AAAAAAAAAAAAAAAAAAAAAAAAAAAAIQAAABgAAAAUAAAAHSsAABIWAABkSAAAqRwAABAAAAAmAAAACAAAAP//////////"/>
              </a:ext>
            </a:extLst>
          </p:cNvSpPr>
          <p:nvPr/>
        </p:nvSpPr>
        <p:spPr>
          <a:xfrm>
            <a:off x="7008495" y="3587750"/>
            <a:ext cx="4759325" cy="10712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cap="none">
                <a:solidFill>
                  <a:srgbClr val="D9E1FF"/>
                </a:solidFill>
                <a:latin typeface="Martel Sans Light" pitchFamily="0" charset="0"/>
                <a:ea typeface="Martel Sans Light" pitchFamily="0" charset="0"/>
                <a:cs typeface="Martel Sans Light" pitchFamily="0" charset="0"/>
              </a:rPr>
              <a:t>The backend API receives the CV file and utilizes PDF parsing libraries (e.g.,</a:t>
            </a:r>
            <a:r>
              <a:rPr lang="en-us" b="1" i="1" u="sng" cap="none">
                <a:solidFill>
                  <a:srgbClr val="D9E1FF"/>
                </a:solidFill>
                <a:latin typeface="Martel Sans Light" pitchFamily="0" charset="0"/>
                <a:ea typeface="Martel Sans Light" pitchFamily="0" charset="0"/>
                <a:cs typeface="Martel Sans Light" pitchFamily="0" charset="0"/>
              </a:rPr>
              <a:t> PDF.js</a:t>
            </a:r>
            <a:r>
              <a:rPr lang="en-us" cap="none">
                <a:solidFill>
                  <a:srgbClr val="D9E1FF"/>
                </a:solidFill>
                <a:latin typeface="Martel Sans Light" pitchFamily="0" charset="0"/>
                <a:ea typeface="Martel Sans Light" pitchFamily="0" charset="0"/>
                <a:cs typeface="Martel Sans Light" pitchFamily="0" charset="0"/>
              </a:rPr>
              <a:t> ) to extract text.</a:t>
            </a:r>
            <a:endParaRPr lang="en-us" cap="none"/>
          </a:p>
        </p:txBody>
      </p:sp>
      <p:sp>
        <p:nvSpPr>
          <p:cNvPr id="10" name="AutoShape3"/>
          <p:cNvSpPr>
            <a:extLst>
              <a:ext uri="smNativeData">
                <pr:smNativeData xmlns:pr="smNativeData" xmlns="smNativeData" val="SMDATA_15_8zfNZxMAAAAlAAAAZQAAAA0AAAAAkAAAAEgAAACQAAAASAAAAAAAAAAAAAAAAAAAAAEAAABQAAAAb9Of/UgRwT8AAAAAAAAAAAAAAAAAAOA/AAAAAAAA4D8AAAAAAADgPwAAAAAAAOA/AAAAAAAA4D8AAAAAAADgPwAAAAAAAOA/AAAAAAAA4D8CAAAAjAAAAAEAAAAAAAAALytU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ytUAAAAAAEAAAAAAAAAAAAAAAAAAAAAAAAAAAAAAAAAAAAAAAAAAAAAAAB/f38AM2aZA8zMzADAwP8Af39/AAAAAAAAAAAAAAAAAAAAAAAAAAAAIQAAABgAAAAUAAAAYQAAANQfAAD2AgAA6iIAABAAAAAmAAAACAAAAP//////////"/>
              </a:ext>
            </a:extLst>
          </p:cNvSpPr>
          <p:nvPr/>
        </p:nvSpPr>
        <p:spPr>
          <a:xfrm>
            <a:off x="61595" y="5173980"/>
            <a:ext cx="419735" cy="501650"/>
          </a:xfrm>
          <a:prstGeom prst="roundRect">
            <a:avLst>
              <a:gd name="adj" fmla="val 6667"/>
            </a:avLst>
          </a:prstGeom>
          <a:solidFill>
            <a:srgbClr val="2F2B54"/>
          </a:solidFill>
          <a:ln>
            <a:noFill/>
          </a:ln>
          <a:effectLst/>
        </p:spPr>
      </p:sp>
      <p:sp>
        <p:nvSpPr>
          <p:cNvPr id="11" name="Rectangle6"/>
          <p:cNvSpPr>
            <a:extLst>
              <a:ext uri="smNativeData">
                <pr:smNativeData xmlns:pr="smNativeData" xmlns="smNativeData" val="SMDATA_15_8zfNZxMAAAAlAAAAZAAAAA0AAAAAAAAAAAAAAAAAAAAAA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AAAAAB/f38AM2aZA8zMzADAwP8Af39/AAAAAAAAAAAAAAAAAAAAAAAAAAAAIQAAABgAAAAUAAAA9QAAACkgAACSAgAAlSIAABAAAAAmAAAACAAAAP//////////"/>
              </a:ext>
            </a:extLst>
          </p:cNvSpPr>
          <p:nvPr/>
        </p:nvSpPr>
        <p:spPr>
          <a:xfrm>
            <a:off x="155575" y="5227955"/>
            <a:ext cx="262255" cy="3937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cap="none">
                <a:solidFill>
                  <a:srgbClr val="D9E1FF"/>
                </a:solidFill>
                <a:latin typeface="Kanit" pitchFamily="0" charset="0"/>
                <a:ea typeface="Kanit" pitchFamily="0" charset="0"/>
                <a:cs typeface="Kanit" pitchFamily="0" charset="0"/>
              </a:rPr>
              <a:t>3</a:t>
            </a:r>
            <a:endParaRPr lang="en-us" sz="2450" cap="none"/>
          </a:p>
        </p:txBody>
      </p:sp>
      <p:sp>
        <p:nvSpPr>
          <p:cNvPr id="12" name="Rectangle7"/>
          <p:cNvSpPr>
            <a:extLst>
              <a:ext uri="smNativeData">
                <pr:smNativeData xmlns:pr="smNativeData" xmlns="smNativeData" val="SMDATA_15_8zfNZxMAAAAlAAAAZAAAAA0AAAAAAAAAAAAAAAAAAAAAA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AAAAAB/f38AM2aZA8zMzADAwP8Af39/AAAAAAAAAAAAAAAAAAAAAAAAAAAAIQAAABgAAAAUAAAA1wQAANQfAAAeIgAAOCQAABAAAAAmAAAACAAAAP//////////"/>
              </a:ext>
            </a:extLst>
          </p:cNvSpPr>
          <p:nvPr/>
        </p:nvSpPr>
        <p:spPr>
          <a:xfrm>
            <a:off x="786765" y="5173980"/>
            <a:ext cx="4759325" cy="713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cap="none">
                <a:solidFill>
                  <a:srgbClr val="D9E1FF"/>
                </a:solidFill>
                <a:latin typeface="Martel Sans Light" pitchFamily="0" charset="0"/>
                <a:ea typeface="Martel Sans Light" pitchFamily="0" charset="0"/>
                <a:cs typeface="Martel Sans Light" pitchFamily="0" charset="0"/>
              </a:rPr>
              <a:t>Google gemini AI  identify key skills and year of experiences from the extracted text.</a:t>
            </a:r>
            <a:endParaRPr lang="en-us" cap="none"/>
          </a:p>
        </p:txBody>
      </p:sp>
      <p:sp>
        <p:nvSpPr>
          <p:cNvPr id="13" name="AutoShape4"/>
          <p:cNvSpPr>
            <a:extLst>
              <a:ext uri="smNativeData">
                <pr:smNativeData xmlns:pr="smNativeData" xmlns="smNativeData" val="SMDATA_15_8zfNZxMAAAAlAAAAZQAAAA0AAAAAkAAAAEgAAACQAAAASAAAAAAAAAAAAAAAAAAAAAEAAABQAAAAb9Of/UgRwT8AAAAAAAAAAAAAAAAAAOA/AAAAAAAA4D8AAAAAAADgPwAAAAAAAOA/AAAAAAAA4D8AAAAAAADgPwAAAAAAAOA/AAAAAAAA4D8CAAAAjAAAAAEAAAAAAAAALytU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ytUAAAAAAEAAAAAAAAAAAAAAAAAAAAAAAAAAAAAAAAAAAAAAAAAAAAAAAB/f38AM2aZA8zMzADAwP8Af39/AAAAAAAAAAAAAAAAAAAAAAAAAAAAIQAAABgAAAAUAAAAqCYAABAeAAA8KQAAJiEAABAAAAAmAAAACAAAAP//////////"/>
              </a:ext>
            </a:extLst>
          </p:cNvSpPr>
          <p:nvPr/>
        </p:nvSpPr>
        <p:spPr>
          <a:xfrm>
            <a:off x="6283960" y="4886960"/>
            <a:ext cx="419100" cy="501650"/>
          </a:xfrm>
          <a:prstGeom prst="roundRect">
            <a:avLst>
              <a:gd name="adj" fmla="val 6667"/>
            </a:avLst>
          </a:prstGeom>
          <a:solidFill>
            <a:srgbClr val="2F2B54"/>
          </a:solidFill>
          <a:ln>
            <a:noFill/>
          </a:ln>
          <a:effectLst/>
        </p:spPr>
      </p:sp>
      <p:sp>
        <p:nvSpPr>
          <p:cNvPr id="14" name="Rectangle8"/>
          <p:cNvSpPr>
            <a:extLst>
              <a:ext uri="smNativeData">
                <pr:smNativeData xmlns:pr="smNativeData" xmlns="smNativeData" val="SMDATA_15_8zfNZxMAAAAlAAAAZAAAAA0AAAAAAAAAAAAAAAAAAAAAA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AAAAAB/f38AM2aZA8zMzADAwP8Af39/AAAAAAAAAAAAAAAAAAAAAAAAAAAAIQAAABgAAAAUAAAAOycAAGUeAADZKAAA0SAAABAAAAAmAAAACAAAAP//////////"/>
              </a:ext>
            </a:extLst>
          </p:cNvSpPr>
          <p:nvPr/>
        </p:nvSpPr>
        <p:spPr>
          <a:xfrm>
            <a:off x="6377305" y="4940935"/>
            <a:ext cx="262890" cy="3937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cap="none">
                <a:solidFill>
                  <a:srgbClr val="D9E1FF"/>
                </a:solidFill>
                <a:latin typeface="Kanit" pitchFamily="0" charset="0"/>
                <a:ea typeface="Kanit" pitchFamily="0" charset="0"/>
                <a:cs typeface="Kanit" pitchFamily="0" charset="0"/>
              </a:rPr>
              <a:t>4</a:t>
            </a:r>
            <a:endParaRPr lang="en-us" sz="2450" cap="none"/>
          </a:p>
        </p:txBody>
      </p:sp>
      <p:sp>
        <p:nvSpPr>
          <p:cNvPr id="15" name="Rectangle9"/>
          <p:cNvSpPr>
            <a:extLst>
              <a:ext uri="smNativeData">
                <pr:smNativeData xmlns:pr="smNativeData" xmlns="smNativeData" val="SMDATA_15_8zfNZxMAAAAlAAAAZAAAAA0AAAAAAAAAAAAAAAAAAAAAA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AAAAAB/f38AM2aZA8zMzADAwP8Af39/AAAAAAAAAAAAAAAAAAAAAAAAAAAAIQAAABgAAAAUAAAAHSsAABAeAABkSAAAfikAABAAAAAmAAAACAAAAP//////////"/>
              </a:ext>
            </a:extLst>
          </p:cNvSpPr>
          <p:nvPr/>
        </p:nvSpPr>
        <p:spPr>
          <a:xfrm>
            <a:off x="7008495" y="4886960"/>
            <a:ext cx="4759325" cy="1858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indent="0">
              <a:lnSpc>
                <a:spcPts val="2800"/>
              </a:lnSpc>
              <a:buNone/>
              <a:defRPr lang="en-us" cap="none">
                <a:solidFill>
                  <a:srgbClr val="D9E1FF"/>
                </a:solidFill>
                <a:latin typeface="Martel Sans Light" pitchFamily="0" charset="0"/>
                <a:ea typeface="Martel Sans Light" pitchFamily="0" charset="0"/>
                <a:cs typeface="Martel Sans Light" pitchFamily="0" charset="0"/>
              </a:defRPr>
            </a:pPr>
            <a:r>
              <a:t>Then gemini AI generates test questions as per the skill sets and make the difficulty level of those questions as per experience.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1"/>
          <p:cNvSpPr>
            <a:extLst>
              <a:ext uri="smNativeData">
                <pr:smNativeData xmlns:pr="smNativeData" xmlns="smNativeData" val="SMDATA_15_8zfNZxMAAAAlAAAAZAAAAA0AAAAAAAAAAAAAAAAAAAAAA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AAAAAB/f38AM2aZA8zMzADAwP8Af39/AAAAAAAAAAAAAAAAAAAAAAAAAAAAIQAAABgAAAAUAAAAHAsAAOIAAACYNgAAhQMAABAgAAAmAAAACAAAAP//////////"/>
              </a:ext>
            </a:extLst>
          </p:cNvSpPr>
          <p:nvPr/>
        </p:nvSpPr>
        <p:spPr>
          <a:xfrm>
            <a:off x="1805940" y="143510"/>
            <a:ext cx="7068820" cy="4286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t"/>
          <a:lstStyle/>
          <a:p>
            <a:pPr marL="0" indent="0">
              <a:lnSpc>
                <a:spcPts val="5350"/>
              </a:lnSpc>
              <a:buNone/>
            </a:pPr>
            <a:r>
              <a:rPr lang="en-us" sz="4250" cap="none">
                <a:solidFill>
                  <a:srgbClr val="FFFFFF"/>
                </a:solidFill>
                <a:latin typeface="Kanit" pitchFamily="0" charset="0"/>
                <a:ea typeface="Kanit" pitchFamily="0" charset="0"/>
                <a:cs typeface="Kanit" pitchFamily="0" charset="0"/>
              </a:rPr>
              <a:t>Personalized Test Generation</a:t>
            </a:r>
            <a:endParaRPr lang="en-us" sz="4250" cap="none"/>
          </a:p>
        </p:txBody>
      </p:sp>
      <p:pic>
        <p:nvPicPr>
          <p:cNvPr id="3" name="Picture1" descr="preencoded.png"/>
          <p:cNvPicPr>
            <a:extLst>
              <a:ext uri="smNativeData">
                <pr:smNativeData xmlns:pr="smNativeData" xmlns="smNativeData" val="SMDATA_17_8zfNZxMAAAAlAAAAEQAAAA0A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AB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zmQUAAAABAAAAAAAAAAAAAAAAAAAAAAAAAAAAAAAAAAAAAAAAAAD///8Cf39/ADNmmQPMzMwAwMD/AH9/fwAAAAAAAAAAAAAAAAD///8AAAAAACEAAAAYAAAAFAAAABwLAADGCAAAPBIAACcO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805940" y="1426210"/>
            <a:ext cx="1158240" cy="8743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Rectangle2"/>
          <p:cNvSpPr>
            <a:extLst>
              <a:ext uri="smNativeData">
                <pr:smNativeData xmlns:pr="smNativeData" xmlns="smNativeData" val="SMDATA_15_8zfNZxMAAAAlAAAAZAAAAA0AAAAAAAAAAAAAAAAAAAAAA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AAAAAB/f38AM2aZA8zMzADAwP8Af39/AAAAAAAAAAAAAAAAAAAAAAAAAAAAIQAAABgAAAAUAAAAXxQAAKMIAABiOQAAPg0AABAAAAAmAAAACAAAAP//////////"/>
              </a:ext>
            </a:extLst>
          </p:cNvSpPr>
          <p:nvPr/>
        </p:nvSpPr>
        <p:spPr>
          <a:xfrm>
            <a:off x="3311525" y="1403985"/>
            <a:ext cx="6016625" cy="748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cap="none">
                <a:solidFill>
                  <a:srgbClr val="D9E1FF"/>
                </a:solidFill>
                <a:latin typeface="Martel Sans Light" pitchFamily="0" charset="0"/>
                <a:ea typeface="Martel Sans Light" pitchFamily="0" charset="0"/>
                <a:cs typeface="Martel Sans Light" pitchFamily="0" charset="0"/>
              </a:rPr>
              <a:t>The backend API retrieves the extracted skill profile associated with the uploaded CV.</a:t>
            </a:r>
            <a:endParaRPr lang="en-us" cap="none"/>
          </a:p>
        </p:txBody>
      </p:sp>
      <p:pic>
        <p:nvPicPr>
          <p:cNvPr id="5" name="Picture2" descr="preencoded.png"/>
          <p:cNvPicPr>
            <a:extLst>
              <a:ext uri="smNativeData">
                <pr:smNativeData xmlns:pr="smNativeData" xmlns="smNativeData" val="SMDATA_17_8zfNZxMAAAAlAAAAEQAAAA0A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AO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zmQUAAAABAAAAAAAAAAAAAAAAAAAAAAAAAAAAAAAAAAAAAAAAAAD///8Cf39/ADNmmQPMzMwAwMD/AH9/fwAAAAAAAAAAAAAAAAD///8AAAAAACEAAAAYAAAAFAAAABwLAABTEQAAPBIAALQW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805940" y="2816225"/>
            <a:ext cx="1158240" cy="8743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Rectangle3"/>
          <p:cNvSpPr>
            <a:extLst>
              <a:ext uri="smNativeData">
                <pr:smNativeData xmlns:pr="smNativeData" xmlns="smNativeData" val="SMDATA_15_8zfNZxMAAAAlAAAAZAAAAA0AAAAAAAAAAAAAAAAAAAAAA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AAAAAB/f38AM2aZA8zMzADAwP8Af39/AAAAAAAAAAAAAAAAAAAAAAAAAAAAIQAAABgAAAAUAAAAXxQAADARAABiOQAA1hcAABAAAAAmAAAACAAAAP//////////"/>
              </a:ext>
            </a:extLst>
          </p:cNvSpPr>
          <p:nvPr/>
        </p:nvSpPr>
        <p:spPr>
          <a:xfrm>
            <a:off x="3311525" y="2794000"/>
            <a:ext cx="6016625" cy="10807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cap="none">
                <a:solidFill>
                  <a:srgbClr val="D9E1FF"/>
                </a:solidFill>
                <a:latin typeface="Martel Sans Light" pitchFamily="0" charset="0"/>
                <a:ea typeface="Martel Sans Light" pitchFamily="0" charset="0"/>
                <a:cs typeface="Martel Sans Light" pitchFamily="0" charset="0"/>
              </a:rPr>
              <a:t>An algorithm(Gemini AI)  selects relevant test questions from the Neon Database based on the user's skill profile.</a:t>
            </a:r>
            <a:endParaRPr lang="en-us" cap="none"/>
          </a:p>
        </p:txBody>
      </p:sp>
      <p:pic>
        <p:nvPicPr>
          <p:cNvPr id="7" name="Picture3" descr="preencoded.png"/>
          <p:cNvPicPr>
            <a:extLst>
              <a:ext uri="smNativeData">
                <pr:smNativeData xmlns:pr="smNativeData" xmlns="smNativeData" val="SMDATA_17_8zfNZxMAAAAlAAAAEQAAAA0A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A+PGE6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zmQUAAAABAAAAAAAAAAAAAAAAAAAAAAAAAAAAAAAAAAAAAAAAAAD///8Cf39/ADNmmQPMzMwAwMD/AH9/fwAAAAAAAAAAAAAAAAD///8AAAAAACEAAAAYAAAAFAAAABwLAACuGQAAPBIAAMYf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805940" y="4174490"/>
            <a:ext cx="1158240" cy="990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Rectangle4"/>
          <p:cNvSpPr>
            <a:extLst>
              <a:ext uri="smNativeData">
                <pr:smNativeData xmlns:pr="smNativeData" xmlns="smNativeData" val="SMDATA_15_8zfNZxMAAAAlAAAAZAAAAA0AAAAAAAAAAAAAAAAAAAAAA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AAAAAB/f38AM2aZA8zMzADAwP8Af39/AAAAAAAAAAAAAAAAAAAAAAAAAAAAIQAAABgAAAAUAAAAXxQAAL0ZAABiOQAAOSAAABAAAAAmAAAACAAAAP//////////"/>
              </a:ext>
            </a:extLst>
          </p:cNvSpPr>
          <p:nvPr/>
        </p:nvSpPr>
        <p:spPr>
          <a:xfrm>
            <a:off x="3311525" y="4184015"/>
            <a:ext cx="6016625" cy="1054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cap="none">
                <a:solidFill>
                  <a:srgbClr val="D9E1FF"/>
                </a:solidFill>
                <a:latin typeface="Martel Sans Light" pitchFamily="0" charset="0"/>
                <a:ea typeface="Martel Sans Light" pitchFamily="0" charset="0"/>
                <a:cs typeface="Martel Sans Light" pitchFamily="0" charset="0"/>
              </a:rPr>
              <a:t>Test formats include  descriptive type questions, providing a comprehensive assessment.</a:t>
            </a:r>
            <a:endParaRPr lang="en-us" cap="none"/>
          </a:p>
        </p:txBody>
      </p:sp>
      <p:pic>
        <p:nvPicPr>
          <p:cNvPr id="9" name="Picture4" descr="preencoded.png"/>
          <p:cNvPicPr>
            <a:extLst>
              <a:ext uri="smNativeData">
                <pr:smNativeData xmlns:pr="smNativeData" xmlns="smNativeData" val="SMDATA_17_8zfNZxMAAAAlAAAAEQAAAA0A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AB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zmQUAAAABAAAAAAAAAAAAAAAAAAAAAAAAAAAAAAAAAAAAAAAAAAD///8Cf39/ADNmmQPMzMwAwMD/AH9/fwAAAAAAAAAAAAAAAAD///8AAAAAACEAAAAYAAAAFAAAABwLAADIIgAAPBIAAOEo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1805940" y="5654040"/>
            <a:ext cx="1158240" cy="9912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Rectangle5"/>
          <p:cNvSpPr>
            <a:extLst>
              <a:ext uri="smNativeData">
                <pr:smNativeData xmlns:pr="smNativeData" xmlns="smNativeData" val="SMDATA_15_8zfNZxMAAAAlAAAAZAAAAA0AAAAAAAAAAAAAAAAAAAAAA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AAAAAB/f38AM2aZA8zMzADAwP8Af39/AAAAAAAAAAAAAAAAAAAAAAAAAAAAIQAAABgAAAAUAAAAXxQAAKUiAABiOQAA8iYAABAAAAAmAAAACAAAAP//////////"/>
              </a:ext>
            </a:extLst>
          </p:cNvSpPr>
          <p:nvPr/>
        </p:nvSpPr>
        <p:spPr>
          <a:xfrm>
            <a:off x="3311525" y="5631815"/>
            <a:ext cx="6016625" cy="6991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cap="none">
                <a:solidFill>
                  <a:srgbClr val="D9E1FF"/>
                </a:solidFill>
                <a:latin typeface="Martel Sans Light" pitchFamily="0" charset="0"/>
                <a:ea typeface="Martel Sans Light" pitchFamily="0" charset="0"/>
                <a:cs typeface="Martel Sans Light" pitchFamily="0" charset="0"/>
              </a:rPr>
              <a:t>The difficulty of questions is dynamically adjusted based on user experience, ensuring an appropriate level of challenge.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 descr="preencoded.png"/>
          <p:cNvPicPr>
            <a:picLocks noChangeAspect="1"/>
            <a:extLst>
              <a:ext uri="smNativeData">
                <pr:smNativeData xmlns:pr="smNativeData" xmlns="smNativeData" val="SMDATA_17_8zfNZxMAAAAlAAAAEQAAAC0A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AAAQA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zmQUAAAABAAAAAAAAAAAAAAAAAAAAAAAAAAAAAAAAAAAAAAAAAAD///8Cf39/ADNmmQPMzMwAwMD/AH9/fwAAAAAAAAAAAAAAAAD///8AAAAAACEAAAAYAAAAFAAAAM3+//8AAAAA7Ro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194945" y="0"/>
            <a:ext cx="4572000" cy="685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Rectangle1"/>
          <p:cNvSpPr>
            <a:extLst>
              <a:ext uri="smNativeData">
                <pr:smNativeData xmlns:pr="smNativeData" xmlns="smNativeData" val="SMDATA_15_8zfNZxMAAAAlAAAAZAAAAA0AAAAAAAAAAAAAAAAAAAAAA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AAAAAB/f38AM2aZA8zMzADAwP8Af39/AAAAAAAAAAAAAAAAAAAAAAAAAAAAIQAAABgAAAAUAAAADh0AALEAAAAASwAAWwkAABAAAAAmAAAACAAAAP//////////"/>
              </a:ext>
            </a:extLst>
          </p:cNvSpPr>
          <p:nvPr/>
        </p:nvSpPr>
        <p:spPr>
          <a:xfrm>
            <a:off x="4723130" y="112395"/>
            <a:ext cx="7468870" cy="1408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cap="none">
                <a:solidFill>
                  <a:srgbClr val="FFFFFF"/>
                </a:solidFill>
                <a:latin typeface="Kanit" pitchFamily="0" charset="0"/>
                <a:ea typeface="Kanit" pitchFamily="0" charset="0"/>
                <a:cs typeface="Kanit" pitchFamily="0" charset="0"/>
              </a:rPr>
              <a:t>Real-time Test Execution and Result Analysis</a:t>
            </a:r>
            <a:endParaRPr lang="en-us" sz="4400" cap="none"/>
          </a:p>
        </p:txBody>
      </p:sp>
      <p:sp>
        <p:nvSpPr>
          <p:cNvPr id="4" name="AutoShape1"/>
          <p:cNvSpPr>
            <a:extLst>
              <a:ext uri="smNativeData">
                <pr:smNativeData xmlns:pr="smNativeData" xmlns="smNativeData" val="SMDATA_15_8zfNZxMAAAAlAAAAZQAAAA0AAAAAkAAAAEgAAACQAAAASAAAAAAAAAAAAAAAAAAAAAEAAABQAAAAAAAAAAAA8D8AAAAAAAAAAAAAAAAAAOA/AAAAAAAA4D8AAAAAAADgPwAAAAAAAOA/AAAAAAAA4D8AAAAAAADgPwAAAAAAAOA/AAAAAAAA4D8CAAAAjAAAAAEAAAAAAAAASERt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ERtAAAAAAEAAAAAAAAAAAAAAAAAAAAAAAAAAAAAAAAAAAAAAAAAAAAAAAB/f38AM2aZA8zMzADAwP8Af39/AAAAAAAAAAAAAAAAAAAAAAAAAAAAIQAAABgAAAAUAAAAnR4AACcKAADNHgAAxygAABAAAAAmAAAACAAAAP//////////"/>
              </a:ext>
            </a:extLst>
          </p:cNvSpPr>
          <p:nvPr/>
        </p:nvSpPr>
        <p:spPr>
          <a:xfrm>
            <a:off x="4976495" y="1650365"/>
            <a:ext cx="30480" cy="4978400"/>
          </a:xfrm>
          <a:prstGeom prst="roundRect">
            <a:avLst>
              <a:gd name="adj" fmla="val 50000"/>
            </a:avLst>
          </a:prstGeom>
          <a:solidFill>
            <a:srgbClr val="48446D"/>
          </a:solidFill>
          <a:ln>
            <a:noFill/>
          </a:ln>
          <a:effectLst/>
        </p:spPr>
      </p:sp>
      <p:sp>
        <p:nvSpPr>
          <p:cNvPr id="5" name="AutoShape2"/>
          <p:cNvSpPr>
            <a:extLst>
              <a:ext uri="smNativeData">
                <pr:smNativeData xmlns:pr="smNativeData" xmlns="smNativeData" val="SMDATA_15_8zfNZxMAAAAlAAAAZQAAAA0AAAAAkAAAAEgAAACQAAAASAAAAAAAAAAAAAAAAAAAAAEAAABQAAAAAAAAAAAA8D8AAAAAAAAAAAAAAAAAAOA/AAAAAAAA4D8AAAAAAADgPwAAAAAAAOA/AAAAAAAA4D8AAAAAAADgPwAAAAAAAOA/AAAAAAAA4D8CAAAAjAAAAAEAAAAAAAAASERt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ERtAAAAAAEAAAAAAAAAAAAAAAAAAAAAAAAAAAAAAAAAAAAAAAAAAAAAAAB/f38AM2aZA8zMzADAwP8Af39/AAAAAAAAAAAAAAAAAAAAAAAAAAAAIQAAABgAAAAUAAAAFSAAAF8NAACAJAAAjw0AABAAAAAmAAAACAAAAP//////////"/>
              </a:ext>
            </a:extLst>
          </p:cNvSpPr>
          <p:nvPr/>
        </p:nvSpPr>
        <p:spPr>
          <a:xfrm>
            <a:off x="5215255" y="2173605"/>
            <a:ext cx="718185" cy="30480"/>
          </a:xfrm>
          <a:prstGeom prst="roundRect">
            <a:avLst>
              <a:gd name="adj" fmla="val 50000"/>
            </a:avLst>
          </a:prstGeom>
          <a:solidFill>
            <a:srgbClr val="48446D"/>
          </a:solidFill>
          <a:ln>
            <a:noFill/>
          </a:ln>
          <a:effectLst/>
        </p:spPr>
      </p:sp>
      <p:sp>
        <p:nvSpPr>
          <p:cNvPr id="6" name="AutoShape3"/>
          <p:cNvSpPr>
            <a:extLst>
              <a:ext uri="smNativeData">
                <pr:smNativeData xmlns:pr="smNativeData" xmlns="smNativeData" val="SMDATA_15_8zfNZxMAAAAlAAAAZQAAAA0AAAAAkAAAAEgAAACQAAAASAAAAAAAAAAAAAAAAAAAAAEAAABQAAAAixpMw/ARwT8AAAAAAAAAAAAAAAAAAOA/AAAAAAAA4D8AAAAAAADgPwAAAAAAAOA/AAAAAAAA4D8AAAAAAADgPwAAAAAAAOA/AAAAAAAA4D8CAAAAjAAAAAEAAAAAAAAALytU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ytUAAAAAAEAAAAAAAAAAAAAAAAAAAAAAAAAAAAAAAAAAAAAAAAAAAAAAAB/f38AM2aZA8zMzADAwP8Af39/AAAAAAAAAAAAAAAAAAAAAAAAAAAAIQAAABgAAAAUAAAAQBwAAM8LAACQHwAAHw8AABAAAAAmAAAACAAAAP//////////"/>
              </a:ext>
            </a:extLst>
          </p:cNvSpPr>
          <p:nvPr/>
        </p:nvSpPr>
        <p:spPr>
          <a:xfrm>
            <a:off x="4592320" y="1919605"/>
            <a:ext cx="538480" cy="538480"/>
          </a:xfrm>
          <a:prstGeom prst="roundRect">
            <a:avLst>
              <a:gd name="adj" fmla="val 6668"/>
            </a:avLst>
          </a:prstGeom>
          <a:solidFill>
            <a:srgbClr val="2F2B54"/>
          </a:solidFill>
          <a:ln>
            <a:noFill/>
          </a:ln>
          <a:effectLst/>
        </p:spPr>
      </p:sp>
      <p:sp>
        <p:nvSpPr>
          <p:cNvPr id="7" name="Rectangle2"/>
          <p:cNvSpPr>
            <a:extLst>
              <a:ext uri="smNativeData">
                <pr:smNativeData xmlns:pr="smNativeData" xmlns="smNativeData" val="SMDATA_15_8zfNZxMAAAAlAAAAZAAAAA0AAAAAAAAAAAAAAAAAAAAAA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AAAAAB/f38AM2aZA8zMzADAwP8Af39/AAAAAAAAAAAAAAAAAAAAAAAAAAAAIQAAABgAAAAUAAAAyxwAACoMAADfHgAAxA4AABAgAAAmAAAACAAAAP//////////"/>
              </a:ext>
            </a:extLst>
          </p:cNvSpPr>
          <p:nvPr/>
        </p:nvSpPr>
        <p:spPr>
          <a:xfrm>
            <a:off x="4680585" y="1977390"/>
            <a:ext cx="337820" cy="4229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cap="none">
                <a:solidFill>
                  <a:srgbClr val="D9E1FF"/>
                </a:solidFill>
                <a:latin typeface="Kanit" pitchFamily="0" charset="0"/>
                <a:ea typeface="Kanit" pitchFamily="0" charset="0"/>
                <a:cs typeface="Kanit" pitchFamily="0" charset="0"/>
              </a:rPr>
              <a:t>1</a:t>
            </a:r>
            <a:endParaRPr lang="en-us" sz="2650" cap="none"/>
          </a:p>
        </p:txBody>
      </p:sp>
      <p:sp>
        <p:nvSpPr>
          <p:cNvPr id="8" name="Rectangle3"/>
          <p:cNvSpPr>
            <a:extLst>
              <a:ext uri="smNativeData">
                <pr:smNativeData xmlns:pr="smNativeData" xmlns="smNativeData" val="SMDATA_15_8zfNZxMAAAAlAAAAZAAAAA0AAAAAAAAAAAAAAAAAAAAAA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AAAAAB/f38AM2aZA8zMzADAwP8Af39/AAAAAAAAAAAAAAAAAAAAAAAAAAAAIQAAABgAAAAUAAAA+iUAAKALAADnSgAAVhAAABAAAAAmAAAACAAAAP//////////"/>
              </a:ext>
            </a:extLst>
          </p:cNvSpPr>
          <p:nvPr/>
        </p:nvSpPr>
        <p:spPr>
          <a:xfrm>
            <a:off x="6173470" y="1889760"/>
            <a:ext cx="6002655" cy="7658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cap="none">
                <a:solidFill>
                  <a:srgbClr val="D9E1FF"/>
                </a:solidFill>
                <a:latin typeface="Martel Sans Light" pitchFamily="0" charset="0"/>
                <a:ea typeface="Martel Sans Light" pitchFamily="0" charset="0"/>
                <a:cs typeface="Martel Sans Light" pitchFamily="0" charset="0"/>
              </a:rPr>
              <a:t>Users answer test questions via typing, and their responses are sent to the backend API.</a:t>
            </a:r>
            <a:endParaRPr lang="en-us" sz="1850" cap="none"/>
          </a:p>
        </p:txBody>
      </p:sp>
      <p:sp>
        <p:nvSpPr>
          <p:cNvPr id="9" name="AutoShape4"/>
          <p:cNvSpPr>
            <a:extLst>
              <a:ext uri="smNativeData">
                <pr:smNativeData xmlns:pr="smNativeData" xmlns="smNativeData" val="SMDATA_15_8zfNZxMAAAAlAAAAZQAAAA0AAAAAkAAAAEgAAACQAAAASAAAAAAAAAAAAAAAAAAAAAEAAABQAAAAAAAAAAAA8D8AAAAAAAAAAAAAAAAAAOA/AAAAAAAA4D8AAAAAAADgPwAAAAAAAOA/AAAAAAAA4D8AAAAAAADgPwAAAAAAAOA/AAAAAAAA4D8CAAAAjAAAAAEAAAAAAAAASERt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G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ERtAAAAAAEAAAAAAAAAAAAAAAAAAAAAAAAAAAAAAAAAAAAAAAAAAAAAAAB/f38AM2aZA8zMzADAwP8Af39/AAAAAAAAAAAAAAAAAAAAAAAAAAAAIQAAABgAAAAUAAAAFSAAAIAWAACAJAAAsBYAABAAAAAmAAAACAAAAP//////////"/>
              </a:ext>
            </a:extLst>
          </p:cNvSpPr>
          <p:nvPr/>
        </p:nvSpPr>
        <p:spPr>
          <a:xfrm>
            <a:off x="5215255" y="3657600"/>
            <a:ext cx="718185" cy="30480"/>
          </a:xfrm>
          <a:prstGeom prst="roundRect">
            <a:avLst>
              <a:gd name="adj" fmla="val 50000"/>
            </a:avLst>
          </a:prstGeom>
          <a:solidFill>
            <a:srgbClr val="48446D"/>
          </a:solidFill>
          <a:ln>
            <a:noFill/>
          </a:ln>
          <a:effectLst/>
        </p:spPr>
      </p:sp>
      <p:sp>
        <p:nvSpPr>
          <p:cNvPr id="10" name="AutoShape5"/>
          <p:cNvSpPr>
            <a:extLst>
              <a:ext uri="smNativeData">
                <pr:smNativeData xmlns:pr="smNativeData" xmlns="smNativeData" val="SMDATA_15_8zfNZxMAAAAlAAAAZQAAAA0AAAAAkAAAAEgAAACQAAAASAAAAAAAAAAAAAAAAAAAAAEAAABQAAAAixpMw/ARwT8AAAAAAAAAAAAAAAAAAOA/AAAAAAAA4D8AAAAAAADgPwAAAAAAAOA/AAAAAAAA4D8AAAAAAADgPwAAAAAAAOA/AAAAAAAA4D8CAAAAjAAAAAEAAAAAAAAALytU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ytUAAAAAAEAAAAAAAAAAAAAAAAAAAAAAAAAAAAAAAAAAAAAAAAAAAAAAAB/f38AM2aZA8zMzADAwP8Af39/AAAAAAAAAAAAAAAAAAAAAAAAAAAAIQAAABgAAAAUAAAAQBwAAPAUAACQHwAAQBgAABAAAAAmAAAACAAAAP//////////"/>
              </a:ext>
            </a:extLst>
          </p:cNvSpPr>
          <p:nvPr/>
        </p:nvSpPr>
        <p:spPr>
          <a:xfrm>
            <a:off x="4592320" y="3403600"/>
            <a:ext cx="538480" cy="538480"/>
          </a:xfrm>
          <a:prstGeom prst="roundRect">
            <a:avLst>
              <a:gd name="adj" fmla="val 6668"/>
            </a:avLst>
          </a:prstGeom>
          <a:solidFill>
            <a:srgbClr val="2F2B54"/>
          </a:solidFill>
          <a:ln>
            <a:noFill/>
          </a:ln>
          <a:effectLst/>
        </p:spPr>
      </p:sp>
      <p:sp>
        <p:nvSpPr>
          <p:cNvPr id="11" name="Rectangle4"/>
          <p:cNvSpPr>
            <a:extLst>
              <a:ext uri="smNativeData">
                <pr:smNativeData xmlns:pr="smNativeData" xmlns="smNativeData" val="SMDATA_15_8zfNZxMAAAAlAAAAZAAAAA0AAAAAAAAAAAAAAAAAAAAAA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J0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AAAAAB/f38AM2aZA8zMzADAwP8Af39/AAAAAAAAAAAAAAAAAAAAAAAAAAAAIQAAABgAAAAUAAAA/RwAAEsVAAARHwAA5RcAABAgAAAmAAAACAAAAP//////////"/>
              </a:ext>
            </a:extLst>
          </p:cNvSpPr>
          <p:nvPr/>
        </p:nvSpPr>
        <p:spPr>
          <a:xfrm>
            <a:off x="4712335" y="3461385"/>
            <a:ext cx="337820" cy="4229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cap="none">
                <a:solidFill>
                  <a:srgbClr val="D9E1FF"/>
                </a:solidFill>
                <a:latin typeface="Kanit" pitchFamily="0" charset="0"/>
                <a:ea typeface="Kanit" pitchFamily="0" charset="0"/>
                <a:cs typeface="Kanit" pitchFamily="0" charset="0"/>
              </a:rPr>
              <a:t>2</a:t>
            </a:r>
            <a:endParaRPr lang="en-us" sz="2650" cap="none"/>
          </a:p>
        </p:txBody>
      </p:sp>
      <p:sp>
        <p:nvSpPr>
          <p:cNvPr id="12" name="Rectangle5"/>
          <p:cNvSpPr>
            <a:extLst>
              <a:ext uri="smNativeData">
                <pr:smNativeData xmlns:pr="smNativeData" xmlns="smNativeData" val="SMDATA_15_8zfNZxMAAAAlAAAAZAAAAA0AAAAAAAAAAAAAAAAAAAAAA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AAAAAB/f38AM2aZA8zMzADAwP8Af39/AAAAAAAAAAAAAAAAAAAAAAAAAAAAIQAAABgAAAAUAAAA+iUAAMEUAADnSgAA0hsAABAAAAAmAAAACAAAAP//////////"/>
              </a:ext>
            </a:extLst>
          </p:cNvSpPr>
          <p:nvPr/>
        </p:nvSpPr>
        <p:spPr>
          <a:xfrm>
            <a:off x="6173470" y="3373755"/>
            <a:ext cx="6002655" cy="1148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cap="none">
                <a:solidFill>
                  <a:srgbClr val="D9E1FF"/>
                </a:solidFill>
                <a:latin typeface="Martel Sans Light" pitchFamily="0" charset="0"/>
                <a:ea typeface="Martel Sans Light" pitchFamily="0" charset="0"/>
                <a:cs typeface="Martel Sans Light" pitchFamily="0" charset="0"/>
              </a:rPr>
              <a:t>The backend API(Gemini AI)  evaluates answers and calculates scores in real-time, with an automated gemini api calling.</a:t>
            </a:r>
            <a:endParaRPr lang="en-us" sz="1850" cap="none"/>
          </a:p>
        </p:txBody>
      </p:sp>
      <p:sp>
        <p:nvSpPr>
          <p:cNvPr id="13" name="AutoShape6"/>
          <p:cNvSpPr>
            <a:extLst>
              <a:ext uri="smNativeData">
                <pr:smNativeData xmlns:pr="smNativeData" xmlns="smNativeData" val="SMDATA_15_8zfNZxMAAAAlAAAAZQAAAA0AAAAAkAAAAEgAAACQAAAASAAAAAAAAAAAAAAAAAAAAAEAAABQAAAAAAAAAAAA8D8AAAAAAAAAAAAAAAAAAOA/AAAAAAAA4D8AAAAAAADgPwAAAAAAAOA/AAAAAAAA4D8AAAAAAADgPwAAAAAAAOA/AAAAAAAA4D8CAAAAjAAAAAEAAAAAAAAASERt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G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SERtAAAAAAEAAAAAAAAAAAAAAAAAAAAAAAAAAAAAAAAAAAAAAAAAAAAAAAB/f38AM2aZA8zMzADAwP8Af39/AAAAAAAAAAAAAAAAAAAAAAAAAAAAIQAAABgAAAAUAAAAFSAAAPwhAACAJAAALCIAABAAAAAmAAAACAAAAP//////////"/>
              </a:ext>
            </a:extLst>
          </p:cNvSpPr>
          <p:nvPr/>
        </p:nvSpPr>
        <p:spPr>
          <a:xfrm>
            <a:off x="5215255" y="5524500"/>
            <a:ext cx="718185" cy="30480"/>
          </a:xfrm>
          <a:prstGeom prst="roundRect">
            <a:avLst>
              <a:gd name="adj" fmla="val 50000"/>
            </a:avLst>
          </a:prstGeom>
          <a:solidFill>
            <a:srgbClr val="48446D"/>
          </a:solidFill>
          <a:ln>
            <a:noFill/>
          </a:ln>
          <a:effectLst/>
        </p:spPr>
      </p:sp>
      <p:sp>
        <p:nvSpPr>
          <p:cNvPr id="14" name="AutoShape7"/>
          <p:cNvSpPr>
            <a:extLst>
              <a:ext uri="smNativeData">
                <pr:smNativeData xmlns:pr="smNativeData" xmlns="smNativeData" val="SMDATA_15_8zfNZxMAAAAlAAAAZQAAAA0AAAAAkAAAAEgAAACQAAAASAAAAAAAAAAAAAAAAAAAAAEAAABQAAAAixpMw/ARwT8AAAAAAAAAAAAAAAAAAOA/AAAAAAAA4D8AAAAAAADgPwAAAAAAAOA/AAAAAAAA4D8AAAAAAADgPwAAAAAAAOA/AAAAAAAA4D8CAAAAjAAAAAEAAAAAAAAALytU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J0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ytUAAAAAAEAAAAAAAAAAAAAAAAAAAAAAAAAAAAAAAAAAAAAAAAAAAAAAAB/f38AM2aZA8zMzADAwP8Af39/AAAAAAAAAAAAAAAAAAAAAAAAAAAAIQAAABgAAAAUAAAAQBwAAGwgAACQHwAAvCMAABAAAAAmAAAACAAAAP//////////"/>
              </a:ext>
            </a:extLst>
          </p:cNvSpPr>
          <p:nvPr/>
        </p:nvSpPr>
        <p:spPr>
          <a:xfrm>
            <a:off x="4592320" y="5270500"/>
            <a:ext cx="538480" cy="538480"/>
          </a:xfrm>
          <a:prstGeom prst="roundRect">
            <a:avLst>
              <a:gd name="adj" fmla="val 6668"/>
            </a:avLst>
          </a:prstGeom>
          <a:solidFill>
            <a:srgbClr val="2F2B54"/>
          </a:solidFill>
          <a:ln>
            <a:noFill/>
          </a:ln>
          <a:effectLst/>
        </p:spPr>
      </p:sp>
      <p:sp>
        <p:nvSpPr>
          <p:cNvPr id="15" name="Rectangle6"/>
          <p:cNvSpPr>
            <a:extLst>
              <a:ext uri="smNativeData">
                <pr:smNativeData xmlns:pr="smNativeData" xmlns="smNativeData" val="SMDATA_15_8zfNZxMAAAAlAAAAZAAAAA0AAAAAAAAAAAAAAAAAAAAAA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AAAAAB/f38AM2aZA8zMzADAwP8Af39/AAAAAAAAAAAAAAAAAAAAAAAAAAAAIQAAABgAAAAUAAAAyxwAAMcgAADfHgAAYSMAABAgAAAmAAAACAAAAP//////////"/>
              </a:ext>
            </a:extLst>
          </p:cNvSpPr>
          <p:nvPr/>
        </p:nvSpPr>
        <p:spPr>
          <a:xfrm>
            <a:off x="4680585" y="5328285"/>
            <a:ext cx="337820" cy="4229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cap="none">
                <a:solidFill>
                  <a:srgbClr val="D9E1FF"/>
                </a:solidFill>
                <a:latin typeface="Kanit" pitchFamily="0" charset="0"/>
                <a:ea typeface="Kanit" pitchFamily="0" charset="0"/>
                <a:cs typeface="Kanit" pitchFamily="0" charset="0"/>
              </a:rPr>
              <a:t>3</a:t>
            </a:r>
            <a:endParaRPr lang="en-us" sz="2650" cap="none"/>
          </a:p>
        </p:txBody>
      </p:sp>
      <p:sp>
        <p:nvSpPr>
          <p:cNvPr id="16" name="Rectangle7"/>
          <p:cNvSpPr>
            <a:extLst>
              <a:ext uri="smNativeData">
                <pr:smNativeData xmlns:pr="smNativeData" xmlns="smNativeData" val="SMDATA_15_8zfNZxMAAAAlAAAAZAAAAA0AAAAAAAAAAAAAAAAAAAAAA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DOZBQAAAAEAAAAAAAAAAAAAAAAAAAAAAAAAAAAAAAAAAAAAAAAAAAAAAAB/f38AM2aZA8zMzADAwP8Af39/AAAAAAAAAAAAAAAAAAAAAAAAAAAAIQAAABgAAAAUAAAA+iUAAD0gAADnSgAATycAABAAAAAmAAAACAAAAP//////////"/>
              </a:ext>
            </a:extLst>
          </p:cNvSpPr>
          <p:nvPr/>
        </p:nvSpPr>
        <p:spPr>
          <a:xfrm>
            <a:off x="6173470" y="5240655"/>
            <a:ext cx="6002655" cy="1149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cap="none">
                <a:solidFill>
                  <a:srgbClr val="D9E1FF"/>
                </a:solidFill>
                <a:latin typeface="Martel Sans Light" pitchFamily="0" charset="0"/>
                <a:ea typeface="Martel Sans Light" pitchFamily="0" charset="0"/>
                <a:cs typeface="Martel Sans Light" pitchFamily="0" charset="0"/>
              </a:rPr>
              <a:t>Result analysis provides a comprehensive breakdown of the user's performance, including overall scores, skill-based scores,user answer,correct answer, and areas for improvement.</a:t>
            </a:r>
            <a:endParaRPr lang="en-us" sz="185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8zfNZxMAAAAlAAAAZAAAAA8BAAAAkAAAAEgAAACQAAAASAAAAAAAAAAB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IAMAAAgAAACgRgAAEAcAABAAAAAmAAAACAAAAAEAAAAAAAAA"/>
              </a:ext>
            </a:extLst>
          </p:cNvSpPr>
          <p:nvPr>
            <p:ph type="title"/>
          </p:nvPr>
        </p:nvSpPr>
        <p:spPr>
          <a:xfrm>
            <a:off x="508000" y="5080"/>
            <a:ext cx="10972800" cy="1143000"/>
          </a:xfrm>
        </p:spPr>
        <p:txBody>
          <a:bodyPr/>
          <a:lstStyle/>
          <a:p>
            <a:pPr/>
            <a:r>
              <a:t>High-level Syatem Design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xmlns="smNativeData" val="SMDATA_17_8zfNZxMAAAAlAAAAEQAAAC8BAAAAkAAAAEgAAACQAAAASAAAAAAAAAAAAAAAAAAAAAEAAABQAAAAAAAAAAAA4D8AAAAAAADgPwAAAAAAAOA/AAAAAAAA4D8AAAAAAADgPwAAAAAAAOA/AAAAAAAA4D8AAAAAAADgPwAAAAAAAOA/AAAAAAAA4D8CAAAAjAAAAAAAAAAAAAAAADOZDAAAAA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AzZpk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zmQUAAAABAAAAAAAAAAAAAAAAAAAAAAAAAAAAAAAAAAAAAAAAAAD///8Cf39/ADNmmQPMzMwAwMD/AH9/fwAAAAAAAAAAAAAAAAD///8AAAAAACEAAAAYAAAAFAAAAN0MAAAQBwAAHz8AAJ0o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91055" y="1148080"/>
            <a:ext cx="8169910" cy="54540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FFFFFF"/>
      </a:dk1>
      <a:lt1>
        <a:srgbClr val="000000"/>
      </a:lt1>
      <a:dk2>
        <a:srgbClr val="E3EBF1"/>
      </a:dk2>
      <a:lt2>
        <a:srgbClr val="336699"/>
      </a:lt2>
      <a:accent1>
        <a:srgbClr val="003399"/>
      </a:accent1>
      <a:accent2>
        <a:srgbClr val="468A4B"/>
      </a:accent2>
      <a:accent3>
        <a:srgbClr val="666A6B"/>
      </a:accent3>
      <a:accent4>
        <a:srgbClr val="864A8B"/>
      </a:accent4>
      <a:accent5>
        <a:srgbClr val="A62AAB"/>
      </a:accent5>
      <a:accent6>
        <a:srgbClr val="C60ACB"/>
      </a:accent6>
      <a:hlink>
        <a:srgbClr val="66CCFF"/>
      </a:hlink>
      <a:folHlink>
        <a:srgbClr val="F0E5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keywords/>
  <dc:description/>
  <cp:lastModifiedBy>nayan</cp:lastModifiedBy>
  <cp:revision>0</cp:revision>
  <dcterms:created xsi:type="dcterms:W3CDTF">2025-03-07T19:55:28Z</dcterms:created>
  <dcterms:modified xsi:type="dcterms:W3CDTF">2025-03-09T06:40:51Z</dcterms:modified>
</cp:coreProperties>
</file>