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73"/>
  </p:notesMasterIdLst>
  <p:sldIdLst>
    <p:sldId id="256" r:id="rId2"/>
    <p:sldId id="257" r:id="rId3"/>
    <p:sldId id="293" r:id="rId4"/>
    <p:sldId id="258" r:id="rId5"/>
    <p:sldId id="259" r:id="rId6"/>
    <p:sldId id="260" r:id="rId7"/>
    <p:sldId id="261" r:id="rId8"/>
    <p:sldId id="319" r:id="rId9"/>
    <p:sldId id="262" r:id="rId10"/>
    <p:sldId id="263" r:id="rId11"/>
    <p:sldId id="264" r:id="rId12"/>
    <p:sldId id="265" r:id="rId13"/>
    <p:sldId id="271" r:id="rId14"/>
    <p:sldId id="272" r:id="rId15"/>
    <p:sldId id="273" r:id="rId16"/>
    <p:sldId id="276" r:id="rId17"/>
    <p:sldId id="267" r:id="rId18"/>
    <p:sldId id="268" r:id="rId19"/>
    <p:sldId id="269" r:id="rId20"/>
    <p:sldId id="270" r:id="rId21"/>
    <p:sldId id="274" r:id="rId22"/>
    <p:sldId id="275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4" r:id="rId39"/>
    <p:sldId id="292" r:id="rId40"/>
    <p:sldId id="295" r:id="rId41"/>
    <p:sldId id="296" r:id="rId42"/>
    <p:sldId id="297" r:id="rId43"/>
    <p:sldId id="298" r:id="rId44"/>
    <p:sldId id="301" r:id="rId45"/>
    <p:sldId id="299" r:id="rId46"/>
    <p:sldId id="300" r:id="rId47"/>
    <p:sldId id="305" r:id="rId48"/>
    <p:sldId id="302" r:id="rId49"/>
    <p:sldId id="303" r:id="rId50"/>
    <p:sldId id="304" r:id="rId51"/>
    <p:sldId id="307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 snapToObjects="1">
      <p:cViewPr>
        <p:scale>
          <a:sx n="88" d="100"/>
          <a:sy n="88" d="100"/>
        </p:scale>
        <p:origin x="28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F8BB-C141-284F-BB16-D0031D1D8107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2F83-810F-034B-A9D9-F1B9A511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F83-810F-034B-A9D9-F1B9A511A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A23D072-5E40-7443-A743-7491E299E01D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6008-074D-6040-8778-6040F97EB896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7804-8151-AD4A-AA49-36BFF948D373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B899-77BD-8542-B756-ED578ADFC998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D8C-E0CF-1442-8CA4-D9CD3076C546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37EC-D2CA-3145-9801-92E6F5F91E7E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01E5-28AC-4742-8515-B80EEA52D33D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BFA2956-5BF3-B743-85EB-914DD1E4FCC9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00C34E-949A-8144-A690-749CD690BCC5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132-F225-984B-A707-3A97D05E6EB6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B2E-74A9-9C4B-9501-23B5B55E7A20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828E-7409-8746-ABB1-1E9F73CC5804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2A76-5730-074F-A57D-ADB1B19FCD9A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9C04-E5E7-C740-9190-7E1579870D74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8D17-AD8A-544F-AB3C-563698649E6D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7436-9C2E-184E-BE5E-E9EC048F5763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785-BBD0-B148-B3D3-3DF8BFD91575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D53596-11D5-A141-A914-F7929D29CB62}" type="datetime1">
              <a:rPr lang="en-CA" smtClean="0"/>
              <a:t>2016-11-12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Latent Variable Analysis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i="1" dirty="0" smtClean="0"/>
              <a:t>R</a:t>
            </a:r>
            <a:r>
              <a:rPr lang="en-US" dirty="0" smtClean="0"/>
              <a:t>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John Kitchener Sakaluk</a:t>
            </a:r>
          </a:p>
          <a:p>
            <a:r>
              <a:rPr lang="en-US" dirty="0" smtClean="0"/>
              <a:t>University of Victoria</a:t>
            </a:r>
          </a:p>
          <a:p>
            <a:r>
              <a:rPr lang="en-US" dirty="0" smtClean="0"/>
              <a:t>Department of Psychology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41028" y="4630339"/>
            <a:ext cx="4557486" cy="1741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5" y="4525726"/>
            <a:ext cx="4601029" cy="18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Orienting You to </a:t>
            </a:r>
            <a:r>
              <a:rPr lang="en-US" i="1" dirty="0" smtClean="0"/>
              <a:t>R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Anatomy of an </a:t>
            </a:r>
            <a:r>
              <a:rPr lang="en-US" i="1" dirty="0" smtClean="0"/>
              <a:t>R</a:t>
            </a:r>
            <a:r>
              <a:rPr lang="en-US" dirty="0"/>
              <a:t> </a:t>
            </a:r>
            <a:r>
              <a:rPr lang="en-US" dirty="0" smtClean="0"/>
              <a:t>Script (example)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2042" y="3212431"/>
            <a:ext cx="75087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 err="1" smtClean="0"/>
              <a:t>SSSS.dat</a:t>
            </a:r>
            <a:r>
              <a:rPr lang="en-US" sz="3500" i="1" dirty="0" smtClean="0"/>
              <a:t> </a:t>
            </a:r>
            <a:r>
              <a:rPr lang="en-US" sz="3500" dirty="0" smtClean="0"/>
              <a:t>=  </a:t>
            </a:r>
            <a:r>
              <a:rPr lang="en-US" sz="3500" i="1" dirty="0" err="1" smtClean="0"/>
              <a:t>read.csv</a:t>
            </a:r>
            <a:r>
              <a:rPr lang="en-US" sz="3500" dirty="0" smtClean="0"/>
              <a:t>(</a:t>
            </a:r>
            <a:r>
              <a:rPr lang="en-US" sz="3500" i="1" dirty="0" err="1" smtClean="0"/>
              <a:t>file.choose</a:t>
            </a:r>
            <a:r>
              <a:rPr lang="en-US" sz="3500" i="1" dirty="0" smtClean="0"/>
              <a:t>()</a:t>
            </a:r>
            <a:r>
              <a:rPr lang="en-US" sz="3500" dirty="0" smtClean="0"/>
              <a:t>)</a:t>
            </a:r>
            <a:endParaRPr lang="en-US" sz="3500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2989005" y="3476409"/>
            <a:ext cx="662579" cy="139650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4954" y="4505951"/>
            <a:ext cx="1087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(arbitrary) name for our data file object; we will use it to refer to our data in later commands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 flipH="1" flipV="1">
            <a:off x="4554743" y="2918354"/>
            <a:ext cx="445087" cy="52487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4954" y="2588916"/>
            <a:ext cx="105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the output of the </a:t>
            </a:r>
            <a:r>
              <a:rPr lang="en-US" dirty="0" err="1" smtClean="0"/>
              <a:t>read.csv</a:t>
            </a:r>
            <a:r>
              <a:rPr lang="en-US" dirty="0" smtClean="0"/>
              <a:t> function (data importing) into a new object called </a:t>
            </a:r>
            <a:r>
              <a:rPr lang="en-US" dirty="0" err="1" smtClean="0"/>
              <a:t>SSSS.dat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3581" y="4511870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read.csv</a:t>
            </a:r>
            <a:r>
              <a:rPr lang="en-US" dirty="0" smtClean="0"/>
              <a:t> function is used to import data that is in a .csv file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5714032" y="3207108"/>
            <a:ext cx="608289" cy="195689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8152352" y="2725687"/>
            <a:ext cx="608288" cy="291974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6331" y="4483748"/>
            <a:ext cx="10701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a number of ways to “point” </a:t>
            </a:r>
            <a:r>
              <a:rPr lang="en-US" dirty="0" err="1" smtClean="0"/>
              <a:t>read.csv</a:t>
            </a:r>
            <a:r>
              <a:rPr lang="en-US" dirty="0" smtClean="0"/>
              <a:t> to a data file (e.g., an awful-looking file path).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file.choose</a:t>
            </a:r>
            <a:r>
              <a:rPr lang="en-US" dirty="0" smtClean="0"/>
              <a:t>() option pulls up a navigation menu to make selecting data file *super*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/>
      <p:bldP spid="9" grpId="1"/>
      <p:bldP spid="10" grpId="0" animBg="1"/>
      <p:bldP spid="10" grpId="1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Orienting You to </a:t>
            </a:r>
            <a:r>
              <a:rPr lang="en-US" i="1" dirty="0" smtClean="0"/>
              <a:t>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Installing/Calling External 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38" y="2343141"/>
            <a:ext cx="81323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 smtClean="0"/>
              <a:t>install.packages</a:t>
            </a:r>
            <a:r>
              <a:rPr lang="en-US" sz="3500" dirty="0" smtClean="0"/>
              <a:t> (“</a:t>
            </a:r>
            <a:r>
              <a:rPr lang="en-US" sz="3500" i="1" dirty="0" err="1" smtClean="0"/>
              <a:t>package_name</a:t>
            </a:r>
            <a:r>
              <a:rPr lang="en-US" sz="3500" dirty="0" smtClean="0"/>
              <a:t>”)</a:t>
            </a:r>
            <a:endParaRPr lang="en-US" sz="3500" dirty="0"/>
          </a:p>
        </p:txBody>
      </p:sp>
      <p:sp>
        <p:nvSpPr>
          <p:cNvPr id="7" name="TextBox 6"/>
          <p:cNvSpPr txBox="1"/>
          <p:nvPr/>
        </p:nvSpPr>
        <p:spPr>
          <a:xfrm>
            <a:off x="642938" y="4384184"/>
            <a:ext cx="53623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library(</a:t>
            </a:r>
            <a:r>
              <a:rPr lang="en-US" sz="3500" i="1" dirty="0" err="1"/>
              <a:t>package_name</a:t>
            </a:r>
            <a:r>
              <a:rPr lang="en-US" sz="3500" dirty="0" smtClean="0"/>
              <a:t>)</a:t>
            </a:r>
            <a:endParaRPr lang="en-US" sz="35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2112966" y="1384293"/>
            <a:ext cx="703256" cy="36433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938" y="3636592"/>
            <a:ext cx="8823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automatically find/download/install external package on your computer.</a:t>
            </a:r>
          </a:p>
          <a:p>
            <a:r>
              <a:rPr lang="en-US" dirty="0" smtClean="0"/>
              <a:t>Only need to do once, and then subsequent times will update.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1037541" y="4550829"/>
            <a:ext cx="568105" cy="13573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4387" y="5529716"/>
            <a:ext cx="787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Tells </a:t>
            </a:r>
            <a:r>
              <a:rPr lang="en-US" i="1" dirty="0" smtClean="0"/>
              <a:t>R</a:t>
            </a:r>
            <a:r>
              <a:rPr lang="en-US" dirty="0" smtClean="0"/>
              <a:t> to make functions from an external package available for use.</a:t>
            </a:r>
          </a:p>
          <a:p>
            <a:r>
              <a:rPr lang="en-US" dirty="0" smtClean="0"/>
              <a:t>Need to do this every time </a:t>
            </a:r>
            <a:r>
              <a:rPr lang="en-US" i="1" dirty="0" smtClean="0"/>
              <a:t>R</a:t>
            </a:r>
            <a:r>
              <a:rPr lang="en-US" dirty="0" smtClean="0"/>
              <a:t> restarts.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Section (1) of 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See how comments/headings in R help to organize your code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Learn how to install/call packages, and request citation info to give developers credit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Import example data OR your own data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Preliminary Theory-Testing with CFA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Goal of CFA?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Parsimonious, yet sufficient, representation of our data</a:t>
            </a:r>
          </a:p>
          <a:p>
            <a:pPr lvl="1"/>
            <a:r>
              <a:rPr lang="en-US" sz="2600" dirty="0" smtClean="0"/>
              <a:t>Specifically, items variances/</a:t>
            </a:r>
            <a:r>
              <a:rPr lang="en-US" sz="2600" dirty="0" err="1" smtClean="0"/>
              <a:t>covariances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800" dirty="0" smtClean="0"/>
              <a:t>Model too simple? Lose valuable information</a:t>
            </a:r>
            <a:r>
              <a:rPr lang="is-IS" sz="2800" dirty="0" smtClean="0"/>
              <a:t>…</a:t>
            </a:r>
          </a:p>
          <a:p>
            <a:r>
              <a:rPr lang="is-IS" sz="2800" dirty="0" smtClean="0"/>
              <a:t>Model too complex? </a:t>
            </a:r>
            <a:r>
              <a:rPr lang="en-US" sz="2800" dirty="0" smtClean="0"/>
              <a:t>T</a:t>
            </a:r>
            <a:r>
              <a:rPr lang="is-IS" sz="2800" dirty="0" smtClean="0"/>
              <a:t>oo nuanced to be helpful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7238" y="3171825"/>
            <a:ext cx="11077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“All models are </a:t>
            </a:r>
            <a:r>
              <a:rPr lang="en-US" sz="4000" b="1" u="sng" dirty="0" smtClean="0">
                <a:solidFill>
                  <a:srgbClr val="FF0000"/>
                </a:solidFill>
              </a:rPr>
              <a:t>wrong</a:t>
            </a:r>
            <a:r>
              <a:rPr lang="en-US" sz="4000" dirty="0" smtClean="0"/>
              <a:t>, but some are </a:t>
            </a:r>
            <a:r>
              <a:rPr lang="en-US" sz="4000" b="1" u="sng" dirty="0" smtClean="0">
                <a:solidFill>
                  <a:srgbClr val="00B050"/>
                </a:solidFill>
              </a:rPr>
              <a:t>useful</a:t>
            </a:r>
            <a:r>
              <a:rPr lang="en-US" sz="4000" dirty="0" smtClean="0"/>
              <a:t>”</a:t>
            </a:r>
          </a:p>
          <a:p>
            <a:r>
              <a:rPr lang="en-US" sz="4000" dirty="0" smtClean="0"/>
              <a:t>--</a:t>
            </a:r>
            <a:r>
              <a:rPr lang="en-US" sz="4000" i="1" dirty="0" smtClean="0"/>
              <a:t>George Box (1978), Statistician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1816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Start with CFA, and Not EFA?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i="1" dirty="0" smtClean="0"/>
              <a:t>Immediately</a:t>
            </a:r>
            <a:r>
              <a:rPr lang="en-US" sz="2800" dirty="0" smtClean="0"/>
              <a:t> going to exploratory data analysis effectively says: “I have </a:t>
            </a:r>
            <a:r>
              <a:rPr lang="en-US" sz="2800" i="1" dirty="0" smtClean="0"/>
              <a:t>no idea</a:t>
            </a:r>
            <a:r>
              <a:rPr lang="en-US" sz="2800" dirty="0" smtClean="0"/>
              <a:t> what the factor structure could be. Zero. None.” </a:t>
            </a:r>
          </a:p>
          <a:p>
            <a:pPr lvl="1"/>
            <a:r>
              <a:rPr lang="en-US" sz="2400" dirty="0" smtClean="0"/>
              <a:t>This is likely untrue</a:t>
            </a:r>
          </a:p>
          <a:p>
            <a:pPr lvl="1"/>
            <a:r>
              <a:rPr lang="en-US" sz="2400" dirty="0" smtClean="0"/>
              <a:t>This is likely inefficient (what if you confirm a reasonable model in the first sample?)</a:t>
            </a:r>
          </a:p>
          <a:p>
            <a:pPr lvl="1"/>
            <a:r>
              <a:rPr lang="en-US" sz="2400" dirty="0" smtClean="0"/>
              <a:t>You can at least think of simple/intuitive theories of measurement, and try to rule a few out (e.g., unidimensional, 2-factor [positive/negative item], etc.,)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CFA Path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71738" y="2886075"/>
            <a:ext cx="1585912" cy="141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Factor 1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24651" y="2886075"/>
            <a:ext cx="1585912" cy="141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71625" y="4843463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4637" y="4843462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57649" y="4834469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67550" y="4843462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24538" y="4843462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0562" y="4834469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6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4"/>
            <a:endCxn id="7" idx="0"/>
          </p:cNvCxnSpPr>
          <p:nvPr/>
        </p:nvCxnSpPr>
        <p:spPr>
          <a:xfrm flipH="1">
            <a:off x="2021682" y="4300539"/>
            <a:ext cx="1243012" cy="542924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  <a:endCxn id="8" idx="0"/>
          </p:cNvCxnSpPr>
          <p:nvPr/>
        </p:nvCxnSpPr>
        <p:spPr>
          <a:xfrm>
            <a:off x="3264694" y="4300539"/>
            <a:ext cx="0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9" idx="0"/>
          </p:cNvCxnSpPr>
          <p:nvPr/>
        </p:nvCxnSpPr>
        <p:spPr>
          <a:xfrm>
            <a:off x="3264694" y="4300539"/>
            <a:ext cx="1243012" cy="53393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11" idx="0"/>
          </p:cNvCxnSpPr>
          <p:nvPr/>
        </p:nvCxnSpPr>
        <p:spPr>
          <a:xfrm flipH="1">
            <a:off x="6274595" y="4300539"/>
            <a:ext cx="1243012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0" idx="0"/>
          </p:cNvCxnSpPr>
          <p:nvPr/>
        </p:nvCxnSpPr>
        <p:spPr>
          <a:xfrm>
            <a:off x="7517607" y="4300539"/>
            <a:ext cx="0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12" idx="0"/>
          </p:cNvCxnSpPr>
          <p:nvPr/>
        </p:nvCxnSpPr>
        <p:spPr>
          <a:xfrm>
            <a:off x="7517607" y="4300539"/>
            <a:ext cx="1243012" cy="53393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557338" y="5841737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UF 1</a:t>
            </a: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00350" y="5841738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2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043362" y="5841739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3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810250" y="5841739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053262" y="5841740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5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296274" y="5841739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6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0" idx="0"/>
            <a:endCxn id="7" idx="2"/>
          </p:cNvCxnSpPr>
          <p:nvPr/>
        </p:nvCxnSpPr>
        <p:spPr>
          <a:xfrm flipV="1">
            <a:off x="2021682" y="5372100"/>
            <a:ext cx="0" cy="469637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0"/>
            <a:endCxn id="8" idx="2"/>
          </p:cNvCxnSpPr>
          <p:nvPr/>
        </p:nvCxnSpPr>
        <p:spPr>
          <a:xfrm flipV="1">
            <a:off x="3264694" y="5372099"/>
            <a:ext cx="0" cy="469639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0"/>
            <a:endCxn id="9" idx="2"/>
          </p:cNvCxnSpPr>
          <p:nvPr/>
        </p:nvCxnSpPr>
        <p:spPr>
          <a:xfrm flipV="1">
            <a:off x="4507706" y="5363106"/>
            <a:ext cx="0" cy="47863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0"/>
            <a:endCxn id="11" idx="2"/>
          </p:cNvCxnSpPr>
          <p:nvPr/>
        </p:nvCxnSpPr>
        <p:spPr>
          <a:xfrm flipV="1">
            <a:off x="6274594" y="5372099"/>
            <a:ext cx="1" cy="46964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0"/>
            <a:endCxn id="10" idx="2"/>
          </p:cNvCxnSpPr>
          <p:nvPr/>
        </p:nvCxnSpPr>
        <p:spPr>
          <a:xfrm flipV="1">
            <a:off x="7517606" y="5372099"/>
            <a:ext cx="1" cy="469641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0"/>
            <a:endCxn id="12" idx="2"/>
          </p:cNvCxnSpPr>
          <p:nvPr/>
        </p:nvCxnSpPr>
        <p:spPr>
          <a:xfrm flipV="1">
            <a:off x="8760618" y="5363106"/>
            <a:ext cx="1" cy="47863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1"/>
            <a:endCxn id="4" idx="2"/>
          </p:cNvCxnSpPr>
          <p:nvPr/>
        </p:nvCxnSpPr>
        <p:spPr>
          <a:xfrm rot="16200000" flipH="1" flipV="1">
            <a:off x="2337819" y="3227136"/>
            <a:ext cx="500089" cy="232251"/>
          </a:xfrm>
          <a:prstGeom prst="curvedConnector4">
            <a:avLst>
              <a:gd name="adj1" fmla="val -35707"/>
              <a:gd name="adj2" fmla="val 247642"/>
            </a:avLst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" idx="7"/>
            <a:endCxn id="6" idx="1"/>
          </p:cNvCxnSpPr>
          <p:nvPr/>
        </p:nvCxnSpPr>
        <p:spPr>
          <a:xfrm rot="5400000" flipH="1" flipV="1">
            <a:off x="5391150" y="1527467"/>
            <a:ext cx="12700" cy="3131503"/>
          </a:xfrm>
          <a:prstGeom prst="curvedConnector3">
            <a:avLst>
              <a:gd name="adj1" fmla="val 3431047"/>
            </a:avLst>
          </a:prstGeom>
          <a:ln w="222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6" idx="7"/>
            <a:endCxn id="6" idx="6"/>
          </p:cNvCxnSpPr>
          <p:nvPr/>
        </p:nvCxnSpPr>
        <p:spPr>
          <a:xfrm rot="16200000" flipH="1">
            <a:off x="7944392" y="3227137"/>
            <a:ext cx="500089" cy="232251"/>
          </a:xfrm>
          <a:prstGeom prst="curvedConnector4">
            <a:avLst>
              <a:gd name="adj1" fmla="val -35707"/>
              <a:gd name="adj2" fmla="val 272249"/>
            </a:avLst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8673845" y="2816219"/>
                <a:ext cx="431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845" y="2816219"/>
                <a:ext cx="43191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859" r="-422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5184204" y="2747575"/>
                <a:ext cx="426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04" y="2747575"/>
                <a:ext cx="42659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429" r="-42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694563" y="2816219"/>
                <a:ext cx="426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63" y="2816219"/>
                <a:ext cx="42659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429" r="-28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997106" y="4402404"/>
                <a:ext cx="384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06" y="4402404"/>
                <a:ext cx="3841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286" r="-317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2837687" y="440191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687" y="4401916"/>
                <a:ext cx="38946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468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3485138" y="4402841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138" y="4402841"/>
                <a:ext cx="38946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063" r="-312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6299185" y="4398493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85" y="4398493"/>
                <a:ext cx="38946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063" r="-468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7139766" y="4398005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52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766" y="4398005"/>
                <a:ext cx="38946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063" r="-468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7787217" y="442750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62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217" y="4427506"/>
                <a:ext cx="38946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063" r="-468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1592518" y="5468419"/>
                <a:ext cx="385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518" y="5468419"/>
                <a:ext cx="38561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698" r="-476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2843357" y="5468419"/>
                <a:ext cx="390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57" y="5468419"/>
                <a:ext cx="3909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308" r="-307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4094142" y="5468419"/>
                <a:ext cx="390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142" y="5468419"/>
                <a:ext cx="3909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4063" r="-312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5793582" y="5470262"/>
                <a:ext cx="385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582" y="5470262"/>
                <a:ext cx="38555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2500" r="-312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7067550" y="5463922"/>
                <a:ext cx="390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550" y="5463922"/>
                <a:ext cx="39094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2308" r="-307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8304398" y="5463922"/>
                <a:ext cx="390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66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398" y="5463922"/>
                <a:ext cx="39094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2500" r="-468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9650979" y="3664106"/>
            <a:ext cx="224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Not shown:</a:t>
            </a:r>
          </a:p>
          <a:p>
            <a:pPr algn="ctr"/>
            <a:r>
              <a:rPr lang="en-US" dirty="0" smtClean="0"/>
              <a:t>𝛂 = Latent Means</a:t>
            </a:r>
          </a:p>
          <a:p>
            <a:pPr algn="ctr"/>
            <a:r>
              <a:rPr lang="en-US" dirty="0" smtClean="0"/>
              <a:t>𝞃 = Item Intercepts</a:t>
            </a:r>
          </a:p>
          <a:p>
            <a:pPr algn="ctr"/>
            <a:r>
              <a:rPr lang="en-US" dirty="0" smtClean="0"/>
              <a:t>Will describe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Model:</a:t>
            </a:r>
            <a:br>
              <a:rPr lang="en-US" dirty="0" smtClean="0"/>
            </a:br>
            <a:r>
              <a:rPr lang="en-US" dirty="0" smtClean="0"/>
              <a:t>Factor Loadings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94017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Represent the direction and strength of association between Factor and Item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400" dirty="0" smtClean="0"/>
              <a:t>Factors </a:t>
            </a:r>
            <a:r>
              <a:rPr lang="en-US" sz="2400" i="1" dirty="0" smtClean="0"/>
              <a:t>cause</a:t>
            </a:r>
            <a:r>
              <a:rPr lang="en-US" sz="2400" dirty="0" smtClean="0"/>
              <a:t> items—not the other way around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Glorified regression slopes</a:t>
            </a:r>
          </a:p>
          <a:p>
            <a:pPr lvl="1"/>
            <a:r>
              <a:rPr lang="en-US" sz="2200" dirty="0" smtClean="0"/>
              <a:t>When standardized and squared = % of item variance explained by factor (i.e., </a:t>
            </a:r>
            <a:r>
              <a:rPr lang="en-US" sz="2200" i="1" dirty="0" smtClean="0"/>
              <a:t>communality </a:t>
            </a:r>
            <a:r>
              <a:rPr lang="en-US" sz="2200" dirty="0" smtClean="0"/>
              <a:t>[</a:t>
            </a:r>
            <a:r>
              <a:rPr lang="en-US" sz="2200" i="1" dirty="0" smtClean="0"/>
              <a:t>h</a:t>
            </a:r>
            <a:r>
              <a:rPr lang="en-US" sz="2200" dirty="0" smtClean="0"/>
              <a:t>])</a:t>
            </a:r>
          </a:p>
          <a:p>
            <a:pPr lvl="1"/>
            <a:r>
              <a:rPr lang="en-US" sz="2200" dirty="0"/>
              <a:t>Determined by shared variance between items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115300" y="2622732"/>
            <a:ext cx="1585912" cy="141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Factor 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15187" y="4580120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199" y="4580119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01211" y="4571126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4"/>
            <a:endCxn id="11" idx="0"/>
          </p:cNvCxnSpPr>
          <p:nvPr/>
        </p:nvCxnSpPr>
        <p:spPr>
          <a:xfrm flipH="1">
            <a:off x="7665244" y="4037196"/>
            <a:ext cx="1243012" cy="542924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4"/>
            <a:endCxn id="12" idx="0"/>
          </p:cNvCxnSpPr>
          <p:nvPr/>
        </p:nvCxnSpPr>
        <p:spPr>
          <a:xfrm>
            <a:off x="8908256" y="4037196"/>
            <a:ext cx="0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13" idx="0"/>
          </p:cNvCxnSpPr>
          <p:nvPr/>
        </p:nvCxnSpPr>
        <p:spPr>
          <a:xfrm>
            <a:off x="8908256" y="4037196"/>
            <a:ext cx="1243012" cy="53393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200900" y="5578394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UF 1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443912" y="5578395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686924" y="5578396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3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 flipV="1">
            <a:off x="7665244" y="5108757"/>
            <a:ext cx="0" cy="469637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 flipV="1">
            <a:off x="8908256" y="5108756"/>
            <a:ext cx="0" cy="469639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2"/>
          </p:cNvCxnSpPr>
          <p:nvPr/>
        </p:nvCxnSpPr>
        <p:spPr>
          <a:xfrm flipV="1">
            <a:off x="10151268" y="5099763"/>
            <a:ext cx="0" cy="47863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8" idx="1"/>
            <a:endCxn id="8" idx="2"/>
          </p:cNvCxnSpPr>
          <p:nvPr/>
        </p:nvCxnSpPr>
        <p:spPr>
          <a:xfrm rot="16200000" flipH="1" flipV="1">
            <a:off x="7981381" y="2963793"/>
            <a:ext cx="500089" cy="232251"/>
          </a:xfrm>
          <a:prstGeom prst="curvedConnector4">
            <a:avLst>
              <a:gd name="adj1" fmla="val -35707"/>
              <a:gd name="adj2" fmla="val 247642"/>
            </a:avLst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640668" y="4139061"/>
                <a:ext cx="384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668" y="4139061"/>
                <a:ext cx="38414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4286" r="-476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481249" y="4138573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249" y="4138573"/>
                <a:ext cx="38946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063" r="-468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128700" y="4139498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00" y="4139498"/>
                <a:ext cx="3894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063" r="-468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89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Model: </a:t>
            </a:r>
            <a:br>
              <a:rPr lang="en-US" dirty="0" smtClean="0"/>
            </a:br>
            <a:r>
              <a:rPr lang="en-US" dirty="0" smtClean="0"/>
              <a:t>Unique Factors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Also called: residual variances, error-variances, or </a:t>
            </a:r>
            <a:r>
              <a:rPr lang="en-US" sz="2400" dirty="0" err="1" smtClean="0"/>
              <a:t>uniquenesses</a:t>
            </a:r>
            <a:r>
              <a:rPr lang="en-US" sz="2400" dirty="0" smtClean="0"/>
              <a:t> (standardized)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Represent random error variance and other (not-modeled) construct variance</a:t>
            </a:r>
          </a:p>
          <a:p>
            <a:pPr lvl="1"/>
            <a:r>
              <a:rPr lang="en-US" sz="2200" dirty="0" smtClean="0"/>
              <a:t>Factors that explain more variance in items will have smaller unique factors 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101013" y="2428875"/>
            <a:ext cx="1585912" cy="141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Factor 1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00900" y="4386263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43912" y="4386262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686924" y="4377269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4"/>
            <a:endCxn id="16" idx="0"/>
          </p:cNvCxnSpPr>
          <p:nvPr/>
        </p:nvCxnSpPr>
        <p:spPr>
          <a:xfrm flipH="1">
            <a:off x="7650957" y="3843339"/>
            <a:ext cx="1243012" cy="542924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4"/>
            <a:endCxn id="17" idx="0"/>
          </p:cNvCxnSpPr>
          <p:nvPr/>
        </p:nvCxnSpPr>
        <p:spPr>
          <a:xfrm>
            <a:off x="8893969" y="3843339"/>
            <a:ext cx="0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4"/>
            <a:endCxn id="18" idx="0"/>
          </p:cNvCxnSpPr>
          <p:nvPr/>
        </p:nvCxnSpPr>
        <p:spPr>
          <a:xfrm>
            <a:off x="8893969" y="3843339"/>
            <a:ext cx="1243012" cy="53393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86613" y="5384537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UF 1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29625" y="5384538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672637" y="5384539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3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6" idx="2"/>
          </p:cNvCxnSpPr>
          <p:nvPr/>
        </p:nvCxnSpPr>
        <p:spPr>
          <a:xfrm flipV="1">
            <a:off x="7650957" y="4914900"/>
            <a:ext cx="0" cy="469637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8893969" y="4914899"/>
            <a:ext cx="0" cy="469639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10136981" y="4905906"/>
            <a:ext cx="0" cy="47863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1"/>
            <a:endCxn id="13" idx="2"/>
          </p:cNvCxnSpPr>
          <p:nvPr/>
        </p:nvCxnSpPr>
        <p:spPr>
          <a:xfrm rot="16200000" flipH="1" flipV="1">
            <a:off x="7967094" y="2769936"/>
            <a:ext cx="500089" cy="232251"/>
          </a:xfrm>
          <a:prstGeom prst="curvedConnector4">
            <a:avLst>
              <a:gd name="adj1" fmla="val -35707"/>
              <a:gd name="adj2" fmla="val 247642"/>
            </a:avLst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221793" y="5011219"/>
                <a:ext cx="385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93" y="5011219"/>
                <a:ext cx="38561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4286" r="-317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472632" y="5011219"/>
                <a:ext cx="390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632" y="5011219"/>
                <a:ext cx="39094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063" r="-312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723417" y="5011219"/>
                <a:ext cx="390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417" y="5011219"/>
                <a:ext cx="39094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500" r="-468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26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(@</a:t>
            </a:r>
            <a:r>
              <a:rPr lang="en-US" dirty="0" err="1" smtClean="0"/>
              <a:t>JohnSakaluk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New faculty/stats instructor</a:t>
            </a:r>
          </a:p>
          <a:p>
            <a:endParaRPr lang="en-US" sz="2400" dirty="0"/>
          </a:p>
          <a:p>
            <a:r>
              <a:rPr lang="en-US" sz="2400" dirty="0" smtClean="0"/>
              <a:t>Statistics Consultant for </a:t>
            </a:r>
            <a:r>
              <a:rPr lang="en-US" sz="2400" i="1" dirty="0" smtClean="0"/>
              <a:t>CJHS</a:t>
            </a:r>
            <a:r>
              <a:rPr lang="en-US" sz="2400" dirty="0" smtClean="0"/>
              <a:t> and </a:t>
            </a:r>
            <a:r>
              <a:rPr lang="en-US" sz="2400" i="1" dirty="0" smtClean="0"/>
              <a:t>JSR</a:t>
            </a:r>
          </a:p>
          <a:p>
            <a:endParaRPr lang="en-US" sz="2400" dirty="0"/>
          </a:p>
          <a:p>
            <a:r>
              <a:rPr lang="en-US" sz="2400" dirty="0" smtClean="0"/>
              <a:t>Longtime stats-geek</a:t>
            </a:r>
          </a:p>
          <a:p>
            <a:pPr lvl="1"/>
            <a:r>
              <a:rPr lang="en-US" dirty="0" smtClean="0"/>
              <a:t>7-year anniversary w/ factor-analysis</a:t>
            </a:r>
          </a:p>
          <a:p>
            <a:pPr lvl="1"/>
            <a:r>
              <a:rPr lang="en-US" dirty="0" smtClean="0"/>
              <a:t>Graduate stats minor </a:t>
            </a:r>
            <a:br>
              <a:rPr lang="en-US" dirty="0" smtClean="0"/>
            </a:br>
            <a:r>
              <a:rPr lang="en-US" dirty="0" smtClean="0"/>
              <a:t>(8 grad classes, multiple workshops)</a:t>
            </a:r>
          </a:p>
          <a:p>
            <a:pPr lvl="1"/>
            <a:r>
              <a:rPr lang="en-US" dirty="0" smtClean="0"/>
              <a:t>Writes stats/methods blogs and articles</a:t>
            </a:r>
          </a:p>
          <a:p>
            <a:pPr lvl="1"/>
            <a:endParaRPr lang="en-US" dirty="0"/>
          </a:p>
          <a:p>
            <a:r>
              <a:rPr lang="en-US" sz="2400" dirty="0" smtClean="0"/>
              <a:t>Self-taught </a:t>
            </a:r>
            <a:r>
              <a:rPr lang="en-US" sz="2400" i="1" dirty="0" smtClean="0"/>
              <a:t>R</a:t>
            </a:r>
            <a:r>
              <a:rPr lang="en-US" sz="2400" dirty="0" smtClean="0"/>
              <a:t>-user (~3-4 years)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78" y="2603500"/>
            <a:ext cx="3225281" cy="34163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1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Model:</a:t>
            </a:r>
            <a:br>
              <a:rPr lang="en-US" dirty="0" smtClean="0"/>
            </a:br>
            <a:r>
              <a:rPr lang="en-US" dirty="0" smtClean="0"/>
              <a:t>Latent Variances/</a:t>
            </a:r>
            <a:r>
              <a:rPr lang="en-US" dirty="0" err="1" smtClean="0"/>
              <a:t>Covariances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028954" y="4100522"/>
            <a:ext cx="1585912" cy="141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Factor 1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81867" y="4100522"/>
            <a:ext cx="1585912" cy="141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 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3" idx="4"/>
            <a:endCxn id="16" idx="0"/>
          </p:cNvCxnSpPr>
          <p:nvPr/>
        </p:nvCxnSpPr>
        <p:spPr>
          <a:xfrm flipH="1">
            <a:off x="2578898" y="5514986"/>
            <a:ext cx="1243012" cy="542924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3" idx="4"/>
            <a:endCxn id="17" idx="0"/>
          </p:cNvCxnSpPr>
          <p:nvPr/>
        </p:nvCxnSpPr>
        <p:spPr>
          <a:xfrm>
            <a:off x="3821910" y="5514986"/>
            <a:ext cx="0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4"/>
            <a:endCxn id="18" idx="0"/>
          </p:cNvCxnSpPr>
          <p:nvPr/>
        </p:nvCxnSpPr>
        <p:spPr>
          <a:xfrm>
            <a:off x="3821910" y="5514986"/>
            <a:ext cx="1243012" cy="53393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4"/>
            <a:endCxn id="20" idx="0"/>
          </p:cNvCxnSpPr>
          <p:nvPr/>
        </p:nvCxnSpPr>
        <p:spPr>
          <a:xfrm flipH="1">
            <a:off x="6831811" y="5514986"/>
            <a:ext cx="1243012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4"/>
            <a:endCxn id="19" idx="0"/>
          </p:cNvCxnSpPr>
          <p:nvPr/>
        </p:nvCxnSpPr>
        <p:spPr>
          <a:xfrm>
            <a:off x="8074823" y="5514986"/>
            <a:ext cx="0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4"/>
            <a:endCxn id="21" idx="0"/>
          </p:cNvCxnSpPr>
          <p:nvPr/>
        </p:nvCxnSpPr>
        <p:spPr>
          <a:xfrm>
            <a:off x="8074823" y="5514986"/>
            <a:ext cx="1243012" cy="53393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1"/>
            <a:endCxn id="13" idx="2"/>
          </p:cNvCxnSpPr>
          <p:nvPr/>
        </p:nvCxnSpPr>
        <p:spPr>
          <a:xfrm rot="16200000" flipH="1" flipV="1">
            <a:off x="2895035" y="4441583"/>
            <a:ext cx="500089" cy="232251"/>
          </a:xfrm>
          <a:prstGeom prst="curvedConnector4">
            <a:avLst>
              <a:gd name="adj1" fmla="val -35707"/>
              <a:gd name="adj2" fmla="val 247642"/>
            </a:avLst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3" idx="7"/>
            <a:endCxn id="15" idx="1"/>
          </p:cNvCxnSpPr>
          <p:nvPr/>
        </p:nvCxnSpPr>
        <p:spPr>
          <a:xfrm rot="5400000" flipH="1" flipV="1">
            <a:off x="5948366" y="2741914"/>
            <a:ext cx="12700" cy="3131503"/>
          </a:xfrm>
          <a:prstGeom prst="curvedConnector3">
            <a:avLst>
              <a:gd name="adj1" fmla="val 3431047"/>
            </a:avLst>
          </a:prstGeom>
          <a:ln w="222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7"/>
            <a:endCxn id="15" idx="6"/>
          </p:cNvCxnSpPr>
          <p:nvPr/>
        </p:nvCxnSpPr>
        <p:spPr>
          <a:xfrm rot="16200000" flipH="1">
            <a:off x="8501608" y="4441584"/>
            <a:ext cx="500089" cy="232251"/>
          </a:xfrm>
          <a:prstGeom prst="curvedConnector4">
            <a:avLst>
              <a:gd name="adj1" fmla="val -35707"/>
              <a:gd name="adj2" fmla="val 272249"/>
            </a:avLst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231061" y="4030666"/>
                <a:ext cx="431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061" y="4030666"/>
                <a:ext cx="43191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859" r="-563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741420" y="3962022"/>
                <a:ext cx="426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420" y="3962022"/>
                <a:ext cx="42659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429" r="-28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251779" y="4030666"/>
                <a:ext cx="426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779" y="4030666"/>
                <a:ext cx="42659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429" r="-4286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34143" y="2670752"/>
            <a:ext cx="3106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of Factor 1</a:t>
            </a:r>
          </a:p>
          <a:p>
            <a:r>
              <a:rPr lang="en-US" dirty="0" smtClean="0"/>
              <a:t>-Will smaller than variance</a:t>
            </a:r>
          </a:p>
          <a:p>
            <a:r>
              <a:rPr lang="en-US" dirty="0" smtClean="0"/>
              <a:t>of average/sum score</a:t>
            </a:r>
          </a:p>
          <a:p>
            <a:r>
              <a:rPr lang="en-US" dirty="0"/>
              <a:t>f</a:t>
            </a:r>
            <a:r>
              <a:rPr lang="en-US" dirty="0" smtClean="0"/>
              <a:t>or Factor 1 items (why?)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08312" y="2666681"/>
            <a:ext cx="3106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of Factor 2</a:t>
            </a:r>
          </a:p>
          <a:p>
            <a:r>
              <a:rPr lang="en-US" dirty="0" smtClean="0"/>
              <a:t>-Will smaller than variance</a:t>
            </a:r>
          </a:p>
          <a:p>
            <a:r>
              <a:rPr lang="en-US" dirty="0" smtClean="0"/>
              <a:t>of average/sum score </a:t>
            </a:r>
          </a:p>
          <a:p>
            <a:r>
              <a:rPr lang="en-US" dirty="0" smtClean="0"/>
              <a:t>for Factor 2 items (why?)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13792" y="2284808"/>
            <a:ext cx="5404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Unstandardized bivariate association</a:t>
            </a:r>
          </a:p>
          <a:p>
            <a:r>
              <a:rPr lang="en-US" dirty="0" smtClean="0"/>
              <a:t>between Factor 1 and 2. Will be larger</a:t>
            </a:r>
          </a:p>
          <a:p>
            <a:r>
              <a:rPr lang="en-US" dirty="0" smtClean="0"/>
              <a:t>than covariance between sum/average score</a:t>
            </a:r>
          </a:p>
          <a:p>
            <a:r>
              <a:rPr lang="en-US" dirty="0" smtClean="0"/>
              <a:t>for Factors 1 and 2 (why?)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1457325" y="3962022"/>
            <a:ext cx="794454" cy="2520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04399" y="3879588"/>
            <a:ext cx="714766" cy="3021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29584" y="3433930"/>
            <a:ext cx="34241" cy="46579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4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 I Telling You All of This?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16229" y="3093243"/>
                <a:ext cx="543886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  <m:r>
                        <a:rPr lang="en-US" sz="6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6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Λ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6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Ψ</m:t>
                          </m:r>
                        </m:e>
                      </m:d>
                      <m:sSup>
                        <m:sSupPr>
                          <m:ctrlPr>
                            <a:rPr lang="en-US" sz="6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6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Λ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6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6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Θ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29" y="3093243"/>
                <a:ext cx="5438861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57213" y="2500313"/>
            <a:ext cx="1010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your (simpler) model says the variances/</a:t>
            </a:r>
            <a:r>
              <a:rPr lang="en-US" dirty="0" err="1" smtClean="0"/>
              <a:t>covariances</a:t>
            </a:r>
            <a:r>
              <a:rPr lang="en-US" dirty="0" smtClean="0"/>
              <a:t> </a:t>
            </a:r>
            <a:r>
              <a:rPr lang="en-US" i="1" dirty="0" smtClean="0"/>
              <a:t>should </a:t>
            </a:r>
            <a:r>
              <a:rPr lang="en-US" dirty="0" smtClean="0"/>
              <a:t>be (i.e., model-implied)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229" y="424017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/>
              <a:t>S</a:t>
            </a:r>
            <a:endParaRPr lang="en-US" sz="6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57213" y="5479432"/>
            <a:ext cx="694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your actual variances/</a:t>
            </a:r>
            <a:r>
              <a:rPr lang="en-US" dirty="0" err="1" smtClean="0"/>
              <a:t>covariances</a:t>
            </a:r>
            <a:r>
              <a:rPr lang="en-US" dirty="0" smtClean="0"/>
              <a:t> are (i.e., observed)</a:t>
            </a: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2543180" y="3512044"/>
            <a:ext cx="200025" cy="1388567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8663" y="3600450"/>
            <a:ext cx="1576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Comparing</a:t>
            </a:r>
          </a:p>
          <a:p>
            <a:r>
              <a:rPr lang="en-US" dirty="0" smtClean="0"/>
              <a:t>these is how</a:t>
            </a:r>
          </a:p>
          <a:p>
            <a:r>
              <a:rPr lang="en-US" dirty="0" smtClean="0"/>
              <a:t>we appraise</a:t>
            </a:r>
          </a:p>
          <a:p>
            <a:r>
              <a:rPr lang="en-US" dirty="0" smtClean="0"/>
              <a:t>model fit!!!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0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Model Fit: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vs.</a:t>
                </a:r>
                <a:r>
                  <a:rPr lang="el-GR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86" t="-8621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S</a:t>
            </a:r>
            <a:r>
              <a:rPr lang="en-US" dirty="0" smtClean="0"/>
              <a:t>: Observed (Co)Variances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1493546"/>
              </p:ext>
            </p:extLst>
          </p:nvPr>
        </p:nvGraphicFramePr>
        <p:xfrm>
          <a:off x="1155700" y="3179763"/>
          <a:ext cx="4824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02"/>
                <a:gridCol w="689202"/>
                <a:gridCol w="689202"/>
                <a:gridCol w="689202"/>
                <a:gridCol w="689202"/>
                <a:gridCol w="689202"/>
                <a:gridCol w="689202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12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13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32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3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14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24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34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4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15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25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35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45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16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26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36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46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56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6</a:t>
                      </a:r>
                      <a:endParaRPr lang="en-US" sz="1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200" dirty="0" err="1" smtClean="0"/>
              <a:t>Σ</a:t>
            </a:r>
            <a:r>
              <a:rPr lang="en-US" sz="2200" dirty="0" smtClean="0"/>
              <a:t>: Model-implied (Co)Variances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1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7985741"/>
              </p:ext>
            </p:extLst>
          </p:nvPr>
        </p:nvGraphicFramePr>
        <p:xfrm>
          <a:off x="6208713" y="3179763"/>
          <a:ext cx="4824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02"/>
                <a:gridCol w="689202"/>
                <a:gridCol w="689202"/>
                <a:gridCol w="689202"/>
                <a:gridCol w="689202"/>
                <a:gridCol w="689202"/>
                <a:gridCol w="689202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12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13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32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3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4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45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46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56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6</a:t>
                      </a:r>
                      <a:endParaRPr lang="en-US" sz="1400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9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 Fit: The χ</a:t>
            </a:r>
            <a:r>
              <a:rPr lang="en-US" baseline="30000" dirty="0" smtClean="0"/>
              <a:t>2</a:t>
            </a:r>
            <a:r>
              <a:rPr lang="en-US" dirty="0" smtClean="0"/>
              <a:t> test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 smtClean="0"/>
                  <a:t>The “original” model fit index—all else calculated from it</a:t>
                </a:r>
              </a:p>
              <a:p>
                <a:r>
                  <a:rPr lang="en-US" sz="2800" dirty="0" smtClean="0"/>
                  <a:t>Tests </a:t>
                </a:r>
                <a:r>
                  <a:rPr lang="en-US" sz="2800" i="1" dirty="0" smtClean="0"/>
                  <a:t>H</a:t>
                </a:r>
                <a:r>
                  <a:rPr lang="en-US" sz="2800" baseline="-25000" dirty="0" smtClean="0"/>
                  <a:t>0</a:t>
                </a:r>
                <a:r>
                  <a:rPr lang="en-US" sz="2800" dirty="0" smtClean="0"/>
                  <a:t> of perfect-fitting model</a:t>
                </a:r>
              </a:p>
              <a:p>
                <a:pPr lvl="1"/>
                <a:r>
                  <a:rPr lang="en-US" sz="2600" dirty="0" smtClean="0"/>
                  <a:t>i.e.,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𝑆</m:t>
                    </m:r>
                    <m:r>
                      <a:rPr lang="en-US" sz="2600" b="0" i="1" smtClean="0">
                        <a:latin typeface="Cambria Math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endParaRPr lang="en-US" sz="2600" dirty="0"/>
              </a:p>
              <a:p>
                <a:r>
                  <a:rPr lang="en-US" sz="2800" dirty="0" smtClean="0"/>
                  <a:t>Not especially informative</a:t>
                </a:r>
              </a:p>
              <a:p>
                <a:pPr lvl="1"/>
                <a:r>
                  <a:rPr lang="en-US" sz="2600" i="1" dirty="0" smtClean="0"/>
                  <a:t>H</a:t>
                </a:r>
                <a:r>
                  <a:rPr lang="en-US" sz="2600" i="1" baseline="-25000" dirty="0" smtClean="0"/>
                  <a:t>0</a:t>
                </a:r>
                <a:r>
                  <a:rPr lang="en-US" sz="2600" dirty="0" smtClean="0"/>
                  <a:t> virtually always rejected at typical levels of </a:t>
                </a:r>
                <a:r>
                  <a:rPr lang="en-US" sz="2600" i="1" dirty="0" smtClean="0"/>
                  <a:t>n</a:t>
                </a:r>
              </a:p>
              <a:p>
                <a:pPr lvl="1"/>
                <a:r>
                  <a:rPr lang="en-US" sz="2600" dirty="0" smtClean="0"/>
                  <a:t>We don’t expect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𝑆</m:t>
                    </m:r>
                    <m:r>
                      <a:rPr lang="en-US" sz="2600" i="1">
                        <a:latin typeface="Cambria Math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en-US" sz="2600" dirty="0" smtClean="0"/>
                  <a:t>—all models are wrong!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9" t="-3030" b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 Fit: Absolute Indexes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400" dirty="0" smtClean="0"/>
                  <a:t>Standardized root mean residual (SRMR)</a:t>
                </a:r>
              </a:p>
              <a:p>
                <a:pPr lvl="1"/>
                <a:r>
                  <a:rPr lang="en-US" sz="2200" dirty="0" smtClean="0"/>
                  <a:t>Average standardized residual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𝑣𝑠</m:t>
                    </m:r>
                    <m:r>
                      <a:rPr lang="en-US" sz="2400" b="0" i="1" smtClean="0">
                        <a:latin typeface="Cambria Math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Root means square error of approximation (RMSEA)</a:t>
                </a:r>
              </a:p>
              <a:p>
                <a:pPr lvl="1"/>
                <a:r>
                  <a:rPr lang="en-US" sz="2200" dirty="0" smtClean="0"/>
                  <a:t>Amount of misfit per </a:t>
                </a:r>
                <a:r>
                  <a:rPr lang="en-US" sz="2200" i="1" dirty="0" err="1" smtClean="0"/>
                  <a:t>df</a:t>
                </a:r>
                <a:r>
                  <a:rPr lang="en-US" sz="2200" dirty="0" smtClean="0"/>
                  <a:t> of model</a:t>
                </a:r>
              </a:p>
              <a:p>
                <a:pPr lvl="1"/>
                <a:r>
                  <a:rPr lang="en-US" sz="2200" dirty="0" smtClean="0"/>
                  <a:t>Can calculate 90% CI to test null of close fit  </a:t>
                </a:r>
                <a:endParaRPr lang="en-US" sz="22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758" t="-3209" r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02379" y="4247147"/>
            <a:ext cx="4042610" cy="12032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700841" y="4071938"/>
            <a:ext cx="271462" cy="328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055008" y="4071938"/>
            <a:ext cx="271462" cy="328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95250" y="3425607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Perfect</a:t>
            </a:r>
          </a:p>
          <a:p>
            <a:pPr algn="ctr"/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38455" y="3425606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Worst</a:t>
            </a:r>
          </a:p>
          <a:p>
            <a:pPr algn="ctr"/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062817" y="4071937"/>
            <a:ext cx="271462" cy="3286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747143" y="3431052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Our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7" name="Left Bracket 16"/>
          <p:cNvSpPr/>
          <p:nvPr/>
        </p:nvSpPr>
        <p:spPr>
          <a:xfrm rot="16200000">
            <a:off x="10549756" y="4200430"/>
            <a:ext cx="283880" cy="99809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089607" y="4886145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Absolute</a:t>
            </a:r>
          </a:p>
          <a:p>
            <a:pPr algn="ctr"/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54954" y="6189565"/>
            <a:ext cx="925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.10 (</a:t>
            </a:r>
            <a:r>
              <a:rPr lang="en-US" dirty="0" smtClean="0">
                <a:solidFill>
                  <a:srgbClr val="FF0000"/>
                </a:solidFill>
              </a:rPr>
              <a:t>poor</a:t>
            </a:r>
            <a:r>
              <a:rPr lang="en-US" dirty="0" smtClean="0"/>
              <a:t>); .08-.10 (</a:t>
            </a:r>
            <a:r>
              <a:rPr lang="en-US" dirty="0" smtClean="0">
                <a:solidFill>
                  <a:srgbClr val="FFC000"/>
                </a:solidFill>
              </a:rPr>
              <a:t>mediocre</a:t>
            </a:r>
            <a:r>
              <a:rPr lang="en-US" dirty="0" smtClean="0"/>
              <a:t>); .05-.08 (</a:t>
            </a:r>
            <a:r>
              <a:rPr lang="en-US" dirty="0" smtClean="0">
                <a:solidFill>
                  <a:srgbClr val="D6D401"/>
                </a:solidFill>
              </a:rPr>
              <a:t>acceptable</a:t>
            </a:r>
            <a:r>
              <a:rPr lang="en-US" dirty="0" smtClean="0"/>
              <a:t>); .01-.05 (</a:t>
            </a:r>
            <a:r>
              <a:rPr lang="en-US" dirty="0" smtClean="0">
                <a:solidFill>
                  <a:srgbClr val="92D050"/>
                </a:solidFill>
              </a:rPr>
              <a:t>close</a:t>
            </a:r>
            <a:r>
              <a:rPr lang="en-US" dirty="0" smtClean="0"/>
              <a:t>); .00 (</a:t>
            </a:r>
            <a:r>
              <a:rPr lang="en-US" dirty="0" smtClean="0">
                <a:solidFill>
                  <a:srgbClr val="00B050"/>
                </a:solidFill>
              </a:rPr>
              <a:t>perfect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10" grpId="0" animBg="1"/>
      <p:bldP spid="11" grpId="0"/>
      <p:bldP spid="13" grpId="0"/>
      <p:bldP spid="14" grpId="0" animBg="1"/>
      <p:bldP spid="16" grpId="0"/>
      <p:bldP spid="17" grpId="0" animBg="1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 Fit: Relative Indexes</a:t>
            </a:r>
            <a:endParaRPr lang="en-US" baseline="30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Compare our model to “null” model</a:t>
            </a:r>
          </a:p>
          <a:p>
            <a:pPr lvl="1"/>
            <a:r>
              <a:rPr lang="en-US" sz="2200" dirty="0" smtClean="0"/>
              <a:t>Reasonable “worst-fitting” model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002379" y="4247147"/>
            <a:ext cx="4042610" cy="12032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700841" y="4071938"/>
            <a:ext cx="271462" cy="328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055008" y="4071938"/>
            <a:ext cx="271462" cy="328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95250" y="3425607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Perfect</a:t>
            </a:r>
          </a:p>
          <a:p>
            <a:pPr algn="ctr"/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38455" y="3425606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Worst</a:t>
            </a:r>
          </a:p>
          <a:p>
            <a:pPr algn="ctr"/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062817" y="4071937"/>
            <a:ext cx="271462" cy="3286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747143" y="3431052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Our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4" name="Left Bracket 13"/>
          <p:cNvSpPr/>
          <p:nvPr/>
        </p:nvSpPr>
        <p:spPr>
          <a:xfrm rot="16200000">
            <a:off x="8386619" y="3074215"/>
            <a:ext cx="283310" cy="334054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87099" y="4906632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Relative</a:t>
            </a:r>
          </a:p>
          <a:p>
            <a:pPr algn="ctr"/>
            <a:r>
              <a:rPr lang="en-US" dirty="0" smtClean="0"/>
              <a:t>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5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 Fit: Relative Indexes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Σ</a:t>
            </a:r>
            <a:r>
              <a:rPr lang="en-US" dirty="0"/>
              <a:t>: </a:t>
            </a:r>
            <a:r>
              <a:rPr lang="en-US" dirty="0" smtClean="0"/>
              <a:t>“Null” Model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0586523"/>
              </p:ext>
            </p:extLst>
          </p:nvPr>
        </p:nvGraphicFramePr>
        <p:xfrm>
          <a:off x="1155700" y="3179763"/>
          <a:ext cx="4824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02"/>
                <a:gridCol w="689202"/>
                <a:gridCol w="689202"/>
                <a:gridCol w="689202"/>
                <a:gridCol w="689202"/>
                <a:gridCol w="689202"/>
                <a:gridCol w="689202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3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4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6</a:t>
                      </a:r>
                      <a:endParaRPr lang="en-US" sz="1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200" dirty="0" err="1" smtClean="0"/>
              <a:t>Σ</a:t>
            </a:r>
            <a:r>
              <a:rPr lang="en-US" sz="2200" dirty="0" smtClean="0"/>
              <a:t>: Our Model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1" name="Content Placeholder 7"/>
          <p:cNvGraphicFramePr>
            <a:graphicFrameLocks noGrp="1"/>
          </p:cNvGraphicFramePr>
          <p:nvPr>
            <p:ph sz="quarter" idx="4"/>
          </p:nvPr>
        </p:nvGraphicFramePr>
        <p:xfrm>
          <a:off x="6208713" y="3179763"/>
          <a:ext cx="4824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02"/>
                <a:gridCol w="689202"/>
                <a:gridCol w="689202"/>
                <a:gridCol w="689202"/>
                <a:gridCol w="689202"/>
                <a:gridCol w="689202"/>
                <a:gridCol w="689202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12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13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32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3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4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45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46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Cov</a:t>
                      </a:r>
                      <a:r>
                        <a:rPr lang="en-US" sz="1400" baseline="-25000" dirty="0" smtClean="0"/>
                        <a:t>56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</a:t>
                      </a:r>
                      <a:r>
                        <a:rPr lang="en-US" sz="1400" baseline="-25000" dirty="0" smtClean="0"/>
                        <a:t>6</a:t>
                      </a:r>
                      <a:endParaRPr lang="en-US" sz="1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34143" y="6139543"/>
            <a:ext cx="449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each to </a:t>
            </a:r>
            <a:r>
              <a:rPr lang="en-US" i="1" dirty="0" smtClean="0"/>
              <a:t>S</a:t>
            </a:r>
            <a:r>
              <a:rPr lang="en-US" dirty="0" smtClean="0"/>
              <a:t> to get χ</a:t>
            </a:r>
            <a:r>
              <a:rPr lang="en-US" baseline="30000" dirty="0" smtClean="0"/>
              <a:t>2</a:t>
            </a:r>
            <a:r>
              <a:rPr lang="en-US" dirty="0" smtClean="0"/>
              <a:t> for each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 Fit: Relative Indexes</a:t>
            </a:r>
            <a:endParaRPr lang="en-US" baseline="30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Compare our model to “null” model</a:t>
            </a:r>
          </a:p>
          <a:p>
            <a:pPr marL="742950" lvl="2" indent="-342900"/>
            <a:r>
              <a:rPr lang="en-US" sz="2000" dirty="0"/>
              <a:t>Reasonable “worst-fitting” </a:t>
            </a:r>
            <a:r>
              <a:rPr lang="en-US" sz="2000" dirty="0" smtClean="0"/>
              <a:t>model</a:t>
            </a:r>
            <a:endParaRPr lang="en-US" sz="2200" dirty="0" smtClean="0"/>
          </a:p>
          <a:p>
            <a:r>
              <a:rPr lang="en-US" sz="2400" dirty="0" smtClean="0"/>
              <a:t>Recommended: </a:t>
            </a:r>
          </a:p>
          <a:p>
            <a:pPr lvl="1"/>
            <a:r>
              <a:rPr lang="en-US" sz="2200" dirty="0" smtClean="0"/>
              <a:t>Tucker-Lewis Index (TLI)/Non-Normed Fit Index (NNFI)</a:t>
            </a:r>
          </a:p>
          <a:p>
            <a:pPr lvl="1"/>
            <a:r>
              <a:rPr lang="en-US" sz="2200" dirty="0" smtClean="0"/>
              <a:t>Comparative Fit Index (CFI)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002379" y="4247147"/>
            <a:ext cx="4042610" cy="12032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700841" y="4071938"/>
            <a:ext cx="271462" cy="328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055008" y="4071938"/>
            <a:ext cx="271462" cy="328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95250" y="3425607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Perfect</a:t>
            </a:r>
          </a:p>
          <a:p>
            <a:pPr algn="ctr"/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38455" y="3425606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Worst</a:t>
            </a:r>
          </a:p>
          <a:p>
            <a:pPr algn="ctr"/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062817" y="4071937"/>
            <a:ext cx="271462" cy="3286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747143" y="3431052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Our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4" name="Left Bracket 13"/>
          <p:cNvSpPr/>
          <p:nvPr/>
        </p:nvSpPr>
        <p:spPr>
          <a:xfrm rot="16200000">
            <a:off x="8386619" y="3074215"/>
            <a:ext cx="283310" cy="334054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87099" y="4906632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Relative</a:t>
            </a:r>
          </a:p>
          <a:p>
            <a:pPr algn="ctr"/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4954" y="6189565"/>
            <a:ext cx="925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 .95(</a:t>
            </a:r>
            <a:r>
              <a:rPr lang="en-US" dirty="0" smtClean="0">
                <a:solidFill>
                  <a:srgbClr val="FF0000"/>
                </a:solidFill>
              </a:rPr>
              <a:t>poor</a:t>
            </a:r>
            <a:r>
              <a:rPr lang="en-US" dirty="0" smtClean="0"/>
              <a:t>); .85-.90 (</a:t>
            </a:r>
            <a:r>
              <a:rPr lang="en-US" dirty="0" smtClean="0">
                <a:solidFill>
                  <a:srgbClr val="FFC000"/>
                </a:solidFill>
              </a:rPr>
              <a:t>mediocre</a:t>
            </a:r>
            <a:r>
              <a:rPr lang="en-US" dirty="0" smtClean="0"/>
              <a:t>); .90-.95 (</a:t>
            </a:r>
            <a:r>
              <a:rPr lang="en-US" dirty="0" smtClean="0">
                <a:solidFill>
                  <a:srgbClr val="D6D401"/>
                </a:solidFill>
              </a:rPr>
              <a:t>acceptable</a:t>
            </a:r>
            <a:r>
              <a:rPr lang="en-US" dirty="0" smtClean="0"/>
              <a:t>); .95-.99 (</a:t>
            </a:r>
            <a:r>
              <a:rPr lang="en-US" dirty="0" smtClean="0">
                <a:solidFill>
                  <a:srgbClr val="92D050"/>
                </a:solidFill>
              </a:rPr>
              <a:t>close</a:t>
            </a:r>
            <a:r>
              <a:rPr lang="en-US" dirty="0" smtClean="0"/>
              <a:t>); 1.00 (</a:t>
            </a:r>
            <a:r>
              <a:rPr lang="en-US" dirty="0" smtClean="0">
                <a:solidFill>
                  <a:srgbClr val="00B050"/>
                </a:solidFill>
              </a:rPr>
              <a:t>perfect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2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</a:t>
            </a:r>
            <a:br>
              <a:rPr lang="en-US" dirty="0" smtClean="0"/>
            </a:br>
            <a:r>
              <a:rPr lang="en-US" dirty="0" smtClean="0"/>
              <a:t>Evaluating 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Hu &amp; </a:t>
            </a:r>
            <a:r>
              <a:rPr lang="en-US" sz="2800" dirty="0" err="1" smtClean="0"/>
              <a:t>Bentler</a:t>
            </a:r>
            <a:r>
              <a:rPr lang="en-US" sz="2800" dirty="0" smtClean="0"/>
              <a:t> (1999)</a:t>
            </a:r>
          </a:p>
          <a:p>
            <a:pPr lvl="1"/>
            <a:r>
              <a:rPr lang="en-US" sz="2600" dirty="0" smtClean="0"/>
              <a:t>Recommend two-index evaluation strategy:</a:t>
            </a:r>
            <a:br>
              <a:rPr lang="en-US" sz="2600" dirty="0" smtClean="0"/>
            </a:br>
            <a:r>
              <a:rPr lang="en-US" sz="2800" dirty="0"/>
              <a:t> </a:t>
            </a:r>
            <a:r>
              <a:rPr lang="en-US" sz="2800" dirty="0" smtClean="0"/>
              <a:t>χ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+ 1 absolute index + 1 relative index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Take note when similar indexes radically diverge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There’s A Problem or Two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2800" b="1" dirty="0" smtClean="0"/>
              <a:t>Scale-setting</a:t>
            </a:r>
            <a:r>
              <a:rPr lang="en-US" sz="2800" dirty="0" smtClean="0"/>
              <a:t>: Latent variables are “unobservable”–how do we come to understand their scale? We need a reference point of some kind.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Identification: </a:t>
            </a:r>
            <a:r>
              <a:rPr lang="en-US" sz="2800" i="1" dirty="0" smtClean="0"/>
              <a:t>Many</a:t>
            </a:r>
            <a:r>
              <a:rPr lang="en-US" sz="2800" dirty="0" smtClean="0"/>
              <a:t> unknowns to solve for. We need to ensure the equations for the model are solvable.  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Workshop Materials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3546929"/>
            <a:ext cx="8064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Scale-Setting and Identification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Fix an estimate for every factor to a particular meaningful value; defines latent scale, and makes equations solvable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“Marker-variable”: fix a loading for each factor to 1 </a:t>
            </a:r>
            <a:br>
              <a:rPr lang="en-US" sz="2400" dirty="0" smtClean="0"/>
            </a:br>
            <a:r>
              <a:rPr lang="en-US" sz="2400" dirty="0" smtClean="0"/>
              <a:t>(the default of most SEM software)</a:t>
            </a:r>
          </a:p>
          <a:p>
            <a:pPr lvl="1"/>
            <a:r>
              <a:rPr lang="en-US" sz="2200" dirty="0" smtClean="0"/>
              <a:t>Privileges marker-variable as “gold-standard”, introduces problems later—best avoided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“Fixed-factor”: fix latent variance of each factor to 1</a:t>
            </a:r>
          </a:p>
          <a:p>
            <a:pPr lvl="1"/>
            <a:r>
              <a:rPr lang="en-US" sz="2200" dirty="0" smtClean="0"/>
              <a:t>Standardizes the latent variable—should be your go-to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in </a:t>
            </a:r>
            <a:r>
              <a:rPr lang="en-US" i="1" dirty="0" err="1" smtClean="0"/>
              <a:t>lavaan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Save CFA model syntax in an </a:t>
            </a:r>
            <a:r>
              <a:rPr lang="en-US" sz="2400" i="1" dirty="0" smtClean="0"/>
              <a:t>R</a:t>
            </a:r>
            <a:r>
              <a:rPr lang="en-US" sz="2400" dirty="0" smtClean="0"/>
              <a:t> object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Fit CFA model and specify scale-setting method; save output in a new object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Request summary output from CFA object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Then?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If a preselected model fits well</a:t>
            </a:r>
            <a:r>
              <a:rPr lang="is-IS" sz="2800" dirty="0" smtClean="0"/>
              <a:t>…</a:t>
            </a:r>
            <a:endParaRPr lang="en-US" sz="2800" dirty="0" smtClean="0"/>
          </a:p>
          <a:p>
            <a:pPr lvl="1"/>
            <a:r>
              <a:rPr lang="en-US" sz="2600" dirty="0" smtClean="0"/>
              <a:t>Congrats: you saved yourself the time/money/participants to collect a new sample</a:t>
            </a:r>
          </a:p>
          <a:p>
            <a:pPr lvl="1"/>
            <a:endParaRPr lang="en-US" sz="2600" dirty="0"/>
          </a:p>
          <a:p>
            <a:r>
              <a:rPr lang="en-US" sz="2800" dirty="0" smtClean="0"/>
              <a:t>If a preselected model doesn’t fit well</a:t>
            </a:r>
            <a:r>
              <a:rPr lang="is-IS" sz="2800" dirty="0" smtClean="0"/>
              <a:t>…</a:t>
            </a:r>
          </a:p>
          <a:p>
            <a:pPr lvl="1"/>
            <a:r>
              <a:rPr lang="is-IS" sz="2600" dirty="0" smtClean="0"/>
              <a:t>Time to turn to the data to help inform our theorizing, by using EFA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2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Theory-Building with EFA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</a:t>
            </a:r>
            <a:br>
              <a:rPr lang="en-US" dirty="0" smtClean="0"/>
            </a:br>
            <a:r>
              <a:rPr lang="en-US" dirty="0" smtClean="0"/>
              <a:t>Exploratory 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Like CFA, but indiscriminant pattern of factor loadings</a:t>
            </a:r>
          </a:p>
          <a:p>
            <a:pPr lvl="1"/>
            <a:r>
              <a:rPr lang="en-US" sz="2600" dirty="0" smtClean="0"/>
              <a:t>We estimate a loading for every item on every factor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800" dirty="0" smtClean="0"/>
              <a:t>Many analytic options to specify</a:t>
            </a:r>
          </a:p>
          <a:p>
            <a:pPr lvl="1"/>
            <a:r>
              <a:rPr lang="en-US" sz="2600" dirty="0" smtClean="0"/>
              <a:t>Flexibility is great, but easy to get overwhelmed with all choices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4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Analytic “Phases” of EFA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Estimation/Extraction</a:t>
            </a:r>
          </a:p>
          <a:p>
            <a:pPr lvl="1"/>
            <a:r>
              <a:rPr lang="en-US" sz="2600" dirty="0" smtClean="0"/>
              <a:t>What algorithm will be used to determine values for factor loadings, error variances, latent correlations, etc.,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Retention</a:t>
            </a:r>
          </a:p>
          <a:p>
            <a:pPr lvl="1"/>
            <a:r>
              <a:rPr lang="en-US" sz="2600" dirty="0" smtClean="0"/>
              <a:t>How many factors are necessary to retain?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Rotation</a:t>
            </a:r>
            <a:endParaRPr lang="en-US" sz="2800" dirty="0" smtClean="0"/>
          </a:p>
          <a:p>
            <a:pPr lvl="1"/>
            <a:r>
              <a:rPr lang="en-US" sz="2600" dirty="0" smtClean="0"/>
              <a:t>How should &gt;1 Factor solutions be oriented in multidimensional space</a:t>
            </a:r>
          </a:p>
          <a:p>
            <a:r>
              <a:rPr lang="en-US" sz="2800" b="1" dirty="0" smtClean="0"/>
              <a:t>Spoiler</a:t>
            </a:r>
            <a:r>
              <a:rPr lang="en-US" sz="2800" dirty="0" smtClean="0"/>
              <a:t>: your software defaults to </a:t>
            </a:r>
            <a:r>
              <a:rPr lang="en-US" sz="2800" b="1" u="sng" dirty="0" smtClean="0"/>
              <a:t>worst options </a:t>
            </a:r>
            <a:r>
              <a:rPr lang="en-US" sz="2800" dirty="0" smtClean="0"/>
              <a:t>for all three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0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1—Estimation: </a:t>
            </a:r>
            <a:br>
              <a:rPr lang="en-US" dirty="0" smtClean="0"/>
            </a:br>
            <a:r>
              <a:rPr lang="en-US" dirty="0" smtClean="0"/>
              <a:t>Choosing Between two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Principal Components Analysis </a:t>
            </a:r>
            <a:endParaRPr lang="en-US" sz="3100" dirty="0"/>
          </a:p>
          <a:p>
            <a:pPr marL="914400" lvl="1" indent="-514350"/>
            <a:r>
              <a:rPr lang="en-US" sz="2600" dirty="0" smtClean="0"/>
              <a:t>Default of most factor analysis software</a:t>
            </a:r>
          </a:p>
          <a:p>
            <a:pPr marL="914400" lvl="1" indent="-514350"/>
            <a:r>
              <a:rPr lang="en-US" sz="2600" dirty="0" smtClean="0"/>
              <a:t>Components not meant to be theoretically meaningful constructs—just simple linear reductions</a:t>
            </a:r>
          </a:p>
          <a:p>
            <a:pPr marL="914400" lvl="1" indent="-514350"/>
            <a:r>
              <a:rPr lang="en-US" sz="2600" dirty="0" smtClean="0"/>
              <a:t>Assumes all items measured without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Common Factor Analysis</a:t>
            </a:r>
          </a:p>
          <a:p>
            <a:pPr marL="914400" lvl="1" indent="-514350"/>
            <a:r>
              <a:rPr lang="en-US" sz="2600" dirty="0" smtClean="0"/>
              <a:t>Many subtypes (e.g., maximum likelihood)</a:t>
            </a:r>
          </a:p>
          <a:p>
            <a:pPr marL="914400" lvl="1" indent="-514350"/>
            <a:r>
              <a:rPr lang="en-US" sz="2600" dirty="0" smtClean="0"/>
              <a:t>Intended to uncover theoretically meaningful latent variables</a:t>
            </a:r>
          </a:p>
          <a:p>
            <a:pPr marL="914400" lvl="1" indent="-514350"/>
            <a:r>
              <a:rPr lang="en-US" sz="2600" dirty="0" smtClean="0"/>
              <a:t>Does not make assumptions about error variance in items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Between PCA, EFA, and CFA Models </a:t>
            </a:r>
            <a:r>
              <a:rPr lang="en-US" sz="2000" dirty="0" smtClean="0"/>
              <a:t>(see Sakaluk &amp; Short, 2016)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43080"/>
            <a:ext cx="9303657" cy="2692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2744" y="251097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Principal Components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7081" y="2510972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Factor EFA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4630" y="2510972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Confirmatory Factor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8231" y="6304002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the $%*&amp; would you choose this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2541" y="6296946"/>
            <a:ext cx="454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s-IS" dirty="0" smtClean="0"/>
              <a:t>…i</a:t>
            </a:r>
            <a:r>
              <a:rPr lang="en-US" dirty="0" smtClean="0"/>
              <a:t>f you’re eventually going to do this?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14400" y="5428343"/>
            <a:ext cx="856343" cy="707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0771639" y="5428343"/>
            <a:ext cx="622300" cy="707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7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Devil in the Details: How Are PCA and Common Factor Different?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PCA correlation matrix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3" y="2603500"/>
            <a:ext cx="4825159" cy="576262"/>
          </a:xfrm>
        </p:spPr>
        <p:txBody>
          <a:bodyPr/>
          <a:lstStyle/>
          <a:p>
            <a:r>
              <a:rPr lang="en-US" sz="2000" dirty="0" smtClean="0"/>
              <a:t>Common Factor correlation matrix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9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4460536"/>
              </p:ext>
            </p:extLst>
          </p:nvPr>
        </p:nvGraphicFramePr>
        <p:xfrm>
          <a:off x="1155700" y="3179763"/>
          <a:ext cx="4824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02"/>
                <a:gridCol w="689202"/>
                <a:gridCol w="689202"/>
                <a:gridCol w="689202"/>
                <a:gridCol w="689202"/>
                <a:gridCol w="689202"/>
                <a:gridCol w="689202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12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13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32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14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24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34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15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25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35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45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16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26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36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46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56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80111" y="5775643"/>
            <a:ext cx="533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= variance explained</a:t>
            </a:r>
          </a:p>
          <a:p>
            <a:pPr algn="ctr"/>
            <a:r>
              <a:rPr lang="en-US" dirty="0" smtClean="0"/>
              <a:t>predicting item from every other item (“SMC”)</a:t>
            </a:r>
            <a:endParaRPr lang="en-US" baseline="30000" dirty="0"/>
          </a:p>
        </p:txBody>
      </p:sp>
      <p:graphicFrame>
        <p:nvGraphicFramePr>
          <p:cNvPr id="1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02141324"/>
              </p:ext>
            </p:extLst>
          </p:nvPr>
        </p:nvGraphicFramePr>
        <p:xfrm>
          <a:off x="6208713" y="3179763"/>
          <a:ext cx="4824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02"/>
                <a:gridCol w="689202"/>
                <a:gridCol w="689202"/>
                <a:gridCol w="689202"/>
                <a:gridCol w="689202"/>
                <a:gridCol w="689202"/>
                <a:gridCol w="689202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</a:t>
                      </a:r>
                      <a:r>
                        <a:rPr lang="en-US" sz="1400" b="1" baseline="30000" dirty="0" smtClean="0"/>
                        <a:t>2</a:t>
                      </a:r>
                      <a:r>
                        <a:rPr lang="en-US" sz="1400" b="1" baseline="-25000" dirty="0" smtClean="0"/>
                        <a:t>1</a:t>
                      </a:r>
                      <a:endParaRPr 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12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</a:t>
                      </a:r>
                      <a:r>
                        <a:rPr lang="en-US" sz="1400" b="1" baseline="30000" dirty="0" smtClean="0"/>
                        <a:t>2</a:t>
                      </a:r>
                      <a:r>
                        <a:rPr lang="en-US" sz="1400" b="1" baseline="-25000" dirty="0" smtClean="0"/>
                        <a:t>2</a:t>
                      </a:r>
                      <a:endParaRPr 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13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32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</a:t>
                      </a:r>
                      <a:r>
                        <a:rPr lang="en-US" sz="1400" b="1" baseline="30000" dirty="0" smtClean="0"/>
                        <a:t>2</a:t>
                      </a:r>
                      <a:r>
                        <a:rPr lang="en-US" sz="1400" b="1" baseline="-25000" dirty="0" smtClean="0"/>
                        <a:t>3</a:t>
                      </a:r>
                      <a:endParaRPr 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14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24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34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</a:t>
                      </a:r>
                      <a:r>
                        <a:rPr lang="en-US" sz="1400" b="1" baseline="30000" dirty="0" smtClean="0"/>
                        <a:t>2</a:t>
                      </a:r>
                      <a:r>
                        <a:rPr lang="en-US" sz="1400" b="1" baseline="-25000" dirty="0" smtClean="0"/>
                        <a:t>4</a:t>
                      </a:r>
                      <a:endParaRPr 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15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25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35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45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</a:t>
                      </a:r>
                      <a:r>
                        <a:rPr lang="en-US" sz="1400" b="1" baseline="30000" dirty="0" smtClean="0"/>
                        <a:t>2</a:t>
                      </a:r>
                      <a:r>
                        <a:rPr lang="en-US" sz="1400" b="1" baseline="-25000" dirty="0" smtClean="0"/>
                        <a:t>5</a:t>
                      </a:r>
                      <a:endParaRPr 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Item6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16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26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36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46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Cor</a:t>
                      </a:r>
                      <a:r>
                        <a:rPr lang="en-US" sz="1400" baseline="-25000" dirty="0" smtClean="0"/>
                        <a:t>56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</a:t>
                      </a:r>
                      <a:r>
                        <a:rPr lang="en-US" sz="1400" b="1" baseline="30000" dirty="0" smtClean="0"/>
                        <a:t>2</a:t>
                      </a:r>
                      <a:r>
                        <a:rPr lang="en-US" sz="1400" b="1" baseline="-25000" dirty="0" smtClean="0"/>
                        <a:t>6</a:t>
                      </a:r>
                      <a:endParaRPr lang="en-US" sz="1400" b="1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90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What Are the Practical Consequences of PCA vs. Common Factor Estimation?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i="1" u="sng" dirty="0" smtClean="0"/>
              <a:t>Sometimes</a:t>
            </a:r>
            <a:r>
              <a:rPr lang="en-US" sz="2800" dirty="0" smtClean="0"/>
              <a:t> they will yield identical results</a:t>
            </a:r>
          </a:p>
          <a:p>
            <a:pPr lvl="1"/>
            <a:r>
              <a:rPr lang="en-US" sz="2200" dirty="0" smtClean="0"/>
              <a:t>Only if factor loadings are exceptionally strong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800" dirty="0" smtClean="0"/>
              <a:t>Otherwise PCA is suboptimal—so don</a:t>
            </a:r>
            <a:r>
              <a:rPr lang="uk-UA" sz="2800" dirty="0" smtClean="0"/>
              <a:t>’</a:t>
            </a:r>
            <a:r>
              <a:rPr lang="en-US" sz="2800" dirty="0" smtClean="0"/>
              <a:t>t use it!</a:t>
            </a:r>
          </a:p>
          <a:p>
            <a:pPr lvl="1"/>
            <a:r>
              <a:rPr lang="en-US" sz="2200" dirty="0" smtClean="0"/>
              <a:t>Will overestimate loadings (i.e., you will keep bad items)</a:t>
            </a:r>
          </a:p>
          <a:p>
            <a:pPr lvl="1"/>
            <a:r>
              <a:rPr lang="en-US" sz="2200" dirty="0" smtClean="0"/>
              <a:t>You will underestimate factor correlations, if you estimate them at all (i.e., you will miss out on important theoretical associations between your factors). 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Using </a:t>
            </a:r>
            <a:r>
              <a:rPr lang="en-US" i="1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Because it is your </a:t>
            </a:r>
            <a:r>
              <a:rPr lang="en-US" dirty="0" err="1" smtClean="0"/>
              <a:t>favourite</a:t>
            </a:r>
            <a:r>
              <a:rPr lang="en-US" dirty="0" smtClean="0"/>
              <a:t> price (free</a:t>
            </a:r>
            <a:r>
              <a:rPr lang="en-US" dirty="0" smtClean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Because it is increasingly </a:t>
            </a:r>
            <a:r>
              <a:rPr lang="en-US" dirty="0" smtClean="0"/>
              <a:t>popular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Because </a:t>
            </a:r>
            <a:r>
              <a:rPr lang="en-US" dirty="0"/>
              <a:t>it can do virtually </a:t>
            </a:r>
            <a:r>
              <a:rPr lang="en-US" dirty="0" smtClean="0"/>
              <a:t>everything</a:t>
            </a:r>
          </a:p>
          <a:p>
            <a:pPr marL="857250" lvl="1" indent="-457200"/>
            <a:r>
              <a:rPr lang="en-US" dirty="0" smtClean="0"/>
              <a:t>EFA</a:t>
            </a:r>
          </a:p>
          <a:p>
            <a:pPr marL="857250" lvl="1" indent="-457200"/>
            <a:r>
              <a:rPr lang="en-US" dirty="0" smtClean="0"/>
              <a:t>CFA</a:t>
            </a:r>
          </a:p>
          <a:p>
            <a:pPr marL="857250" lvl="1" indent="-457200"/>
            <a:r>
              <a:rPr lang="en-US" dirty="0" smtClean="0"/>
              <a:t>SEM</a:t>
            </a:r>
          </a:p>
          <a:p>
            <a:pPr marL="857250" lvl="1" indent="-457200"/>
            <a:r>
              <a:rPr lang="en-US" dirty="0" smtClean="0"/>
              <a:t>IRT</a:t>
            </a:r>
          </a:p>
          <a:p>
            <a:pPr marL="857250" lvl="1" indent="-457200"/>
            <a:r>
              <a:rPr lang="en-US" dirty="0" smtClean="0"/>
              <a:t>LCA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Because it is becoming more user friendly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Because it is </a:t>
            </a:r>
            <a:r>
              <a:rPr lang="en-US" dirty="0" smtClean="0"/>
              <a:t>reproducible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Because it makes beautiful visualizations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8014" y="2300287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4804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2—Factor Retention: </a:t>
            </a:r>
            <a:br>
              <a:rPr lang="en-US" dirty="0" smtClean="0"/>
            </a:br>
            <a:r>
              <a:rPr lang="en-US" dirty="0" smtClean="0"/>
              <a:t>How Many Factors to Keep?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Worth asking: Why is it important to get it right?</a:t>
            </a:r>
          </a:p>
          <a:p>
            <a:pPr lvl="1"/>
            <a:r>
              <a:rPr lang="en-US" sz="2600" dirty="0" smtClean="0"/>
              <a:t>Too few: you leave important item variance/theoretical information on the table</a:t>
            </a:r>
          </a:p>
          <a:p>
            <a:pPr lvl="1"/>
            <a:r>
              <a:rPr lang="en-US" sz="2600" dirty="0" smtClean="0"/>
              <a:t>Too many: you introduce redundancy in your factors, leading to multicollinearity issues later</a:t>
            </a:r>
          </a:p>
          <a:p>
            <a:r>
              <a:rPr lang="en-US" sz="2800" dirty="0" smtClean="0"/>
              <a:t>Again: most software defaults to </a:t>
            </a:r>
            <a:r>
              <a:rPr lang="en-US" sz="2800" b="1" u="sng" dirty="0" smtClean="0"/>
              <a:t>least helpful </a:t>
            </a:r>
            <a:r>
              <a:rPr lang="en-US" sz="2800" dirty="0" smtClean="0"/>
              <a:t>retention criteria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3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Unhelpful (but Most Commonly Reported) Criteria for Factor 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% Variance explained</a:t>
            </a:r>
          </a:p>
          <a:p>
            <a:pPr marL="914400" lvl="1" indent="-514350"/>
            <a:r>
              <a:rPr lang="en-US" sz="2000" dirty="0" smtClean="0"/>
              <a:t>Inflated w/ PCA; won’t sum to 100%  w/ common factor</a:t>
            </a:r>
          </a:p>
          <a:p>
            <a:pPr marL="914400" lvl="1" indent="-514350"/>
            <a:r>
              <a:rPr lang="en-US" sz="2200" dirty="0" smtClean="0"/>
              <a:t>How much is/isn’t meaningful?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Eigenvalue &gt; 1 Rule/ “Kaiser Criterion”</a:t>
            </a:r>
          </a:p>
          <a:p>
            <a:pPr marL="914400" lvl="1" indent="-514350"/>
            <a:r>
              <a:rPr lang="en-US" sz="2000" dirty="0" smtClean="0"/>
              <a:t>Developed/only meaningful for PCA</a:t>
            </a:r>
          </a:p>
          <a:p>
            <a:pPr marL="914400" lvl="1" indent="-514350"/>
            <a:r>
              <a:rPr lang="en-US" sz="2200" dirty="0" smtClean="0"/>
              <a:t>Totally arbitrary—why keep 1.01 but ditch 0.99?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Scree Test/Plot</a:t>
            </a:r>
          </a:p>
          <a:p>
            <a:pPr marL="914400" lvl="1" indent="-514350"/>
            <a:r>
              <a:rPr lang="en-US" sz="2400" dirty="0" smtClean="0"/>
              <a:t>Highly subjective—can be very ambiguous</a:t>
            </a:r>
          </a:p>
          <a:p>
            <a:pPr marL="914400" lvl="1" indent="-514350"/>
            <a:r>
              <a:rPr lang="en-US" sz="2400" dirty="0" smtClean="0"/>
              <a:t>Can be accurate, but only with very strongly defined factors</a:t>
            </a:r>
          </a:p>
          <a:p>
            <a:pPr marL="914400" lvl="1" indent="-51435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6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More-Helpful Criteria for </a:t>
            </a:r>
            <a:br>
              <a:rPr lang="en-US" dirty="0" smtClean="0"/>
            </a:br>
            <a:r>
              <a:rPr lang="en-US" dirty="0" smtClean="0"/>
              <a:t>Factor 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Parallel Analysis</a:t>
            </a:r>
          </a:p>
          <a:p>
            <a:pPr marL="914400" lvl="1" indent="-514350"/>
            <a:r>
              <a:rPr lang="en-US" sz="2400" dirty="0" smtClean="0"/>
              <a:t>Simulation technique—scree test on steroids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Absolute/Relative Indexes of Model Fit</a:t>
            </a:r>
          </a:p>
          <a:p>
            <a:pPr marL="914400" lvl="1" indent="-514350"/>
            <a:r>
              <a:rPr lang="en-US" sz="2400" dirty="0" smtClean="0"/>
              <a:t>Yes. The very same ones as in CFA. Require ML estimation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Nested Model Comparisons (i.e., Δχ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tests)*</a:t>
            </a:r>
          </a:p>
          <a:p>
            <a:pPr marL="914400" lvl="1" indent="-514350"/>
            <a:r>
              <a:rPr lang="en-US" sz="2400" dirty="0" smtClean="0"/>
              <a:t>Do more complicated models (i.e., more factors) significantly improve fit to data?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6299200"/>
            <a:ext cx="96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smtClean="0"/>
              <a:t>See easy-to-use Excel spreadsheet in Sakaluk &amp; Short (2016) supplemental materials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6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 Test vs. Parallel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 Test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7" y="3179760"/>
            <a:ext cx="3469488" cy="3288541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Parallel Analysis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59" y="3404013"/>
            <a:ext cx="2996306" cy="2840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All About the Numbers: </a:t>
            </a:r>
            <a:br>
              <a:rPr lang="en-US" dirty="0" smtClean="0"/>
            </a:br>
            <a:r>
              <a:rPr lang="en-US" dirty="0" smtClean="0"/>
              <a:t>Theory and Interpretability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Don’t let the numbers “handcuff” you—at least at this stage</a:t>
            </a:r>
          </a:p>
          <a:p>
            <a:pPr lvl="1"/>
            <a:r>
              <a:rPr lang="en-US" sz="2600" dirty="0" smtClean="0"/>
              <a:t>Pick a solution that is empirically tenable, but among those, remember that </a:t>
            </a:r>
            <a:r>
              <a:rPr lang="en-US" sz="2600" u="sng" dirty="0" smtClean="0"/>
              <a:t>you</a:t>
            </a:r>
            <a:r>
              <a:rPr lang="en-US" sz="2600" dirty="0" smtClean="0"/>
              <a:t> are in charge</a:t>
            </a:r>
            <a:br>
              <a:rPr lang="en-US" sz="2600" dirty="0" smtClean="0"/>
            </a:b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Phase 3—Factor Rotation: </a:t>
            </a:r>
            <a:br>
              <a:rPr lang="en-US" sz="2600" dirty="0" smtClean="0"/>
            </a:br>
            <a:r>
              <a:rPr lang="en-US" sz="2600" dirty="0" smtClean="0"/>
              <a:t>Orienting Factor Solutions in Multidimensional Space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Multi-factor EFA solutions are “indeterminate”</a:t>
            </a:r>
          </a:p>
          <a:p>
            <a:pPr lvl="1"/>
            <a:r>
              <a:rPr lang="en-US" sz="2400" dirty="0" smtClean="0"/>
              <a:t>Infinite # of equally well-fitting solutions, oriented differently in multidimensional space</a:t>
            </a:r>
            <a:endParaRPr lang="en-US" sz="2400" dirty="0"/>
          </a:p>
          <a:p>
            <a:r>
              <a:rPr lang="en-US" sz="2600" dirty="0" smtClean="0"/>
              <a:t>How to choose among them? </a:t>
            </a:r>
          </a:p>
          <a:p>
            <a:pPr lvl="1"/>
            <a:r>
              <a:rPr lang="en-US" sz="2400" dirty="0" err="1" smtClean="0"/>
              <a:t>Thurstone’s</a:t>
            </a:r>
            <a:r>
              <a:rPr lang="en-US" sz="2400" dirty="0" smtClean="0"/>
              <a:t> principle of “Simple Structure” via rotation</a:t>
            </a:r>
          </a:p>
          <a:p>
            <a:pPr lvl="2"/>
            <a:r>
              <a:rPr lang="en-US" sz="2200" dirty="0" smtClean="0"/>
              <a:t>Translation: discriminating pattern of factor loadings (items shouldn’t load onto </a:t>
            </a:r>
            <a:r>
              <a:rPr lang="en-US" sz="2200" b="1" u="sng" dirty="0" smtClean="0"/>
              <a:t>every</a:t>
            </a:r>
            <a:r>
              <a:rPr lang="en-US" sz="2200" dirty="0" smtClean="0"/>
              <a:t> [not multiple] factor)</a:t>
            </a:r>
          </a:p>
          <a:p>
            <a:pPr lvl="2"/>
            <a:r>
              <a:rPr lang="en-US" sz="2200" dirty="0" smtClean="0"/>
              <a:t>Should make for easier interpretation of factors</a:t>
            </a:r>
          </a:p>
          <a:p>
            <a:pPr lvl="2"/>
            <a:r>
              <a:rPr lang="en-US" sz="2200" dirty="0" smtClean="0"/>
              <a:t>Should be more replicable</a:t>
            </a:r>
          </a:p>
          <a:p>
            <a:r>
              <a:rPr lang="en-US" sz="2600" b="1" dirty="0" smtClean="0"/>
              <a:t>SURPRISE</a:t>
            </a:r>
            <a:r>
              <a:rPr lang="en-US" sz="2600" dirty="0" smtClean="0"/>
              <a:t>: software defaults to worst rotation methods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Rotation Strategies—and Myths About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Orthogonal rotation (e.g., </a:t>
            </a:r>
            <a:r>
              <a:rPr lang="en-US" sz="2800" dirty="0" err="1" smtClean="0"/>
              <a:t>varimax</a:t>
            </a:r>
            <a:r>
              <a:rPr lang="en-US" sz="2800" dirty="0" smtClean="0"/>
              <a:t>)</a:t>
            </a:r>
          </a:p>
          <a:p>
            <a:pPr lvl="1"/>
            <a:r>
              <a:rPr lang="en-US" sz="2200" u="sng" dirty="0" smtClean="0"/>
              <a:t>Assumes</a:t>
            </a:r>
            <a:r>
              <a:rPr lang="en-US" sz="2200" dirty="0" smtClean="0"/>
              <a:t> factors are uncorrelated</a:t>
            </a:r>
          </a:p>
          <a:p>
            <a:pPr lvl="1"/>
            <a:r>
              <a:rPr lang="en-US" sz="2200" dirty="0" smtClean="0"/>
              <a:t>Myth: does not “make” factors uncorrelated</a:t>
            </a:r>
          </a:p>
          <a:p>
            <a:pPr lvl="1"/>
            <a:endParaRPr lang="en-US" sz="2200" dirty="0" smtClean="0"/>
          </a:p>
          <a:p>
            <a:r>
              <a:rPr lang="en-US" sz="2800" dirty="0" smtClean="0"/>
              <a:t>Oblique rotation (e.g., </a:t>
            </a:r>
            <a:r>
              <a:rPr lang="en-US" sz="2800" dirty="0" err="1" smtClean="0"/>
              <a:t>oblimin</a:t>
            </a:r>
            <a:r>
              <a:rPr lang="en-US" sz="2800" dirty="0" smtClean="0"/>
              <a:t>, </a:t>
            </a:r>
            <a:r>
              <a:rPr lang="en-US" sz="2800" dirty="0" err="1" smtClean="0"/>
              <a:t>promax</a:t>
            </a:r>
            <a:r>
              <a:rPr lang="en-US" sz="2800" dirty="0" smtClean="0"/>
              <a:t>, etc.,)</a:t>
            </a:r>
          </a:p>
          <a:p>
            <a:pPr lvl="1"/>
            <a:r>
              <a:rPr lang="en-US" sz="2200" dirty="0" smtClean="0"/>
              <a:t>Estimates correlations between factors</a:t>
            </a:r>
          </a:p>
          <a:p>
            <a:pPr lvl="1"/>
            <a:r>
              <a:rPr lang="en-US" sz="2200" dirty="0" smtClean="0"/>
              <a:t>If correlations are 0, will look like an orthogonal solution</a:t>
            </a:r>
          </a:p>
          <a:p>
            <a:pPr lvl="1"/>
            <a:r>
              <a:rPr lang="en-US" sz="2200" dirty="0" smtClean="0"/>
              <a:t>Myth: oblique solutions have worse simple structure</a:t>
            </a:r>
          </a:p>
          <a:p>
            <a:pPr lvl="2"/>
            <a:r>
              <a:rPr lang="en-US" sz="2000" dirty="0" smtClean="0"/>
              <a:t>Simple structure of oblique solution better when correlations &gt;0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Preliminary Model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Retaining/culling items</a:t>
            </a:r>
          </a:p>
          <a:p>
            <a:pPr lvl="1"/>
            <a:r>
              <a:rPr lang="en-US" sz="2600" dirty="0" smtClean="0"/>
              <a:t>A cautionary note on arbitrary cutoffs for “important” factor loading values (e.g., .32)</a:t>
            </a:r>
          </a:p>
          <a:p>
            <a:pPr lvl="1"/>
            <a:r>
              <a:rPr lang="en-US" sz="2600" dirty="0" smtClean="0"/>
              <a:t>Select items from the breadth of construct space, and avoid redundancy</a:t>
            </a:r>
          </a:p>
          <a:p>
            <a:pPr lvl="2"/>
            <a:r>
              <a:rPr lang="en-US" sz="2400" dirty="0" smtClean="0"/>
              <a:t>Highest-loading not always better</a:t>
            </a:r>
          </a:p>
          <a:p>
            <a:pPr lvl="1"/>
            <a:r>
              <a:rPr lang="en-US" sz="2600" dirty="0" smtClean="0"/>
              <a:t>Removing cross-loading items can result in lost theoretical nuance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In-Depth Theory Testing with CFA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Your Model with </a:t>
            </a:r>
            <a:br>
              <a:rPr lang="en-US" dirty="0" smtClean="0"/>
            </a:br>
            <a:r>
              <a:rPr lang="en-US" dirty="0" smtClean="0"/>
              <a:t>a New Sample (!!!)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Good news!</a:t>
            </a:r>
          </a:p>
          <a:p>
            <a:pPr lvl="1"/>
            <a:r>
              <a:rPr lang="en-US" sz="2600" dirty="0" smtClean="0"/>
              <a:t>You already know how to do it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800" dirty="0" smtClean="0"/>
              <a:t>Bad news</a:t>
            </a:r>
            <a:r>
              <a:rPr lang="is-IS" sz="2800" dirty="0" smtClean="0"/>
              <a:t>…</a:t>
            </a:r>
          </a:p>
          <a:p>
            <a:pPr lvl="1"/>
            <a:r>
              <a:rPr lang="is-IS" sz="2600" dirty="0" smtClean="0"/>
              <a:t>More is personally “riding” on the outcome</a:t>
            </a:r>
          </a:p>
          <a:p>
            <a:pPr lvl="1"/>
            <a:r>
              <a:rPr lang="is-IS" sz="2600" dirty="0" smtClean="0"/>
              <a:t>Consider pre-registering your data analysis strategy to avoid temptation of p-hacking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1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Convincing? </a:t>
            </a:r>
            <a:br>
              <a:rPr lang="en-US" dirty="0" smtClean="0"/>
            </a:br>
            <a:r>
              <a:rPr lang="en-US" dirty="0" smtClean="0"/>
              <a:t>SPSS </a:t>
            </a:r>
            <a:r>
              <a:rPr lang="en-US" i="1" dirty="0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for Parallel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51067"/>
            <a:ext cx="8061008" cy="461405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mxloops</a:t>
            </a:r>
            <a:r>
              <a:rPr lang="en-US" dirty="0"/>
              <a:t>=9000 </a:t>
            </a:r>
            <a:r>
              <a:rPr lang="en-US" dirty="0" err="1"/>
              <a:t>printback</a:t>
            </a:r>
            <a:r>
              <a:rPr lang="en-US" dirty="0"/>
              <a:t>=off width=80  seed = 1953125.matrix.* Enter the name/location of the data file for analyses after "FILE =";  If you specify "FILE = *", then the program will read the current,  active SPSS data file; Alternatively, enter the name/location  of a previously saved SPSS data file instead of "*";  you can use the "/ VAR =" subcommand after "/ missing=omit"  subcommand to select variables for the </a:t>
            </a:r>
            <a:r>
              <a:rPr lang="en-US" dirty="0" err="1"/>
              <a:t>analyses.GET</a:t>
            </a:r>
            <a:r>
              <a:rPr lang="en-US" dirty="0"/>
              <a:t> raw / FILE = * / missing=omit / VAR = y1 to y6.* Enter the desired number of parallel data sets </a:t>
            </a:r>
            <a:r>
              <a:rPr lang="en-US" dirty="0" err="1"/>
              <a:t>here.compute</a:t>
            </a:r>
            <a:r>
              <a:rPr lang="en-US" dirty="0"/>
              <a:t> </a:t>
            </a:r>
            <a:r>
              <a:rPr lang="en-US" dirty="0" err="1"/>
              <a:t>ndatsets</a:t>
            </a:r>
            <a:r>
              <a:rPr lang="en-US" dirty="0"/>
              <a:t> = 100.* Enter the desired percentile </a:t>
            </a:r>
            <a:r>
              <a:rPr lang="en-US" dirty="0" err="1"/>
              <a:t>here.compute</a:t>
            </a:r>
            <a:r>
              <a:rPr lang="en-US" dirty="0"/>
              <a:t> percent  = 95.* Enter either  1 for principal components analysis, or  2 for principal axis/common factor </a:t>
            </a:r>
            <a:r>
              <a:rPr lang="en-US" dirty="0" err="1"/>
              <a:t>analysis.compute</a:t>
            </a:r>
            <a:r>
              <a:rPr lang="en-US" dirty="0"/>
              <a:t> kind = 2 .* Enter either  1 for normally distributed random data generation parallel analysis, or  2 for permutations of the raw data </a:t>
            </a:r>
            <a:r>
              <a:rPr lang="en-US" dirty="0" err="1"/>
              <a:t>set.compute</a:t>
            </a:r>
            <a:r>
              <a:rPr lang="en-US" dirty="0"/>
              <a:t> </a:t>
            </a:r>
            <a:r>
              <a:rPr lang="en-US" dirty="0" err="1"/>
              <a:t>randtype</a:t>
            </a:r>
            <a:r>
              <a:rPr lang="en-US" dirty="0"/>
              <a:t> = 2.****************** End of user specifications. ******************compute </a:t>
            </a:r>
            <a:r>
              <a:rPr lang="en-US" dirty="0" err="1"/>
              <a:t>ncases</a:t>
            </a:r>
            <a:r>
              <a:rPr lang="en-US" dirty="0"/>
              <a:t>   = </a:t>
            </a:r>
            <a:r>
              <a:rPr lang="en-US" dirty="0" err="1"/>
              <a:t>nrow</a:t>
            </a:r>
            <a:r>
              <a:rPr lang="en-US" dirty="0"/>
              <a:t>(raw). compute </a:t>
            </a:r>
            <a:r>
              <a:rPr lang="en-US" dirty="0" err="1"/>
              <a:t>nvars</a:t>
            </a:r>
            <a:r>
              <a:rPr lang="en-US" dirty="0"/>
              <a:t>    = </a:t>
            </a:r>
            <a:r>
              <a:rPr lang="en-US" dirty="0" err="1"/>
              <a:t>ncol</a:t>
            </a:r>
            <a:r>
              <a:rPr lang="en-US" dirty="0"/>
              <a:t>(raw).* principal components analysis &amp; random normal data </a:t>
            </a:r>
            <a:r>
              <a:rPr lang="en-US" dirty="0" err="1"/>
              <a:t>generation.do</a:t>
            </a:r>
            <a:r>
              <a:rPr lang="en-US" dirty="0"/>
              <a:t> if (kind = 1 and </a:t>
            </a:r>
            <a:r>
              <a:rPr lang="en-US" dirty="0" err="1"/>
              <a:t>randtype</a:t>
            </a:r>
            <a:r>
              <a:rPr lang="en-US" dirty="0"/>
              <a:t> = 1).compute nm1 = 1 / (ncases-1).compute </a:t>
            </a:r>
            <a:r>
              <a:rPr lang="en-US" dirty="0" err="1"/>
              <a:t>vcv</a:t>
            </a:r>
            <a:r>
              <a:rPr lang="en-US" dirty="0"/>
              <a:t> = nm1 * (</a:t>
            </a:r>
            <a:r>
              <a:rPr lang="en-US" dirty="0" err="1"/>
              <a:t>sscp</a:t>
            </a:r>
            <a:r>
              <a:rPr lang="en-US" dirty="0"/>
              <a:t>(raw) - ((t(</a:t>
            </a:r>
            <a:r>
              <a:rPr lang="en-US" dirty="0" err="1"/>
              <a:t>csum</a:t>
            </a:r>
            <a:r>
              <a:rPr lang="en-US" dirty="0"/>
              <a:t>(raw))*</a:t>
            </a:r>
            <a:r>
              <a:rPr lang="en-US" dirty="0" err="1"/>
              <a:t>csum</a:t>
            </a:r>
            <a:r>
              <a:rPr lang="en-US" dirty="0"/>
              <a:t>(raw))/</a:t>
            </a:r>
            <a:r>
              <a:rPr lang="en-US" dirty="0" err="1"/>
              <a:t>ncases</a:t>
            </a:r>
            <a:r>
              <a:rPr lang="en-US" dirty="0"/>
              <a:t>)).compute d = </a:t>
            </a:r>
            <a:r>
              <a:rPr lang="en-US" dirty="0" err="1"/>
              <a:t>inv</a:t>
            </a:r>
            <a:r>
              <a:rPr lang="en-US" dirty="0"/>
              <a:t>(</a:t>
            </a:r>
            <a:r>
              <a:rPr lang="en-US" dirty="0" err="1"/>
              <a:t>mdiag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vcv</a:t>
            </a:r>
            <a:r>
              <a:rPr lang="en-US" dirty="0"/>
              <a:t>)))).compute </a:t>
            </a:r>
            <a:r>
              <a:rPr lang="en-US" dirty="0" err="1"/>
              <a:t>realeval</a:t>
            </a:r>
            <a:r>
              <a:rPr lang="en-US" dirty="0"/>
              <a:t> = </a:t>
            </a:r>
            <a:r>
              <a:rPr lang="en-US" dirty="0" err="1"/>
              <a:t>eval</a:t>
            </a:r>
            <a:r>
              <a:rPr lang="en-US" dirty="0"/>
              <a:t>(d * </a:t>
            </a:r>
            <a:r>
              <a:rPr lang="en-US" dirty="0" err="1"/>
              <a:t>vcv</a:t>
            </a:r>
            <a:r>
              <a:rPr lang="en-US" dirty="0"/>
              <a:t> * d).compute </a:t>
            </a:r>
            <a:r>
              <a:rPr lang="en-US" dirty="0" err="1"/>
              <a:t>evals</a:t>
            </a:r>
            <a:r>
              <a:rPr lang="en-US" dirty="0"/>
              <a:t> = make(nvars,ndatsets,-9999).loop #</a:t>
            </a:r>
            <a:r>
              <a:rPr lang="en-US" dirty="0" err="1"/>
              <a:t>nds</a:t>
            </a:r>
            <a:r>
              <a:rPr lang="en-US" dirty="0"/>
              <a:t> = 1 to </a:t>
            </a:r>
            <a:r>
              <a:rPr lang="en-US" dirty="0" err="1"/>
              <a:t>ndatsets.compute</a:t>
            </a:r>
            <a:r>
              <a:rPr lang="en-US" dirty="0"/>
              <a:t> x = </a:t>
            </a:r>
            <a:r>
              <a:rPr lang="en-US" dirty="0" err="1"/>
              <a:t>sqrt</a:t>
            </a:r>
            <a:r>
              <a:rPr lang="en-US" dirty="0"/>
              <a:t>(2 * (ln(uniform(</a:t>
            </a:r>
            <a:r>
              <a:rPr lang="en-US" dirty="0" err="1"/>
              <a:t>ncases,nvars</a:t>
            </a:r>
            <a:r>
              <a:rPr lang="en-US" dirty="0"/>
              <a:t>)) * -1) ) &amp;*            cos(6.283185 * uniform(</a:t>
            </a:r>
            <a:r>
              <a:rPr lang="en-US" dirty="0" err="1"/>
              <a:t>ncases,nvars</a:t>
            </a:r>
            <a:r>
              <a:rPr lang="en-US" dirty="0"/>
              <a:t>) ).compute </a:t>
            </a:r>
            <a:r>
              <a:rPr lang="en-US" dirty="0" err="1"/>
              <a:t>vcv</a:t>
            </a:r>
            <a:r>
              <a:rPr lang="en-US" dirty="0"/>
              <a:t> = nm1 * (</a:t>
            </a:r>
            <a:r>
              <a:rPr lang="en-US" dirty="0" err="1"/>
              <a:t>sscp</a:t>
            </a:r>
            <a:r>
              <a:rPr lang="en-US" dirty="0"/>
              <a:t>(x) - ((t(</a:t>
            </a:r>
            <a:r>
              <a:rPr lang="en-US" dirty="0" err="1"/>
              <a:t>csum</a:t>
            </a:r>
            <a:r>
              <a:rPr lang="en-US" dirty="0"/>
              <a:t>(x))*</a:t>
            </a:r>
            <a:r>
              <a:rPr lang="en-US" dirty="0" err="1"/>
              <a:t>csum</a:t>
            </a:r>
            <a:r>
              <a:rPr lang="en-US" dirty="0"/>
              <a:t>(x))/</a:t>
            </a:r>
            <a:r>
              <a:rPr lang="en-US" dirty="0" err="1"/>
              <a:t>ncases</a:t>
            </a:r>
            <a:r>
              <a:rPr lang="en-US" dirty="0"/>
              <a:t>)).compute d = </a:t>
            </a:r>
            <a:r>
              <a:rPr lang="en-US" dirty="0" err="1"/>
              <a:t>inv</a:t>
            </a:r>
            <a:r>
              <a:rPr lang="en-US" dirty="0"/>
              <a:t>(</a:t>
            </a:r>
            <a:r>
              <a:rPr lang="en-US" dirty="0" err="1"/>
              <a:t>mdiag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vcv</a:t>
            </a:r>
            <a:r>
              <a:rPr lang="en-US" dirty="0"/>
              <a:t>)))).compute </a:t>
            </a:r>
            <a:r>
              <a:rPr lang="en-US" dirty="0" err="1"/>
              <a:t>evals</a:t>
            </a:r>
            <a:r>
              <a:rPr lang="en-US" dirty="0"/>
              <a:t>(:,#</a:t>
            </a:r>
            <a:r>
              <a:rPr lang="en-US" dirty="0" err="1"/>
              <a:t>nds</a:t>
            </a:r>
            <a:r>
              <a:rPr lang="en-US" dirty="0"/>
              <a:t>) = </a:t>
            </a:r>
            <a:r>
              <a:rPr lang="en-US" dirty="0" err="1"/>
              <a:t>eval</a:t>
            </a:r>
            <a:r>
              <a:rPr lang="en-US" dirty="0"/>
              <a:t>(d * </a:t>
            </a:r>
            <a:r>
              <a:rPr lang="en-US" dirty="0" err="1"/>
              <a:t>vcv</a:t>
            </a:r>
            <a:r>
              <a:rPr lang="en-US" dirty="0"/>
              <a:t> * d).end </a:t>
            </a:r>
            <a:r>
              <a:rPr lang="en-US" dirty="0" err="1"/>
              <a:t>loop.end</a:t>
            </a:r>
            <a:r>
              <a:rPr lang="en-US" dirty="0"/>
              <a:t> if.* principal components analysis &amp; raw data </a:t>
            </a:r>
            <a:r>
              <a:rPr lang="en-US" dirty="0" err="1"/>
              <a:t>permutation.do</a:t>
            </a:r>
            <a:r>
              <a:rPr lang="en-US" dirty="0"/>
              <a:t> if (kind = 1 and </a:t>
            </a:r>
            <a:r>
              <a:rPr lang="en-US" dirty="0" err="1"/>
              <a:t>randtype</a:t>
            </a:r>
            <a:r>
              <a:rPr lang="en-US" dirty="0"/>
              <a:t> = 2).compute nm1 = 1 / (ncases-1).compute </a:t>
            </a:r>
            <a:r>
              <a:rPr lang="en-US" dirty="0" err="1"/>
              <a:t>vcv</a:t>
            </a:r>
            <a:r>
              <a:rPr lang="en-US" dirty="0"/>
              <a:t> = nm1 * (</a:t>
            </a:r>
            <a:r>
              <a:rPr lang="en-US" dirty="0" err="1"/>
              <a:t>sscp</a:t>
            </a:r>
            <a:r>
              <a:rPr lang="en-US" dirty="0"/>
              <a:t>(raw) - ((t(</a:t>
            </a:r>
            <a:r>
              <a:rPr lang="en-US" dirty="0" err="1"/>
              <a:t>csum</a:t>
            </a:r>
            <a:r>
              <a:rPr lang="en-US" dirty="0"/>
              <a:t>(raw))*</a:t>
            </a:r>
            <a:r>
              <a:rPr lang="en-US" dirty="0" err="1"/>
              <a:t>csum</a:t>
            </a:r>
            <a:r>
              <a:rPr lang="en-US" dirty="0"/>
              <a:t>(raw))/</a:t>
            </a:r>
            <a:r>
              <a:rPr lang="en-US" dirty="0" err="1"/>
              <a:t>ncases</a:t>
            </a:r>
            <a:r>
              <a:rPr lang="en-US" dirty="0"/>
              <a:t>)).compute d = </a:t>
            </a:r>
            <a:r>
              <a:rPr lang="en-US" dirty="0" err="1"/>
              <a:t>inv</a:t>
            </a:r>
            <a:r>
              <a:rPr lang="en-US" dirty="0"/>
              <a:t>(</a:t>
            </a:r>
            <a:r>
              <a:rPr lang="en-US" dirty="0" err="1"/>
              <a:t>mdiag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vcv</a:t>
            </a:r>
            <a:r>
              <a:rPr lang="en-US" dirty="0"/>
              <a:t>)))).compute </a:t>
            </a:r>
            <a:r>
              <a:rPr lang="en-US" dirty="0" err="1"/>
              <a:t>realeval</a:t>
            </a:r>
            <a:r>
              <a:rPr lang="en-US" dirty="0"/>
              <a:t> = </a:t>
            </a:r>
            <a:r>
              <a:rPr lang="en-US" dirty="0" err="1"/>
              <a:t>eval</a:t>
            </a:r>
            <a:r>
              <a:rPr lang="en-US" dirty="0"/>
              <a:t>(d * </a:t>
            </a:r>
            <a:r>
              <a:rPr lang="en-US" dirty="0" err="1"/>
              <a:t>vcv</a:t>
            </a:r>
            <a:r>
              <a:rPr lang="en-US" dirty="0"/>
              <a:t> * d).compute </a:t>
            </a:r>
            <a:r>
              <a:rPr lang="en-US" dirty="0" err="1"/>
              <a:t>evals</a:t>
            </a:r>
            <a:r>
              <a:rPr lang="en-US" dirty="0"/>
              <a:t> = make(nvars,ndatsets,-9999).loop #</a:t>
            </a:r>
            <a:r>
              <a:rPr lang="en-US" dirty="0" err="1"/>
              <a:t>nds</a:t>
            </a:r>
            <a:r>
              <a:rPr lang="en-US" dirty="0"/>
              <a:t> = 1 to </a:t>
            </a:r>
            <a:r>
              <a:rPr lang="en-US" dirty="0" err="1"/>
              <a:t>ndatsets.compute</a:t>
            </a:r>
            <a:r>
              <a:rPr lang="en-US" dirty="0"/>
              <a:t> x = </a:t>
            </a:r>
            <a:r>
              <a:rPr lang="en-US" dirty="0" err="1"/>
              <a:t>raw.loop</a:t>
            </a:r>
            <a:r>
              <a:rPr lang="en-US" dirty="0"/>
              <a:t> #c = 1 to </a:t>
            </a:r>
            <a:r>
              <a:rPr lang="en-US" dirty="0" err="1"/>
              <a:t>nvars.loop</a:t>
            </a:r>
            <a:r>
              <a:rPr lang="en-US" dirty="0"/>
              <a:t> #r = 1 to (</a:t>
            </a:r>
            <a:r>
              <a:rPr lang="en-US" dirty="0" err="1"/>
              <a:t>ncases</a:t>
            </a:r>
            <a:r>
              <a:rPr lang="en-US" dirty="0"/>
              <a:t> -1).compute k = </a:t>
            </a:r>
            <a:r>
              <a:rPr lang="en-US" dirty="0" err="1"/>
              <a:t>trunc</a:t>
            </a:r>
            <a:r>
              <a:rPr lang="en-US" dirty="0"/>
              <a:t>( (</a:t>
            </a:r>
            <a:r>
              <a:rPr lang="en-US" dirty="0" err="1"/>
              <a:t>ncases</a:t>
            </a:r>
            <a:r>
              <a:rPr lang="en-US" dirty="0"/>
              <a:t> - #r + 1) * uniform(1,1) + 1 )  + #r - 1.compute d = x(#</a:t>
            </a:r>
            <a:r>
              <a:rPr lang="en-US" dirty="0" err="1"/>
              <a:t>r,#c</a:t>
            </a:r>
            <a:r>
              <a:rPr lang="en-US" dirty="0"/>
              <a:t>).compute x(#</a:t>
            </a:r>
            <a:r>
              <a:rPr lang="en-US" dirty="0" err="1"/>
              <a:t>r,#c</a:t>
            </a:r>
            <a:r>
              <a:rPr lang="en-US" dirty="0"/>
              <a:t>) = x(</a:t>
            </a:r>
            <a:r>
              <a:rPr lang="en-US" dirty="0" err="1"/>
              <a:t>k,#c</a:t>
            </a:r>
            <a:r>
              <a:rPr lang="en-US" dirty="0"/>
              <a:t>).compute x(</a:t>
            </a:r>
            <a:r>
              <a:rPr lang="en-US" dirty="0" err="1"/>
              <a:t>k,#c</a:t>
            </a:r>
            <a:r>
              <a:rPr lang="en-US" dirty="0"/>
              <a:t>) = </a:t>
            </a:r>
            <a:r>
              <a:rPr lang="en-US" dirty="0" err="1"/>
              <a:t>d.end</a:t>
            </a:r>
            <a:r>
              <a:rPr lang="en-US" dirty="0"/>
              <a:t> </a:t>
            </a:r>
            <a:r>
              <a:rPr lang="en-US" dirty="0" err="1"/>
              <a:t>loop.end</a:t>
            </a:r>
            <a:r>
              <a:rPr lang="en-US" dirty="0"/>
              <a:t> </a:t>
            </a:r>
            <a:r>
              <a:rPr lang="en-US" dirty="0" err="1"/>
              <a:t>loop.compute</a:t>
            </a:r>
            <a:r>
              <a:rPr lang="en-US" dirty="0"/>
              <a:t> </a:t>
            </a:r>
            <a:r>
              <a:rPr lang="en-US" dirty="0" err="1"/>
              <a:t>vcv</a:t>
            </a:r>
            <a:r>
              <a:rPr lang="en-US" dirty="0"/>
              <a:t> = nm1 * (</a:t>
            </a:r>
            <a:r>
              <a:rPr lang="en-US" dirty="0" err="1"/>
              <a:t>sscp</a:t>
            </a:r>
            <a:r>
              <a:rPr lang="en-US" dirty="0"/>
              <a:t>(x) - ((t(</a:t>
            </a:r>
            <a:r>
              <a:rPr lang="en-US" dirty="0" err="1"/>
              <a:t>csum</a:t>
            </a:r>
            <a:r>
              <a:rPr lang="en-US" dirty="0"/>
              <a:t>(x))*</a:t>
            </a:r>
            <a:r>
              <a:rPr lang="en-US" dirty="0" err="1"/>
              <a:t>csum</a:t>
            </a:r>
            <a:r>
              <a:rPr lang="en-US" dirty="0"/>
              <a:t>(x))/</a:t>
            </a:r>
            <a:r>
              <a:rPr lang="en-US" dirty="0" err="1"/>
              <a:t>ncases</a:t>
            </a:r>
            <a:r>
              <a:rPr lang="en-US" dirty="0"/>
              <a:t>)).compute d = </a:t>
            </a:r>
            <a:r>
              <a:rPr lang="en-US" dirty="0" err="1"/>
              <a:t>inv</a:t>
            </a:r>
            <a:r>
              <a:rPr lang="en-US" dirty="0"/>
              <a:t>(</a:t>
            </a:r>
            <a:r>
              <a:rPr lang="en-US" dirty="0" err="1"/>
              <a:t>mdiag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vcv</a:t>
            </a:r>
            <a:r>
              <a:rPr lang="en-US" dirty="0"/>
              <a:t>)))).compute </a:t>
            </a:r>
            <a:r>
              <a:rPr lang="en-US" dirty="0" err="1"/>
              <a:t>evals</a:t>
            </a:r>
            <a:r>
              <a:rPr lang="en-US" dirty="0"/>
              <a:t>(:,#</a:t>
            </a:r>
            <a:r>
              <a:rPr lang="en-US" dirty="0" err="1"/>
              <a:t>nds</a:t>
            </a:r>
            <a:r>
              <a:rPr lang="en-US" dirty="0"/>
              <a:t>) = </a:t>
            </a:r>
            <a:r>
              <a:rPr lang="en-US" dirty="0" err="1"/>
              <a:t>eval</a:t>
            </a:r>
            <a:r>
              <a:rPr lang="en-US" dirty="0"/>
              <a:t>(d * </a:t>
            </a:r>
            <a:r>
              <a:rPr lang="en-US" dirty="0" err="1"/>
              <a:t>vcv</a:t>
            </a:r>
            <a:r>
              <a:rPr lang="en-US" dirty="0"/>
              <a:t> * d).end </a:t>
            </a:r>
            <a:r>
              <a:rPr lang="en-US" dirty="0" err="1"/>
              <a:t>loop.end</a:t>
            </a:r>
            <a:r>
              <a:rPr lang="en-US" dirty="0"/>
              <a:t> if.* PAF/common factor analysis &amp; random normal data </a:t>
            </a:r>
            <a:r>
              <a:rPr lang="en-US" dirty="0" err="1"/>
              <a:t>generation.do</a:t>
            </a:r>
            <a:r>
              <a:rPr lang="en-US" dirty="0"/>
              <a:t> if (kind = 2 and </a:t>
            </a:r>
            <a:r>
              <a:rPr lang="en-US" dirty="0" err="1"/>
              <a:t>randtype</a:t>
            </a:r>
            <a:r>
              <a:rPr lang="en-US" dirty="0"/>
              <a:t> = 1).compute nm1 = 1 / (ncases-1).compute </a:t>
            </a:r>
            <a:r>
              <a:rPr lang="en-US" dirty="0" err="1"/>
              <a:t>vcv</a:t>
            </a:r>
            <a:r>
              <a:rPr lang="en-US" dirty="0"/>
              <a:t> = nm1 * (</a:t>
            </a:r>
            <a:r>
              <a:rPr lang="en-US" dirty="0" err="1"/>
              <a:t>sscp</a:t>
            </a:r>
            <a:r>
              <a:rPr lang="en-US" dirty="0"/>
              <a:t>(raw) - ((t(</a:t>
            </a:r>
            <a:r>
              <a:rPr lang="en-US" dirty="0" err="1"/>
              <a:t>csum</a:t>
            </a:r>
            <a:r>
              <a:rPr lang="en-US" dirty="0"/>
              <a:t>(raw))*</a:t>
            </a:r>
            <a:r>
              <a:rPr lang="en-US" dirty="0" err="1"/>
              <a:t>csum</a:t>
            </a:r>
            <a:r>
              <a:rPr lang="en-US" dirty="0"/>
              <a:t>(raw))/</a:t>
            </a:r>
            <a:r>
              <a:rPr lang="en-US" dirty="0" err="1"/>
              <a:t>ncases</a:t>
            </a:r>
            <a:r>
              <a:rPr lang="en-US" dirty="0"/>
              <a:t>)).compute d = </a:t>
            </a:r>
            <a:r>
              <a:rPr lang="en-US" dirty="0" err="1"/>
              <a:t>inv</a:t>
            </a:r>
            <a:r>
              <a:rPr lang="en-US" dirty="0"/>
              <a:t>(</a:t>
            </a:r>
            <a:r>
              <a:rPr lang="en-US" dirty="0" err="1"/>
              <a:t>mdiag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vcv</a:t>
            </a:r>
            <a:r>
              <a:rPr lang="en-US" dirty="0"/>
              <a:t>)))).compute </a:t>
            </a:r>
            <a:r>
              <a:rPr lang="en-US" dirty="0" err="1"/>
              <a:t>cr</a:t>
            </a:r>
            <a:r>
              <a:rPr lang="en-US" dirty="0"/>
              <a:t> = (d * </a:t>
            </a:r>
            <a:r>
              <a:rPr lang="en-US" dirty="0" err="1"/>
              <a:t>vcv</a:t>
            </a:r>
            <a:r>
              <a:rPr lang="en-US" dirty="0"/>
              <a:t> * d).compute </a:t>
            </a:r>
            <a:r>
              <a:rPr lang="en-US" dirty="0" err="1"/>
              <a:t>smc</a:t>
            </a:r>
            <a:r>
              <a:rPr lang="en-US" dirty="0"/>
              <a:t> = 1 - (1 &amp;/ 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inv</a:t>
            </a:r>
            <a:r>
              <a:rPr lang="en-US" dirty="0"/>
              <a:t>(</a:t>
            </a:r>
            <a:r>
              <a:rPr lang="en-US" dirty="0" err="1"/>
              <a:t>cr</a:t>
            </a:r>
            <a:r>
              <a:rPr lang="en-US" dirty="0"/>
              <a:t>)) ).call </a:t>
            </a:r>
            <a:r>
              <a:rPr lang="en-US" dirty="0" err="1"/>
              <a:t>setdiag</a:t>
            </a:r>
            <a:r>
              <a:rPr lang="en-US" dirty="0"/>
              <a:t>(</a:t>
            </a:r>
            <a:r>
              <a:rPr lang="en-US" dirty="0" err="1"/>
              <a:t>cr,smc</a:t>
            </a:r>
            <a:r>
              <a:rPr lang="en-US" dirty="0"/>
              <a:t>).compute </a:t>
            </a:r>
            <a:r>
              <a:rPr lang="en-US" dirty="0" err="1"/>
              <a:t>realeval</a:t>
            </a:r>
            <a:r>
              <a:rPr lang="en-US" dirty="0"/>
              <a:t> = </a:t>
            </a:r>
            <a:r>
              <a:rPr lang="en-US" dirty="0" err="1"/>
              <a:t>eval</a:t>
            </a:r>
            <a:r>
              <a:rPr lang="en-US" dirty="0"/>
              <a:t>(</a:t>
            </a:r>
            <a:r>
              <a:rPr lang="en-US" dirty="0" err="1"/>
              <a:t>cr</a:t>
            </a:r>
            <a:r>
              <a:rPr lang="en-US" dirty="0"/>
              <a:t>).compute </a:t>
            </a:r>
            <a:r>
              <a:rPr lang="en-US" dirty="0" err="1"/>
              <a:t>evals</a:t>
            </a:r>
            <a:r>
              <a:rPr lang="en-US" dirty="0"/>
              <a:t> = make(nvars,ndatsets,-9999).compute nm1 = 1 / (ncases-1).loop #</a:t>
            </a:r>
            <a:r>
              <a:rPr lang="en-US" dirty="0" err="1"/>
              <a:t>nds</a:t>
            </a:r>
            <a:r>
              <a:rPr lang="en-US" dirty="0"/>
              <a:t> = 1 to </a:t>
            </a:r>
            <a:r>
              <a:rPr lang="en-US" dirty="0" err="1"/>
              <a:t>ndatsets.compute</a:t>
            </a:r>
            <a:r>
              <a:rPr lang="en-US" dirty="0"/>
              <a:t> x = </a:t>
            </a:r>
            <a:r>
              <a:rPr lang="en-US" dirty="0" err="1"/>
              <a:t>sqrt</a:t>
            </a:r>
            <a:r>
              <a:rPr lang="en-US" dirty="0"/>
              <a:t>(2 * (ln(uniform(</a:t>
            </a:r>
            <a:r>
              <a:rPr lang="en-US" dirty="0" err="1"/>
              <a:t>ncases,nvars</a:t>
            </a:r>
            <a:r>
              <a:rPr lang="en-US" dirty="0"/>
              <a:t>)) * -1) ) &amp;*            cos(6.283185 * uniform(</a:t>
            </a:r>
            <a:r>
              <a:rPr lang="en-US" dirty="0" err="1"/>
              <a:t>ncases,nvars</a:t>
            </a:r>
            <a:r>
              <a:rPr lang="en-US" dirty="0"/>
              <a:t>) ).compute </a:t>
            </a:r>
            <a:r>
              <a:rPr lang="en-US" dirty="0" err="1"/>
              <a:t>vcv</a:t>
            </a:r>
            <a:r>
              <a:rPr lang="en-US" dirty="0"/>
              <a:t> = nm1 * (</a:t>
            </a:r>
            <a:r>
              <a:rPr lang="en-US" dirty="0" err="1"/>
              <a:t>sscp</a:t>
            </a:r>
            <a:r>
              <a:rPr lang="en-US" dirty="0"/>
              <a:t>(x) - ((t(</a:t>
            </a:r>
            <a:r>
              <a:rPr lang="en-US" dirty="0" err="1"/>
              <a:t>csum</a:t>
            </a:r>
            <a:r>
              <a:rPr lang="en-US" dirty="0"/>
              <a:t>(x))*</a:t>
            </a:r>
            <a:r>
              <a:rPr lang="en-US" dirty="0" err="1"/>
              <a:t>csum</a:t>
            </a:r>
            <a:r>
              <a:rPr lang="en-US" dirty="0"/>
              <a:t>(x))/</a:t>
            </a:r>
            <a:r>
              <a:rPr lang="en-US" dirty="0" err="1"/>
              <a:t>ncases</a:t>
            </a:r>
            <a:r>
              <a:rPr lang="en-US" dirty="0"/>
              <a:t>)).compute d = </a:t>
            </a:r>
            <a:r>
              <a:rPr lang="en-US" dirty="0" err="1"/>
              <a:t>inv</a:t>
            </a:r>
            <a:r>
              <a:rPr lang="en-US" dirty="0"/>
              <a:t>(</a:t>
            </a:r>
            <a:r>
              <a:rPr lang="en-US" dirty="0" err="1"/>
              <a:t>mdiag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vcv</a:t>
            </a:r>
            <a:r>
              <a:rPr lang="en-US" dirty="0"/>
              <a:t>)))).compute r = d * </a:t>
            </a:r>
            <a:r>
              <a:rPr lang="en-US" dirty="0" err="1"/>
              <a:t>vcv</a:t>
            </a:r>
            <a:r>
              <a:rPr lang="en-US" dirty="0"/>
              <a:t> * </a:t>
            </a:r>
            <a:r>
              <a:rPr lang="en-US" dirty="0" err="1"/>
              <a:t>d.compute</a:t>
            </a:r>
            <a:r>
              <a:rPr lang="en-US" dirty="0"/>
              <a:t> </a:t>
            </a:r>
            <a:r>
              <a:rPr lang="en-US" dirty="0" err="1"/>
              <a:t>smc</a:t>
            </a:r>
            <a:r>
              <a:rPr lang="en-US" dirty="0"/>
              <a:t> = 1 - (1 &amp;/ 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inv</a:t>
            </a:r>
            <a:r>
              <a:rPr lang="en-US" dirty="0"/>
              <a:t>(r)) ).call </a:t>
            </a:r>
            <a:r>
              <a:rPr lang="en-US" dirty="0" err="1"/>
              <a:t>setdiag</a:t>
            </a:r>
            <a:r>
              <a:rPr lang="en-US" dirty="0"/>
              <a:t>(</a:t>
            </a:r>
            <a:r>
              <a:rPr lang="en-US" dirty="0" err="1"/>
              <a:t>r,smc</a:t>
            </a:r>
            <a:r>
              <a:rPr lang="en-US" dirty="0"/>
              <a:t>).compute </a:t>
            </a:r>
            <a:r>
              <a:rPr lang="en-US" dirty="0" err="1"/>
              <a:t>evals</a:t>
            </a:r>
            <a:r>
              <a:rPr lang="en-US" dirty="0"/>
              <a:t>(:,#</a:t>
            </a:r>
            <a:r>
              <a:rPr lang="en-US" dirty="0" err="1"/>
              <a:t>nds</a:t>
            </a:r>
            <a:r>
              <a:rPr lang="en-US" dirty="0"/>
              <a:t>) = </a:t>
            </a:r>
            <a:r>
              <a:rPr lang="en-US" dirty="0" err="1"/>
              <a:t>eval</a:t>
            </a:r>
            <a:r>
              <a:rPr lang="en-US" dirty="0"/>
              <a:t>(r).end </a:t>
            </a:r>
            <a:r>
              <a:rPr lang="en-US" dirty="0" err="1"/>
              <a:t>loop.end</a:t>
            </a:r>
            <a:r>
              <a:rPr lang="en-US" dirty="0"/>
              <a:t> if.* PAF/common factor analysis &amp; raw data </a:t>
            </a:r>
            <a:r>
              <a:rPr lang="en-US" dirty="0" err="1"/>
              <a:t>permutation.do</a:t>
            </a:r>
            <a:r>
              <a:rPr lang="en-US" dirty="0"/>
              <a:t> if (kind = 2 and </a:t>
            </a:r>
            <a:r>
              <a:rPr lang="en-US" dirty="0" err="1"/>
              <a:t>randtype</a:t>
            </a:r>
            <a:r>
              <a:rPr lang="en-US" dirty="0"/>
              <a:t> = 2).compute nm1 = 1 / (ncases-1).compute </a:t>
            </a:r>
            <a:r>
              <a:rPr lang="en-US" dirty="0" err="1"/>
              <a:t>vcv</a:t>
            </a:r>
            <a:r>
              <a:rPr lang="en-US" dirty="0"/>
              <a:t> = nm1 * (</a:t>
            </a:r>
            <a:r>
              <a:rPr lang="en-US" dirty="0" err="1"/>
              <a:t>sscp</a:t>
            </a:r>
            <a:r>
              <a:rPr lang="en-US" dirty="0"/>
              <a:t>(raw) - ((t(</a:t>
            </a:r>
            <a:r>
              <a:rPr lang="en-US" dirty="0" err="1"/>
              <a:t>csum</a:t>
            </a:r>
            <a:r>
              <a:rPr lang="en-US" dirty="0"/>
              <a:t>(raw))*</a:t>
            </a:r>
            <a:r>
              <a:rPr lang="en-US" dirty="0" err="1"/>
              <a:t>csum</a:t>
            </a:r>
            <a:r>
              <a:rPr lang="en-US" dirty="0"/>
              <a:t>(raw))/</a:t>
            </a:r>
            <a:r>
              <a:rPr lang="en-US" dirty="0" err="1"/>
              <a:t>ncases</a:t>
            </a:r>
            <a:r>
              <a:rPr lang="en-US" dirty="0"/>
              <a:t>)).compute d = </a:t>
            </a:r>
            <a:r>
              <a:rPr lang="en-US" dirty="0" err="1"/>
              <a:t>inv</a:t>
            </a:r>
            <a:r>
              <a:rPr lang="en-US" dirty="0"/>
              <a:t>(</a:t>
            </a:r>
            <a:r>
              <a:rPr lang="en-US" dirty="0" err="1"/>
              <a:t>mdiag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vcv</a:t>
            </a:r>
            <a:r>
              <a:rPr lang="en-US" dirty="0"/>
              <a:t>)))).compute </a:t>
            </a:r>
            <a:r>
              <a:rPr lang="en-US" dirty="0" err="1"/>
              <a:t>cr</a:t>
            </a:r>
            <a:r>
              <a:rPr lang="en-US" dirty="0"/>
              <a:t> = (d * </a:t>
            </a:r>
            <a:r>
              <a:rPr lang="en-US" dirty="0" err="1"/>
              <a:t>vcv</a:t>
            </a:r>
            <a:r>
              <a:rPr lang="en-US" dirty="0"/>
              <a:t> * d).compute </a:t>
            </a:r>
            <a:r>
              <a:rPr lang="en-US" dirty="0" err="1"/>
              <a:t>smc</a:t>
            </a:r>
            <a:r>
              <a:rPr lang="en-US" dirty="0"/>
              <a:t> = 1 - (1 &amp;/ 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inv</a:t>
            </a:r>
            <a:r>
              <a:rPr lang="en-US" dirty="0"/>
              <a:t>(</a:t>
            </a:r>
            <a:r>
              <a:rPr lang="en-US" dirty="0" err="1"/>
              <a:t>cr</a:t>
            </a:r>
            <a:r>
              <a:rPr lang="en-US" dirty="0"/>
              <a:t>)) ).call </a:t>
            </a:r>
            <a:r>
              <a:rPr lang="en-US" dirty="0" err="1"/>
              <a:t>setdiag</a:t>
            </a:r>
            <a:r>
              <a:rPr lang="en-US" dirty="0"/>
              <a:t>(</a:t>
            </a:r>
            <a:r>
              <a:rPr lang="en-US" dirty="0" err="1"/>
              <a:t>cr,smc</a:t>
            </a:r>
            <a:r>
              <a:rPr lang="en-US" dirty="0"/>
              <a:t>).compute </a:t>
            </a:r>
            <a:r>
              <a:rPr lang="en-US" dirty="0" err="1"/>
              <a:t>realeval</a:t>
            </a:r>
            <a:r>
              <a:rPr lang="en-US" dirty="0"/>
              <a:t> = </a:t>
            </a:r>
            <a:r>
              <a:rPr lang="en-US" dirty="0" err="1"/>
              <a:t>eval</a:t>
            </a:r>
            <a:r>
              <a:rPr lang="en-US" dirty="0"/>
              <a:t>(</a:t>
            </a:r>
            <a:r>
              <a:rPr lang="en-US" dirty="0" err="1"/>
              <a:t>cr</a:t>
            </a:r>
            <a:r>
              <a:rPr lang="en-US" dirty="0"/>
              <a:t>).compute </a:t>
            </a:r>
            <a:r>
              <a:rPr lang="en-US" dirty="0" err="1"/>
              <a:t>evals</a:t>
            </a:r>
            <a:r>
              <a:rPr lang="en-US" dirty="0"/>
              <a:t> = make(nvars,ndatsets,-9999).compute nm1 = 1 / (ncases-1).loop #</a:t>
            </a:r>
            <a:r>
              <a:rPr lang="en-US" dirty="0" err="1"/>
              <a:t>nds</a:t>
            </a:r>
            <a:r>
              <a:rPr lang="en-US" dirty="0"/>
              <a:t> = 1 to </a:t>
            </a:r>
            <a:r>
              <a:rPr lang="en-US" dirty="0" err="1"/>
              <a:t>ndatsets.compute</a:t>
            </a:r>
            <a:r>
              <a:rPr lang="en-US" dirty="0"/>
              <a:t> x = </a:t>
            </a:r>
            <a:r>
              <a:rPr lang="en-US" dirty="0" err="1"/>
              <a:t>raw.loop</a:t>
            </a:r>
            <a:r>
              <a:rPr lang="en-US" dirty="0"/>
              <a:t> #c = 1 to </a:t>
            </a:r>
            <a:r>
              <a:rPr lang="en-US" dirty="0" err="1"/>
              <a:t>nvars.loop</a:t>
            </a:r>
            <a:r>
              <a:rPr lang="en-US" dirty="0"/>
              <a:t> #r = 1 to (</a:t>
            </a:r>
            <a:r>
              <a:rPr lang="en-US" dirty="0" err="1"/>
              <a:t>ncases</a:t>
            </a:r>
            <a:r>
              <a:rPr lang="en-US" dirty="0"/>
              <a:t> -1).compute k = </a:t>
            </a:r>
            <a:r>
              <a:rPr lang="en-US" dirty="0" err="1"/>
              <a:t>trunc</a:t>
            </a:r>
            <a:r>
              <a:rPr lang="en-US" dirty="0"/>
              <a:t>( (</a:t>
            </a:r>
            <a:r>
              <a:rPr lang="en-US" dirty="0" err="1"/>
              <a:t>ncases</a:t>
            </a:r>
            <a:r>
              <a:rPr lang="en-US" dirty="0"/>
              <a:t> - #r + 1) * uniform(1,1) + 1 )  + #r - 1.compute d = x(#</a:t>
            </a:r>
            <a:r>
              <a:rPr lang="en-US" dirty="0" err="1"/>
              <a:t>r,#c</a:t>
            </a:r>
            <a:r>
              <a:rPr lang="en-US" dirty="0"/>
              <a:t>).compute x(#</a:t>
            </a:r>
            <a:r>
              <a:rPr lang="en-US" dirty="0" err="1"/>
              <a:t>r,#c</a:t>
            </a:r>
            <a:r>
              <a:rPr lang="en-US" dirty="0"/>
              <a:t>) = x(</a:t>
            </a:r>
            <a:r>
              <a:rPr lang="en-US" dirty="0" err="1"/>
              <a:t>k,#c</a:t>
            </a:r>
            <a:r>
              <a:rPr lang="en-US" dirty="0"/>
              <a:t>).compute x(</a:t>
            </a:r>
            <a:r>
              <a:rPr lang="en-US" dirty="0" err="1"/>
              <a:t>k,#c</a:t>
            </a:r>
            <a:r>
              <a:rPr lang="en-US" dirty="0"/>
              <a:t>) = </a:t>
            </a:r>
            <a:r>
              <a:rPr lang="en-US" dirty="0" err="1"/>
              <a:t>d.end</a:t>
            </a:r>
            <a:r>
              <a:rPr lang="en-US" dirty="0"/>
              <a:t> </a:t>
            </a:r>
            <a:r>
              <a:rPr lang="en-US" dirty="0" err="1"/>
              <a:t>loop.end</a:t>
            </a:r>
            <a:r>
              <a:rPr lang="en-US" dirty="0"/>
              <a:t> </a:t>
            </a:r>
            <a:r>
              <a:rPr lang="en-US" dirty="0" err="1"/>
              <a:t>loop.compute</a:t>
            </a:r>
            <a:r>
              <a:rPr lang="en-US" dirty="0"/>
              <a:t> </a:t>
            </a:r>
            <a:r>
              <a:rPr lang="en-US" dirty="0" err="1"/>
              <a:t>vcv</a:t>
            </a:r>
            <a:r>
              <a:rPr lang="en-US" dirty="0"/>
              <a:t> = nm1 * (</a:t>
            </a:r>
            <a:r>
              <a:rPr lang="en-US" dirty="0" err="1"/>
              <a:t>sscp</a:t>
            </a:r>
            <a:r>
              <a:rPr lang="en-US" dirty="0"/>
              <a:t>(x) - ((t(</a:t>
            </a:r>
            <a:r>
              <a:rPr lang="en-US" dirty="0" err="1"/>
              <a:t>csum</a:t>
            </a:r>
            <a:r>
              <a:rPr lang="en-US" dirty="0"/>
              <a:t>(x))*</a:t>
            </a:r>
            <a:r>
              <a:rPr lang="en-US" dirty="0" err="1"/>
              <a:t>csum</a:t>
            </a:r>
            <a:r>
              <a:rPr lang="en-US" dirty="0"/>
              <a:t>(x))/</a:t>
            </a:r>
            <a:r>
              <a:rPr lang="en-US" dirty="0" err="1"/>
              <a:t>ncases</a:t>
            </a:r>
            <a:r>
              <a:rPr lang="en-US" dirty="0"/>
              <a:t>)).compute d = </a:t>
            </a:r>
            <a:r>
              <a:rPr lang="en-US" dirty="0" err="1"/>
              <a:t>inv</a:t>
            </a:r>
            <a:r>
              <a:rPr lang="en-US" dirty="0"/>
              <a:t>(</a:t>
            </a:r>
            <a:r>
              <a:rPr lang="en-US" dirty="0" err="1"/>
              <a:t>mdiag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vcv</a:t>
            </a:r>
            <a:r>
              <a:rPr lang="en-US" dirty="0"/>
              <a:t>)))).compute r = d * </a:t>
            </a:r>
            <a:r>
              <a:rPr lang="en-US" dirty="0" err="1"/>
              <a:t>vcv</a:t>
            </a:r>
            <a:r>
              <a:rPr lang="en-US" dirty="0"/>
              <a:t> * </a:t>
            </a:r>
            <a:r>
              <a:rPr lang="en-US" dirty="0" err="1"/>
              <a:t>d.compute</a:t>
            </a:r>
            <a:r>
              <a:rPr lang="en-US" dirty="0"/>
              <a:t> </a:t>
            </a:r>
            <a:r>
              <a:rPr lang="en-US" dirty="0" err="1"/>
              <a:t>smc</a:t>
            </a:r>
            <a:r>
              <a:rPr lang="en-US" dirty="0"/>
              <a:t> = 1 - (1 &amp;/ 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inv</a:t>
            </a:r>
            <a:r>
              <a:rPr lang="en-US" dirty="0"/>
              <a:t>(r)) ).call </a:t>
            </a:r>
            <a:r>
              <a:rPr lang="en-US" dirty="0" err="1"/>
              <a:t>setdiag</a:t>
            </a:r>
            <a:r>
              <a:rPr lang="en-US" dirty="0"/>
              <a:t>(</a:t>
            </a:r>
            <a:r>
              <a:rPr lang="en-US" dirty="0" err="1"/>
              <a:t>r,smc</a:t>
            </a:r>
            <a:r>
              <a:rPr lang="en-US" dirty="0"/>
              <a:t>).compute </a:t>
            </a:r>
            <a:r>
              <a:rPr lang="en-US" dirty="0" err="1"/>
              <a:t>evals</a:t>
            </a:r>
            <a:r>
              <a:rPr lang="en-US" dirty="0"/>
              <a:t>(:,#</a:t>
            </a:r>
            <a:r>
              <a:rPr lang="en-US" dirty="0" err="1"/>
              <a:t>nds</a:t>
            </a:r>
            <a:r>
              <a:rPr lang="en-US" dirty="0"/>
              <a:t>) = </a:t>
            </a:r>
            <a:r>
              <a:rPr lang="en-US" dirty="0" err="1"/>
              <a:t>eval</a:t>
            </a:r>
            <a:r>
              <a:rPr lang="en-US" dirty="0"/>
              <a:t>(r).end </a:t>
            </a:r>
            <a:r>
              <a:rPr lang="en-US" dirty="0" err="1"/>
              <a:t>loop.end</a:t>
            </a:r>
            <a:r>
              <a:rPr lang="en-US" dirty="0"/>
              <a:t> if.* identifying the eigenvalues corresponding to the desired </a:t>
            </a:r>
            <a:r>
              <a:rPr lang="en-US" dirty="0" err="1"/>
              <a:t>percentile.compute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rnd</a:t>
            </a:r>
            <a:r>
              <a:rPr lang="en-US" dirty="0"/>
              <a:t>((percent*</a:t>
            </a:r>
            <a:r>
              <a:rPr lang="en-US" dirty="0" err="1"/>
              <a:t>ndatsets</a:t>
            </a:r>
            <a:r>
              <a:rPr lang="en-US" dirty="0"/>
              <a:t>)/100).compute results = { t(1:nvars), </a:t>
            </a:r>
            <a:r>
              <a:rPr lang="en-US" dirty="0" err="1"/>
              <a:t>realeval</a:t>
            </a:r>
            <a:r>
              <a:rPr lang="en-US" dirty="0"/>
              <a:t>, t(1:nvars), t(1:nvars) }.loop #root = 1 to </a:t>
            </a:r>
            <a:r>
              <a:rPr lang="en-US" dirty="0" err="1"/>
              <a:t>nvars.compute</a:t>
            </a:r>
            <a:r>
              <a:rPr lang="en-US" dirty="0"/>
              <a:t> ranks = </a:t>
            </a:r>
            <a:r>
              <a:rPr lang="en-US" dirty="0" err="1"/>
              <a:t>rnkorder</a:t>
            </a:r>
            <a:r>
              <a:rPr lang="en-US" dirty="0"/>
              <a:t>(</a:t>
            </a:r>
            <a:r>
              <a:rPr lang="en-US" dirty="0" err="1"/>
              <a:t>evals</a:t>
            </a:r>
            <a:r>
              <a:rPr lang="en-US" dirty="0"/>
              <a:t>(#root,:)).loop #col = 1 to </a:t>
            </a:r>
            <a:r>
              <a:rPr lang="en-US" dirty="0" err="1"/>
              <a:t>ndatsets.do</a:t>
            </a:r>
            <a:r>
              <a:rPr lang="en-US" dirty="0"/>
              <a:t> if (ranks(1,#col) = </a:t>
            </a:r>
            <a:r>
              <a:rPr lang="en-US" dirty="0" err="1"/>
              <a:t>num</a:t>
            </a:r>
            <a:r>
              <a:rPr lang="en-US" dirty="0"/>
              <a:t>).compute results(#root,4) = </a:t>
            </a:r>
            <a:r>
              <a:rPr lang="en-US" dirty="0" err="1"/>
              <a:t>evals</a:t>
            </a:r>
            <a:r>
              <a:rPr lang="en-US" dirty="0"/>
              <a:t>(#</a:t>
            </a:r>
            <a:r>
              <a:rPr lang="en-US" dirty="0" err="1"/>
              <a:t>root,#col</a:t>
            </a:r>
            <a:r>
              <a:rPr lang="en-US" dirty="0"/>
              <a:t>).</a:t>
            </a:r>
            <a:r>
              <a:rPr lang="en-US" dirty="0" err="1"/>
              <a:t>break.end</a:t>
            </a:r>
            <a:r>
              <a:rPr lang="en-US" dirty="0"/>
              <a:t> </a:t>
            </a:r>
            <a:r>
              <a:rPr lang="en-US" dirty="0" err="1"/>
              <a:t>if.end</a:t>
            </a:r>
            <a:r>
              <a:rPr lang="en-US" dirty="0"/>
              <a:t> </a:t>
            </a:r>
            <a:r>
              <a:rPr lang="en-US" dirty="0" err="1"/>
              <a:t>loop.end</a:t>
            </a:r>
            <a:r>
              <a:rPr lang="en-US" dirty="0"/>
              <a:t> </a:t>
            </a:r>
            <a:r>
              <a:rPr lang="en-US" dirty="0" err="1"/>
              <a:t>loop.compute</a:t>
            </a:r>
            <a:r>
              <a:rPr lang="en-US" dirty="0"/>
              <a:t> results(:,3) = </a:t>
            </a:r>
            <a:r>
              <a:rPr lang="en-US" dirty="0" err="1"/>
              <a:t>rsum</a:t>
            </a:r>
            <a:r>
              <a:rPr lang="en-US" dirty="0"/>
              <a:t>(</a:t>
            </a:r>
            <a:r>
              <a:rPr lang="en-US" dirty="0" err="1"/>
              <a:t>evals</a:t>
            </a:r>
            <a:r>
              <a:rPr lang="en-US" dirty="0"/>
              <a:t>) / </a:t>
            </a:r>
            <a:r>
              <a:rPr lang="en-US" dirty="0" err="1"/>
              <a:t>ndatsets.print</a:t>
            </a:r>
            <a:r>
              <a:rPr lang="en-US" dirty="0"/>
              <a:t> /title="PARALLEL </a:t>
            </a:r>
            <a:r>
              <a:rPr lang="en-US" dirty="0" err="1"/>
              <a:t>ANALYSIS:".do</a:t>
            </a:r>
            <a:r>
              <a:rPr lang="en-US" dirty="0"/>
              <a:t> if (kind = 1 and </a:t>
            </a:r>
            <a:r>
              <a:rPr lang="en-US" dirty="0" err="1"/>
              <a:t>randtype</a:t>
            </a:r>
            <a:r>
              <a:rPr lang="en-US" dirty="0"/>
              <a:t> = 1).print /title="Principal Components &amp; Random Normal Data </a:t>
            </a:r>
            <a:r>
              <a:rPr lang="en-US" dirty="0" err="1"/>
              <a:t>Generation".else</a:t>
            </a:r>
            <a:r>
              <a:rPr lang="en-US" dirty="0"/>
              <a:t> if (kind = 1 and </a:t>
            </a:r>
            <a:r>
              <a:rPr lang="en-US" dirty="0" err="1"/>
              <a:t>randtype</a:t>
            </a:r>
            <a:r>
              <a:rPr lang="en-US" dirty="0"/>
              <a:t> = 2).print /title="Principal Components &amp; Raw Data </a:t>
            </a:r>
            <a:r>
              <a:rPr lang="en-US" dirty="0" err="1"/>
              <a:t>Permutation".else</a:t>
            </a:r>
            <a:r>
              <a:rPr lang="en-US" dirty="0"/>
              <a:t> if (kind = 2 and </a:t>
            </a:r>
            <a:r>
              <a:rPr lang="en-US" dirty="0" err="1"/>
              <a:t>randtype</a:t>
            </a:r>
            <a:r>
              <a:rPr lang="en-US" dirty="0"/>
              <a:t> = 1).print /title="PAF/Common Factor Analysis &amp; Random Normal Data </a:t>
            </a:r>
            <a:r>
              <a:rPr lang="en-US" dirty="0" err="1"/>
              <a:t>Generation".else</a:t>
            </a:r>
            <a:r>
              <a:rPr lang="en-US" dirty="0"/>
              <a:t> if (kind = 2 and </a:t>
            </a:r>
            <a:r>
              <a:rPr lang="en-US" dirty="0" err="1"/>
              <a:t>randtype</a:t>
            </a:r>
            <a:r>
              <a:rPr lang="en-US" dirty="0"/>
              <a:t> = 2).print /title="PAF/Common Factor Analysis &amp; Raw Data </a:t>
            </a:r>
            <a:r>
              <a:rPr lang="en-US" dirty="0" err="1"/>
              <a:t>Permutation".end</a:t>
            </a:r>
            <a:r>
              <a:rPr lang="en-US" dirty="0"/>
              <a:t> </a:t>
            </a:r>
            <a:r>
              <a:rPr lang="en-US" dirty="0" err="1"/>
              <a:t>if.compute</a:t>
            </a:r>
            <a:r>
              <a:rPr lang="en-US" dirty="0"/>
              <a:t> </a:t>
            </a:r>
            <a:r>
              <a:rPr lang="en-US" dirty="0" err="1"/>
              <a:t>specifs</a:t>
            </a:r>
            <a:r>
              <a:rPr lang="en-US" dirty="0"/>
              <a:t> = {</a:t>
            </a:r>
            <a:r>
              <a:rPr lang="en-US" dirty="0" err="1"/>
              <a:t>ncases</a:t>
            </a:r>
            <a:r>
              <a:rPr lang="en-US" dirty="0"/>
              <a:t>; </a:t>
            </a:r>
            <a:r>
              <a:rPr lang="en-US" dirty="0" err="1"/>
              <a:t>nvars</a:t>
            </a:r>
            <a:r>
              <a:rPr lang="en-US" dirty="0"/>
              <a:t>; </a:t>
            </a:r>
            <a:r>
              <a:rPr lang="en-US" dirty="0" err="1"/>
              <a:t>ndatsets</a:t>
            </a:r>
            <a:r>
              <a:rPr lang="en-US" dirty="0"/>
              <a:t>; percent}.print </a:t>
            </a:r>
            <a:r>
              <a:rPr lang="en-US" dirty="0" err="1"/>
              <a:t>specifs</a:t>
            </a:r>
            <a:r>
              <a:rPr lang="en-US" dirty="0"/>
              <a:t> /title="Specifications for this Run:" /</a:t>
            </a:r>
            <a:r>
              <a:rPr lang="en-US" dirty="0" err="1"/>
              <a:t>rlabels</a:t>
            </a:r>
            <a:r>
              <a:rPr lang="en-US" dirty="0"/>
              <a:t>="</a:t>
            </a:r>
            <a:r>
              <a:rPr lang="en-US" dirty="0" err="1"/>
              <a:t>Ncases</a:t>
            </a:r>
            <a:r>
              <a:rPr lang="en-US" dirty="0"/>
              <a:t>" "</a:t>
            </a:r>
            <a:r>
              <a:rPr lang="en-US" dirty="0" err="1"/>
              <a:t>Nvars</a:t>
            </a:r>
            <a:r>
              <a:rPr lang="en-US" dirty="0"/>
              <a:t>" "</a:t>
            </a:r>
            <a:r>
              <a:rPr lang="en-US" dirty="0" err="1"/>
              <a:t>Ndatsets</a:t>
            </a:r>
            <a:r>
              <a:rPr lang="en-US" dirty="0"/>
              <a:t>" "</a:t>
            </a:r>
            <a:r>
              <a:rPr lang="en-US" dirty="0" err="1"/>
              <a:t>Percent".print</a:t>
            </a:r>
            <a:r>
              <a:rPr lang="en-US" dirty="0"/>
              <a:t> results  /title="Raw Data Eigenvalues, &amp; Mean &amp; Percentile Random Data Eigenvalues" /</a:t>
            </a:r>
            <a:r>
              <a:rPr lang="en-US" dirty="0" err="1"/>
              <a:t>clabels</a:t>
            </a:r>
            <a:r>
              <a:rPr lang="en-US" dirty="0"/>
              <a:t>="Root" "Raw Data" "Means" "</a:t>
            </a:r>
            <a:r>
              <a:rPr lang="en-US" dirty="0" err="1"/>
              <a:t>Prcntyle</a:t>
            </a:r>
            <a:r>
              <a:rPr lang="en-US" dirty="0"/>
              <a:t>"  /format "f12.6".do if   (kind = 2).print / space = 1.print /title="Warning: Parallel analyses of adjusted correlation </a:t>
            </a:r>
            <a:r>
              <a:rPr lang="en-US" dirty="0" err="1"/>
              <a:t>matrices".print</a:t>
            </a:r>
            <a:r>
              <a:rPr lang="en-US" dirty="0"/>
              <a:t> /title="</a:t>
            </a:r>
            <a:r>
              <a:rPr lang="en-US" dirty="0" err="1"/>
              <a:t>eg</a:t>
            </a:r>
            <a:r>
              <a:rPr lang="en-US" dirty="0"/>
              <a:t>, with SMCs on the diagonal, tend to indicate more </a:t>
            </a:r>
            <a:r>
              <a:rPr lang="en-US" dirty="0" err="1"/>
              <a:t>factors".print</a:t>
            </a:r>
            <a:r>
              <a:rPr lang="en-US" dirty="0"/>
              <a:t> /title="than warranted (</a:t>
            </a:r>
            <a:r>
              <a:rPr lang="en-US" dirty="0" err="1"/>
              <a:t>Buja</a:t>
            </a:r>
            <a:r>
              <a:rPr lang="en-US" dirty="0"/>
              <a:t>, A., &amp; </a:t>
            </a:r>
            <a:r>
              <a:rPr lang="en-US" dirty="0" err="1"/>
              <a:t>Eyuboglu</a:t>
            </a:r>
            <a:r>
              <a:rPr lang="en-US" dirty="0"/>
              <a:t>, N., 1992, Remarks on </a:t>
            </a:r>
            <a:r>
              <a:rPr lang="en-US" dirty="0" err="1"/>
              <a:t>parallel".print</a:t>
            </a:r>
            <a:r>
              <a:rPr lang="en-US" dirty="0"/>
              <a:t> /title="analysis. Multivariate Behavioral Research, 27, 509-540.).".print /title="The eigenvalues for trivial, negligible factors in the </a:t>
            </a:r>
            <a:r>
              <a:rPr lang="en-US" dirty="0" err="1"/>
              <a:t>real".print</a:t>
            </a:r>
            <a:r>
              <a:rPr lang="en-US" dirty="0"/>
              <a:t> /title="data commonly surpass corresponding random data </a:t>
            </a:r>
            <a:r>
              <a:rPr lang="en-US" dirty="0" err="1"/>
              <a:t>eigenvalues".print</a:t>
            </a:r>
            <a:r>
              <a:rPr lang="en-US" dirty="0"/>
              <a:t> /title="for the same roots. The eigenvalues from parallel </a:t>
            </a:r>
            <a:r>
              <a:rPr lang="en-US" dirty="0" err="1"/>
              <a:t>analyses".print</a:t>
            </a:r>
            <a:r>
              <a:rPr lang="en-US" dirty="0"/>
              <a:t> /title="can be used to determine the real data eigenvalues that </a:t>
            </a:r>
            <a:r>
              <a:rPr lang="en-US" dirty="0" err="1"/>
              <a:t>are".print</a:t>
            </a:r>
            <a:r>
              <a:rPr lang="en-US" dirty="0"/>
              <a:t> /title="beyond chance, but additional procedures should then be </a:t>
            </a:r>
            <a:r>
              <a:rPr lang="en-US" dirty="0" err="1"/>
              <a:t>used".print</a:t>
            </a:r>
            <a:r>
              <a:rPr lang="en-US" dirty="0"/>
              <a:t> /title="to trim trivial </a:t>
            </a:r>
            <a:r>
              <a:rPr lang="en-US" dirty="0" err="1"/>
              <a:t>factors.".print</a:t>
            </a:r>
            <a:r>
              <a:rPr lang="en-US" dirty="0"/>
              <a:t> / space = 2.print /title="Principal components eigenvalues are often used to </a:t>
            </a:r>
            <a:r>
              <a:rPr lang="en-US" dirty="0" err="1"/>
              <a:t>determine".print</a:t>
            </a:r>
            <a:r>
              <a:rPr lang="en-US" dirty="0"/>
              <a:t> /title="the number of common factors. This is the default in </a:t>
            </a:r>
            <a:r>
              <a:rPr lang="en-US" dirty="0" err="1"/>
              <a:t>most".print</a:t>
            </a:r>
            <a:r>
              <a:rPr lang="en-US" dirty="0"/>
              <a:t> /title="statistical software packages, and it is the primary </a:t>
            </a:r>
            <a:r>
              <a:rPr lang="en-US" dirty="0" err="1"/>
              <a:t>practice".print</a:t>
            </a:r>
            <a:r>
              <a:rPr lang="en-US" dirty="0"/>
              <a:t> /title="in the literature. It is also the method used by many </a:t>
            </a:r>
            <a:r>
              <a:rPr lang="en-US" dirty="0" err="1"/>
              <a:t>factor".print</a:t>
            </a:r>
            <a:r>
              <a:rPr lang="en-US" dirty="0"/>
              <a:t> /title="analysis experts, including Cattell, who often </a:t>
            </a:r>
            <a:r>
              <a:rPr lang="en-US" dirty="0" err="1"/>
              <a:t>examined".print</a:t>
            </a:r>
            <a:r>
              <a:rPr lang="en-US" dirty="0"/>
              <a:t> /title="principal components eigenvalues in his scree plots to </a:t>
            </a:r>
            <a:r>
              <a:rPr lang="en-US" dirty="0" err="1"/>
              <a:t>determine".print</a:t>
            </a:r>
            <a:r>
              <a:rPr lang="en-US" dirty="0"/>
              <a:t> /title="the number of common factors. But others believe this </a:t>
            </a:r>
            <a:r>
              <a:rPr lang="en-US" dirty="0" err="1"/>
              <a:t>common".print</a:t>
            </a:r>
            <a:r>
              <a:rPr lang="en-US" dirty="0"/>
              <a:t> /title="practice is wrong. Principal components eigenvalues are </a:t>
            </a:r>
            <a:r>
              <a:rPr lang="en-US" dirty="0" err="1"/>
              <a:t>based".print</a:t>
            </a:r>
            <a:r>
              <a:rPr lang="en-US" dirty="0"/>
              <a:t> /title="on all of the variance in correlation matrices, including </a:t>
            </a:r>
            <a:r>
              <a:rPr lang="en-US" dirty="0" err="1"/>
              <a:t>both".print</a:t>
            </a:r>
            <a:r>
              <a:rPr lang="en-US" dirty="0"/>
              <a:t> /title="the variance that is shared among variables and the </a:t>
            </a:r>
            <a:r>
              <a:rPr lang="en-US" dirty="0" err="1"/>
              <a:t>variances".print</a:t>
            </a:r>
            <a:r>
              <a:rPr lang="en-US" dirty="0"/>
              <a:t> /title="that are unique to the variables. In contrast, </a:t>
            </a:r>
            <a:r>
              <a:rPr lang="en-US" dirty="0" err="1"/>
              <a:t>principal".print</a:t>
            </a:r>
            <a:r>
              <a:rPr lang="en-US" dirty="0"/>
              <a:t> /title="axis eigenvalues are based solely on the shared </a:t>
            </a:r>
            <a:r>
              <a:rPr lang="en-US" dirty="0" err="1"/>
              <a:t>variance".print</a:t>
            </a:r>
            <a:r>
              <a:rPr lang="en-US" dirty="0"/>
              <a:t> /title="among the variables. The two procedures are </a:t>
            </a:r>
            <a:r>
              <a:rPr lang="en-US" dirty="0" err="1"/>
              <a:t>qualitatively".print</a:t>
            </a:r>
            <a:r>
              <a:rPr lang="en-US" dirty="0"/>
              <a:t> /title="different. Some therefore claim that the eigenvalues from </a:t>
            </a:r>
            <a:r>
              <a:rPr lang="en-US" dirty="0" err="1"/>
              <a:t>one".print</a:t>
            </a:r>
            <a:r>
              <a:rPr lang="en-US" dirty="0"/>
              <a:t> /title="extraction method should not be used to </a:t>
            </a:r>
            <a:r>
              <a:rPr lang="en-US" dirty="0" err="1"/>
              <a:t>determine".print</a:t>
            </a:r>
            <a:r>
              <a:rPr lang="en-US" dirty="0"/>
              <a:t> /title="the number of factors for the other extraction </a:t>
            </a:r>
            <a:r>
              <a:rPr lang="en-US" dirty="0" err="1"/>
              <a:t>method.".print</a:t>
            </a:r>
            <a:r>
              <a:rPr lang="en-US" dirty="0"/>
              <a:t> /title="The issue remains neglected and </a:t>
            </a:r>
            <a:r>
              <a:rPr lang="en-US" dirty="0" err="1"/>
              <a:t>unsettled.".end</a:t>
            </a:r>
            <a:r>
              <a:rPr lang="en-US" dirty="0"/>
              <a:t> </a:t>
            </a:r>
            <a:r>
              <a:rPr lang="en-US" dirty="0" err="1"/>
              <a:t>if.compute</a:t>
            </a:r>
            <a:r>
              <a:rPr lang="en-US" dirty="0"/>
              <a:t> root      = results(:,1).compute </a:t>
            </a:r>
            <a:r>
              <a:rPr lang="en-US" dirty="0" err="1"/>
              <a:t>rawdata</a:t>
            </a:r>
            <a:r>
              <a:rPr lang="en-US" dirty="0"/>
              <a:t> = results(:,2).compute </a:t>
            </a:r>
            <a:r>
              <a:rPr lang="en-US" dirty="0" err="1"/>
              <a:t>percntyl</a:t>
            </a:r>
            <a:r>
              <a:rPr lang="en-US" dirty="0"/>
              <a:t> = results(:,4).save results /</a:t>
            </a:r>
            <a:r>
              <a:rPr lang="en-US" dirty="0" err="1"/>
              <a:t>outfile</a:t>
            </a:r>
            <a:r>
              <a:rPr lang="en-US" dirty="0"/>
              <a:t>= '</a:t>
            </a:r>
            <a:r>
              <a:rPr lang="en-US" dirty="0" err="1"/>
              <a:t>screedata.sav</a:t>
            </a:r>
            <a:r>
              <a:rPr lang="en-US" dirty="0"/>
              <a:t>' / </a:t>
            </a:r>
            <a:r>
              <a:rPr lang="en-US" dirty="0" err="1"/>
              <a:t>var</a:t>
            </a:r>
            <a:r>
              <a:rPr lang="en-US" dirty="0"/>
              <a:t>=root </a:t>
            </a:r>
            <a:r>
              <a:rPr lang="en-US" dirty="0" err="1"/>
              <a:t>rawdata</a:t>
            </a:r>
            <a:r>
              <a:rPr lang="en-US" dirty="0"/>
              <a:t> means </a:t>
            </a:r>
            <a:r>
              <a:rPr lang="en-US" dirty="0" err="1"/>
              <a:t>percntyl</a:t>
            </a:r>
            <a:r>
              <a:rPr lang="en-US" dirty="0"/>
              <a:t> .end matrix.* plots the eigenvalues, by root, for the real/raw data and for the random data;  This command works in SPSS 12, but not in all earlier </a:t>
            </a:r>
            <a:r>
              <a:rPr lang="en-US" dirty="0" err="1"/>
              <a:t>versions.GET</a:t>
            </a:r>
            <a:r>
              <a:rPr lang="en-US" dirty="0"/>
              <a:t> file= 'screedata.</a:t>
            </a:r>
            <a:r>
              <a:rPr lang="en-US" dirty="0" err="1"/>
              <a:t>sav</a:t>
            </a:r>
            <a:r>
              <a:rPr lang="en-US" dirty="0"/>
              <a:t>'.TSPLOT VARIABLES= </a:t>
            </a:r>
            <a:r>
              <a:rPr lang="en-US" dirty="0" err="1"/>
              <a:t>rawdata</a:t>
            </a:r>
            <a:r>
              <a:rPr lang="en-US" dirty="0"/>
              <a:t> means </a:t>
            </a:r>
            <a:r>
              <a:rPr lang="en-US" dirty="0" err="1"/>
              <a:t>percntyl</a:t>
            </a:r>
            <a:r>
              <a:rPr lang="en-US" dirty="0"/>
              <a:t> /ID= root /NOLOG.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7280" y="628296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fa.parallel</a:t>
            </a:r>
            <a:r>
              <a:rPr lang="en-US" dirty="0"/>
              <a:t>(</a:t>
            </a:r>
            <a:r>
              <a:rPr lang="en-US" dirty="0" err="1"/>
              <a:t>dat</a:t>
            </a:r>
            <a:r>
              <a:rPr lang="en-US" dirty="0"/>
              <a:t>, </a:t>
            </a:r>
            <a:r>
              <a:rPr lang="en-US" dirty="0" err="1"/>
              <a:t>fm</a:t>
            </a:r>
            <a:r>
              <a:rPr lang="en-US" dirty="0"/>
              <a:t> = "ml", fa = "fa", </a:t>
            </a:r>
            <a:r>
              <a:rPr lang="en-US" dirty="0" err="1"/>
              <a:t>n.iter</a:t>
            </a:r>
            <a:r>
              <a:rPr lang="en-US" dirty="0"/>
              <a:t> = 100, SMC = TRUE, </a:t>
            </a:r>
            <a:r>
              <a:rPr lang="en-US" dirty="0" err="1"/>
              <a:t>show.legend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1434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Your CFA Model Fit Is Unacceptably Bad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Tread carefully!</a:t>
            </a:r>
          </a:p>
          <a:p>
            <a:pPr lvl="1"/>
            <a:r>
              <a:rPr lang="en-US" sz="2600" dirty="0" smtClean="0"/>
              <a:t>Any model revisions are now exploratory</a:t>
            </a:r>
          </a:p>
          <a:p>
            <a:pPr lvl="1"/>
            <a:r>
              <a:rPr lang="en-US" sz="2600" dirty="0" smtClean="0"/>
              <a:t>You will be tempted to justify *anything*</a:t>
            </a:r>
          </a:p>
          <a:p>
            <a:pPr lvl="1"/>
            <a:r>
              <a:rPr lang="en-US" sz="2600" dirty="0" smtClean="0"/>
              <a:t>Replication is a must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800" dirty="0" smtClean="0"/>
              <a:t>Software will produce “mod indexes”  on request</a:t>
            </a:r>
          </a:p>
          <a:p>
            <a:pPr lvl="1"/>
            <a:r>
              <a:rPr lang="en-US" sz="2600" dirty="0" smtClean="0"/>
              <a:t>What model changes in current sample would improve model fit the most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On the Abuse of Correlated Error Variances in Post-Hoc CFA Model Revision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Arguably most common post-hoc modification made to improve model fit</a:t>
            </a:r>
          </a:p>
          <a:p>
            <a:endParaRPr lang="en-US" sz="2800" dirty="0"/>
          </a:p>
          <a:p>
            <a:r>
              <a:rPr lang="en-US" sz="2800" dirty="0" smtClean="0"/>
              <a:t>Often times, theoretically indefensible</a:t>
            </a:r>
          </a:p>
          <a:p>
            <a:pPr lvl="1"/>
            <a:r>
              <a:rPr lang="en-US" sz="2600" dirty="0" smtClean="0"/>
              <a:t>And when they are, more often than not, should have been predicted from the start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4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Defensible/Predictable  Correlated Error Variances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471738" y="2494190"/>
            <a:ext cx="1585912" cy="141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Affect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71625" y="4451578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14637" y="4451577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PVI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57649" y="4442584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67550" y="4451577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PVI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824538" y="4451577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10562" y="4442584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4" idx="4"/>
            <a:endCxn id="27" idx="0"/>
          </p:cNvCxnSpPr>
          <p:nvPr/>
        </p:nvCxnSpPr>
        <p:spPr>
          <a:xfrm flipH="1">
            <a:off x="2021682" y="3908654"/>
            <a:ext cx="1243012" cy="542924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4"/>
            <a:endCxn id="28" idx="0"/>
          </p:cNvCxnSpPr>
          <p:nvPr/>
        </p:nvCxnSpPr>
        <p:spPr>
          <a:xfrm>
            <a:off x="3264694" y="3908654"/>
            <a:ext cx="0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4"/>
            <a:endCxn id="29" idx="0"/>
          </p:cNvCxnSpPr>
          <p:nvPr/>
        </p:nvCxnSpPr>
        <p:spPr>
          <a:xfrm>
            <a:off x="3264694" y="3908654"/>
            <a:ext cx="1243012" cy="53393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31" idx="0"/>
          </p:cNvCxnSpPr>
          <p:nvPr/>
        </p:nvCxnSpPr>
        <p:spPr>
          <a:xfrm flipH="1">
            <a:off x="6274595" y="3908654"/>
            <a:ext cx="1243012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4"/>
            <a:endCxn id="30" idx="0"/>
          </p:cNvCxnSpPr>
          <p:nvPr/>
        </p:nvCxnSpPr>
        <p:spPr>
          <a:xfrm>
            <a:off x="7517607" y="3908654"/>
            <a:ext cx="0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32" idx="0"/>
          </p:cNvCxnSpPr>
          <p:nvPr/>
        </p:nvCxnSpPr>
        <p:spPr>
          <a:xfrm>
            <a:off x="7517607" y="3908654"/>
            <a:ext cx="1243012" cy="53393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57338" y="5449852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UF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800350" y="5449853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UF 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043362" y="5449854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UF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810250" y="5449854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UF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53262" y="5449855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UF 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96274" y="5449854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UF 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2021682" y="4980215"/>
            <a:ext cx="0" cy="469637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8" idx="2"/>
          </p:cNvCxnSpPr>
          <p:nvPr/>
        </p:nvCxnSpPr>
        <p:spPr>
          <a:xfrm flipV="1">
            <a:off x="3264694" y="4980214"/>
            <a:ext cx="0" cy="469639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9" idx="2"/>
          </p:cNvCxnSpPr>
          <p:nvPr/>
        </p:nvCxnSpPr>
        <p:spPr>
          <a:xfrm flipV="1">
            <a:off x="4507706" y="4971221"/>
            <a:ext cx="0" cy="47863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1" idx="2"/>
          </p:cNvCxnSpPr>
          <p:nvPr/>
        </p:nvCxnSpPr>
        <p:spPr>
          <a:xfrm flipV="1">
            <a:off x="6274594" y="4980214"/>
            <a:ext cx="1" cy="46964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0" idx="2"/>
          </p:cNvCxnSpPr>
          <p:nvPr/>
        </p:nvCxnSpPr>
        <p:spPr>
          <a:xfrm flipV="1">
            <a:off x="7517606" y="4980214"/>
            <a:ext cx="1" cy="469641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2" idx="2"/>
          </p:cNvCxnSpPr>
          <p:nvPr/>
        </p:nvCxnSpPr>
        <p:spPr>
          <a:xfrm flipV="1">
            <a:off x="8760618" y="4971221"/>
            <a:ext cx="1" cy="47863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24" idx="1"/>
            <a:endCxn id="24" idx="2"/>
          </p:cNvCxnSpPr>
          <p:nvPr/>
        </p:nvCxnSpPr>
        <p:spPr>
          <a:xfrm rot="16200000" flipH="1" flipV="1">
            <a:off x="2337819" y="2835251"/>
            <a:ext cx="500089" cy="232251"/>
          </a:xfrm>
          <a:prstGeom prst="curvedConnector4">
            <a:avLst>
              <a:gd name="adj1" fmla="val -35707"/>
              <a:gd name="adj2" fmla="val 247642"/>
            </a:avLst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4" idx="7"/>
            <a:endCxn id="26" idx="1"/>
          </p:cNvCxnSpPr>
          <p:nvPr/>
        </p:nvCxnSpPr>
        <p:spPr>
          <a:xfrm rot="5400000" flipH="1" flipV="1">
            <a:off x="5391150" y="1135582"/>
            <a:ext cx="12700" cy="3131503"/>
          </a:xfrm>
          <a:prstGeom prst="curvedConnector3">
            <a:avLst>
              <a:gd name="adj1" fmla="val 3431047"/>
            </a:avLst>
          </a:prstGeom>
          <a:ln w="222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6" idx="7"/>
            <a:endCxn id="26" idx="6"/>
          </p:cNvCxnSpPr>
          <p:nvPr/>
        </p:nvCxnSpPr>
        <p:spPr>
          <a:xfrm rot="16200000" flipH="1">
            <a:off x="7944392" y="2835252"/>
            <a:ext cx="500089" cy="232251"/>
          </a:xfrm>
          <a:prstGeom prst="curvedConnector4">
            <a:avLst>
              <a:gd name="adj1" fmla="val -35707"/>
              <a:gd name="adj2" fmla="val 272249"/>
            </a:avLst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10362" y="2485197"/>
            <a:ext cx="1585912" cy="141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Cog</a:t>
            </a:r>
            <a:endParaRPr lang="en-US" dirty="0"/>
          </a:p>
        </p:txBody>
      </p:sp>
      <p:cxnSp>
        <p:nvCxnSpPr>
          <p:cNvPr id="57" name="Curved Connector 56"/>
          <p:cNvCxnSpPr>
            <a:stCxn id="35" idx="4"/>
            <a:endCxn id="38" idx="4"/>
          </p:cNvCxnSpPr>
          <p:nvPr/>
        </p:nvCxnSpPr>
        <p:spPr>
          <a:xfrm rot="16200000" flipH="1">
            <a:off x="4148137" y="4137782"/>
            <a:ext cx="2" cy="4252912"/>
          </a:xfrm>
          <a:prstGeom prst="curvedConnector3">
            <a:avLst>
              <a:gd name="adj1" fmla="val 11430100000"/>
            </a:avLst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5370737" y="4146772"/>
            <a:ext cx="2" cy="4252912"/>
          </a:xfrm>
          <a:prstGeom prst="curvedConnector3">
            <a:avLst>
              <a:gd name="adj1" fmla="val 11430100000"/>
            </a:avLst>
          </a:prstGeom>
          <a:ln w="222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H="1">
            <a:off x="6613296" y="4159041"/>
            <a:ext cx="2" cy="4252912"/>
          </a:xfrm>
          <a:prstGeom prst="curvedConnector3">
            <a:avLst>
              <a:gd name="adj1" fmla="val 11430100000"/>
            </a:avLst>
          </a:prstGeom>
          <a:ln w="222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Measurement Generalizability via Invariance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Eventually, you/others may wish to compare groups on structural parameters </a:t>
            </a:r>
          </a:p>
          <a:p>
            <a:pPr lvl="1"/>
            <a:r>
              <a:rPr lang="en-US" sz="2200" dirty="0" smtClean="0"/>
              <a:t>Means</a:t>
            </a:r>
          </a:p>
          <a:p>
            <a:pPr lvl="1"/>
            <a:r>
              <a:rPr lang="en-US" sz="2200" dirty="0" smtClean="0"/>
              <a:t>Variances</a:t>
            </a:r>
          </a:p>
          <a:p>
            <a:pPr lvl="1"/>
            <a:r>
              <a:rPr lang="en-US" sz="2200" dirty="0" err="1"/>
              <a:t>C</a:t>
            </a:r>
            <a:r>
              <a:rPr lang="en-US" sz="2200" dirty="0" err="1" smtClean="0"/>
              <a:t>ovariances</a:t>
            </a:r>
            <a:r>
              <a:rPr lang="en-US" sz="2200" dirty="0" smtClean="0"/>
              <a:t>/correlations</a:t>
            </a:r>
          </a:p>
          <a:p>
            <a:pPr lvl="1"/>
            <a:r>
              <a:rPr lang="en-US" sz="2200" dirty="0" smtClean="0"/>
              <a:t>Regression slopes</a:t>
            </a:r>
          </a:p>
          <a:p>
            <a:r>
              <a:rPr lang="en-US" sz="2800" dirty="0" smtClean="0"/>
              <a:t>Such comparisons are only valid if construct(s) being measured is the same for all groups</a:t>
            </a:r>
          </a:p>
          <a:p>
            <a:pPr lvl="1"/>
            <a:r>
              <a:rPr lang="en-US" sz="2400" dirty="0" smtClean="0"/>
              <a:t>Assumption still applies even if latent variables not being analyzed (e.g., using a generic t-test)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Level(s) of Invariance Needed for Valid Group Comparisons?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72992"/>
              </p:ext>
            </p:extLst>
          </p:nvPr>
        </p:nvGraphicFramePr>
        <p:xfrm>
          <a:off x="1155700" y="2603500"/>
          <a:ext cx="882491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1"/>
                <a:gridCol w="3463587"/>
                <a:gridCol w="2206229"/>
                <a:gridCol w="22062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Invariance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Constraint(s) Imposed?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Needed</a:t>
                      </a:r>
                      <a:r>
                        <a:rPr lang="en-US" baseline="0" dirty="0" smtClean="0"/>
                        <a:t> for Valid Group Comparisons of</a:t>
                      </a:r>
                      <a:r>
                        <a:rPr lang="is-IS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Configural</a:t>
                      </a:r>
                      <a:r>
                        <a:rPr lang="en-US" dirty="0" smtClean="0"/>
                        <a:t>”/</a:t>
                      </a:r>
                      <a:r>
                        <a:rPr lang="en-US" baseline="0" dirty="0" smtClean="0"/>
                        <a:t>“Pattern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# of factors, and same pattern of items loading onto</a:t>
                      </a:r>
                      <a:r>
                        <a:rPr lang="en-US" baseline="0" dirty="0" smtClean="0"/>
                        <a:t> 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structural parameters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“Weak”/</a:t>
                      </a:r>
                      <a:r>
                        <a:rPr lang="en-US" baseline="0" dirty="0" smtClean="0"/>
                        <a:t> “Loading”/ “Metric”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+ equivalent factor loadings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Variances, </a:t>
                      </a:r>
                      <a:r>
                        <a:rPr lang="en-US" dirty="0" err="1" smtClean="0"/>
                        <a:t>covariances</a:t>
                      </a:r>
                      <a:r>
                        <a:rPr lang="en-US" dirty="0" smtClean="0"/>
                        <a:t>, and regression slopes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“Strong”/</a:t>
                      </a:r>
                      <a:r>
                        <a:rPr lang="en-US" baseline="0" dirty="0" smtClean="0"/>
                        <a:t>“Intercept”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+ 2  + equivalent intercepts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4954" y="3526971"/>
            <a:ext cx="8761413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4954" y="4963886"/>
            <a:ext cx="87614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54954" y="5878286"/>
            <a:ext cx="8761413" cy="93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Measurement Invariance?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strategies: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Same Δχ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testing process</a:t>
            </a:r>
          </a:p>
          <a:p>
            <a:pPr marL="914400" lvl="1" indent="-514350"/>
            <a:r>
              <a:rPr lang="en-US" sz="2600" i="1" dirty="0" smtClean="0"/>
              <a:t>ns</a:t>
            </a:r>
            <a:r>
              <a:rPr lang="en-US" sz="2600" dirty="0" smtClean="0"/>
              <a:t> difference = invariance level supported</a:t>
            </a:r>
            <a:br>
              <a:rPr lang="en-US" sz="2600" dirty="0" smtClean="0"/>
            </a:b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ΔCFI (see Cheung &amp; </a:t>
            </a:r>
            <a:r>
              <a:rPr lang="en-US" sz="2800" dirty="0" err="1" smtClean="0"/>
              <a:t>Rensvold</a:t>
            </a:r>
            <a:r>
              <a:rPr lang="en-US" sz="2800" dirty="0" smtClean="0"/>
              <a:t>, 2002)</a:t>
            </a:r>
          </a:p>
          <a:p>
            <a:pPr marL="914400" lvl="1" indent="-514350"/>
            <a:r>
              <a:rPr lang="en-US" sz="2600" dirty="0" smtClean="0"/>
              <a:t>Invariance supported if </a:t>
            </a:r>
            <a:r>
              <a:rPr lang="en-US" sz="2400" dirty="0" smtClean="0"/>
              <a:t>ΔCFI &lt; .01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 Theory Testing via CFA in </a:t>
            </a:r>
            <a:r>
              <a:rPr lang="en-US" i="1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Fit CFA model inspired from EFA in Sample 1</a:t>
            </a:r>
          </a:p>
          <a:p>
            <a:pPr lvl="1"/>
            <a:r>
              <a:rPr lang="en-US" sz="2600" dirty="0" smtClean="0"/>
              <a:t>Request mod indexes if necessary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800" dirty="0" smtClean="0"/>
              <a:t>Use </a:t>
            </a:r>
            <a:r>
              <a:rPr lang="en-US" sz="2800" i="1" dirty="0" err="1" smtClean="0"/>
              <a:t>semTools</a:t>
            </a:r>
            <a:r>
              <a:rPr lang="en-US" sz="2800" dirty="0" smtClean="0"/>
              <a:t>() package for easy testing of measurement invariance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Evaluating Validity with SEM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CFA to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Analytic focus on structural level of the model</a:t>
            </a:r>
          </a:p>
          <a:p>
            <a:pPr lvl="1"/>
            <a:r>
              <a:rPr lang="en-US" sz="2600" dirty="0" smtClean="0"/>
              <a:t>Latent means, correlations, specifying regression pathways, etc., </a:t>
            </a:r>
            <a:endParaRPr lang="en-US" sz="2600" dirty="0"/>
          </a:p>
          <a:p>
            <a:r>
              <a:rPr lang="en-US" sz="2800" dirty="0" smtClean="0"/>
              <a:t>Can start incorporating observed/latent variables from other measures</a:t>
            </a:r>
          </a:p>
          <a:p>
            <a:pPr lvl="1"/>
            <a:r>
              <a:rPr lang="en-US" sz="2600" dirty="0" smtClean="0"/>
              <a:t>Look at correlations/regressions for evaluating construct validity</a:t>
            </a:r>
            <a:endParaRPr lang="en-US" sz="2600" dirty="0"/>
          </a:p>
          <a:p>
            <a:r>
              <a:rPr lang="en-US" sz="2800" dirty="0" smtClean="0"/>
              <a:t>Major perk of SEM: bigger effect sizes/more statistical power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Scale-setting method matters</a:t>
            </a:r>
          </a:p>
          <a:p>
            <a:pPr lvl="1"/>
            <a:r>
              <a:rPr lang="en-US" sz="2200" dirty="0" smtClean="0"/>
              <a:t>#1 reason marker-variable sucks: biases results of significance testing of structural estimates involving the latent variable; USE FIXED-FACTOR!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800" dirty="0" err="1" smtClean="0"/>
              <a:t>Parcelling</a:t>
            </a:r>
            <a:r>
              <a:rPr lang="en-US" sz="2800" dirty="0" smtClean="0"/>
              <a:t> items for your factors/other factors</a:t>
            </a:r>
          </a:p>
          <a:p>
            <a:pPr lvl="1"/>
            <a:r>
              <a:rPr lang="en-US" sz="2600" dirty="0" smtClean="0"/>
              <a:t>Average groups of items for a given factor into three “parcels”; use parcels, not items as indicators of latent variable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6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 </a:t>
            </a:r>
            <a:r>
              <a:rPr lang="en-US" i="1" dirty="0" smtClean="0"/>
              <a:t>vs</a:t>
            </a:r>
            <a:r>
              <a:rPr lang="en-US" dirty="0" smtClean="0"/>
              <a:t> R for Parallel Analysis (plots)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46" y="2659972"/>
            <a:ext cx="3604421" cy="360442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28" y="2659972"/>
            <a:ext cx="4107873" cy="36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Parcelling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745238" y="2457903"/>
            <a:ext cx="1585912" cy="141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Factor 1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5929" y="4415291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07683" y="4415290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3724" y="4406298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4"/>
            <a:endCxn id="20" idx="0"/>
          </p:cNvCxnSpPr>
          <p:nvPr/>
        </p:nvCxnSpPr>
        <p:spPr>
          <a:xfrm flipH="1">
            <a:off x="1075986" y="3872367"/>
            <a:ext cx="2462208" cy="542924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4"/>
          </p:cNvCxnSpPr>
          <p:nvPr/>
        </p:nvCxnSpPr>
        <p:spPr>
          <a:xfrm flipH="1">
            <a:off x="2057740" y="3872367"/>
            <a:ext cx="1480454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22" idx="0"/>
          </p:cNvCxnSpPr>
          <p:nvPr/>
        </p:nvCxnSpPr>
        <p:spPr>
          <a:xfrm flipH="1">
            <a:off x="3053781" y="3872367"/>
            <a:ext cx="484413" cy="533931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1642" y="5413565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UF 1</a:t>
            </a: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93396" y="5413566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589437" y="5413568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3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75986" y="4943928"/>
            <a:ext cx="0" cy="469637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057740" y="4943927"/>
            <a:ext cx="0" cy="469639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053781" y="4934935"/>
            <a:ext cx="0" cy="47863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9" idx="1"/>
            <a:endCxn id="19" idx="2"/>
          </p:cNvCxnSpPr>
          <p:nvPr/>
        </p:nvCxnSpPr>
        <p:spPr>
          <a:xfrm rot="16200000" flipH="1" flipV="1">
            <a:off x="2611319" y="2798964"/>
            <a:ext cx="500089" cy="232251"/>
          </a:xfrm>
          <a:prstGeom prst="curvedConnector4">
            <a:avLst>
              <a:gd name="adj1" fmla="val -11672"/>
              <a:gd name="adj2" fmla="val 223425"/>
            </a:avLst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581848" y="4415291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563602" y="4415290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559643" y="4406298"/>
            <a:ext cx="900113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6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3567561" y="5413565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4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549315" y="5413566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5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545356" y="5413568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6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4031905" y="4943928"/>
            <a:ext cx="0" cy="469637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13659" y="4943927"/>
            <a:ext cx="0" cy="469639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6009700" y="4934935"/>
            <a:ext cx="0" cy="47863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9" idx="4"/>
            <a:endCxn id="74" idx="0"/>
          </p:cNvCxnSpPr>
          <p:nvPr/>
        </p:nvCxnSpPr>
        <p:spPr>
          <a:xfrm>
            <a:off x="3538194" y="3872367"/>
            <a:ext cx="493711" cy="542924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9" idx="4"/>
            <a:endCxn id="75" idx="0"/>
          </p:cNvCxnSpPr>
          <p:nvPr/>
        </p:nvCxnSpPr>
        <p:spPr>
          <a:xfrm>
            <a:off x="3538194" y="3872367"/>
            <a:ext cx="1475465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9" idx="4"/>
            <a:endCxn id="76" idx="0"/>
          </p:cNvCxnSpPr>
          <p:nvPr/>
        </p:nvCxnSpPr>
        <p:spPr>
          <a:xfrm>
            <a:off x="3538194" y="3872367"/>
            <a:ext cx="2471506" cy="533931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173584" y="2457903"/>
            <a:ext cx="1585912" cy="141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Factor 1</a:t>
            </a:r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77543" y="4415291"/>
            <a:ext cx="1010329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Parcel1 (Item1+2)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8405835" y="4415290"/>
            <a:ext cx="1106690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Parcel2 (Item 3+4)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9730488" y="4406297"/>
            <a:ext cx="1025049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Parcel3 (Item 5+6)</a:t>
            </a:r>
            <a:endParaRPr lang="en-US" sz="1200" dirty="0"/>
          </a:p>
        </p:txBody>
      </p:sp>
      <p:cxnSp>
        <p:nvCxnSpPr>
          <p:cNvPr id="103" name="Straight Arrow Connector 102"/>
          <p:cNvCxnSpPr>
            <a:stCxn id="110" idx="4"/>
          </p:cNvCxnSpPr>
          <p:nvPr/>
        </p:nvCxnSpPr>
        <p:spPr>
          <a:xfrm flipH="1">
            <a:off x="7723528" y="3872367"/>
            <a:ext cx="1243012" cy="542924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10" idx="4"/>
          </p:cNvCxnSpPr>
          <p:nvPr/>
        </p:nvCxnSpPr>
        <p:spPr>
          <a:xfrm>
            <a:off x="8966540" y="3872367"/>
            <a:ext cx="0" cy="54292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10" idx="4"/>
          </p:cNvCxnSpPr>
          <p:nvPr/>
        </p:nvCxnSpPr>
        <p:spPr>
          <a:xfrm>
            <a:off x="8966540" y="3872367"/>
            <a:ext cx="1243012" cy="53393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7259184" y="5413565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UF 1</a:t>
            </a:r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02196" y="5413566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2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9745208" y="5413567"/>
            <a:ext cx="928688" cy="81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UF 3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7723528" y="4943928"/>
            <a:ext cx="0" cy="469637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966540" y="4943927"/>
            <a:ext cx="0" cy="469639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10209552" y="4934934"/>
            <a:ext cx="0" cy="478633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110" idx="1"/>
            <a:endCxn id="110" idx="2"/>
          </p:cNvCxnSpPr>
          <p:nvPr/>
        </p:nvCxnSpPr>
        <p:spPr>
          <a:xfrm rot="16200000" flipH="1" flipV="1">
            <a:off x="8039665" y="2798964"/>
            <a:ext cx="500089" cy="232251"/>
          </a:xfrm>
          <a:prstGeom prst="curvedConnector4">
            <a:avLst>
              <a:gd name="adj1" fmla="val -35707"/>
              <a:gd name="adj2" fmla="val 247642"/>
            </a:avLst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5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Parcelling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Parcelling</a:t>
            </a:r>
            <a:r>
              <a:rPr lang="en-US" sz="2800" dirty="0" smtClean="0"/>
              <a:t> helps improve model fit</a:t>
            </a:r>
          </a:p>
          <a:p>
            <a:pPr lvl="1"/>
            <a:r>
              <a:rPr lang="en-US" sz="2600" dirty="0" smtClean="0"/>
              <a:t>More reliable than individual indicators</a:t>
            </a:r>
          </a:p>
          <a:p>
            <a:pPr lvl="1"/>
            <a:r>
              <a:rPr lang="en-US" sz="2600" dirty="0" smtClean="0"/>
              <a:t>Reduces complexity of measurement model</a:t>
            </a:r>
          </a:p>
          <a:p>
            <a:pPr lvl="2"/>
            <a:r>
              <a:rPr lang="en-US" sz="2400" dirty="0" smtClean="0"/>
              <a:t>Ensures locally “just identified” factors</a:t>
            </a:r>
          </a:p>
          <a:p>
            <a:pPr lvl="2"/>
            <a:r>
              <a:rPr lang="en-US" sz="2400" dirty="0" smtClean="0"/>
              <a:t>Only do after your full measurement model is tested/supported</a:t>
            </a:r>
          </a:p>
          <a:p>
            <a:r>
              <a:rPr lang="en-US" sz="2800" dirty="0" smtClean="0"/>
              <a:t>Results are sensitive to choice of how to create parcels—consider preregistering analysis strategy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Equation Modeling via </a:t>
            </a:r>
            <a:r>
              <a:rPr lang="en-US" i="1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Fit measurement model for all variables to-be analyzed (</a:t>
            </a:r>
            <a:r>
              <a:rPr lang="en-US" sz="2800" dirty="0" err="1" smtClean="0"/>
              <a:t>parcelling</a:t>
            </a:r>
            <a:r>
              <a:rPr lang="en-US" sz="2800" dirty="0" smtClean="0"/>
              <a:t>, if necessary)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Specify correlations/regressions involving factors with validity-related variables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4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</a:t>
            </a:r>
            <a:r>
              <a:rPr lang="en-US" sz="3500" dirty="0" smtClean="0"/>
              <a:t>Deeper/Alternative Understandings via IRT and LCA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Response Theory (IRT)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An alternative latent variable modeling approach</a:t>
            </a:r>
          </a:p>
          <a:p>
            <a:pPr lvl="1"/>
            <a:r>
              <a:rPr lang="en-US" sz="2600" dirty="0" smtClean="0"/>
              <a:t>More of an item-level focus than EFA/CFA/SEM</a:t>
            </a:r>
          </a:p>
          <a:p>
            <a:r>
              <a:rPr lang="en-US" sz="2800" dirty="0" smtClean="0"/>
              <a:t>Fit an IRT model for each factor’s items:</a:t>
            </a:r>
          </a:p>
          <a:p>
            <a:pPr lvl="1"/>
            <a:r>
              <a:rPr lang="en-US" sz="2600" dirty="0" smtClean="0"/>
              <a:t>Evaluate how well each item </a:t>
            </a:r>
            <a:r>
              <a:rPr lang="en-US" sz="2600" b="1" i="1" dirty="0" smtClean="0"/>
              <a:t>discriminates</a:t>
            </a:r>
            <a:r>
              <a:rPr lang="en-US" sz="2600" dirty="0" smtClean="0"/>
              <a:t> between those high/low on factor</a:t>
            </a:r>
          </a:p>
          <a:p>
            <a:pPr lvl="1"/>
            <a:r>
              <a:rPr lang="en-US" sz="2600" dirty="0" smtClean="0"/>
              <a:t>Determine amount of </a:t>
            </a:r>
            <a:r>
              <a:rPr lang="en-US" sz="2600" b="1" i="1" dirty="0" smtClean="0"/>
              <a:t>information</a:t>
            </a:r>
            <a:r>
              <a:rPr lang="en-US" sz="2600" dirty="0" smtClean="0"/>
              <a:t> captured by each item/total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6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Conscientiousness Items/Scale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67" y="2603500"/>
            <a:ext cx="3604278" cy="34163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80" y="2603500"/>
            <a:ext cx="3604278" cy="34163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Conscientiousness vs. Neuroticism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29" y="2409375"/>
            <a:ext cx="2526631" cy="2394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28" y="2409375"/>
            <a:ext cx="2522627" cy="2391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29" y="4459070"/>
            <a:ext cx="2530929" cy="2398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28" y="4459070"/>
            <a:ext cx="2530929" cy="23989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9544" y="342024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Conscientiousness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41822" y="547386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Neuroticism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Class Analysis (LCA)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EFA/CFA/SEM used to analyze </a:t>
            </a:r>
            <a:r>
              <a:rPr lang="en-US" sz="2800" b="1" i="1" dirty="0" smtClean="0"/>
              <a:t>continuous</a:t>
            </a:r>
            <a:r>
              <a:rPr lang="en-US" sz="2800" dirty="0" smtClean="0"/>
              <a:t> latent variables</a:t>
            </a:r>
          </a:p>
          <a:p>
            <a:pPr lvl="1"/>
            <a:r>
              <a:rPr lang="en-US" sz="2600" dirty="0" smtClean="0"/>
              <a:t>LCA used to analyze </a:t>
            </a:r>
            <a:r>
              <a:rPr lang="en-US" sz="2600" b="1" i="1" dirty="0" smtClean="0"/>
              <a:t>categorical</a:t>
            </a:r>
            <a:r>
              <a:rPr lang="en-US" sz="2600" dirty="0" smtClean="0"/>
              <a:t> latent variables</a:t>
            </a:r>
          </a:p>
          <a:p>
            <a:r>
              <a:rPr lang="en-US" sz="2800" dirty="0" smtClean="0"/>
              <a:t>LCA models are more demanding</a:t>
            </a:r>
          </a:p>
          <a:p>
            <a:pPr lvl="1"/>
            <a:r>
              <a:rPr lang="en-US" sz="2600" dirty="0" smtClean="0"/>
              <a:t>Require much larger </a:t>
            </a:r>
            <a:r>
              <a:rPr lang="en-US" sz="2600" i="1" dirty="0" smtClean="0"/>
              <a:t>n</a:t>
            </a:r>
            <a:r>
              <a:rPr lang="en-US" sz="2600" dirty="0" smtClean="0"/>
              <a:t>; lose </a:t>
            </a:r>
            <a:r>
              <a:rPr lang="en-US" sz="2600" i="1" dirty="0" err="1" smtClean="0"/>
              <a:t>df</a:t>
            </a:r>
            <a:r>
              <a:rPr lang="en-US" sz="2600" dirty="0" smtClean="0"/>
              <a:t> very quickly</a:t>
            </a:r>
          </a:p>
          <a:p>
            <a:pPr lvl="1"/>
            <a:r>
              <a:rPr lang="en-US" sz="2600" dirty="0"/>
              <a:t>M</a:t>
            </a:r>
            <a:r>
              <a:rPr lang="en-US" sz="2600" dirty="0" smtClean="0"/>
              <a:t>ore difficult to evaluate fit, and analyze alongside other variables</a:t>
            </a:r>
          </a:p>
          <a:p>
            <a:r>
              <a:rPr lang="en-US" sz="2800" dirty="0" smtClean="0"/>
              <a:t>Determining </a:t>
            </a:r>
            <a:r>
              <a:rPr lang="en-US" sz="2800" b="1" i="1" dirty="0" smtClean="0"/>
              <a:t>continuous</a:t>
            </a:r>
            <a:r>
              <a:rPr lang="en-US" sz="2800" dirty="0" smtClean="0"/>
              <a:t> vs. </a:t>
            </a:r>
            <a:r>
              <a:rPr lang="en-US" sz="2800" b="1" i="1" dirty="0" smtClean="0"/>
              <a:t>categorical</a:t>
            </a:r>
            <a:r>
              <a:rPr lang="en-US" sz="2800" dirty="0" smtClean="0"/>
              <a:t> representation is incredibly complicated (see Fraley et al., 2011)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LCA Output: </a:t>
            </a:r>
            <a:br>
              <a:rPr lang="en-US" sz="3200" dirty="0" smtClean="0"/>
            </a:br>
            <a:r>
              <a:rPr lang="en-US" sz="3200" dirty="0" smtClean="0"/>
              <a:t>Item Response Probabilities for 3 Classes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" y="2298700"/>
            <a:ext cx="10907416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Orienting you to </a:t>
            </a:r>
            <a:r>
              <a:rPr lang="en-US" sz="2400" i="1" dirty="0" smtClean="0"/>
              <a:t>R</a:t>
            </a:r>
            <a:r>
              <a:rPr lang="en-US" sz="2400" dirty="0" smtClean="0"/>
              <a:t> (importing data, using packages)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Analytic steps in the “lifespan” of scale development</a:t>
            </a:r>
          </a:p>
          <a:p>
            <a:pPr lvl="1">
              <a:buFont typeface="+mj-lt"/>
              <a:buAutoNum type="arabicPeriod"/>
            </a:pPr>
            <a:r>
              <a:rPr lang="en-US" sz="2200" dirty="0" smtClean="0"/>
              <a:t>Preliminary theory testing w/ CFA (yes, CFA!)</a:t>
            </a:r>
          </a:p>
          <a:p>
            <a:pPr lvl="1">
              <a:buFont typeface="+mj-lt"/>
              <a:buAutoNum type="arabicPeriod"/>
            </a:pPr>
            <a:r>
              <a:rPr lang="en-US" sz="2200" dirty="0" smtClean="0"/>
              <a:t>Theory building w/ EFA</a:t>
            </a:r>
          </a:p>
          <a:p>
            <a:pPr lvl="1">
              <a:buFont typeface="+mj-lt"/>
              <a:buAutoNum type="arabicPeriod"/>
            </a:pPr>
            <a:r>
              <a:rPr lang="en-US" sz="2200" dirty="0" smtClean="0"/>
              <a:t>In-depth theory testing w/ CFA</a:t>
            </a:r>
          </a:p>
          <a:p>
            <a:pPr lvl="1">
              <a:buFont typeface="+mj-lt"/>
              <a:buAutoNum type="arabicPeriod"/>
            </a:pPr>
            <a:r>
              <a:rPr lang="en-US" sz="2200" dirty="0" smtClean="0"/>
              <a:t>Evaluating validity w/ SEM</a:t>
            </a:r>
          </a:p>
          <a:p>
            <a:pPr lvl="1">
              <a:buFont typeface="+mj-lt"/>
              <a:buAutoNum type="arabicPeriod"/>
            </a:pPr>
            <a:r>
              <a:rPr lang="en-US" sz="2200" dirty="0" smtClean="0"/>
              <a:t>Deeper/alternative understanding w/ IRT and LCA</a:t>
            </a:r>
          </a:p>
          <a:p>
            <a:pPr>
              <a:buFont typeface="+mj-lt"/>
              <a:buAutoNum type="arabicPeriod"/>
            </a:pPr>
            <a:endParaRPr lang="en-US" sz="2400" dirty="0" smtClean="0"/>
          </a:p>
          <a:p>
            <a:pPr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See selected list of references for latent variable analysis</a:t>
            </a:r>
          </a:p>
          <a:p>
            <a:pPr lvl="1"/>
            <a:r>
              <a:rPr lang="en-US" sz="2600" dirty="0" smtClean="0"/>
              <a:t>Most informed this talk</a:t>
            </a:r>
          </a:p>
          <a:p>
            <a:r>
              <a:rPr lang="en-US" sz="2800" dirty="0" err="1" smtClean="0"/>
              <a:t>StackExchange</a:t>
            </a:r>
            <a:r>
              <a:rPr lang="en-US" sz="2800" dirty="0" smtClean="0"/>
              <a:t> and </a:t>
            </a:r>
            <a:r>
              <a:rPr lang="en-US" sz="2800" dirty="0" err="1" smtClean="0"/>
              <a:t>CrossValidated</a:t>
            </a:r>
            <a:endParaRPr lang="en-US" sz="2800" dirty="0" smtClean="0"/>
          </a:p>
          <a:p>
            <a:pPr lvl="1"/>
            <a:r>
              <a:rPr lang="en-US" sz="2600" dirty="0" smtClean="0"/>
              <a:t>Online Q&amp;A communities for programming and stats</a:t>
            </a:r>
          </a:p>
          <a:p>
            <a:r>
              <a:rPr lang="en-US" sz="2800" dirty="0" err="1" smtClean="0"/>
              <a:t>PsychMAP</a:t>
            </a:r>
            <a:r>
              <a:rPr lang="en-US" sz="2800" dirty="0" smtClean="0"/>
              <a:t> and Psychological Methods Discussion FB Groups</a:t>
            </a:r>
          </a:p>
          <a:p>
            <a:r>
              <a:rPr lang="en-US" sz="2800" dirty="0" smtClean="0"/>
              <a:t>Twitter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9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good luck!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Orientation to R/R-Studio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Orienting You to </a:t>
            </a:r>
            <a:r>
              <a:rPr lang="en-US" i="1" dirty="0" smtClean="0"/>
              <a:t>R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Anatomy of an </a:t>
            </a:r>
            <a:r>
              <a:rPr lang="en-US" i="1" dirty="0" smtClean="0"/>
              <a:t>R</a:t>
            </a:r>
            <a:r>
              <a:rPr lang="en-US" dirty="0"/>
              <a:t>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2042" y="3212431"/>
            <a:ext cx="58272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 smtClean="0"/>
              <a:t>name </a:t>
            </a:r>
            <a:r>
              <a:rPr lang="en-US" sz="3500" dirty="0" smtClean="0"/>
              <a:t>=  </a:t>
            </a:r>
            <a:r>
              <a:rPr lang="en-US" sz="3500" i="1" dirty="0" smtClean="0"/>
              <a:t>function</a:t>
            </a:r>
            <a:r>
              <a:rPr lang="en-US" sz="3500" dirty="0" smtClean="0"/>
              <a:t>(</a:t>
            </a:r>
            <a:r>
              <a:rPr lang="en-US" sz="3500" i="1" dirty="0" smtClean="0"/>
              <a:t>options</a:t>
            </a:r>
            <a:r>
              <a:rPr lang="en-US" sz="3500" dirty="0" smtClean="0"/>
              <a:t>)</a:t>
            </a:r>
            <a:endParaRPr lang="en-US" sz="3500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2989005" y="3476409"/>
            <a:ext cx="662579" cy="139650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4954" y="4505951"/>
            <a:ext cx="104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store information (e.g., data, output, plots) in objects—we need to give objects a name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 flipH="1" flipV="1">
            <a:off x="4029865" y="2989057"/>
            <a:ext cx="445087" cy="52487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0088" y="2647475"/>
            <a:ext cx="1078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 that tells R to save output from function (on right of =) into object (named on left of =)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2713" y="4522196"/>
            <a:ext cx="7245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specify a function--what are we trying to do/create? </a:t>
            </a:r>
          </a:p>
          <a:p>
            <a:r>
              <a:rPr lang="en-US" dirty="0" smtClean="0"/>
              <a:t>(e.g., import data, perform an EFA, create a plot of some sort)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5133678" y="3224540"/>
            <a:ext cx="662580" cy="19002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7046079" y="3244134"/>
            <a:ext cx="662580" cy="186105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2028" y="4505949"/>
            <a:ext cx="1041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function has flexibility; we need to specify how we want it to perform a certain task</a:t>
            </a:r>
          </a:p>
          <a:p>
            <a:r>
              <a:rPr lang="en-US" dirty="0" smtClean="0"/>
              <a:t>(e.g., for t-test, level of alpha?, one-tailed or two-tailed?, using what variables/data?, etc.,)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/>
      <p:bldP spid="9" grpId="1"/>
      <p:bldP spid="10" grpId="0" animBg="1"/>
      <p:bldP spid="10" grpId="1" animBg="1"/>
      <p:bldP spid="11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6507</TotalTime>
  <Words>4596</Words>
  <Application>Microsoft Macintosh PowerPoint</Application>
  <PresentationFormat>Widescreen</PresentationFormat>
  <Paragraphs>840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Calibri</vt:lpstr>
      <vt:lpstr>Cambria Math</vt:lpstr>
      <vt:lpstr>Century Gothic</vt:lpstr>
      <vt:lpstr>Wingdings 3</vt:lpstr>
      <vt:lpstr>Arial</vt:lpstr>
      <vt:lpstr>Ion Boardroom</vt:lpstr>
      <vt:lpstr>Latent Variable Analysis  in R Made easy</vt:lpstr>
      <vt:lpstr>Who Am I? (@JohnSakaluk)</vt:lpstr>
      <vt:lpstr>About These Workshop Materials </vt:lpstr>
      <vt:lpstr>Why Are We Using R</vt:lpstr>
      <vt:lpstr>Need Convincing?  SPSS vs R for Parallel Analysis</vt:lpstr>
      <vt:lpstr>SPSS vs R for Parallel Analysis (plots)</vt:lpstr>
      <vt:lpstr>Today’s Agenda</vt:lpstr>
      <vt:lpstr>An Orientation to R/R-Studio</vt:lpstr>
      <vt:lpstr>Orienting You to R:  Anatomy of an R Script</vt:lpstr>
      <vt:lpstr>Orienting You to R:  Anatomy of an R Script (example)</vt:lpstr>
      <vt:lpstr>Orienting You to R: Installing/Calling External Packages</vt:lpstr>
      <vt:lpstr>Check Out Section (1) of Script</vt:lpstr>
      <vt:lpstr>Step 1: Preliminary Theory-Testing with CFA</vt:lpstr>
      <vt:lpstr>What Is the Goal of CFA?</vt:lpstr>
      <vt:lpstr>PowerPoint Presentation</vt:lpstr>
      <vt:lpstr>Why Start with CFA, and Not EFA?</vt:lpstr>
      <vt:lpstr>Anatomy of a CFA Path Diagram</vt:lpstr>
      <vt:lpstr>Measurement Model: Factor Loadings</vt:lpstr>
      <vt:lpstr>Measurement Model:  Unique Factors</vt:lpstr>
      <vt:lpstr>Structural Model: Latent Variances/Covariances</vt:lpstr>
      <vt:lpstr>Why Am I Telling You All of This?</vt:lpstr>
      <vt:lpstr>Model Fit: S vs. Σ </vt:lpstr>
      <vt:lpstr>Evaluating Model Fit: The χ2 test</vt:lpstr>
      <vt:lpstr>Evaluating Model Fit: Absolute Indexes</vt:lpstr>
      <vt:lpstr>Evaluating Model Fit: Relative Indexes</vt:lpstr>
      <vt:lpstr>Evaluating Model Fit: Relative Indexes</vt:lpstr>
      <vt:lpstr>Evaluating Model Fit: Relative Indexes</vt:lpstr>
      <vt:lpstr>Recommendations for  Evaluating Model Fit</vt:lpstr>
      <vt:lpstr>But There’s A Problem or Two…</vt:lpstr>
      <vt:lpstr>Scale-Setting and Identification Methods</vt:lpstr>
      <vt:lpstr>CFA in lavaan()</vt:lpstr>
      <vt:lpstr>What, Then?</vt:lpstr>
      <vt:lpstr>Step 2: Theory-Building with EFA</vt:lpstr>
      <vt:lpstr>Background of  Exploratory Factor Analysis</vt:lpstr>
      <vt:lpstr>The Three Analytic “Phases” of EFA</vt:lpstr>
      <vt:lpstr>Phase 1—Estimation:  Choosing Between two Teams</vt:lpstr>
      <vt:lpstr>Distinguishing Between PCA, EFA, and CFA Models (see Sakaluk &amp; Short, 2016)</vt:lpstr>
      <vt:lpstr>Devil in the Details: How Are PCA and Common Factor Different?</vt:lpstr>
      <vt:lpstr>What Are the Practical Consequences of PCA vs. Common Factor Estimation?</vt:lpstr>
      <vt:lpstr>Phase 2—Factor Retention:  How Many Factors to Keep?</vt:lpstr>
      <vt:lpstr>The Unhelpful (but Most Commonly Reported) Criteria for Factor Retention</vt:lpstr>
      <vt:lpstr>The More-Helpful Criteria for  Factor Retention</vt:lpstr>
      <vt:lpstr>Scree Test vs. Parallel Analysis</vt:lpstr>
      <vt:lpstr>It’s Not All About the Numbers:  Theory and Interpretability </vt:lpstr>
      <vt:lpstr>Phase 3—Factor Rotation:  Orienting Factor Solutions in Multidimensional Space</vt:lpstr>
      <vt:lpstr>Two Types of Rotation Strategies—and Myths About Them</vt:lpstr>
      <vt:lpstr>Notes on Preliminary Model Refinement</vt:lpstr>
      <vt:lpstr>Step 3: In-Depth Theory Testing with CFA</vt:lpstr>
      <vt:lpstr>Testing Your Model with  a New Sample (!!!)</vt:lpstr>
      <vt:lpstr>If Your CFA Model Fit Is Unacceptably Bad…</vt:lpstr>
      <vt:lpstr>On the Abuse of Correlated Error Variances in Post-Hoc CFA Model Revision</vt:lpstr>
      <vt:lpstr>Example of Defensible/Predictable  Correlated Error Variances</vt:lpstr>
      <vt:lpstr>Evaluating Measurement Generalizability via Invariance Testing</vt:lpstr>
      <vt:lpstr>What Level(s) of Invariance Needed for Valid Group Comparisons?</vt:lpstr>
      <vt:lpstr>How to Evaluate Measurement Invariance?</vt:lpstr>
      <vt:lpstr>In-Depth Theory Testing via CFA in R</vt:lpstr>
      <vt:lpstr>Step 4: Evaluating Validity with SEM</vt:lpstr>
      <vt:lpstr>From CFA to SEM</vt:lpstr>
      <vt:lpstr>SEM Considerations</vt:lpstr>
      <vt:lpstr>Parcelling Example</vt:lpstr>
      <vt:lpstr>More on Parcelling</vt:lpstr>
      <vt:lpstr>Structural Equation Modeling via R</vt:lpstr>
      <vt:lpstr>Step 5: Deeper/Alternative Understandings via IRT and LCA</vt:lpstr>
      <vt:lpstr>Item Response Theory (IRT)</vt:lpstr>
      <vt:lpstr>Example:  Conscientiousness Items/Scale</vt:lpstr>
      <vt:lpstr>Example: Conscientiousness vs. Neuroticism</vt:lpstr>
      <vt:lpstr>Latent Class Analysis (LCA)</vt:lpstr>
      <vt:lpstr>Example LCA Output:  Item Response Probabilities for 3 Classes</vt:lpstr>
      <vt:lpstr>What Next?</vt:lpstr>
      <vt:lpstr>Resources for You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Variable Analysis  in R Made easy</dc:title>
  <dc:creator>John Sakaluk</dc:creator>
  <cp:lastModifiedBy>John Sakaluk</cp:lastModifiedBy>
  <cp:revision>195</cp:revision>
  <dcterms:created xsi:type="dcterms:W3CDTF">2016-11-13T00:43:31Z</dcterms:created>
  <dcterms:modified xsi:type="dcterms:W3CDTF">2016-11-17T13:10:39Z</dcterms:modified>
</cp:coreProperties>
</file>