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3"/>
  </p:notesMasterIdLst>
  <p:sldIdLst>
    <p:sldId id="256" r:id="rId2"/>
    <p:sldId id="257" r:id="rId3"/>
    <p:sldId id="258" r:id="rId4"/>
    <p:sldId id="263" r:id="rId5"/>
    <p:sldId id="259" r:id="rId6"/>
    <p:sldId id="262" r:id="rId7"/>
    <p:sldId id="261"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82725"/>
  </p:normalViewPr>
  <p:slideViewPr>
    <p:cSldViewPr snapToGrid="0" snapToObjects="1">
      <p:cViewPr>
        <p:scale>
          <a:sx n="100" d="100"/>
          <a:sy n="100" d="100"/>
        </p:scale>
        <p:origin x="840" y="144"/>
      </p:cViewPr>
      <p:guideLst/>
    </p:cSldViewPr>
  </p:slideViewPr>
  <p:notesTextViewPr>
    <p:cViewPr>
      <p:scale>
        <a:sx n="1" d="1"/>
        <a:sy n="1" d="1"/>
      </p:scale>
      <p:origin x="0" y="-118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6C8F0-F3CA-B14E-8988-F37B37B3BD13}" type="datetimeFigureOut">
              <a:rPr lang="en-US" smtClean="0"/>
              <a:t>10/13/21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7061-B77B-3049-8698-EB4CB823ACC2}" type="slidenum">
              <a:rPr lang="en-US" smtClean="0"/>
              <a:t>‹#›</a:t>
            </a:fld>
            <a:endParaRPr lang="en-US"/>
          </a:p>
        </p:txBody>
      </p:sp>
    </p:spTree>
    <p:extLst>
      <p:ext uri="{BB962C8B-B14F-4D97-AF65-F5344CB8AC3E}">
        <p14:creationId xmlns:p14="http://schemas.microsoft.com/office/powerpoint/2010/main" val="240008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the introduction Jason. </a:t>
            </a:r>
          </a:p>
          <a:p>
            <a:r>
              <a:rPr lang="en-US" dirty="0"/>
              <a:t>I'm going to talk about one success story using data science in the field of exercise physiology. It is a success story because the way of thinking, and the skills developed, enabled me to get a job at the end of my training, but also – and probably more importantly – it saves me countless hours and reduces the possibility for human error.</a:t>
            </a:r>
          </a:p>
          <a:p>
            <a:endParaRPr lang="en-US" dirty="0"/>
          </a:p>
          <a:p>
            <a:r>
              <a:rPr lang="en-US" dirty="0"/>
              <a:t>So, while we all work in different research areas, the process that we are involved with – from a data handling and analysis standpoint – are very very similar.</a:t>
            </a:r>
          </a:p>
          <a:p>
            <a:endParaRPr lang="en-US" dirty="0"/>
          </a:p>
          <a:p>
            <a:r>
              <a:rPr lang="en-US" dirty="0"/>
              <a:t>I am going to briefly talk about some examples of how using computational thinking and processes, and integrating open-science practices can and has made my life much easier, and I believe that the concepts introduced could and hopefully will help all of you.</a:t>
            </a:r>
          </a:p>
          <a:p>
            <a:endParaRPr lang="en-US" dirty="0"/>
          </a:p>
          <a:p>
            <a:r>
              <a:rPr lang="en-US" dirty="0"/>
              <a:t>In most cases I’m just going to be talking about automating tedious, but time consuming tasks, and removing the human error associated with data handling, analysis, and presentation.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try to avoid getting too much into code, but instead, I will try to explain a way of thinking that is required before you know the language (or code). If you go away from this talk thinking about where you are wasting time, by completing the same repetitive task, or where you think errors could creep into your work, then I will be happy. I’ll be even happier if you can imagine how data science and open science practices could help you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247061-B77B-3049-8698-EB4CB823ACC2}" type="slidenum">
              <a:rPr lang="en-US" smtClean="0"/>
              <a:t>2</a:t>
            </a:fld>
            <a:endParaRPr lang="en-US"/>
          </a:p>
        </p:txBody>
      </p:sp>
    </p:spTree>
    <p:extLst>
      <p:ext uri="{BB962C8B-B14F-4D97-AF65-F5344CB8AC3E}">
        <p14:creationId xmlns:p14="http://schemas.microsoft.com/office/powerpoint/2010/main" val="413679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247061-B77B-3049-8698-EB4CB823ACC2}" type="slidenum">
              <a:rPr lang="en-US" smtClean="0"/>
              <a:t>11</a:t>
            </a:fld>
            <a:endParaRPr lang="en-US"/>
          </a:p>
        </p:txBody>
      </p:sp>
    </p:spTree>
    <p:extLst>
      <p:ext uri="{BB962C8B-B14F-4D97-AF65-F5344CB8AC3E}">
        <p14:creationId xmlns:p14="http://schemas.microsoft.com/office/powerpoint/2010/main" val="427797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explain briefly what I mean by computational thinking. It is just a framework for a way of thinking that we are all likely involved in without realizing. However, it formalizes a way of thinking which is very much complementary to the topics we will introduce in this symposia.</a:t>
            </a:r>
          </a:p>
          <a:p>
            <a:endParaRPr lang="en-US" dirty="0"/>
          </a:p>
          <a:p>
            <a:r>
              <a:rPr lang="en-US" dirty="0"/>
              <a:t>This description is taken from the BBC site, and does a very good job of describing the four key elements.</a:t>
            </a:r>
          </a:p>
          <a:p>
            <a:endParaRPr lang="en-US" dirty="0"/>
          </a:p>
          <a:p>
            <a:r>
              <a:rPr lang="en-US" dirty="0"/>
              <a:t>Firstly, we are all exposed to complex problems, or problems which are made up of lots of smaller problems.  Understanding and recognizing this is called decomposition.</a:t>
            </a:r>
          </a:p>
          <a:p>
            <a:endParaRPr lang="en-US" dirty="0"/>
          </a:p>
          <a:p>
            <a:r>
              <a:rPr lang="en-US" dirty="0"/>
              <a:t>Secondly, lots of the stuff we do is just the same thing over and over and over again. Pattern recognition simply relates to recognizing these patterns within and between problems. </a:t>
            </a:r>
          </a:p>
          <a:p>
            <a:endParaRPr lang="en-US" dirty="0"/>
          </a:p>
          <a:p>
            <a:r>
              <a:rPr lang="en-US" dirty="0"/>
              <a:t>Abstraction relates to stepping back and seeing the big picture to understand what is important besides the specific details.</a:t>
            </a:r>
          </a:p>
          <a:p>
            <a:endParaRPr lang="en-US" dirty="0"/>
          </a:p>
          <a:p>
            <a:r>
              <a:rPr lang="en-US" dirty="0"/>
              <a:t>While the term algorithms has lofty and complex associations, at its root it simply refers to a strategy or plan for solving a problems.</a:t>
            </a:r>
          </a:p>
        </p:txBody>
      </p:sp>
      <p:sp>
        <p:nvSpPr>
          <p:cNvPr id="4" name="Slide Number Placeholder 3"/>
          <p:cNvSpPr>
            <a:spLocks noGrp="1"/>
          </p:cNvSpPr>
          <p:nvPr>
            <p:ph type="sldNum" sz="quarter" idx="5"/>
          </p:nvPr>
        </p:nvSpPr>
        <p:spPr/>
        <p:txBody>
          <a:bodyPr/>
          <a:lstStyle/>
          <a:p>
            <a:fld id="{99247061-B77B-3049-8698-EB4CB823ACC2}" type="slidenum">
              <a:rPr lang="en-US" smtClean="0"/>
              <a:t>3</a:t>
            </a:fld>
            <a:endParaRPr lang="en-US"/>
          </a:p>
        </p:txBody>
      </p:sp>
    </p:spTree>
    <p:extLst>
      <p:ext uri="{BB962C8B-B14F-4D97-AF65-F5344CB8AC3E}">
        <p14:creationId xmlns:p14="http://schemas.microsoft.com/office/powerpoint/2010/main" val="135884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encounter problems every day that would be greatly benefited from applying some computational thinking. I will go through two very quickly, and hopefully the concepts introduced could get your creative juices flowing and you could see the endless possibilities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going to go through two problems that relate to two very different areas which we spend a lot of time; handling and </a:t>
            </a:r>
            <a:r>
              <a:rPr lang="en-US" dirty="0" err="1"/>
              <a:t>analysing</a:t>
            </a:r>
            <a:r>
              <a:rPr lang="en-US" dirty="0"/>
              <a:t> data, and writing it up.</a:t>
            </a:r>
          </a:p>
          <a:p>
            <a:endParaRPr lang="en-US" dirty="0"/>
          </a:p>
        </p:txBody>
      </p:sp>
      <p:sp>
        <p:nvSpPr>
          <p:cNvPr id="4" name="Slide Number Placeholder 3"/>
          <p:cNvSpPr>
            <a:spLocks noGrp="1"/>
          </p:cNvSpPr>
          <p:nvPr>
            <p:ph type="sldNum" sz="quarter" idx="5"/>
          </p:nvPr>
        </p:nvSpPr>
        <p:spPr/>
        <p:txBody>
          <a:bodyPr/>
          <a:lstStyle/>
          <a:p>
            <a:fld id="{99247061-B77B-3049-8698-EB4CB823ACC2}" type="slidenum">
              <a:rPr lang="en-US" smtClean="0"/>
              <a:t>4</a:t>
            </a:fld>
            <a:endParaRPr lang="en-US"/>
          </a:p>
        </p:txBody>
      </p:sp>
    </p:spTree>
    <p:extLst>
      <p:ext uri="{BB962C8B-B14F-4D97-AF65-F5344CB8AC3E}">
        <p14:creationId xmlns:p14="http://schemas.microsoft.com/office/powerpoint/2010/main" val="337152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PhD I ran a 12 week crossover intervention with 12 individuals completing two interventions. Heart rate (among other things) was recorded for each of the 34 exercise bouts per intervention. This means that there was an upper limit of 816 exported HR files.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size of the trial is not relevant, but the issue of many of the same files for a given study is a problem faced by us all. Similarly, this could relate to HR, but could also be metabolic cart, could be blood pressure, temperature, or anything else that is measured continuously or even non-continuously.</a:t>
            </a:r>
          </a:p>
          <a:p>
            <a:endParaRPr lang="en-US" dirty="0"/>
          </a:p>
          <a:p>
            <a:r>
              <a:rPr lang="en-US" dirty="0"/>
              <a:t>Now the way that I processed these files was to import them all into Excel, and then filter, subset, and clean the data. That process almost broke my Excel and laptop every time I opened the file.</a:t>
            </a:r>
          </a:p>
          <a:p>
            <a:endParaRPr lang="en-US" dirty="0"/>
          </a:p>
        </p:txBody>
      </p:sp>
      <p:sp>
        <p:nvSpPr>
          <p:cNvPr id="4" name="Slide Number Placeholder 3"/>
          <p:cNvSpPr>
            <a:spLocks noGrp="1"/>
          </p:cNvSpPr>
          <p:nvPr>
            <p:ph type="sldNum" sz="quarter" idx="5"/>
          </p:nvPr>
        </p:nvSpPr>
        <p:spPr/>
        <p:txBody>
          <a:bodyPr/>
          <a:lstStyle/>
          <a:p>
            <a:fld id="{99247061-B77B-3049-8698-EB4CB823ACC2}" type="slidenum">
              <a:rPr lang="en-US" smtClean="0"/>
              <a:t>5</a:t>
            </a:fld>
            <a:endParaRPr lang="en-US"/>
          </a:p>
        </p:txBody>
      </p:sp>
    </p:spTree>
    <p:extLst>
      <p:ext uri="{BB962C8B-B14F-4D97-AF65-F5344CB8AC3E}">
        <p14:creationId xmlns:p14="http://schemas.microsoft.com/office/powerpoint/2010/main" val="1618642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apply a computational thinking lens to this problem, all it boils down to is the need to import a file, identify what the data relates to, and then combine it with the other files which are the same/similar.</a:t>
            </a:r>
          </a:p>
          <a:p>
            <a:endParaRPr lang="en-US" dirty="0"/>
          </a:p>
          <a:p>
            <a:r>
              <a:rPr lang="en-US" dirty="0"/>
              <a:t>So there is a pattern here, but it is also an issue which we encounter with every study that we run. With some of the more sophisticated software we can have one output for multiple different physiological inputs (i.e., one file contains all of the variables), but it is still a file per participant. </a:t>
            </a:r>
          </a:p>
          <a:p>
            <a:endParaRPr lang="en-US" dirty="0"/>
          </a:p>
          <a:p>
            <a:r>
              <a:rPr lang="en-US" dirty="0"/>
              <a:t>So it is a process which if we can automate, would save us a lot of time, now and in the future. Also, with all of that handling of data, there is the possibility of errors since we are only human.</a:t>
            </a:r>
          </a:p>
        </p:txBody>
      </p:sp>
      <p:sp>
        <p:nvSpPr>
          <p:cNvPr id="4" name="Slide Number Placeholder 3"/>
          <p:cNvSpPr>
            <a:spLocks noGrp="1"/>
          </p:cNvSpPr>
          <p:nvPr>
            <p:ph type="sldNum" sz="quarter" idx="5"/>
          </p:nvPr>
        </p:nvSpPr>
        <p:spPr/>
        <p:txBody>
          <a:bodyPr/>
          <a:lstStyle/>
          <a:p>
            <a:fld id="{99247061-B77B-3049-8698-EB4CB823ACC2}" type="slidenum">
              <a:rPr lang="en-US" smtClean="0"/>
              <a:t>6</a:t>
            </a:fld>
            <a:endParaRPr lang="en-US"/>
          </a:p>
        </p:txBody>
      </p:sp>
    </p:spTree>
    <p:extLst>
      <p:ext uri="{BB962C8B-B14F-4D97-AF65-F5344CB8AC3E}">
        <p14:creationId xmlns:p14="http://schemas.microsoft.com/office/powerpoint/2010/main" val="207742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understood the problem, and recognized the patterns of repetitive tasks. </a:t>
            </a:r>
          </a:p>
          <a:p>
            <a:r>
              <a:rPr lang="en-US" dirty="0"/>
              <a:t>If you can do this with your processes, then you only need the language to complete the algorithm.</a:t>
            </a:r>
          </a:p>
          <a:p>
            <a:endParaRPr lang="en-US" dirty="0"/>
          </a:p>
          <a:p>
            <a:r>
              <a:rPr lang="en-US" dirty="0"/>
              <a:t>The code on the screen equates to 12 lines of actionable code. This code completes the separate tasks that we have identified within the problem, and has saved me countless hours. The process in Excel took days, this codes takes seconds to run.</a:t>
            </a:r>
          </a:p>
        </p:txBody>
      </p:sp>
      <p:sp>
        <p:nvSpPr>
          <p:cNvPr id="4" name="Slide Number Placeholder 3"/>
          <p:cNvSpPr>
            <a:spLocks noGrp="1"/>
          </p:cNvSpPr>
          <p:nvPr>
            <p:ph type="sldNum" sz="quarter" idx="5"/>
          </p:nvPr>
        </p:nvSpPr>
        <p:spPr/>
        <p:txBody>
          <a:bodyPr/>
          <a:lstStyle/>
          <a:p>
            <a:fld id="{99247061-B77B-3049-8698-EB4CB823ACC2}" type="slidenum">
              <a:rPr lang="en-US" smtClean="0"/>
              <a:t>7</a:t>
            </a:fld>
            <a:endParaRPr lang="en-US"/>
          </a:p>
        </p:txBody>
      </p:sp>
    </p:spTree>
    <p:extLst>
      <p:ext uri="{BB962C8B-B14F-4D97-AF65-F5344CB8AC3E}">
        <p14:creationId xmlns:p14="http://schemas.microsoft.com/office/powerpoint/2010/main" val="222947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related issue here, is that to retain the integrity of our data, we should have a transparent and documented process of how we went from our raw data, to our statistical inferences.</a:t>
            </a:r>
          </a:p>
          <a:p>
            <a:endParaRPr lang="en-US" dirty="0"/>
          </a:p>
          <a:p>
            <a:r>
              <a:rPr lang="en-US" dirty="0"/>
              <a:t>I’m sure you all have files on your computer with _FINAL or _FINAL2 or _FINAL_FINAL, but if your PI or another researcher wanted to know how you got from your raw data to the final outcomes, it is exceedingly hard to trace. </a:t>
            </a:r>
          </a:p>
          <a:p>
            <a:endParaRPr lang="en-US" dirty="0"/>
          </a:p>
          <a:p>
            <a:r>
              <a:rPr lang="en-US" dirty="0"/>
              <a:t>Not only that, but we end up with so many un-necessary files in our systems, or tabs in our excel sheets, and often they just relate to processing of the data.</a:t>
            </a:r>
          </a:p>
          <a:p>
            <a:endParaRPr lang="en-US" dirty="0"/>
          </a:p>
          <a:p>
            <a:r>
              <a:rPr lang="en-US" dirty="0"/>
              <a:t>Instead, and ideally, we should have a log of everything that we have done with the data from its generation to the inferences made. This is where data science comes into its own. However, it is also much quicker to do. </a:t>
            </a:r>
          </a:p>
          <a:p>
            <a:endParaRPr lang="en-US" dirty="0"/>
          </a:p>
          <a:p>
            <a:r>
              <a:rPr lang="en-US" dirty="0"/>
              <a:t>In the example before, my HR files were sampled every second, and there was a warm up and cool down-period, but all I was interested in was the resting HR and the HR at the end of exercise.</a:t>
            </a:r>
          </a:p>
          <a:p>
            <a:endParaRPr lang="en-US" dirty="0"/>
          </a:p>
          <a:p>
            <a:r>
              <a:rPr lang="en-US" dirty="0"/>
              <a:t>In Excel, you could take the average of one, two, or three minutes, for every trial, and every participant, but this is time intensive, assumes that excel functions transfer from cell to cell, and results in another tab or another excel sheet entirely.</a:t>
            </a:r>
          </a:p>
          <a:p>
            <a:endParaRPr lang="en-US" dirty="0"/>
          </a:p>
          <a:p>
            <a:r>
              <a:rPr lang="en-US" dirty="0"/>
              <a:t>The same process is completed in seconds with 3 lines of code, and it means that our raw data stays untouched.</a:t>
            </a:r>
          </a:p>
        </p:txBody>
      </p:sp>
      <p:sp>
        <p:nvSpPr>
          <p:cNvPr id="4" name="Slide Number Placeholder 3"/>
          <p:cNvSpPr>
            <a:spLocks noGrp="1"/>
          </p:cNvSpPr>
          <p:nvPr>
            <p:ph type="sldNum" sz="quarter" idx="5"/>
          </p:nvPr>
        </p:nvSpPr>
        <p:spPr/>
        <p:txBody>
          <a:bodyPr/>
          <a:lstStyle/>
          <a:p>
            <a:fld id="{99247061-B77B-3049-8698-EB4CB823ACC2}" type="slidenum">
              <a:rPr lang="en-US" smtClean="0"/>
              <a:t>8</a:t>
            </a:fld>
            <a:endParaRPr lang="en-US"/>
          </a:p>
        </p:txBody>
      </p:sp>
    </p:spTree>
    <p:extLst>
      <p:ext uri="{BB962C8B-B14F-4D97-AF65-F5344CB8AC3E}">
        <p14:creationId xmlns:p14="http://schemas.microsoft.com/office/powerpoint/2010/main" val="247979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247061-B77B-3049-8698-EB4CB823ACC2}" type="slidenum">
              <a:rPr lang="en-US" smtClean="0"/>
              <a:t>9</a:t>
            </a:fld>
            <a:endParaRPr lang="en-US"/>
          </a:p>
        </p:txBody>
      </p:sp>
    </p:spTree>
    <p:extLst>
      <p:ext uri="{BB962C8B-B14F-4D97-AF65-F5344CB8AC3E}">
        <p14:creationId xmlns:p14="http://schemas.microsoft.com/office/powerpoint/2010/main" val="262287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247061-B77B-3049-8698-EB4CB823ACC2}" type="slidenum">
              <a:rPr lang="en-US" smtClean="0"/>
              <a:t>10</a:t>
            </a:fld>
            <a:endParaRPr lang="en-US"/>
          </a:p>
        </p:txBody>
      </p:sp>
    </p:spTree>
    <p:extLst>
      <p:ext uri="{BB962C8B-B14F-4D97-AF65-F5344CB8AC3E}">
        <p14:creationId xmlns:p14="http://schemas.microsoft.com/office/powerpoint/2010/main" val="1570637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7DE6118-2437-4B30-8E3C-4D2BE6020583}" type="datetimeFigureOut">
              <a:rPr lang="en-US" smtClean="0"/>
              <a:pPr/>
              <a:t>10/13/21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4053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966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DE6118-2437-4B30-8E3C-4D2BE6020583}" type="datetimeFigureOut">
              <a:rPr lang="en-US" smtClean="0"/>
              <a:pPr/>
              <a:t>10/13/21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1626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DE6118-2437-4B30-8E3C-4D2BE6020583}" type="datetimeFigureOut">
              <a:rPr lang="en-US" smtClean="0"/>
              <a:pPr/>
              <a:t>10/13/21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9E57DC2-970A-4B3E-BB1C-7A09969E49DF}"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141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7DE6118-2437-4B30-8E3C-4D2BE6020583}" type="datetimeFigureOut">
              <a:rPr lang="en-US" smtClean="0"/>
              <a:pPr/>
              <a:t>10/13/21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94634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10/13/21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79956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10/13/21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0768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27194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7DE6118-2437-4B30-8E3C-4D2BE6020583}" type="datetimeFigureOut">
              <a:rPr lang="en-US" smtClean="0"/>
              <a:t>10/13/21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3469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9950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7DE6118-2437-4B30-8E3C-4D2BE6020583}" type="datetimeFigureOut">
              <a:rPr lang="en-US" smtClean="0"/>
              <a:pPr/>
              <a:t>10/13/21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4289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2299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5240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8074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3402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7748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519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DE6118-2437-4B30-8E3C-4D2BE6020583}" type="datetimeFigureOut">
              <a:rPr lang="en-US" smtClean="0"/>
              <a:pPr/>
              <a:t>10/13/21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426333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shleypaulakerman@gmail.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osf.io/skp5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bbc.co.uk/bitesize/guides/zp92mp3/revision/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E4CA-691A-D543-A60B-133D9EBFD960}"/>
              </a:ext>
            </a:extLst>
          </p:cNvPr>
          <p:cNvSpPr>
            <a:spLocks noGrp="1"/>
          </p:cNvSpPr>
          <p:nvPr>
            <p:ph type="ctrTitle"/>
          </p:nvPr>
        </p:nvSpPr>
        <p:spPr/>
        <p:txBody>
          <a:bodyPr>
            <a:normAutofit fontScale="90000"/>
          </a:bodyPr>
          <a:lstStyle/>
          <a:p>
            <a:r>
              <a:rPr lang="en-US" dirty="0"/>
              <a:t>Data science for the modern exercise physiologist</a:t>
            </a:r>
          </a:p>
        </p:txBody>
      </p:sp>
      <p:sp>
        <p:nvSpPr>
          <p:cNvPr id="3" name="Subtitle 2">
            <a:extLst>
              <a:ext uri="{FF2B5EF4-FFF2-40B4-BE49-F238E27FC236}">
                <a16:creationId xmlns:a16="http://schemas.microsoft.com/office/drawing/2014/main" id="{49201CCE-9DE1-0C49-AD72-273412C9B3D7}"/>
              </a:ext>
            </a:extLst>
          </p:cNvPr>
          <p:cNvSpPr>
            <a:spLocks noGrp="1"/>
          </p:cNvSpPr>
          <p:nvPr>
            <p:ph type="subTitle" idx="1"/>
          </p:nvPr>
        </p:nvSpPr>
        <p:spPr>
          <a:xfrm>
            <a:off x="1293541" y="4100552"/>
            <a:ext cx="9448800" cy="685800"/>
          </a:xfrm>
        </p:spPr>
        <p:txBody>
          <a:bodyPr>
            <a:normAutofit fontScale="92500" lnSpcReduction="10000"/>
          </a:bodyPr>
          <a:lstStyle/>
          <a:p>
            <a:r>
              <a:rPr lang="en-US" b="1" dirty="0"/>
              <a:t>Saving time and working efficiently</a:t>
            </a:r>
            <a:r>
              <a:rPr lang="en-US" dirty="0"/>
              <a:t>: </a:t>
            </a:r>
          </a:p>
          <a:p>
            <a:r>
              <a:rPr lang="en-US" i="1" dirty="0"/>
              <a:t>The role of open science and computation</a:t>
            </a:r>
          </a:p>
        </p:txBody>
      </p:sp>
    </p:spTree>
    <p:extLst>
      <p:ext uri="{BB962C8B-B14F-4D97-AF65-F5344CB8AC3E}">
        <p14:creationId xmlns:p14="http://schemas.microsoft.com/office/powerpoint/2010/main" val="244253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D7D-838E-4D4D-9AC7-D18C4A6EC253}"/>
              </a:ext>
            </a:extLst>
          </p:cNvPr>
          <p:cNvSpPr>
            <a:spLocks noGrp="1"/>
          </p:cNvSpPr>
          <p:nvPr>
            <p:ph type="title"/>
          </p:nvPr>
        </p:nvSpPr>
        <p:spPr>
          <a:xfrm>
            <a:off x="5676900" y="713573"/>
            <a:ext cx="6273800" cy="1293028"/>
          </a:xfrm>
        </p:spPr>
        <p:txBody>
          <a:bodyPr/>
          <a:lstStyle/>
          <a:p>
            <a:r>
              <a:rPr lang="en-US" b="1" dirty="0"/>
              <a:t>PROBLEM 2</a:t>
            </a:r>
            <a:r>
              <a:rPr lang="en-US" dirty="0"/>
              <a:t>: EVER-CHANGING VALUES</a:t>
            </a:r>
          </a:p>
        </p:txBody>
      </p:sp>
      <p:sp>
        <p:nvSpPr>
          <p:cNvPr id="3" name="Content Placeholder 2">
            <a:extLst>
              <a:ext uri="{FF2B5EF4-FFF2-40B4-BE49-F238E27FC236}">
                <a16:creationId xmlns:a16="http://schemas.microsoft.com/office/drawing/2014/main" id="{86D02644-6073-A344-BB42-A1DF99440211}"/>
              </a:ext>
            </a:extLst>
          </p:cNvPr>
          <p:cNvSpPr>
            <a:spLocks noGrp="1"/>
          </p:cNvSpPr>
          <p:nvPr>
            <p:ph idx="1"/>
          </p:nvPr>
        </p:nvSpPr>
        <p:spPr>
          <a:xfrm>
            <a:off x="685800" y="2194560"/>
            <a:ext cx="10820400" cy="4376721"/>
          </a:xfrm>
        </p:spPr>
        <p:txBody>
          <a:bodyPr>
            <a:normAutofit/>
          </a:bodyPr>
          <a:lstStyle/>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649F60D3-2ABD-A043-BFC8-5F9AFEEC8658}"/>
              </a:ext>
            </a:extLst>
          </p:cNvPr>
          <p:cNvSpPr txBox="1">
            <a:spLocks/>
          </p:cNvSpPr>
          <p:nvPr/>
        </p:nvSpPr>
        <p:spPr>
          <a:xfrm>
            <a:off x="6299200" y="2717800"/>
            <a:ext cx="5207000" cy="3391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Removing the need for a person to transcribe values from one program to another is extremely efficient, but often seen as a daunting task. </a:t>
            </a:r>
          </a:p>
          <a:p>
            <a:endParaRPr lang="en-US" dirty="0"/>
          </a:p>
          <a:p>
            <a:r>
              <a:rPr lang="en-US" dirty="0"/>
              <a:t>Once you have the grasp of R, using </a:t>
            </a:r>
            <a:r>
              <a:rPr lang="en-US" dirty="0" err="1"/>
              <a:t>Rmarkdown</a:t>
            </a:r>
            <a:r>
              <a:rPr lang="en-US" dirty="0"/>
              <a:t> is not that far away….</a:t>
            </a:r>
          </a:p>
        </p:txBody>
      </p:sp>
      <p:pic>
        <p:nvPicPr>
          <p:cNvPr id="6" name="Picture 5">
            <a:extLst>
              <a:ext uri="{FF2B5EF4-FFF2-40B4-BE49-F238E27FC236}">
                <a16:creationId xmlns:a16="http://schemas.microsoft.com/office/drawing/2014/main" id="{503A008B-144B-0B42-AD4B-583EB7D14245}"/>
              </a:ext>
            </a:extLst>
          </p:cNvPr>
          <p:cNvPicPr>
            <a:picLocks noChangeAspect="1"/>
          </p:cNvPicPr>
          <p:nvPr/>
        </p:nvPicPr>
        <p:blipFill>
          <a:blip r:embed="rId3"/>
          <a:stretch>
            <a:fillRect/>
          </a:stretch>
        </p:blipFill>
        <p:spPr>
          <a:xfrm>
            <a:off x="50799" y="73887"/>
            <a:ext cx="5957551" cy="6497393"/>
          </a:xfrm>
          <a:prstGeom prst="rect">
            <a:avLst/>
          </a:prstGeom>
        </p:spPr>
      </p:pic>
    </p:spTree>
    <p:extLst>
      <p:ext uri="{BB962C8B-B14F-4D97-AF65-F5344CB8AC3E}">
        <p14:creationId xmlns:p14="http://schemas.microsoft.com/office/powerpoint/2010/main" val="216513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D7D-838E-4D4D-9AC7-D18C4A6EC253}"/>
              </a:ext>
            </a:extLst>
          </p:cNvPr>
          <p:cNvSpPr>
            <a:spLocks noGrp="1"/>
          </p:cNvSpPr>
          <p:nvPr>
            <p:ph type="title"/>
          </p:nvPr>
        </p:nvSpPr>
        <p:spPr>
          <a:xfrm>
            <a:off x="1397000" y="1373973"/>
            <a:ext cx="9398000" cy="1293028"/>
          </a:xfrm>
        </p:spPr>
        <p:txBody>
          <a:bodyPr/>
          <a:lstStyle/>
          <a:p>
            <a:pPr algn="ctr"/>
            <a:r>
              <a:rPr lang="en-US" b="1" dirty="0"/>
              <a:t>Thanks for your time and attention!</a:t>
            </a:r>
            <a:endParaRPr lang="en-US" dirty="0"/>
          </a:p>
        </p:txBody>
      </p:sp>
      <p:sp>
        <p:nvSpPr>
          <p:cNvPr id="3" name="Content Placeholder 2">
            <a:extLst>
              <a:ext uri="{FF2B5EF4-FFF2-40B4-BE49-F238E27FC236}">
                <a16:creationId xmlns:a16="http://schemas.microsoft.com/office/drawing/2014/main" id="{86D02644-6073-A344-BB42-A1DF99440211}"/>
              </a:ext>
            </a:extLst>
          </p:cNvPr>
          <p:cNvSpPr>
            <a:spLocks noGrp="1"/>
          </p:cNvSpPr>
          <p:nvPr>
            <p:ph idx="1"/>
          </p:nvPr>
        </p:nvSpPr>
        <p:spPr>
          <a:xfrm>
            <a:off x="685800" y="3124200"/>
            <a:ext cx="10820400" cy="3447081"/>
          </a:xfrm>
        </p:spPr>
        <p:txBody>
          <a:bodyPr>
            <a:normAutofit/>
          </a:bodyPr>
          <a:lstStyle/>
          <a:p>
            <a:r>
              <a:rPr lang="en-US" dirty="0"/>
              <a:t>Email: </a:t>
            </a:r>
            <a:r>
              <a:rPr lang="en-US" dirty="0">
                <a:hlinkClick r:id="rId3"/>
              </a:rPr>
              <a:t>ashleypaulakerman@gmail.com</a:t>
            </a:r>
            <a:endParaRPr lang="en-US" dirty="0"/>
          </a:p>
          <a:p>
            <a:r>
              <a:rPr lang="en-US" dirty="0"/>
              <a:t>Twitter: @AshleyAkerman</a:t>
            </a:r>
          </a:p>
          <a:p>
            <a:r>
              <a:rPr lang="en-US" dirty="0"/>
              <a:t>All code, related content, and slide available at: </a:t>
            </a:r>
            <a:r>
              <a:rPr lang="en-US" dirty="0">
                <a:hlinkClick r:id="rId4"/>
              </a:rPr>
              <a:t>https://osf.io/skp56/</a:t>
            </a:r>
            <a:endParaRPr lang="en-US" dirty="0"/>
          </a:p>
          <a:p>
            <a:pPr lvl="1"/>
            <a:r>
              <a:rPr lang="en-US" dirty="0"/>
              <a:t>Generating hypothetical data</a:t>
            </a:r>
          </a:p>
          <a:p>
            <a:pPr lvl="1"/>
            <a:r>
              <a:rPr lang="en-US" dirty="0"/>
              <a:t>Writing data to OSF from R</a:t>
            </a:r>
          </a:p>
          <a:p>
            <a:pPr lvl="1"/>
            <a:r>
              <a:rPr lang="en-US" dirty="0"/>
              <a:t>Reading data from OSF to R</a:t>
            </a:r>
          </a:p>
          <a:p>
            <a:pPr lvl="1"/>
            <a:r>
              <a:rPr lang="en-US" dirty="0"/>
              <a:t>Batch processing similar files</a:t>
            </a:r>
          </a:p>
          <a:p>
            <a:pPr lvl="1"/>
            <a:r>
              <a:rPr lang="en-US" dirty="0"/>
              <a:t>Generating and writing to word from R (</a:t>
            </a:r>
            <a:r>
              <a:rPr lang="en-US" dirty="0" err="1"/>
              <a:t>Rmarkdown</a:t>
            </a:r>
            <a:r>
              <a:rPr lang="en-US" dirty="0"/>
              <a:t>)</a:t>
            </a:r>
          </a:p>
          <a:p>
            <a:pPr lvl="1"/>
            <a:endParaRPr lang="en-US" dirty="0"/>
          </a:p>
        </p:txBody>
      </p:sp>
    </p:spTree>
    <p:extLst>
      <p:ext uri="{BB962C8B-B14F-4D97-AF65-F5344CB8AC3E}">
        <p14:creationId xmlns:p14="http://schemas.microsoft.com/office/powerpoint/2010/main" val="179252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F6D3-BAC5-FB4E-B0F7-24C70B079697}"/>
              </a:ext>
            </a:extLst>
          </p:cNvPr>
          <p:cNvSpPr>
            <a:spLocks noGrp="1"/>
          </p:cNvSpPr>
          <p:nvPr>
            <p:ph type="title"/>
          </p:nvPr>
        </p:nvSpPr>
        <p:spPr>
          <a:xfrm>
            <a:off x="685800" y="764373"/>
            <a:ext cx="10820400" cy="1293028"/>
          </a:xfrm>
        </p:spPr>
        <p:txBody>
          <a:bodyPr/>
          <a:lstStyle/>
          <a:p>
            <a:r>
              <a:rPr lang="en-US" dirty="0"/>
              <a:t>PURPOSE AND SCOPE</a:t>
            </a:r>
          </a:p>
        </p:txBody>
      </p:sp>
      <p:sp>
        <p:nvSpPr>
          <p:cNvPr id="3" name="Content Placeholder 2">
            <a:extLst>
              <a:ext uri="{FF2B5EF4-FFF2-40B4-BE49-F238E27FC236}">
                <a16:creationId xmlns:a16="http://schemas.microsoft.com/office/drawing/2014/main" id="{748951F3-53D0-E346-AAB5-F3DE773E9D0F}"/>
              </a:ext>
            </a:extLst>
          </p:cNvPr>
          <p:cNvSpPr>
            <a:spLocks noGrp="1"/>
          </p:cNvSpPr>
          <p:nvPr>
            <p:ph idx="1"/>
          </p:nvPr>
        </p:nvSpPr>
        <p:spPr>
          <a:xfrm>
            <a:off x="685800" y="2194560"/>
            <a:ext cx="10820400" cy="4547203"/>
          </a:xfrm>
        </p:spPr>
        <p:txBody>
          <a:bodyPr>
            <a:normAutofit lnSpcReduction="10000"/>
          </a:bodyPr>
          <a:lstStyle/>
          <a:p>
            <a:pPr marL="0" indent="0">
              <a:buNone/>
            </a:pPr>
            <a:r>
              <a:rPr lang="en-NZ" u="sng" dirty="0"/>
              <a:t>Success Story 1: How to save time in managing human data</a:t>
            </a:r>
          </a:p>
          <a:p>
            <a:endParaRPr lang="en-NZ" u="sng" dirty="0"/>
          </a:p>
          <a:p>
            <a:r>
              <a:rPr lang="en-US" dirty="0"/>
              <a:t>Lots of the problems we face on a day-to-day basis are very similar</a:t>
            </a:r>
          </a:p>
          <a:p>
            <a:endParaRPr lang="en-US" dirty="0"/>
          </a:p>
          <a:p>
            <a:r>
              <a:rPr lang="en-US" dirty="0"/>
              <a:t>Incorporating ”computational thinking” into our process can save time, increase efficiency, and promote transparency</a:t>
            </a:r>
          </a:p>
          <a:p>
            <a:endParaRPr lang="en-US" dirty="0"/>
          </a:p>
          <a:p>
            <a:r>
              <a:rPr lang="en-US" dirty="0"/>
              <a:t>A couple of very simple examples of what has helped me, and what I think could help many of you (see link at the end for all code)</a:t>
            </a:r>
          </a:p>
          <a:p>
            <a:endParaRPr lang="en-US" dirty="0"/>
          </a:p>
          <a:p>
            <a:r>
              <a:rPr lang="en-US" b="1" dirty="0"/>
              <a:t>GOAL</a:t>
            </a:r>
            <a:r>
              <a:rPr lang="en-US" dirty="0"/>
              <a:t>: This more clearly about where time could be saved and the possibility of human error reduced</a:t>
            </a:r>
          </a:p>
        </p:txBody>
      </p:sp>
    </p:spTree>
    <p:extLst>
      <p:ext uri="{BB962C8B-B14F-4D97-AF65-F5344CB8AC3E}">
        <p14:creationId xmlns:p14="http://schemas.microsoft.com/office/powerpoint/2010/main" val="218683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334B-885A-D34C-946B-76808FC00708}"/>
              </a:ext>
            </a:extLst>
          </p:cNvPr>
          <p:cNvSpPr>
            <a:spLocks noGrp="1"/>
          </p:cNvSpPr>
          <p:nvPr>
            <p:ph type="title"/>
          </p:nvPr>
        </p:nvSpPr>
        <p:spPr>
          <a:xfrm>
            <a:off x="6323308" y="562895"/>
            <a:ext cx="5554852" cy="1293028"/>
          </a:xfrm>
        </p:spPr>
        <p:txBody>
          <a:bodyPr/>
          <a:lstStyle/>
          <a:p>
            <a:r>
              <a:rPr lang="en-US" dirty="0"/>
              <a:t>“Computational thinking”</a:t>
            </a:r>
          </a:p>
        </p:txBody>
      </p:sp>
      <p:pic>
        <p:nvPicPr>
          <p:cNvPr id="5" name="Content Placeholder 4">
            <a:extLst>
              <a:ext uri="{FF2B5EF4-FFF2-40B4-BE49-F238E27FC236}">
                <a16:creationId xmlns:a16="http://schemas.microsoft.com/office/drawing/2014/main" id="{C96EC222-F7F9-8845-8C2C-2672A1135120}"/>
              </a:ext>
            </a:extLst>
          </p:cNvPr>
          <p:cNvPicPr>
            <a:picLocks noGrp="1" noChangeAspect="1"/>
          </p:cNvPicPr>
          <p:nvPr>
            <p:ph idx="1"/>
          </p:nvPr>
        </p:nvPicPr>
        <p:blipFill>
          <a:blip r:embed="rId3"/>
          <a:stretch>
            <a:fillRect/>
          </a:stretch>
        </p:blipFill>
        <p:spPr>
          <a:xfrm>
            <a:off x="259597" y="1061634"/>
            <a:ext cx="6530786" cy="5552267"/>
          </a:xfrm>
        </p:spPr>
      </p:pic>
      <p:sp>
        <p:nvSpPr>
          <p:cNvPr id="6" name="Content Placeholder 2">
            <a:extLst>
              <a:ext uri="{FF2B5EF4-FFF2-40B4-BE49-F238E27FC236}">
                <a16:creationId xmlns:a16="http://schemas.microsoft.com/office/drawing/2014/main" id="{52199F87-2A8E-AD4E-89C8-E201CD89B15D}"/>
              </a:ext>
            </a:extLst>
          </p:cNvPr>
          <p:cNvSpPr txBox="1">
            <a:spLocks/>
          </p:cNvSpPr>
          <p:nvPr/>
        </p:nvSpPr>
        <p:spPr>
          <a:xfrm>
            <a:off x="8090114" y="6369803"/>
            <a:ext cx="4230931" cy="488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400" dirty="0">
                <a:hlinkClick r:id="rId4">
                  <a:extLst>
                    <a:ext uri="{A12FA001-AC4F-418D-AE19-62706E023703}">
                      <ahyp:hlinkClr xmlns:ahyp="http://schemas.microsoft.com/office/drawing/2018/hyperlinkcolor" val="tx"/>
                    </a:ext>
                  </a:extLst>
                </a:hlinkClick>
              </a:rPr>
              <a:t>https://www.bbc.co.uk/bitesize/guides/zp92mp3/revision/1</a:t>
            </a:r>
            <a:endParaRPr lang="en-US" sz="1400" dirty="0"/>
          </a:p>
          <a:p>
            <a:pPr marL="0" indent="0">
              <a:buNone/>
            </a:pPr>
            <a:endParaRPr lang="en-US" sz="1400" dirty="0"/>
          </a:p>
        </p:txBody>
      </p:sp>
      <p:sp>
        <p:nvSpPr>
          <p:cNvPr id="7" name="Content Placeholder 2">
            <a:extLst>
              <a:ext uri="{FF2B5EF4-FFF2-40B4-BE49-F238E27FC236}">
                <a16:creationId xmlns:a16="http://schemas.microsoft.com/office/drawing/2014/main" id="{342F200B-2EE9-3441-993F-8F3260B6797E}"/>
              </a:ext>
            </a:extLst>
          </p:cNvPr>
          <p:cNvSpPr txBox="1">
            <a:spLocks/>
          </p:cNvSpPr>
          <p:nvPr/>
        </p:nvSpPr>
        <p:spPr>
          <a:xfrm>
            <a:off x="7082725" y="2194560"/>
            <a:ext cx="4795435" cy="3880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Decomposition</a:t>
            </a:r>
            <a:r>
              <a:rPr lang="en-US" dirty="0"/>
              <a:t>: breaking down a complex problem or system into smaller, more manageable parts</a:t>
            </a:r>
          </a:p>
          <a:p>
            <a:pPr marL="0" indent="0">
              <a:buNone/>
            </a:pPr>
            <a:r>
              <a:rPr lang="en-US" b="1" dirty="0"/>
              <a:t>Pattern Recognition</a:t>
            </a:r>
            <a:r>
              <a:rPr lang="en-US" dirty="0"/>
              <a:t>: recognizing </a:t>
            </a:r>
            <a:r>
              <a:rPr lang="en-NZ" dirty="0"/>
              <a:t>similarities among and within problems [DRY principle]</a:t>
            </a:r>
          </a:p>
          <a:p>
            <a:pPr marL="0" indent="0">
              <a:buNone/>
            </a:pPr>
            <a:r>
              <a:rPr lang="en-US" b="1" dirty="0"/>
              <a:t>Abstraction</a:t>
            </a:r>
            <a:r>
              <a:rPr lang="en-US" dirty="0"/>
              <a:t>: focusing on important information only</a:t>
            </a:r>
          </a:p>
          <a:p>
            <a:pPr marL="0" indent="0">
              <a:buNone/>
            </a:pPr>
            <a:r>
              <a:rPr lang="en-US" b="1" dirty="0"/>
              <a:t>Algorithms</a:t>
            </a:r>
            <a:r>
              <a:rPr lang="en-US" dirty="0"/>
              <a:t>: step-by-step solutions/rules to solve the problem</a:t>
            </a:r>
            <a:endParaRPr lang="en-NZ" dirty="0"/>
          </a:p>
          <a:p>
            <a:pPr marL="0" inden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64420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F6D3-BAC5-FB4E-B0F7-24C70B079697}"/>
              </a:ext>
            </a:extLst>
          </p:cNvPr>
          <p:cNvSpPr>
            <a:spLocks noGrp="1"/>
          </p:cNvSpPr>
          <p:nvPr>
            <p:ph type="title"/>
          </p:nvPr>
        </p:nvSpPr>
        <p:spPr>
          <a:xfrm>
            <a:off x="685800" y="764373"/>
            <a:ext cx="10820400" cy="1293028"/>
          </a:xfrm>
        </p:spPr>
        <p:txBody>
          <a:bodyPr/>
          <a:lstStyle/>
          <a:p>
            <a:r>
              <a:rPr lang="en-US" dirty="0"/>
              <a:t>PROBLEMS</a:t>
            </a:r>
          </a:p>
        </p:txBody>
      </p:sp>
      <p:sp>
        <p:nvSpPr>
          <p:cNvPr id="3" name="Content Placeholder 2">
            <a:extLst>
              <a:ext uri="{FF2B5EF4-FFF2-40B4-BE49-F238E27FC236}">
                <a16:creationId xmlns:a16="http://schemas.microsoft.com/office/drawing/2014/main" id="{748951F3-53D0-E346-AAB5-F3DE773E9D0F}"/>
              </a:ext>
            </a:extLst>
          </p:cNvPr>
          <p:cNvSpPr>
            <a:spLocks noGrp="1"/>
          </p:cNvSpPr>
          <p:nvPr>
            <p:ph idx="1"/>
          </p:nvPr>
        </p:nvSpPr>
        <p:spPr>
          <a:xfrm>
            <a:off x="685800" y="2960176"/>
            <a:ext cx="10820400" cy="3781587"/>
          </a:xfrm>
        </p:spPr>
        <p:txBody>
          <a:bodyPr>
            <a:normAutofit/>
          </a:bodyPr>
          <a:lstStyle/>
          <a:p>
            <a:r>
              <a:rPr lang="en-US" b="1" dirty="0"/>
              <a:t>Problem 1: </a:t>
            </a:r>
            <a:r>
              <a:rPr lang="en-US" dirty="0"/>
              <a:t>Time wasted and human error when collating, filtering, and pre-processing multiple data files related to the same study.</a:t>
            </a:r>
          </a:p>
          <a:p>
            <a:endParaRPr lang="en-US" dirty="0"/>
          </a:p>
          <a:p>
            <a:endParaRPr lang="en-US" dirty="0"/>
          </a:p>
          <a:p>
            <a:r>
              <a:rPr lang="en-US" b="1" dirty="0"/>
              <a:t>Problem 2: </a:t>
            </a:r>
            <a:r>
              <a:rPr lang="en-US" dirty="0"/>
              <a:t>Time wasted, and human error when transferring descriptive or inferential statistics from an analysis file (excel/SPSS/R) to a word document.</a:t>
            </a:r>
          </a:p>
        </p:txBody>
      </p:sp>
    </p:spTree>
    <p:extLst>
      <p:ext uri="{BB962C8B-B14F-4D97-AF65-F5344CB8AC3E}">
        <p14:creationId xmlns:p14="http://schemas.microsoft.com/office/powerpoint/2010/main" val="188323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D7D-838E-4D4D-9AC7-D18C4A6EC253}"/>
              </a:ext>
            </a:extLst>
          </p:cNvPr>
          <p:cNvSpPr>
            <a:spLocks noGrp="1"/>
          </p:cNvSpPr>
          <p:nvPr>
            <p:ph type="title"/>
          </p:nvPr>
        </p:nvSpPr>
        <p:spPr/>
        <p:txBody>
          <a:bodyPr/>
          <a:lstStyle/>
          <a:p>
            <a:r>
              <a:rPr lang="en-US" b="1" dirty="0"/>
              <a:t>PROBLEM 1</a:t>
            </a:r>
            <a:r>
              <a:rPr lang="en-US" dirty="0"/>
              <a:t>: files files files</a:t>
            </a:r>
          </a:p>
        </p:txBody>
      </p:sp>
      <p:sp>
        <p:nvSpPr>
          <p:cNvPr id="3" name="Content Placeholder 2">
            <a:extLst>
              <a:ext uri="{FF2B5EF4-FFF2-40B4-BE49-F238E27FC236}">
                <a16:creationId xmlns:a16="http://schemas.microsoft.com/office/drawing/2014/main" id="{86D02644-6073-A344-BB42-A1DF99440211}"/>
              </a:ext>
            </a:extLst>
          </p:cNvPr>
          <p:cNvSpPr>
            <a:spLocks noGrp="1"/>
          </p:cNvSpPr>
          <p:nvPr>
            <p:ph idx="1"/>
          </p:nvPr>
        </p:nvSpPr>
        <p:spPr>
          <a:xfrm>
            <a:off x="685800" y="1915591"/>
            <a:ext cx="10820400" cy="4376721"/>
          </a:xfrm>
        </p:spPr>
        <p:txBody>
          <a:bodyPr>
            <a:normAutofit/>
          </a:bodyPr>
          <a:lstStyle/>
          <a:p>
            <a:r>
              <a:rPr lang="en-US" b="1" dirty="0"/>
              <a:t>My own example</a:t>
            </a:r>
            <a:r>
              <a:rPr lang="en-US" dirty="0"/>
              <a:t>: 12 week crossover intervention (34 exercise bouts per intervention) with heart rate recorded every session.</a:t>
            </a:r>
          </a:p>
          <a:p>
            <a:r>
              <a:rPr lang="en-US" dirty="0"/>
              <a:t>816 csv files into one excel sheet = a monster!</a:t>
            </a:r>
          </a:p>
          <a:p>
            <a:endParaRPr lang="en-US" dirty="0"/>
          </a:p>
          <a:p>
            <a:endParaRPr lang="en-US" dirty="0"/>
          </a:p>
        </p:txBody>
      </p:sp>
      <p:pic>
        <p:nvPicPr>
          <p:cNvPr id="4" name="Picture 3">
            <a:extLst>
              <a:ext uri="{FF2B5EF4-FFF2-40B4-BE49-F238E27FC236}">
                <a16:creationId xmlns:a16="http://schemas.microsoft.com/office/drawing/2014/main" id="{A1DBBA1A-AD14-1541-A42B-CB9D81E97FA4}"/>
              </a:ext>
            </a:extLst>
          </p:cNvPr>
          <p:cNvPicPr>
            <a:picLocks noChangeAspect="1"/>
          </p:cNvPicPr>
          <p:nvPr/>
        </p:nvPicPr>
        <p:blipFill>
          <a:blip r:embed="rId3"/>
          <a:stretch>
            <a:fillRect/>
          </a:stretch>
        </p:blipFill>
        <p:spPr>
          <a:xfrm>
            <a:off x="2895600" y="3343948"/>
            <a:ext cx="5832529" cy="3227333"/>
          </a:xfrm>
          <a:prstGeom prst="rect">
            <a:avLst/>
          </a:prstGeom>
        </p:spPr>
      </p:pic>
    </p:spTree>
    <p:extLst>
      <p:ext uri="{BB962C8B-B14F-4D97-AF65-F5344CB8AC3E}">
        <p14:creationId xmlns:p14="http://schemas.microsoft.com/office/powerpoint/2010/main" val="372877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D7D-838E-4D4D-9AC7-D18C4A6EC253}"/>
              </a:ext>
            </a:extLst>
          </p:cNvPr>
          <p:cNvSpPr>
            <a:spLocks noGrp="1"/>
          </p:cNvSpPr>
          <p:nvPr>
            <p:ph type="title"/>
          </p:nvPr>
        </p:nvSpPr>
        <p:spPr/>
        <p:txBody>
          <a:bodyPr/>
          <a:lstStyle/>
          <a:p>
            <a:r>
              <a:rPr lang="en-US" b="1" dirty="0"/>
              <a:t>PROBLEM 1</a:t>
            </a:r>
            <a:r>
              <a:rPr lang="en-US" dirty="0"/>
              <a:t>: files files files</a:t>
            </a:r>
          </a:p>
        </p:txBody>
      </p:sp>
      <p:sp>
        <p:nvSpPr>
          <p:cNvPr id="3" name="Content Placeholder 2">
            <a:extLst>
              <a:ext uri="{FF2B5EF4-FFF2-40B4-BE49-F238E27FC236}">
                <a16:creationId xmlns:a16="http://schemas.microsoft.com/office/drawing/2014/main" id="{86D02644-6073-A344-BB42-A1DF99440211}"/>
              </a:ext>
            </a:extLst>
          </p:cNvPr>
          <p:cNvSpPr>
            <a:spLocks noGrp="1"/>
          </p:cNvSpPr>
          <p:nvPr>
            <p:ph idx="1"/>
          </p:nvPr>
        </p:nvSpPr>
        <p:spPr>
          <a:xfrm>
            <a:off x="685800" y="2194560"/>
            <a:ext cx="10820400" cy="4376721"/>
          </a:xfrm>
        </p:spPr>
        <p:txBody>
          <a:bodyPr>
            <a:normAutofit/>
          </a:bodyPr>
          <a:lstStyle/>
          <a:p>
            <a:r>
              <a:rPr lang="en-US" b="1" dirty="0"/>
              <a:t>Decomposition</a:t>
            </a:r>
            <a:r>
              <a:rPr lang="en-US" dirty="0"/>
              <a:t>: </a:t>
            </a:r>
          </a:p>
          <a:p>
            <a:pPr lvl="1"/>
            <a:r>
              <a:rPr lang="en-US" dirty="0"/>
              <a:t>Import the separate files</a:t>
            </a:r>
          </a:p>
          <a:p>
            <a:pPr lvl="1"/>
            <a:r>
              <a:rPr lang="en-US" dirty="0"/>
              <a:t>Identify what the data relates to (i.e., what participant? What trial?) </a:t>
            </a:r>
          </a:p>
          <a:p>
            <a:pPr lvl="1"/>
            <a:r>
              <a:rPr lang="en-US" dirty="0"/>
              <a:t>Combine the data to get descriptive stats/figures/prepare for analysis</a:t>
            </a:r>
          </a:p>
          <a:p>
            <a:pPr marL="457200" lvl="1" indent="0">
              <a:buNone/>
            </a:pPr>
            <a:endParaRPr lang="en-US" dirty="0"/>
          </a:p>
          <a:p>
            <a:r>
              <a:rPr lang="en-US" b="1" dirty="0"/>
              <a:t>Pattern Recognition</a:t>
            </a:r>
            <a:r>
              <a:rPr lang="en-US" dirty="0"/>
              <a:t>: </a:t>
            </a:r>
          </a:p>
          <a:p>
            <a:pPr lvl="1"/>
            <a:r>
              <a:rPr lang="en-US" dirty="0"/>
              <a:t>The same process for every single file of the same type, and potentially of other types too (e.g., csv for HR, tab </a:t>
            </a:r>
            <a:r>
              <a:rPr lang="en-US" dirty="0" err="1"/>
              <a:t>delim</a:t>
            </a:r>
            <a:r>
              <a:rPr lang="en-US" dirty="0"/>
              <a:t> for skin temperature)</a:t>
            </a:r>
          </a:p>
          <a:p>
            <a:pPr lvl="1"/>
            <a:r>
              <a:rPr lang="en-NZ" dirty="0"/>
              <a:t>The same process for multiple different studies</a:t>
            </a:r>
          </a:p>
          <a:p>
            <a:pPr marL="457200" lvl="1" indent="0">
              <a:buNone/>
            </a:pPr>
            <a:endParaRPr lang="en-NZ" dirty="0"/>
          </a:p>
          <a:p>
            <a:r>
              <a:rPr lang="en-US" b="1" dirty="0"/>
              <a:t>Abstraction</a:t>
            </a:r>
            <a:r>
              <a:rPr lang="en-US" dirty="0"/>
              <a:t>: Import files and combine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8346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0197A0-6FDE-5146-9B30-BBC56A68B844}"/>
              </a:ext>
            </a:extLst>
          </p:cNvPr>
          <p:cNvPicPr>
            <a:picLocks noChangeAspect="1"/>
          </p:cNvPicPr>
          <p:nvPr/>
        </p:nvPicPr>
        <p:blipFill>
          <a:blip r:embed="rId3"/>
          <a:stretch>
            <a:fillRect/>
          </a:stretch>
        </p:blipFill>
        <p:spPr>
          <a:xfrm>
            <a:off x="663413" y="2170625"/>
            <a:ext cx="10617200" cy="3911600"/>
          </a:xfrm>
          <a:prstGeom prst="rect">
            <a:avLst/>
          </a:prstGeom>
        </p:spPr>
      </p:pic>
      <p:sp>
        <p:nvSpPr>
          <p:cNvPr id="10" name="Content Placeholder 2">
            <a:extLst>
              <a:ext uri="{FF2B5EF4-FFF2-40B4-BE49-F238E27FC236}">
                <a16:creationId xmlns:a16="http://schemas.microsoft.com/office/drawing/2014/main" id="{981272DB-7D11-064A-8F7A-A8930C45774F}"/>
              </a:ext>
            </a:extLst>
          </p:cNvPr>
          <p:cNvSpPr txBox="1">
            <a:spLocks/>
          </p:cNvSpPr>
          <p:nvPr/>
        </p:nvSpPr>
        <p:spPr>
          <a:xfrm>
            <a:off x="663413" y="1581518"/>
            <a:ext cx="10820400" cy="43767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Algorithm:</a:t>
            </a:r>
            <a:endParaRPr lang="en-US" dirty="0"/>
          </a:p>
        </p:txBody>
      </p:sp>
      <p:sp>
        <p:nvSpPr>
          <p:cNvPr id="11" name="TextBox 10">
            <a:extLst>
              <a:ext uri="{FF2B5EF4-FFF2-40B4-BE49-F238E27FC236}">
                <a16:creationId xmlns:a16="http://schemas.microsoft.com/office/drawing/2014/main" id="{B030B61E-6573-2747-93B7-68B9854F1F0F}"/>
              </a:ext>
            </a:extLst>
          </p:cNvPr>
          <p:cNvSpPr txBox="1"/>
          <p:nvPr/>
        </p:nvSpPr>
        <p:spPr>
          <a:xfrm>
            <a:off x="9367910" y="2170625"/>
            <a:ext cx="1912703" cy="369332"/>
          </a:xfrm>
          <a:prstGeom prst="rect">
            <a:avLst/>
          </a:prstGeom>
          <a:solidFill>
            <a:schemeClr val="accent1"/>
          </a:solidFill>
          <a:ln>
            <a:solidFill>
              <a:schemeClr val="accent1"/>
            </a:solidFill>
          </a:ln>
        </p:spPr>
        <p:txBody>
          <a:bodyPr wrap="none" rtlCol="0">
            <a:spAutoFit/>
          </a:bodyPr>
          <a:lstStyle/>
          <a:p>
            <a:r>
              <a:rPr lang="en-US" dirty="0"/>
              <a:t>Identify the files</a:t>
            </a:r>
          </a:p>
        </p:txBody>
      </p:sp>
      <p:sp>
        <p:nvSpPr>
          <p:cNvPr id="14" name="TextBox 13">
            <a:extLst>
              <a:ext uri="{FF2B5EF4-FFF2-40B4-BE49-F238E27FC236}">
                <a16:creationId xmlns:a16="http://schemas.microsoft.com/office/drawing/2014/main" id="{35F82B23-4F94-7A4E-BF9A-D43FA6212E3B}"/>
              </a:ext>
            </a:extLst>
          </p:cNvPr>
          <p:cNvSpPr txBox="1"/>
          <p:nvPr/>
        </p:nvSpPr>
        <p:spPr>
          <a:xfrm>
            <a:off x="7877117" y="3182419"/>
            <a:ext cx="3403496" cy="646331"/>
          </a:xfrm>
          <a:prstGeom prst="rect">
            <a:avLst/>
          </a:prstGeom>
          <a:solidFill>
            <a:schemeClr val="accent1"/>
          </a:solidFill>
          <a:ln>
            <a:solidFill>
              <a:schemeClr val="accent1"/>
            </a:solidFill>
          </a:ln>
        </p:spPr>
        <p:txBody>
          <a:bodyPr wrap="none" rtlCol="0">
            <a:spAutoFit/>
          </a:bodyPr>
          <a:lstStyle/>
          <a:p>
            <a:r>
              <a:rPr lang="en-US" dirty="0"/>
              <a:t>One by one, import them all </a:t>
            </a:r>
          </a:p>
          <a:p>
            <a:r>
              <a:rPr lang="en-US" dirty="0"/>
              <a:t>and group them together</a:t>
            </a:r>
          </a:p>
        </p:txBody>
      </p:sp>
      <p:sp>
        <p:nvSpPr>
          <p:cNvPr id="15" name="TextBox 14">
            <a:extLst>
              <a:ext uri="{FF2B5EF4-FFF2-40B4-BE49-F238E27FC236}">
                <a16:creationId xmlns:a16="http://schemas.microsoft.com/office/drawing/2014/main" id="{27883604-4E51-4242-89A9-50C046A047CA}"/>
              </a:ext>
            </a:extLst>
          </p:cNvPr>
          <p:cNvSpPr txBox="1"/>
          <p:nvPr/>
        </p:nvSpPr>
        <p:spPr>
          <a:xfrm>
            <a:off x="7876971" y="4840544"/>
            <a:ext cx="3421129" cy="646331"/>
          </a:xfrm>
          <a:prstGeom prst="rect">
            <a:avLst/>
          </a:prstGeom>
          <a:solidFill>
            <a:schemeClr val="accent1"/>
          </a:solidFill>
          <a:ln>
            <a:solidFill>
              <a:schemeClr val="accent1"/>
            </a:solidFill>
          </a:ln>
        </p:spPr>
        <p:txBody>
          <a:bodyPr wrap="none" rtlCol="0">
            <a:spAutoFit/>
          </a:bodyPr>
          <a:lstStyle/>
          <a:p>
            <a:r>
              <a:rPr lang="en-US" dirty="0"/>
              <a:t>Identify what data relates to </a:t>
            </a:r>
          </a:p>
          <a:p>
            <a:r>
              <a:rPr lang="en-US" dirty="0"/>
              <a:t>what subject, and what trial</a:t>
            </a:r>
          </a:p>
        </p:txBody>
      </p:sp>
    </p:spTree>
    <p:extLst>
      <p:ext uri="{BB962C8B-B14F-4D97-AF65-F5344CB8AC3E}">
        <p14:creationId xmlns:p14="http://schemas.microsoft.com/office/powerpoint/2010/main" val="284511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981272DB-7D11-064A-8F7A-A8930C45774F}"/>
              </a:ext>
            </a:extLst>
          </p:cNvPr>
          <p:cNvSpPr txBox="1">
            <a:spLocks/>
          </p:cNvSpPr>
          <p:nvPr/>
        </p:nvSpPr>
        <p:spPr>
          <a:xfrm>
            <a:off x="497159" y="4623973"/>
            <a:ext cx="10820400" cy="43767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Algorithm:</a:t>
            </a:r>
            <a:endParaRPr lang="en-US" dirty="0"/>
          </a:p>
        </p:txBody>
      </p:sp>
      <p:pic>
        <p:nvPicPr>
          <p:cNvPr id="3" name="Picture 2">
            <a:extLst>
              <a:ext uri="{FF2B5EF4-FFF2-40B4-BE49-F238E27FC236}">
                <a16:creationId xmlns:a16="http://schemas.microsoft.com/office/drawing/2014/main" id="{246A9ACA-EDDC-AB48-A25D-58EBF47A3BEA}"/>
              </a:ext>
            </a:extLst>
          </p:cNvPr>
          <p:cNvPicPr>
            <a:picLocks noChangeAspect="1"/>
          </p:cNvPicPr>
          <p:nvPr/>
        </p:nvPicPr>
        <p:blipFill>
          <a:blip r:embed="rId3"/>
          <a:stretch>
            <a:fillRect/>
          </a:stretch>
        </p:blipFill>
        <p:spPr>
          <a:xfrm>
            <a:off x="577530" y="5554083"/>
            <a:ext cx="10187694" cy="617436"/>
          </a:xfrm>
          <a:prstGeom prst="rect">
            <a:avLst/>
          </a:prstGeom>
        </p:spPr>
      </p:pic>
      <p:sp>
        <p:nvSpPr>
          <p:cNvPr id="11" name="TextBox 10">
            <a:extLst>
              <a:ext uri="{FF2B5EF4-FFF2-40B4-BE49-F238E27FC236}">
                <a16:creationId xmlns:a16="http://schemas.microsoft.com/office/drawing/2014/main" id="{B030B61E-6573-2747-93B7-68B9854F1F0F}"/>
              </a:ext>
            </a:extLst>
          </p:cNvPr>
          <p:cNvSpPr txBox="1"/>
          <p:nvPr/>
        </p:nvSpPr>
        <p:spPr>
          <a:xfrm>
            <a:off x="8270630" y="5401136"/>
            <a:ext cx="3506088" cy="923330"/>
          </a:xfrm>
          <a:prstGeom prst="rect">
            <a:avLst/>
          </a:prstGeom>
          <a:solidFill>
            <a:schemeClr val="accent1"/>
          </a:solidFill>
          <a:ln>
            <a:solidFill>
              <a:schemeClr val="accent1"/>
            </a:solidFill>
          </a:ln>
        </p:spPr>
        <p:txBody>
          <a:bodyPr wrap="none" rtlCol="0">
            <a:spAutoFit/>
          </a:bodyPr>
          <a:lstStyle/>
          <a:p>
            <a:r>
              <a:rPr lang="en-US" dirty="0"/>
              <a:t>For every participant, and</a:t>
            </a:r>
          </a:p>
          <a:p>
            <a:r>
              <a:rPr lang="en-US" dirty="0"/>
              <a:t>Every session, group together </a:t>
            </a:r>
          </a:p>
          <a:p>
            <a:r>
              <a:rPr lang="en-US" dirty="0"/>
              <a:t>180 rows and take the mean</a:t>
            </a:r>
          </a:p>
        </p:txBody>
      </p:sp>
      <p:sp>
        <p:nvSpPr>
          <p:cNvPr id="9" name="Content Placeholder 2">
            <a:extLst>
              <a:ext uri="{FF2B5EF4-FFF2-40B4-BE49-F238E27FC236}">
                <a16:creationId xmlns:a16="http://schemas.microsoft.com/office/drawing/2014/main" id="{B245DFE1-D48D-DB4A-9E51-415884358183}"/>
              </a:ext>
            </a:extLst>
          </p:cNvPr>
          <p:cNvSpPr txBox="1">
            <a:spLocks/>
          </p:cNvSpPr>
          <p:nvPr/>
        </p:nvSpPr>
        <p:spPr>
          <a:xfrm>
            <a:off x="726739" y="1486080"/>
            <a:ext cx="10820400" cy="270353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b="1" dirty="0"/>
              <a:t>Related Problem</a:t>
            </a:r>
            <a:r>
              <a:rPr lang="en-US" dirty="0"/>
              <a:t>: Human handling of data results in errors, lack of transparency, and routes for dishonest practices.</a:t>
            </a:r>
          </a:p>
          <a:p>
            <a:pPr marL="0" indent="0">
              <a:buNone/>
            </a:pPr>
            <a:endParaRPr lang="en-US" dirty="0"/>
          </a:p>
          <a:p>
            <a:r>
              <a:rPr lang="en-US" dirty="0"/>
              <a:t>Writing all raw data to OSF (or </a:t>
            </a:r>
            <a:r>
              <a:rPr lang="en-US" dirty="0" err="1"/>
              <a:t>Github</a:t>
            </a:r>
            <a:r>
              <a:rPr lang="en-US" dirty="0"/>
              <a:t>/Gitlab </a:t>
            </a:r>
            <a:r>
              <a:rPr lang="en-US" dirty="0" err="1"/>
              <a:t>etc</a:t>
            </a:r>
            <a:r>
              <a:rPr lang="en-US" dirty="0"/>
              <a:t>) retains the integrity of the data and transparency of the process.</a:t>
            </a:r>
          </a:p>
          <a:p>
            <a:endParaRPr lang="en-US" dirty="0"/>
          </a:p>
          <a:p>
            <a:r>
              <a:rPr lang="en-US" dirty="0"/>
              <a:t>But also much faster! </a:t>
            </a:r>
          </a:p>
        </p:txBody>
      </p:sp>
    </p:spTree>
    <p:extLst>
      <p:ext uri="{BB962C8B-B14F-4D97-AF65-F5344CB8AC3E}">
        <p14:creationId xmlns:p14="http://schemas.microsoft.com/office/powerpoint/2010/main" val="154821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D7D-838E-4D4D-9AC7-D18C4A6EC253}"/>
              </a:ext>
            </a:extLst>
          </p:cNvPr>
          <p:cNvSpPr>
            <a:spLocks noGrp="1"/>
          </p:cNvSpPr>
          <p:nvPr>
            <p:ph type="title"/>
          </p:nvPr>
        </p:nvSpPr>
        <p:spPr>
          <a:xfrm>
            <a:off x="2552700" y="713573"/>
            <a:ext cx="9398000" cy="1293028"/>
          </a:xfrm>
        </p:spPr>
        <p:txBody>
          <a:bodyPr/>
          <a:lstStyle/>
          <a:p>
            <a:r>
              <a:rPr lang="en-US" b="1" dirty="0"/>
              <a:t>PROBLEM 2</a:t>
            </a:r>
            <a:r>
              <a:rPr lang="en-US" dirty="0"/>
              <a:t>: EVER-CHANGING VALUES</a:t>
            </a:r>
          </a:p>
        </p:txBody>
      </p:sp>
      <p:sp>
        <p:nvSpPr>
          <p:cNvPr id="3" name="Content Placeholder 2">
            <a:extLst>
              <a:ext uri="{FF2B5EF4-FFF2-40B4-BE49-F238E27FC236}">
                <a16:creationId xmlns:a16="http://schemas.microsoft.com/office/drawing/2014/main" id="{86D02644-6073-A344-BB42-A1DF99440211}"/>
              </a:ext>
            </a:extLst>
          </p:cNvPr>
          <p:cNvSpPr>
            <a:spLocks noGrp="1"/>
          </p:cNvSpPr>
          <p:nvPr>
            <p:ph idx="1"/>
          </p:nvPr>
        </p:nvSpPr>
        <p:spPr>
          <a:xfrm>
            <a:off x="685800" y="2194560"/>
            <a:ext cx="10820400" cy="4376721"/>
          </a:xfrm>
        </p:spPr>
        <p:txBody>
          <a:bodyPr>
            <a:normAutofit/>
          </a:bodyPr>
          <a:lstStyle/>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649F60D3-2ABD-A043-BFC8-5F9AFEEC8658}"/>
              </a:ext>
            </a:extLst>
          </p:cNvPr>
          <p:cNvSpPr txBox="1">
            <a:spLocks/>
          </p:cNvSpPr>
          <p:nvPr/>
        </p:nvSpPr>
        <p:spPr>
          <a:xfrm>
            <a:off x="685800" y="2194560"/>
            <a:ext cx="10820400" cy="36601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Values change for legitimate reasons. Adjusting descriptive data or statistical outputs from one document to another is extremely time consuming, and again, introduces error in transcribing.</a:t>
            </a:r>
          </a:p>
          <a:p>
            <a:endParaRPr lang="en-US" dirty="0"/>
          </a:p>
          <a:p>
            <a:r>
              <a:rPr lang="en-US" dirty="0"/>
              <a:t>The PhD study previously described was going to be analyzed with a typical ANOVA. After consulting and working with a statistician my supervisor and I realized that a mixed model was more appropriate.</a:t>
            </a:r>
          </a:p>
          <a:p>
            <a:endParaRPr lang="en-US" dirty="0"/>
          </a:p>
          <a:p>
            <a:r>
              <a:rPr lang="en-US" dirty="0"/>
              <a:t>But now, all of the p values, point estimates, and Cis were going to change!</a:t>
            </a:r>
          </a:p>
        </p:txBody>
      </p:sp>
    </p:spTree>
    <p:extLst>
      <p:ext uri="{BB962C8B-B14F-4D97-AF65-F5344CB8AC3E}">
        <p14:creationId xmlns:p14="http://schemas.microsoft.com/office/powerpoint/2010/main" val="389346681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{254BBBCC-463C-894A-9BD7-FF05B18076FC}tf10001079</Template>
  <TotalTime>335</TotalTime>
  <Words>1899</Words>
  <Application>Microsoft Macintosh PowerPoint</Application>
  <PresentationFormat>Widescreen</PresentationFormat>
  <Paragraphs>137</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Data science for the modern exercise physiologist</vt:lpstr>
      <vt:lpstr>PURPOSE AND SCOPE</vt:lpstr>
      <vt:lpstr>“Computational thinking”</vt:lpstr>
      <vt:lpstr>PROBLEMS</vt:lpstr>
      <vt:lpstr>PROBLEM 1: files files files</vt:lpstr>
      <vt:lpstr>PROBLEM 1: files files files</vt:lpstr>
      <vt:lpstr>PowerPoint Presentation</vt:lpstr>
      <vt:lpstr>PowerPoint Presentation</vt:lpstr>
      <vt:lpstr>PROBLEM 2: EVER-CHANGING VALUES</vt:lpstr>
      <vt:lpstr>PROBLEM 2: EVER-CHANGING VALUES</vt:lpstr>
      <vt:lpstr>Thanks for your time and attention!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the modern exercise physiologist</dc:title>
  <dc:creator>Ashley Akerman</dc:creator>
  <cp:lastModifiedBy>Ashley Akerman</cp:lastModifiedBy>
  <cp:revision>53</cp:revision>
  <dcterms:created xsi:type="dcterms:W3CDTF">2021-10-13T15:21:04Z</dcterms:created>
  <dcterms:modified xsi:type="dcterms:W3CDTF">2021-10-13T21:22:10Z</dcterms:modified>
</cp:coreProperties>
</file>