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8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54A756-046B-4861-BD7F-7F8E0C6A5ECD}">
          <p14:sldIdLst>
            <p14:sldId id="268"/>
          </p14:sldIdLst>
        </p14:section>
        <p14:section name="Untitled Section" id="{0C2F5DC3-09AE-4B2A-9261-6984B7C90DB8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9"/>
            <p14:sldId id="270"/>
            <p14:sldId id="275"/>
            <p14:sldId id="271"/>
            <p14:sldId id="272"/>
            <p14:sldId id="273"/>
            <p14:sldId id="27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2245-6408-4F6D-A401-E51067C0DF0E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29BB0-4DDF-4239-B23F-8578781DC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53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29BB0-4DDF-4239-B23F-8578781DCD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9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8616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15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479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0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7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24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1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6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3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67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2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3751-DB3F-464D-8757-F7ED0439EF5C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15613D-9125-41C7-8C5E-424C2D1C25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254-E37B-B52A-0887-8B864650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27645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Personality Prediction Using Resume </a:t>
            </a:r>
            <a:br>
              <a:rPr lang="en-IN" sz="6000" b="1" dirty="0"/>
            </a:br>
            <a:endParaRPr lang="en-IN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BF838-1D4A-B552-13EF-390D30A7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045" y="3140869"/>
            <a:ext cx="4185623" cy="3304117"/>
          </a:xfrm>
        </p:spPr>
        <p:txBody>
          <a:bodyPr/>
          <a:lstStyle/>
          <a:p>
            <a:pPr algn="just"/>
            <a:r>
              <a:rPr lang="en-US" dirty="0"/>
              <a:t>Extracting insights from resumes can provide valuable information about a candidate's personality and soft skills. By applying machine learning techniques, we can uncover patterns in resume data that can predict an individual's personality traits.</a:t>
            </a:r>
          </a:p>
          <a:p>
            <a:pPr algn="just"/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3DE5C-2576-1FC3-8888-099BD1516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45608" y="3135443"/>
            <a:ext cx="4185618" cy="1175300"/>
          </a:xfrm>
        </p:spPr>
        <p:txBody>
          <a:bodyPr/>
          <a:lstStyle/>
          <a:p>
            <a:endParaRPr lang="en-IN" b="1" dirty="0"/>
          </a:p>
          <a:p>
            <a:r>
              <a:rPr lang="en-IN" b="1" dirty="0"/>
              <a:t>Project by -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27608-9E88-6972-4A2D-CB6BEE2C2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02734" y="3722557"/>
            <a:ext cx="4185617" cy="796397"/>
          </a:xfrm>
        </p:spPr>
        <p:txBody>
          <a:bodyPr/>
          <a:lstStyle/>
          <a:p>
            <a:r>
              <a:rPr lang="en-IN" b="1" dirty="0"/>
              <a:t>Vrishti Sharma, Tanya Gupta, Sahil Yadav, Arpit Pandey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82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5BF4-F344-D054-39BA-723FBD46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135" y="695325"/>
            <a:ext cx="3251729" cy="576263"/>
          </a:xfrm>
        </p:spPr>
        <p:txBody>
          <a:bodyPr>
            <a:normAutofit fontScale="90000"/>
          </a:bodyPr>
          <a:lstStyle/>
          <a:p>
            <a:r>
              <a:rPr lang="en-US" dirty="0"/>
              <a:t>UML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EE08C3-8A4C-0329-E25C-342B65586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83" y="1584325"/>
            <a:ext cx="8345929" cy="4898697"/>
          </a:xfrm>
        </p:spPr>
      </p:pic>
    </p:spTree>
    <p:extLst>
      <p:ext uri="{BB962C8B-B14F-4D97-AF65-F5344CB8AC3E}">
        <p14:creationId xmlns:p14="http://schemas.microsoft.com/office/powerpoint/2010/main" val="203956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FB21-717F-3A03-7942-67B7F6D7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 (0 Level)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33FD-2D60-CDB1-9554-49666322D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520" y="2191076"/>
            <a:ext cx="7320909" cy="2736525"/>
          </a:xfrm>
        </p:spPr>
      </p:pic>
    </p:spTree>
    <p:extLst>
      <p:ext uri="{BB962C8B-B14F-4D97-AF65-F5344CB8AC3E}">
        <p14:creationId xmlns:p14="http://schemas.microsoft.com/office/powerpoint/2010/main" val="38720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AB7E-3D4C-816E-6FF2-122C5A95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84" y="2495550"/>
            <a:ext cx="2808816" cy="719138"/>
          </a:xfrm>
        </p:spPr>
        <p:txBody>
          <a:bodyPr/>
          <a:lstStyle/>
          <a:p>
            <a:r>
              <a:rPr lang="en-US" dirty="0"/>
              <a:t>ER-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B7E4D-EC53-A4C9-D451-1C085510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204" y="609600"/>
            <a:ext cx="6644821" cy="5963302"/>
          </a:xfrm>
        </p:spPr>
      </p:pic>
    </p:spTree>
    <p:extLst>
      <p:ext uri="{BB962C8B-B14F-4D97-AF65-F5344CB8AC3E}">
        <p14:creationId xmlns:p14="http://schemas.microsoft.com/office/powerpoint/2010/main" val="282914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5AC16-7D77-E86E-43F9-4DE361165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"/>
          <a:stretch/>
        </p:blipFill>
        <p:spPr>
          <a:xfrm>
            <a:off x="1600198" y="660219"/>
            <a:ext cx="8572502" cy="58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05EC0-6DE4-634C-6392-0F88B7CBC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5" y="417742"/>
            <a:ext cx="11308010" cy="602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1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38377-E16D-A36F-92BD-B627D0E4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"/>
          <a:stretch/>
        </p:blipFill>
        <p:spPr>
          <a:xfrm>
            <a:off x="1505630" y="1153830"/>
            <a:ext cx="9180739" cy="50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0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78DF4E-DD96-427A-3EDD-7980FBA41628}"/>
              </a:ext>
            </a:extLst>
          </p:cNvPr>
          <p:cNvSpPr/>
          <p:nvPr/>
        </p:nvSpPr>
        <p:spPr>
          <a:xfrm>
            <a:off x="185738" y="2400300"/>
            <a:ext cx="113442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3ED7-2F19-DDD2-4D93-50008AC7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u="sng" dirty="0"/>
              <a:t>Why Personality Matters in Hiring</a:t>
            </a:r>
            <a:br>
              <a:rPr lang="en-US" sz="3600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D4E9A-F1E2-96A1-07BB-38106C972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                             </a:t>
            </a:r>
            <a:r>
              <a:rPr lang="en-IN" sz="2800" b="1" u="sng" dirty="0">
                <a:solidFill>
                  <a:schemeClr val="accent1"/>
                </a:solidFill>
              </a:rPr>
              <a:t> </a:t>
            </a:r>
            <a:r>
              <a:rPr lang="en-IN" sz="4000" b="1" u="sng" dirty="0">
                <a:solidFill>
                  <a:schemeClr val="accent1"/>
                </a:solidFill>
              </a:rPr>
              <a:t>Cultural Fit</a:t>
            </a:r>
          </a:p>
          <a:p>
            <a:endParaRPr lang="en-IN" dirty="0"/>
          </a:p>
          <a:p>
            <a:r>
              <a:rPr lang="en-US" sz="3200" dirty="0">
                <a:solidFill>
                  <a:schemeClr val="accent2"/>
                </a:solidFill>
              </a:rPr>
              <a:t>Personality traits can indicate how well a candidate will integrate into the company culture and work collaboratively with the team.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31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D1F-8338-194E-1630-F5817C8A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Soft Skills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6C93-80B8-C6F2-D2CA-9AF796D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68549"/>
          </a:xfrm>
        </p:spPr>
        <p:txBody>
          <a:bodyPr/>
          <a:lstStyle/>
          <a:p>
            <a:r>
              <a:rPr lang="en-US" sz="3200" dirty="0"/>
              <a:t>Personality attributes like communication, problem-solving, and leadership can be just as important as technical skills for many roles.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1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360-2BF3-0AB7-048F-7BAC9772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Can We Learn From Resumes?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9E8-89D7-AB91-9699-026916CF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                  </a:t>
            </a:r>
            <a:r>
              <a:rPr lang="en-US" sz="2400" b="1" dirty="0"/>
              <a:t>Career History</a:t>
            </a:r>
          </a:p>
          <a:p>
            <a:r>
              <a:rPr lang="en-US" dirty="0"/>
              <a:t>Analyzing a candidate's work experience and job transitions can reveal their adaptability and willingness to take on new challenges.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</a:t>
            </a:r>
            <a:r>
              <a:rPr lang="en-US" sz="2400" b="1" dirty="0"/>
              <a:t>Accomplishments</a:t>
            </a:r>
          </a:p>
          <a:p>
            <a:r>
              <a:rPr lang="en-US" dirty="0"/>
              <a:t>The way candidates describe their achievements can provide insights into their problem-solving skills and drive for success.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</a:t>
            </a:r>
            <a:r>
              <a:rPr lang="en-US" sz="2400" b="1" dirty="0"/>
              <a:t>Hobbies and Interests</a:t>
            </a:r>
          </a:p>
          <a:p>
            <a:r>
              <a:rPr lang="en-US" dirty="0"/>
              <a:t>A candidate's extracurricular activities can indicate their passions, creativity, and work-life balance preferences.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38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2BDF-1A81-EDF8-3E62-684A9ECC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Extracting Personality Traits from Resumes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225-03A0-F31B-8737-1502FFED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                Text Analysis</a:t>
            </a:r>
          </a:p>
          <a:p>
            <a:r>
              <a:rPr lang="en-US" dirty="0"/>
              <a:t>Applying natural language processing to identify the language patterns and word choices in resumes.</a:t>
            </a:r>
          </a:p>
          <a:p>
            <a:pPr marL="0" indent="0">
              <a:buNone/>
            </a:pPr>
            <a:r>
              <a:rPr lang="en-US" b="1" dirty="0"/>
              <a:t>                                         Skills and Achievements</a:t>
            </a:r>
          </a:p>
          <a:p>
            <a:r>
              <a:rPr lang="en-US" dirty="0"/>
              <a:t>Evaluating the types of skills listed and how accomplishments are framed to infer personality attributes.</a:t>
            </a:r>
          </a:p>
          <a:p>
            <a:pPr marL="0" indent="0">
              <a:buNone/>
            </a:pPr>
            <a:r>
              <a:rPr lang="en-US" b="1" dirty="0"/>
              <a:t>                                         Behavioral Cues</a:t>
            </a:r>
          </a:p>
          <a:p>
            <a:r>
              <a:rPr lang="en-US" dirty="0"/>
              <a:t>Detecting subtle behavioral cues, such as the use of active or passive voice, to uncover personality traits.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96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BBD5-02C6-8D7F-C4F1-581BE11E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Validating the Predictions</a:t>
            </a:r>
            <a:br>
              <a:rPr lang="en-IN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1E4F78-A22D-DE2B-C722-845685FBD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992" y="2018507"/>
            <a:ext cx="8596668" cy="402285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</a:t>
            </a:r>
            <a:r>
              <a:rPr lang="en-US" sz="2400" b="1" dirty="0"/>
              <a:t>  Personality Surveys</a:t>
            </a:r>
            <a:endParaRPr lang="en-US" sz="2400" dirty="0"/>
          </a:p>
          <a:p>
            <a:r>
              <a:rPr lang="en-US" dirty="0"/>
              <a:t>Comparing the model's predictions to the candidate's self-reported personality assessment results.</a:t>
            </a:r>
          </a:p>
          <a:p>
            <a:pPr marL="0" indent="0">
              <a:buNone/>
            </a:pPr>
            <a:r>
              <a:rPr lang="en-US" b="1" dirty="0"/>
              <a:t>                   </a:t>
            </a:r>
            <a:r>
              <a:rPr lang="en-US" sz="2400" b="1" dirty="0"/>
              <a:t>Peer Feedback</a:t>
            </a:r>
          </a:p>
          <a:p>
            <a:endParaRPr lang="en-US" dirty="0"/>
          </a:p>
          <a:p>
            <a:r>
              <a:rPr lang="en-US" dirty="0"/>
              <a:t>Gathering feedback from colleagues and managers to validate the predicted personality traits in real-world settings.</a:t>
            </a:r>
          </a:p>
          <a:p>
            <a:pPr marL="0" indent="0">
              <a:buNone/>
            </a:pPr>
            <a:r>
              <a:rPr lang="en-US" b="1" dirty="0"/>
              <a:t>                    </a:t>
            </a:r>
            <a:r>
              <a:rPr lang="en-US" sz="2400" b="1" dirty="0"/>
              <a:t>Performance Metrics</a:t>
            </a:r>
          </a:p>
          <a:p>
            <a:r>
              <a:rPr lang="en-US" dirty="0"/>
              <a:t>Analyzing how the predicted personality traits align with the candidate's job performance and career progression over time.</a:t>
            </a:r>
          </a:p>
          <a:p>
            <a:endParaRPr lang="en-IN" dirty="0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A9A6EBF-4EB7-43DA-F822-1E216756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300" y="2018508"/>
            <a:ext cx="541338" cy="541338"/>
          </a:xfrm>
          <a:prstGeom prst="rect">
            <a:avLst/>
          </a:prstGeom>
        </p:spPr>
      </p:pic>
      <p:pic>
        <p:nvPicPr>
          <p:cNvPr id="11" name="Graphic 10" descr="Group of men">
            <a:extLst>
              <a:ext uri="{FF2B5EF4-FFF2-40B4-BE49-F238E27FC236}">
                <a16:creationId xmlns:a16="http://schemas.microsoft.com/office/drawing/2014/main" id="{9E485370-3A40-0597-9D4F-7545ADAF4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1750" y="3375883"/>
            <a:ext cx="590550" cy="590550"/>
          </a:xfrm>
          <a:prstGeom prst="rect">
            <a:avLst/>
          </a:prstGeom>
        </p:spPr>
      </p:pic>
      <p:pic>
        <p:nvPicPr>
          <p:cNvPr id="13" name="Graphic 12" descr="Signal">
            <a:extLst>
              <a:ext uri="{FF2B5EF4-FFF2-40B4-BE49-F238E27FC236}">
                <a16:creationId xmlns:a16="http://schemas.microsoft.com/office/drawing/2014/main" id="{A94E5704-4695-8402-B709-EB7AA259C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8100" y="4708622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2CDE-728D-9F49-1093-D1C6D98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Applications and Use Cases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D5AF-86E7-C0D4-4D81-A927B06F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                                        Talent Acquisition</a:t>
            </a:r>
          </a:p>
          <a:p>
            <a:r>
              <a:rPr lang="en-US" dirty="0"/>
              <a:t>Identifying candidates whose personality profiles match the desired traits for a specific role or team.</a:t>
            </a:r>
          </a:p>
          <a:p>
            <a:pPr marL="0" indent="0">
              <a:buNone/>
            </a:pPr>
            <a:r>
              <a:rPr lang="en-US" b="1" dirty="0"/>
              <a:t>                                          Employee Development</a:t>
            </a:r>
          </a:p>
          <a:p>
            <a:r>
              <a:rPr lang="en-US" dirty="0"/>
              <a:t>Designing personalized training and mentorship programs to address individual growth opportunities.</a:t>
            </a:r>
          </a:p>
          <a:p>
            <a:pPr marL="0" indent="0">
              <a:buNone/>
            </a:pPr>
            <a:r>
              <a:rPr lang="en-US" b="1" dirty="0"/>
              <a:t>                                            Team Building</a:t>
            </a:r>
          </a:p>
          <a:p>
            <a:r>
              <a:rPr lang="en-US" dirty="0"/>
              <a:t>Assembling well-rounded teams with complementary personality traits to foster collaboration and productivity.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09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414F-55AC-1858-DEE1-25EFFCCA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Ethical Considerations and Future Outlook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54FFD2-3DC6-7064-4160-26F38A618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988112"/>
              </p:ext>
            </p:extLst>
          </p:nvPr>
        </p:nvGraphicFramePr>
        <p:xfrm>
          <a:off x="677334" y="1930400"/>
          <a:ext cx="8596312" cy="11887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4218140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65204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600" dirty="0"/>
                        <a:t>Bias Mitigation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Ensuring the prediction models are not perpetuating harmful biases and that the personality assessment process is fair and inclusive.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7634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507B08-C829-BA40-B8F1-6B8635B5F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86147"/>
              </p:ext>
            </p:extLst>
          </p:nvPr>
        </p:nvGraphicFramePr>
        <p:xfrm>
          <a:off x="677863" y="3644106"/>
          <a:ext cx="8596312" cy="91440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8759144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326593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600" dirty="0"/>
                        <a:t>Privacy Concerns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Addressing data privacy and consent issues, as resume data can contain sensitive personal information.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8559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EF09BA-FA8E-E0FD-1D51-0226DCA1F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9974"/>
              </p:ext>
            </p:extLst>
          </p:nvPr>
        </p:nvGraphicFramePr>
        <p:xfrm>
          <a:off x="677863" y="4578826"/>
          <a:ext cx="8596312" cy="11887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157639807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69772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200" dirty="0"/>
                        <a:t>Continuous Improvement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refinement of the prediction models and validation techniques to enhance the accuracy and reliability of the personality assessments.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618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17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85F2-4606-C714-41B5-3DDC661F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58422"/>
            <a:ext cx="3351741" cy="660400"/>
          </a:xfrm>
        </p:spPr>
        <p:txBody>
          <a:bodyPr/>
          <a:lstStyle/>
          <a:p>
            <a:r>
              <a:rPr lang="en-US" dirty="0"/>
              <a:t>Class Diagram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79B985-400B-CF57-F32A-4213E6C246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8" t="648" r="3016" b="1612"/>
          <a:stretch/>
        </p:blipFill>
        <p:spPr>
          <a:xfrm>
            <a:off x="4975668" y="216772"/>
            <a:ext cx="6910387" cy="64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15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447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Personality Prediction Using Resume  </vt:lpstr>
      <vt:lpstr>Why Personality Matters in Hiring </vt:lpstr>
      <vt:lpstr>Soft Skills </vt:lpstr>
      <vt:lpstr>What Can We Learn From Resumes? </vt:lpstr>
      <vt:lpstr>Extracting Personality Traits from Resumes </vt:lpstr>
      <vt:lpstr>Validating the Predictions </vt:lpstr>
      <vt:lpstr>Practical Applications and Use Cases </vt:lpstr>
      <vt:lpstr>Ethical Considerations and Future Outlook </vt:lpstr>
      <vt:lpstr>Class Diagram</vt:lpstr>
      <vt:lpstr>UML Diagram</vt:lpstr>
      <vt:lpstr>Data Flow Diagram (0 Level)</vt:lpstr>
      <vt:lpstr>ER- Diagram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ARPIT PANDEY</dc:creator>
  <cp:lastModifiedBy>yogesh sharma</cp:lastModifiedBy>
  <cp:revision>6</cp:revision>
  <dcterms:created xsi:type="dcterms:W3CDTF">2024-10-24T13:46:10Z</dcterms:created>
  <dcterms:modified xsi:type="dcterms:W3CDTF">2024-11-16T14:31:31Z</dcterms:modified>
</cp:coreProperties>
</file>