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69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080AC"/>
    <a:srgbClr val="6DA840"/>
    <a:srgbClr val="F3A838"/>
    <a:srgbClr val="90B846"/>
    <a:srgbClr val="F2F2F2"/>
    <a:srgbClr val="04336A"/>
    <a:srgbClr val="102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6532-ECA7-4DC9-82E4-FE2A4582533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5DA1-6629-4ADA-B201-3D9F22B8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1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6532-ECA7-4DC9-82E4-FE2A4582533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5DA1-6629-4ADA-B201-3D9F22B8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5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6532-ECA7-4DC9-82E4-FE2A4582533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5DA1-6629-4ADA-B201-3D9F22B8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6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6532-ECA7-4DC9-82E4-FE2A4582533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5DA1-6629-4ADA-B201-3D9F22B8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7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6532-ECA7-4DC9-82E4-FE2A4582533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5DA1-6629-4ADA-B201-3D9F22B8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6532-ECA7-4DC9-82E4-FE2A4582533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5DA1-6629-4ADA-B201-3D9F22B8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2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6532-ECA7-4DC9-82E4-FE2A4582533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5DA1-6629-4ADA-B201-3D9F22B8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2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6532-ECA7-4DC9-82E4-FE2A4582533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5DA1-6629-4ADA-B201-3D9F22B8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8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6532-ECA7-4DC9-82E4-FE2A4582533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5DA1-6629-4ADA-B201-3D9F22B8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8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6532-ECA7-4DC9-82E4-FE2A4582533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5DA1-6629-4ADA-B201-3D9F22B8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6532-ECA7-4DC9-82E4-FE2A4582533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5DA1-6629-4ADA-B201-3D9F22B8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7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16532-ECA7-4DC9-82E4-FE2A4582533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15DA1-6629-4ADA-B201-3D9F22B8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3011512" y="816973"/>
            <a:ext cx="7109135" cy="5883261"/>
            <a:chOff x="507" y="1182"/>
            <a:chExt cx="3091" cy="2558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 kern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 kern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 kern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 kern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 kern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 kern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200" kern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810" t="-24" r="6092" b="70"/>
          <a:stretch/>
        </p:blipFill>
        <p:spPr>
          <a:xfrm>
            <a:off x="3226777" y="1155363"/>
            <a:ext cx="6595806" cy="371825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1244"/>
            <a:ext cx="12192000" cy="45719"/>
          </a:xfrm>
          <a:prstGeom prst="rect">
            <a:avLst/>
          </a:prstGeom>
          <a:solidFill>
            <a:srgbClr val="F3A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0" y="6542468"/>
            <a:ext cx="12192000" cy="328412"/>
            <a:chOff x="0" y="6542468"/>
            <a:chExt cx="12192000" cy="328412"/>
          </a:xfrm>
        </p:grpSpPr>
        <p:sp>
          <p:nvSpPr>
            <p:cNvPr id="32" name="Rectangle 31"/>
            <p:cNvSpPr/>
            <p:nvPr/>
          </p:nvSpPr>
          <p:spPr>
            <a:xfrm>
              <a:off x="0" y="6542468"/>
              <a:ext cx="12192000" cy="315532"/>
            </a:xfrm>
            <a:prstGeom prst="rect">
              <a:avLst/>
            </a:prstGeom>
            <a:solidFill>
              <a:srgbClr val="3080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9248" y="6555348"/>
              <a:ext cx="3206837" cy="31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white"/>
                  </a:solidFill>
                </a:rPr>
                <a:t>Future Scope | Smart India Hackathon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118348" y="6555348"/>
              <a:ext cx="1850900" cy="31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</a:rPr>
                <a:t>www.aictegrms.in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30" name="Picture 4" descr="Image result for FUTURE SCOP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6" b="10599"/>
          <a:stretch/>
        </p:blipFill>
        <p:spPr bwMode="auto">
          <a:xfrm flipH="1">
            <a:off x="117308" y="1959116"/>
            <a:ext cx="4487371" cy="458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226777" y="3759753"/>
            <a:ext cx="6595806" cy="1107996"/>
          </a:xfrm>
          <a:prstGeom prst="rect">
            <a:avLst/>
          </a:prstGeom>
          <a:solidFill>
            <a:srgbClr val="595959">
              <a:alpha val="61961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</a:t>
            </a:r>
            <a:r>
              <a:rPr lang="en-US" sz="6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en-US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427" y="151780"/>
            <a:ext cx="766763" cy="8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244"/>
            <a:ext cx="12192000" cy="45719"/>
          </a:xfrm>
          <a:prstGeom prst="rect">
            <a:avLst/>
          </a:prstGeom>
          <a:solidFill>
            <a:srgbClr val="F3A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 flipH="1">
            <a:off x="436295" y="357258"/>
            <a:ext cx="9815290" cy="1059419"/>
            <a:chOff x="-1439122" y="1005936"/>
            <a:chExt cx="9815290" cy="1847850"/>
          </a:xfrm>
        </p:grpSpPr>
        <p:sp>
          <p:nvSpPr>
            <p:cNvPr id="40" name="Rectangle 39"/>
            <p:cNvSpPr/>
            <p:nvPr/>
          </p:nvSpPr>
          <p:spPr>
            <a:xfrm>
              <a:off x="-1439122" y="1263112"/>
              <a:ext cx="9815290" cy="15906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/>
              <a:endParaRPr 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6628164" y="1263111"/>
              <a:ext cx="1748004" cy="1590675"/>
            </a:xfrm>
            <a:custGeom>
              <a:avLst/>
              <a:gdLst>
                <a:gd name="T0" fmla="*/ 1510 w 1524"/>
                <a:gd name="T1" fmla="*/ 0 h 1002"/>
                <a:gd name="T2" fmla="*/ 1524 w 1524"/>
                <a:gd name="T3" fmla="*/ 1002 h 1002"/>
                <a:gd name="T4" fmla="*/ 0 w 1524"/>
                <a:gd name="T5" fmla="*/ 901 h 1002"/>
                <a:gd name="T6" fmla="*/ 269 w 1524"/>
                <a:gd name="T7" fmla="*/ 366 h 1002"/>
                <a:gd name="T8" fmla="*/ 399 w 1524"/>
                <a:gd name="T9" fmla="*/ 86 h 1002"/>
                <a:gd name="T10" fmla="*/ 1510 w 1524"/>
                <a:gd name="T11" fmla="*/ 0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4" h="1002">
                  <a:moveTo>
                    <a:pt x="1510" y="0"/>
                  </a:moveTo>
                  <a:lnTo>
                    <a:pt x="1524" y="1002"/>
                  </a:lnTo>
                  <a:lnTo>
                    <a:pt x="0" y="901"/>
                  </a:lnTo>
                  <a:lnTo>
                    <a:pt x="269" y="366"/>
                  </a:lnTo>
                  <a:lnTo>
                    <a:pt x="399" y="86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3080AC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kern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6602930" y="1202786"/>
              <a:ext cx="1352295" cy="1493837"/>
            </a:xfrm>
            <a:custGeom>
              <a:avLst/>
              <a:gdLst>
                <a:gd name="T0" fmla="*/ 779 w 1179"/>
                <a:gd name="T1" fmla="*/ 0 h 941"/>
                <a:gd name="T2" fmla="*/ 883 w 1179"/>
                <a:gd name="T3" fmla="*/ 126 h 941"/>
                <a:gd name="T4" fmla="*/ 1179 w 1179"/>
                <a:gd name="T5" fmla="*/ 892 h 941"/>
                <a:gd name="T6" fmla="*/ 0 w 1179"/>
                <a:gd name="T7" fmla="*/ 941 h 941"/>
                <a:gd name="T8" fmla="*/ 127 w 1179"/>
                <a:gd name="T9" fmla="*/ 55 h 941"/>
                <a:gd name="T10" fmla="*/ 779 w 1179"/>
                <a:gd name="T11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9" h="941">
                  <a:moveTo>
                    <a:pt x="779" y="0"/>
                  </a:moveTo>
                  <a:lnTo>
                    <a:pt x="883" y="126"/>
                  </a:lnTo>
                  <a:lnTo>
                    <a:pt x="1179" y="892"/>
                  </a:lnTo>
                  <a:lnTo>
                    <a:pt x="0" y="941"/>
                  </a:lnTo>
                  <a:lnTo>
                    <a:pt x="127" y="55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rgbClr val="6DA840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kern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6741715" y="1005936"/>
              <a:ext cx="1233009" cy="1630362"/>
            </a:xfrm>
            <a:custGeom>
              <a:avLst/>
              <a:gdLst>
                <a:gd name="T0" fmla="*/ 278 w 1075"/>
                <a:gd name="T1" fmla="*/ 0 h 1027"/>
                <a:gd name="T2" fmla="*/ 852 w 1075"/>
                <a:gd name="T3" fmla="*/ 33 h 1027"/>
                <a:gd name="T4" fmla="*/ 1075 w 1075"/>
                <a:gd name="T5" fmla="*/ 1027 h 1027"/>
                <a:gd name="T6" fmla="*/ 0 w 1075"/>
                <a:gd name="T7" fmla="*/ 939 h 1027"/>
                <a:gd name="T8" fmla="*/ 278 w 1075"/>
                <a:gd name="T9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5" h="1027">
                  <a:moveTo>
                    <a:pt x="278" y="0"/>
                  </a:moveTo>
                  <a:lnTo>
                    <a:pt x="852" y="33"/>
                  </a:lnTo>
                  <a:lnTo>
                    <a:pt x="1075" y="1027"/>
                  </a:lnTo>
                  <a:lnTo>
                    <a:pt x="0" y="939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F3A838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182880" tIns="274320" rIns="182880" bIns="182880" numCol="1" anchor="ctr" anchorCtr="1" compatLnSpc="1">
              <a:prstTxWarp prst="textNoShape">
                <a:avLst/>
              </a:prstTxWarp>
            </a:bodyPr>
            <a:lstStyle/>
            <a:p>
              <a:pPr defTabSz="1218987"/>
              <a:r>
                <a:rPr lang="en-US" sz="48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800" b="1" kern="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-782298" y="1572145"/>
              <a:ext cx="7103070" cy="91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987"/>
              <a:r>
                <a:rPr lang="en-US" sz="2800" kern="0" dirty="0" smtClean="0">
                  <a:solidFill>
                    <a:prstClr val="white"/>
                  </a:solidFill>
                  <a:cs typeface="Arial" panose="020B0604020202020204" pitchFamily="34" charset="0"/>
                </a:rPr>
                <a:t>Features and </a:t>
              </a:r>
              <a:r>
                <a:rPr lang="en-US" sz="2800" kern="0" dirty="0">
                  <a:solidFill>
                    <a:prstClr val="white"/>
                  </a:solidFill>
                  <a:cs typeface="Arial" panose="020B0604020202020204" pitchFamily="34" charset="0"/>
                </a:rPr>
                <a:t>Scalability</a:t>
              </a:r>
              <a:endParaRPr lang="en-US" sz="2800" kern="0" dirty="0" smtClean="0">
                <a:solidFill>
                  <a:prstClr val="black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436295" y="1942954"/>
            <a:ext cx="6486461" cy="38238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&lt;Add Image&gt;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45401" y="1942954"/>
            <a:ext cx="4697245" cy="38238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3887" y="2055860"/>
            <a:ext cx="4436221" cy="369332"/>
          </a:xfrm>
          <a:prstGeom prst="rect">
            <a:avLst/>
          </a:prstGeom>
          <a:solidFill>
            <a:srgbClr val="3080AC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Highlights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73887" y="2576945"/>
            <a:ext cx="44362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080AC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rgbClr val="3080AC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Android and IOS app can be developed for the application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rgbClr val="3080AC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rgbClr val="3080AC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Scope to accept the grievances around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globe regarding approved courses of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aicte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rgbClr val="3080AC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rgbClr val="3080AC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Government and Statutory &amp; Professional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bodies, RTI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grievances can be filled in this portal.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3080AC"/>
              </a:buCl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427" y="151780"/>
            <a:ext cx="766763" cy="89058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0" y="6542468"/>
            <a:ext cx="12192000" cy="328412"/>
            <a:chOff x="0" y="6542468"/>
            <a:chExt cx="12192000" cy="328412"/>
          </a:xfrm>
        </p:grpSpPr>
        <p:sp>
          <p:nvSpPr>
            <p:cNvPr id="28" name="Rectangle 27"/>
            <p:cNvSpPr/>
            <p:nvPr/>
          </p:nvSpPr>
          <p:spPr>
            <a:xfrm>
              <a:off x="0" y="6542468"/>
              <a:ext cx="12192000" cy="315532"/>
            </a:xfrm>
            <a:prstGeom prst="rect">
              <a:avLst/>
            </a:prstGeom>
            <a:solidFill>
              <a:srgbClr val="3080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9248" y="6555348"/>
              <a:ext cx="3206837" cy="31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white"/>
                  </a:solidFill>
                </a:rPr>
                <a:t>Future Scope | Smart India Hackathon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118348" y="6555348"/>
              <a:ext cx="1850900" cy="31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</a:rPr>
                <a:t>www.aictegrms.in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6"/>
          <a:stretch/>
        </p:blipFill>
        <p:spPr>
          <a:xfrm>
            <a:off x="194760" y="1749725"/>
            <a:ext cx="6822649" cy="396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244"/>
            <a:ext cx="12192000" cy="45719"/>
          </a:xfrm>
          <a:prstGeom prst="rect">
            <a:avLst/>
          </a:prstGeom>
          <a:solidFill>
            <a:srgbClr val="F3A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 flipH="1">
            <a:off x="436295" y="357258"/>
            <a:ext cx="9815290" cy="1059419"/>
            <a:chOff x="-1439122" y="1005936"/>
            <a:chExt cx="9815290" cy="1847850"/>
          </a:xfrm>
        </p:grpSpPr>
        <p:sp>
          <p:nvSpPr>
            <p:cNvPr id="40" name="Rectangle 39"/>
            <p:cNvSpPr/>
            <p:nvPr/>
          </p:nvSpPr>
          <p:spPr>
            <a:xfrm>
              <a:off x="-1439122" y="1263112"/>
              <a:ext cx="9815290" cy="15906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/>
              <a:endParaRPr 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6628164" y="1263111"/>
              <a:ext cx="1748004" cy="1590675"/>
            </a:xfrm>
            <a:custGeom>
              <a:avLst/>
              <a:gdLst>
                <a:gd name="T0" fmla="*/ 1510 w 1524"/>
                <a:gd name="T1" fmla="*/ 0 h 1002"/>
                <a:gd name="T2" fmla="*/ 1524 w 1524"/>
                <a:gd name="T3" fmla="*/ 1002 h 1002"/>
                <a:gd name="T4" fmla="*/ 0 w 1524"/>
                <a:gd name="T5" fmla="*/ 901 h 1002"/>
                <a:gd name="T6" fmla="*/ 269 w 1524"/>
                <a:gd name="T7" fmla="*/ 366 h 1002"/>
                <a:gd name="T8" fmla="*/ 399 w 1524"/>
                <a:gd name="T9" fmla="*/ 86 h 1002"/>
                <a:gd name="T10" fmla="*/ 1510 w 1524"/>
                <a:gd name="T11" fmla="*/ 0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4" h="1002">
                  <a:moveTo>
                    <a:pt x="1510" y="0"/>
                  </a:moveTo>
                  <a:lnTo>
                    <a:pt x="1524" y="1002"/>
                  </a:lnTo>
                  <a:lnTo>
                    <a:pt x="0" y="901"/>
                  </a:lnTo>
                  <a:lnTo>
                    <a:pt x="269" y="366"/>
                  </a:lnTo>
                  <a:lnTo>
                    <a:pt x="399" y="86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3080AC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kern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6602930" y="1202786"/>
              <a:ext cx="1352295" cy="1493837"/>
            </a:xfrm>
            <a:custGeom>
              <a:avLst/>
              <a:gdLst>
                <a:gd name="T0" fmla="*/ 779 w 1179"/>
                <a:gd name="T1" fmla="*/ 0 h 941"/>
                <a:gd name="T2" fmla="*/ 883 w 1179"/>
                <a:gd name="T3" fmla="*/ 126 h 941"/>
                <a:gd name="T4" fmla="*/ 1179 w 1179"/>
                <a:gd name="T5" fmla="*/ 892 h 941"/>
                <a:gd name="T6" fmla="*/ 0 w 1179"/>
                <a:gd name="T7" fmla="*/ 941 h 941"/>
                <a:gd name="T8" fmla="*/ 127 w 1179"/>
                <a:gd name="T9" fmla="*/ 55 h 941"/>
                <a:gd name="T10" fmla="*/ 779 w 1179"/>
                <a:gd name="T11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9" h="941">
                  <a:moveTo>
                    <a:pt x="779" y="0"/>
                  </a:moveTo>
                  <a:lnTo>
                    <a:pt x="883" y="126"/>
                  </a:lnTo>
                  <a:lnTo>
                    <a:pt x="1179" y="892"/>
                  </a:lnTo>
                  <a:lnTo>
                    <a:pt x="0" y="941"/>
                  </a:lnTo>
                  <a:lnTo>
                    <a:pt x="127" y="55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rgbClr val="6DA840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kern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6741715" y="1005936"/>
              <a:ext cx="1233009" cy="1630362"/>
            </a:xfrm>
            <a:custGeom>
              <a:avLst/>
              <a:gdLst>
                <a:gd name="T0" fmla="*/ 278 w 1075"/>
                <a:gd name="T1" fmla="*/ 0 h 1027"/>
                <a:gd name="T2" fmla="*/ 852 w 1075"/>
                <a:gd name="T3" fmla="*/ 33 h 1027"/>
                <a:gd name="T4" fmla="*/ 1075 w 1075"/>
                <a:gd name="T5" fmla="*/ 1027 h 1027"/>
                <a:gd name="T6" fmla="*/ 0 w 1075"/>
                <a:gd name="T7" fmla="*/ 939 h 1027"/>
                <a:gd name="T8" fmla="*/ 278 w 1075"/>
                <a:gd name="T9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5" h="1027">
                  <a:moveTo>
                    <a:pt x="278" y="0"/>
                  </a:moveTo>
                  <a:lnTo>
                    <a:pt x="852" y="33"/>
                  </a:lnTo>
                  <a:lnTo>
                    <a:pt x="1075" y="1027"/>
                  </a:lnTo>
                  <a:lnTo>
                    <a:pt x="0" y="939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F3A838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182880" tIns="274320" rIns="182880" bIns="182880" numCol="1" anchor="ctr" anchorCtr="1" compatLnSpc="1">
              <a:prstTxWarp prst="textNoShape">
                <a:avLst/>
              </a:prstTxWarp>
            </a:bodyPr>
            <a:lstStyle/>
            <a:p>
              <a:pPr defTabSz="1218987"/>
              <a:r>
                <a:rPr lang="en-US" sz="4800" b="1" kern="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-782298" y="1572145"/>
              <a:ext cx="7103070" cy="91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987"/>
              <a:r>
                <a:rPr lang="en-US" sz="2800" kern="0" dirty="0" smtClean="0">
                  <a:solidFill>
                    <a:prstClr val="white"/>
                  </a:solidFill>
                  <a:cs typeface="Arial" panose="020B0604020202020204" pitchFamily="34" charset="0"/>
                </a:rPr>
                <a:t>Machine Learning implementations</a:t>
              </a:r>
              <a:endParaRPr lang="en-US" sz="2800" kern="0" dirty="0" smtClean="0">
                <a:solidFill>
                  <a:prstClr val="black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36295" y="1942954"/>
            <a:ext cx="6486461" cy="38238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&lt;Add Image&gt;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45401" y="1942954"/>
            <a:ext cx="4697245" cy="38238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73887" y="2055860"/>
            <a:ext cx="4436221" cy="369332"/>
          </a:xfrm>
          <a:prstGeom prst="rect">
            <a:avLst/>
          </a:prstGeom>
          <a:solidFill>
            <a:srgbClr val="3080AC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Highlights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3887" y="2576945"/>
            <a:ext cx="44362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080AC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Automatically provide resolution to such grievances which are raised earlier.</a:t>
            </a:r>
          </a:p>
          <a:p>
            <a:pPr>
              <a:buClr>
                <a:srgbClr val="3080AC"/>
              </a:buClr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rgbClr val="3080AC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Voice integrated service for the application</a:t>
            </a:r>
          </a:p>
          <a:p>
            <a:pPr>
              <a:buClr>
                <a:srgbClr val="3080AC"/>
              </a:buCl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rgbClr val="3080AC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Character Recognition to find out the summary and validation of uploaded documents.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427" y="151780"/>
            <a:ext cx="766763" cy="89058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0" y="6542468"/>
            <a:ext cx="12192000" cy="328412"/>
            <a:chOff x="0" y="6542468"/>
            <a:chExt cx="12192000" cy="328412"/>
          </a:xfrm>
        </p:grpSpPr>
        <p:sp>
          <p:nvSpPr>
            <p:cNvPr id="24" name="Rectangle 23"/>
            <p:cNvSpPr/>
            <p:nvPr/>
          </p:nvSpPr>
          <p:spPr>
            <a:xfrm>
              <a:off x="0" y="6542468"/>
              <a:ext cx="12192000" cy="315532"/>
            </a:xfrm>
            <a:prstGeom prst="rect">
              <a:avLst/>
            </a:prstGeom>
            <a:solidFill>
              <a:srgbClr val="3080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9248" y="6555348"/>
              <a:ext cx="3206837" cy="31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white"/>
                  </a:solidFill>
                </a:rPr>
                <a:t>Future Scope | Smart India Hackathon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118348" y="6555348"/>
              <a:ext cx="1850900" cy="31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</a:rPr>
                <a:t>www.aictegrms.in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02" y="1929548"/>
            <a:ext cx="6605054" cy="391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244"/>
            <a:ext cx="12192000" cy="45719"/>
          </a:xfrm>
          <a:prstGeom prst="rect">
            <a:avLst/>
          </a:prstGeom>
          <a:solidFill>
            <a:srgbClr val="F3A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 flipH="1">
            <a:off x="436295" y="357258"/>
            <a:ext cx="9815290" cy="1059419"/>
            <a:chOff x="-1439122" y="1005936"/>
            <a:chExt cx="9815290" cy="1847850"/>
          </a:xfrm>
        </p:grpSpPr>
        <p:sp>
          <p:nvSpPr>
            <p:cNvPr id="40" name="Rectangle 39"/>
            <p:cNvSpPr/>
            <p:nvPr/>
          </p:nvSpPr>
          <p:spPr>
            <a:xfrm>
              <a:off x="-1439122" y="1263112"/>
              <a:ext cx="9815290" cy="15906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/>
              <a:endParaRPr 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6628164" y="1263111"/>
              <a:ext cx="1748004" cy="1590675"/>
            </a:xfrm>
            <a:custGeom>
              <a:avLst/>
              <a:gdLst>
                <a:gd name="T0" fmla="*/ 1510 w 1524"/>
                <a:gd name="T1" fmla="*/ 0 h 1002"/>
                <a:gd name="T2" fmla="*/ 1524 w 1524"/>
                <a:gd name="T3" fmla="*/ 1002 h 1002"/>
                <a:gd name="T4" fmla="*/ 0 w 1524"/>
                <a:gd name="T5" fmla="*/ 901 h 1002"/>
                <a:gd name="T6" fmla="*/ 269 w 1524"/>
                <a:gd name="T7" fmla="*/ 366 h 1002"/>
                <a:gd name="T8" fmla="*/ 399 w 1524"/>
                <a:gd name="T9" fmla="*/ 86 h 1002"/>
                <a:gd name="T10" fmla="*/ 1510 w 1524"/>
                <a:gd name="T11" fmla="*/ 0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4" h="1002">
                  <a:moveTo>
                    <a:pt x="1510" y="0"/>
                  </a:moveTo>
                  <a:lnTo>
                    <a:pt x="1524" y="1002"/>
                  </a:lnTo>
                  <a:lnTo>
                    <a:pt x="0" y="901"/>
                  </a:lnTo>
                  <a:lnTo>
                    <a:pt x="269" y="366"/>
                  </a:lnTo>
                  <a:lnTo>
                    <a:pt x="399" y="86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3080AC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kern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6602930" y="1202786"/>
              <a:ext cx="1352295" cy="1493837"/>
            </a:xfrm>
            <a:custGeom>
              <a:avLst/>
              <a:gdLst>
                <a:gd name="T0" fmla="*/ 779 w 1179"/>
                <a:gd name="T1" fmla="*/ 0 h 941"/>
                <a:gd name="T2" fmla="*/ 883 w 1179"/>
                <a:gd name="T3" fmla="*/ 126 h 941"/>
                <a:gd name="T4" fmla="*/ 1179 w 1179"/>
                <a:gd name="T5" fmla="*/ 892 h 941"/>
                <a:gd name="T6" fmla="*/ 0 w 1179"/>
                <a:gd name="T7" fmla="*/ 941 h 941"/>
                <a:gd name="T8" fmla="*/ 127 w 1179"/>
                <a:gd name="T9" fmla="*/ 55 h 941"/>
                <a:gd name="T10" fmla="*/ 779 w 1179"/>
                <a:gd name="T11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9" h="941">
                  <a:moveTo>
                    <a:pt x="779" y="0"/>
                  </a:moveTo>
                  <a:lnTo>
                    <a:pt x="883" y="126"/>
                  </a:lnTo>
                  <a:lnTo>
                    <a:pt x="1179" y="892"/>
                  </a:lnTo>
                  <a:lnTo>
                    <a:pt x="0" y="941"/>
                  </a:lnTo>
                  <a:lnTo>
                    <a:pt x="127" y="55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rgbClr val="6DA840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kern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6741715" y="1005936"/>
              <a:ext cx="1233009" cy="1630362"/>
            </a:xfrm>
            <a:custGeom>
              <a:avLst/>
              <a:gdLst>
                <a:gd name="T0" fmla="*/ 278 w 1075"/>
                <a:gd name="T1" fmla="*/ 0 h 1027"/>
                <a:gd name="T2" fmla="*/ 852 w 1075"/>
                <a:gd name="T3" fmla="*/ 33 h 1027"/>
                <a:gd name="T4" fmla="*/ 1075 w 1075"/>
                <a:gd name="T5" fmla="*/ 1027 h 1027"/>
                <a:gd name="T6" fmla="*/ 0 w 1075"/>
                <a:gd name="T7" fmla="*/ 939 h 1027"/>
                <a:gd name="T8" fmla="*/ 278 w 1075"/>
                <a:gd name="T9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5" h="1027">
                  <a:moveTo>
                    <a:pt x="278" y="0"/>
                  </a:moveTo>
                  <a:lnTo>
                    <a:pt x="852" y="33"/>
                  </a:lnTo>
                  <a:lnTo>
                    <a:pt x="1075" y="1027"/>
                  </a:lnTo>
                  <a:lnTo>
                    <a:pt x="0" y="939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F3A838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182880" tIns="274320" rIns="182880" bIns="182880" numCol="1" anchor="ctr" anchorCtr="1" compatLnSpc="1">
              <a:prstTxWarp prst="textNoShape">
                <a:avLst/>
              </a:prstTxWarp>
            </a:bodyPr>
            <a:lstStyle/>
            <a:p>
              <a:pPr defTabSz="1218987"/>
              <a:r>
                <a:rPr lang="en-US" sz="4800" b="1" kern="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-782298" y="1572145"/>
              <a:ext cx="7103070" cy="91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987"/>
              <a:r>
                <a:rPr lang="en-US" sz="2800" kern="0" dirty="0" smtClean="0">
                  <a:solidFill>
                    <a:prstClr val="white"/>
                  </a:solidFill>
                  <a:cs typeface="Arial" panose="020B0604020202020204" pitchFamily="34" charset="0"/>
                </a:rPr>
                <a:t>Security and Deployment</a:t>
              </a:r>
              <a:endParaRPr lang="en-US" sz="2800" kern="0" dirty="0" smtClean="0">
                <a:solidFill>
                  <a:prstClr val="black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36295" y="1942954"/>
            <a:ext cx="6486461" cy="38238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&lt;Add Image&gt;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45401" y="1942954"/>
            <a:ext cx="4697245" cy="38238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73887" y="2055860"/>
            <a:ext cx="4436221" cy="369332"/>
          </a:xfrm>
          <a:prstGeom prst="rect">
            <a:avLst/>
          </a:prstGeom>
          <a:solidFill>
            <a:srgbClr val="3080AC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Highlights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73887" y="2576945"/>
            <a:ext cx="4436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080AC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step authentication for higher authority login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buClr>
                <a:srgbClr val="3080AC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rgbClr val="3080AC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DDOS attack prevention using machine learning to ensure 24x7 services to all users.</a:t>
            </a:r>
          </a:p>
          <a:p>
            <a:pPr marL="285750" indent="-285750">
              <a:buClr>
                <a:srgbClr val="3080AC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rgbClr val="3080AC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427" y="151780"/>
            <a:ext cx="766763" cy="890588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0" y="6542468"/>
            <a:ext cx="12192000" cy="328412"/>
            <a:chOff x="0" y="6542468"/>
            <a:chExt cx="12192000" cy="328412"/>
          </a:xfrm>
        </p:grpSpPr>
        <p:sp>
          <p:nvSpPr>
            <p:cNvPr id="20" name="Rectangle 19"/>
            <p:cNvSpPr/>
            <p:nvPr/>
          </p:nvSpPr>
          <p:spPr>
            <a:xfrm>
              <a:off x="0" y="6542468"/>
              <a:ext cx="12192000" cy="315532"/>
            </a:xfrm>
            <a:prstGeom prst="rect">
              <a:avLst/>
            </a:prstGeom>
            <a:solidFill>
              <a:srgbClr val="3080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9248" y="6555348"/>
              <a:ext cx="3206837" cy="31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white"/>
                  </a:solidFill>
                </a:rPr>
                <a:t>Future Scope | Smart India Hackathon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118348" y="6555348"/>
              <a:ext cx="1850900" cy="31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</a:rPr>
                <a:t>www.aictegrms.in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8" y="1811384"/>
            <a:ext cx="6513615" cy="408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9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149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 Ram</dc:creator>
  <cp:lastModifiedBy>Sachin Tiwari</cp:lastModifiedBy>
  <cp:revision>69</cp:revision>
  <dcterms:created xsi:type="dcterms:W3CDTF">2018-03-30T02:49:16Z</dcterms:created>
  <dcterms:modified xsi:type="dcterms:W3CDTF">2019-02-18T18:15:56Z</dcterms:modified>
</cp:coreProperties>
</file>