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6" r:id="rId4"/>
    <p:sldId id="265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5973-1CAA-466B-8CFD-01AC8DF1FF3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F6DD7-B641-4D1B-A78B-D5D4C97E9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6DD7-B641-4D1B-A78B-D5D4C97E9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6DD7-B641-4D1B-A78B-D5D4C97E9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6DD7-B641-4D1B-A78B-D5D4C97E9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6DD7-B641-4D1B-A78B-D5D4C97E9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CAB-34E7-4B2A-97EA-6C377D287254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3B5-94CC-42CF-99B1-40F49EA14A3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CD8-43A5-4D4B-8086-92A54BA0606E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DAD9-AB0E-42D1-8F3C-F47DF0AE8B13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4FAA-F2F7-4E99-8A54-49993B7E2ECC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3D93-F310-48DF-B373-051DAFE8A813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72E-559D-4059-A880-42556F961A55}" type="datetime1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E94F-6E12-4075-9351-883AE5FE9585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ED4D-0C9E-4C8F-A93F-73AFBF9EC46D}" type="datetime1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FCE4-D1F7-477E-8FD4-7B716BBBEE64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21E6-8D87-4F17-AFE1-43DDBCE01C49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0EA8-E296-418E-A607-5C62530F39D5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CA42-DD91-4FF0-A070-FE15A3AC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0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17" Type="http://schemas.openxmlformats.org/officeDocument/2006/relationships/image" Target="../media/image8.png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944"/>
            <a:ext cx="12192000" cy="877771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Scaled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Digital Engineering addresses these trends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3371" y="940425"/>
            <a:ext cx="11325258" cy="5217801"/>
            <a:chOff x="2343075" y="2009158"/>
            <a:chExt cx="7609805" cy="3506008"/>
          </a:xfrm>
        </p:grpSpPr>
        <p:grpSp>
          <p:nvGrpSpPr>
            <p:cNvPr id="5" name="Group 4"/>
            <p:cNvGrpSpPr/>
            <p:nvPr/>
          </p:nvGrpSpPr>
          <p:grpSpPr>
            <a:xfrm>
              <a:off x="4813146" y="2715895"/>
              <a:ext cx="2841468" cy="2516354"/>
              <a:chOff x="5048762" y="858838"/>
              <a:chExt cx="5323169" cy="471410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777896" y="858838"/>
                <a:ext cx="2812615" cy="2998081"/>
              </a:xfrm>
              <a:custGeom>
                <a:avLst/>
                <a:gdLst>
                  <a:gd name="connsiteX0" fmla="*/ 982474 w 2920965"/>
                  <a:gd name="connsiteY0" fmla="*/ 1249 h 3112765"/>
                  <a:gd name="connsiteX1" fmla="*/ 1217046 w 2920965"/>
                  <a:gd name="connsiteY1" fmla="*/ 167010 h 3112765"/>
                  <a:gd name="connsiteX2" fmla="*/ 2920965 w 2920965"/>
                  <a:gd name="connsiteY2" fmla="*/ 3112765 h 3112765"/>
                  <a:gd name="connsiteX3" fmla="*/ 1866572 w 2920965"/>
                  <a:gd name="connsiteY3" fmla="*/ 3112765 h 3112765"/>
                  <a:gd name="connsiteX4" fmla="*/ 1084104 w 2920965"/>
                  <a:gd name="connsiteY4" fmla="*/ 1760024 h 3112765"/>
                  <a:gd name="connsiteX5" fmla="*/ 844954 w 2920965"/>
                  <a:gd name="connsiteY5" fmla="*/ 1759804 h 3112765"/>
                  <a:gd name="connsiteX6" fmla="*/ 531076 w 2920965"/>
                  <a:gd name="connsiteY6" fmla="*/ 2303380 h 3112765"/>
                  <a:gd name="connsiteX7" fmla="*/ 0 w 2920965"/>
                  <a:gd name="connsiteY7" fmla="*/ 1383531 h 3112765"/>
                  <a:gd name="connsiteX8" fmla="*/ 702732 w 2920965"/>
                  <a:gd name="connsiteY8" fmla="*/ 166536 h 3112765"/>
                  <a:gd name="connsiteX9" fmla="*/ 982474 w 2920965"/>
                  <a:gd name="connsiteY9" fmla="*/ 1249 h 311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20965" h="3112765">
                    <a:moveTo>
                      <a:pt x="982474" y="1249"/>
                    </a:moveTo>
                    <a:cubicBezTo>
                      <a:pt x="1078608" y="10909"/>
                      <a:pt x="1167214" y="75744"/>
                      <a:pt x="1217046" y="167010"/>
                    </a:cubicBezTo>
                    <a:lnTo>
                      <a:pt x="2920965" y="3112765"/>
                    </a:lnTo>
                    <a:lnTo>
                      <a:pt x="1866572" y="3112765"/>
                    </a:lnTo>
                    <a:lnTo>
                      <a:pt x="1084104" y="1760024"/>
                    </a:lnTo>
                    <a:cubicBezTo>
                      <a:pt x="1037761" y="1675149"/>
                      <a:pt x="919301" y="1639435"/>
                      <a:pt x="844954" y="1759804"/>
                    </a:cubicBezTo>
                    <a:lnTo>
                      <a:pt x="531076" y="2303380"/>
                    </a:lnTo>
                    <a:lnTo>
                      <a:pt x="0" y="1383531"/>
                    </a:lnTo>
                    <a:lnTo>
                      <a:pt x="702732" y="166536"/>
                    </a:lnTo>
                    <a:cubicBezTo>
                      <a:pt x="782678" y="37104"/>
                      <a:pt x="886340" y="-8411"/>
                      <a:pt x="982474" y="1249"/>
                    </a:cubicBezTo>
                    <a:close/>
                  </a:path>
                </a:pathLst>
              </a:custGeom>
              <a:solidFill>
                <a:srgbClr val="A3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21917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048762" y="2307951"/>
                <a:ext cx="2173225" cy="3264992"/>
              </a:xfrm>
              <a:custGeom>
                <a:avLst/>
                <a:gdLst>
                  <a:gd name="connsiteX0" fmla="*/ 1725868 w 2256944"/>
                  <a:gd name="connsiteY0" fmla="*/ 0 h 3389887"/>
                  <a:gd name="connsiteX1" fmla="*/ 2256944 w 2256944"/>
                  <a:gd name="connsiteY1" fmla="*/ 919849 h 3389887"/>
                  <a:gd name="connsiteX2" fmla="*/ 1527478 w 2256944"/>
                  <a:gd name="connsiteY2" fmla="*/ 2183141 h 3389887"/>
                  <a:gd name="connsiteX3" fmla="*/ 1675677 w 2256944"/>
                  <a:gd name="connsiteY3" fmla="*/ 2453640 h 3389887"/>
                  <a:gd name="connsiteX4" fmla="*/ 2239035 w 2256944"/>
                  <a:gd name="connsiteY4" fmla="*/ 2452849 h 3389887"/>
                  <a:gd name="connsiteX5" fmla="*/ 1699108 w 2256944"/>
                  <a:gd name="connsiteY5" fmla="*/ 3388028 h 3389887"/>
                  <a:gd name="connsiteX6" fmla="*/ 423102 w 2256944"/>
                  <a:gd name="connsiteY6" fmla="*/ 3389821 h 3389887"/>
                  <a:gd name="connsiteX7" fmla="*/ 104388 w 2256944"/>
                  <a:gd name="connsiteY7" fmla="*/ 2808088 h 3389887"/>
                  <a:gd name="connsiteX8" fmla="*/ 1725868 w 2256944"/>
                  <a:gd name="connsiteY8" fmla="*/ 0 h 338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6944" h="3389887">
                    <a:moveTo>
                      <a:pt x="1725868" y="0"/>
                    </a:moveTo>
                    <a:lnTo>
                      <a:pt x="2256944" y="919849"/>
                    </a:lnTo>
                    <a:lnTo>
                      <a:pt x="1527478" y="2183141"/>
                    </a:lnTo>
                    <a:cubicBezTo>
                      <a:pt x="1425623" y="2361490"/>
                      <a:pt x="1488322" y="2455624"/>
                      <a:pt x="1675677" y="2453640"/>
                    </a:cubicBezTo>
                    <a:lnTo>
                      <a:pt x="2239035" y="2452849"/>
                    </a:lnTo>
                    <a:lnTo>
                      <a:pt x="1699108" y="3388028"/>
                    </a:lnTo>
                    <a:lnTo>
                      <a:pt x="423102" y="3389821"/>
                    </a:lnTo>
                    <a:cubicBezTo>
                      <a:pt x="20179" y="3394088"/>
                      <a:pt x="-114662" y="3191643"/>
                      <a:pt x="104388" y="2808088"/>
                    </a:cubicBezTo>
                    <a:lnTo>
                      <a:pt x="1725868" y="0"/>
                    </a:lnTo>
                    <a:close/>
                  </a:path>
                </a:pathLst>
              </a:custGeom>
              <a:solidFill>
                <a:srgbClr val="0066B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21917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rgbClr val="338CB4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819512" y="3973481"/>
                <a:ext cx="3552419" cy="1597482"/>
              </a:xfrm>
              <a:custGeom>
                <a:avLst/>
                <a:gdLst>
                  <a:gd name="connsiteX0" fmla="*/ 1893355 w 3689268"/>
                  <a:gd name="connsiteY0" fmla="*/ 0 h 1658590"/>
                  <a:gd name="connsiteX1" fmla="*/ 2947748 w 3689268"/>
                  <a:gd name="connsiteY1" fmla="*/ 0 h 1658590"/>
                  <a:gd name="connsiteX2" fmla="*/ 3595097 w 3689268"/>
                  <a:gd name="connsiteY2" fmla="*/ 1119145 h 1658590"/>
                  <a:gd name="connsiteX3" fmla="*/ 3307294 w 3689268"/>
                  <a:gd name="connsiteY3" fmla="*/ 1653942 h 1658590"/>
                  <a:gd name="connsiteX4" fmla="*/ 0 w 3689268"/>
                  <a:gd name="connsiteY4" fmla="*/ 1658590 h 1658590"/>
                  <a:gd name="connsiteX5" fmla="*/ 539925 w 3689268"/>
                  <a:gd name="connsiteY5" fmla="*/ 723411 h 1658590"/>
                  <a:gd name="connsiteX6" fmla="*/ 2032920 w 3689268"/>
                  <a:gd name="connsiteY6" fmla="*/ 721313 h 1658590"/>
                  <a:gd name="connsiteX7" fmla="*/ 2166744 w 3689268"/>
                  <a:gd name="connsiteY7" fmla="*/ 472639 h 1658590"/>
                  <a:gd name="connsiteX8" fmla="*/ 1893355 w 3689268"/>
                  <a:gd name="connsiteY8" fmla="*/ 0 h 165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9268" h="1658590">
                    <a:moveTo>
                      <a:pt x="1893355" y="0"/>
                    </a:moveTo>
                    <a:lnTo>
                      <a:pt x="2947748" y="0"/>
                    </a:lnTo>
                    <a:lnTo>
                      <a:pt x="3595097" y="1119145"/>
                    </a:lnTo>
                    <a:cubicBezTo>
                      <a:pt x="3786432" y="1421627"/>
                      <a:pt x="3684103" y="1644934"/>
                      <a:pt x="3307294" y="1653942"/>
                    </a:cubicBezTo>
                    <a:lnTo>
                      <a:pt x="0" y="1658590"/>
                    </a:lnTo>
                    <a:lnTo>
                      <a:pt x="539925" y="723411"/>
                    </a:lnTo>
                    <a:lnTo>
                      <a:pt x="2032920" y="721313"/>
                    </a:lnTo>
                    <a:cubicBezTo>
                      <a:pt x="2208131" y="717124"/>
                      <a:pt x="2255713" y="613290"/>
                      <a:pt x="2166744" y="472639"/>
                    </a:cubicBezTo>
                    <a:lnTo>
                      <a:pt x="1893355" y="0"/>
                    </a:lnTo>
                    <a:close/>
                  </a:path>
                </a:pathLst>
              </a:custGeom>
              <a:solidFill>
                <a:srgbClr val="4B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21917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5145609" y="2009158"/>
              <a:ext cx="2164080" cy="503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600"/>
                </a:spcBef>
              </a:pPr>
              <a:r>
                <a:rPr lang="en-US" sz="2133" b="1" dirty="0">
                  <a:solidFill>
                    <a:srgbClr val="A30000"/>
                  </a:solidFill>
                  <a:latin typeface="Calibri" panose="020F0502020204030204" pitchFamily="34" charset="0"/>
                  <a:ea typeface="Gotham Bold" charset="0"/>
                  <a:cs typeface="Calibri" panose="020F0502020204030204" pitchFamily="34" charset="0"/>
                </a:rPr>
                <a:t>Transform Process &amp; Experience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53275" y="5012027"/>
              <a:ext cx="2199605" cy="503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133" b="1" dirty="0">
                  <a:solidFill>
                    <a:srgbClr val="4B4B4B"/>
                  </a:solidFill>
                  <a:latin typeface="Calibri" panose="020F0502020204030204" pitchFamily="34" charset="0"/>
                  <a:ea typeface="Gotham Bold" charset="0"/>
                  <a:cs typeface="Calibri" panose="020F0502020204030204" pitchFamily="34" charset="0"/>
                </a:rPr>
                <a:t>Integrate Big Data Analytics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3075" y="5012027"/>
              <a:ext cx="2199605" cy="503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600"/>
                </a:spcBef>
              </a:pPr>
              <a:r>
                <a:rPr lang="en-US" sz="2133" b="1" dirty="0">
                  <a:solidFill>
                    <a:srgbClr val="0066B3"/>
                  </a:solidFill>
                  <a:latin typeface="Calibri" panose="020F0502020204030204" pitchFamily="34" charset="0"/>
                  <a:ea typeface="Gotham Bold" charset="0"/>
                  <a:cs typeface="Calibri" panose="020F0502020204030204" pitchFamily="34" charset="0"/>
                </a:rPr>
                <a:t>Develop Modern Applications &amp; Platforms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4868010" y="5450939"/>
              <a:ext cx="2719280" cy="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4B4B4B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4478330" y="2634587"/>
              <a:ext cx="1307592" cy="228600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4B4B4B"/>
              </a:solidFill>
              <a:prstDash val="solid"/>
              <a:miter lim="800000"/>
              <a:headEnd type="triangl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6617350" y="2715895"/>
              <a:ext cx="1408852" cy="229613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4B4B4B"/>
              </a:solidFill>
              <a:prstDash val="solid"/>
              <a:miter lim="800000"/>
              <a:headEnd type="triangle" w="med" len="med"/>
              <a:tailEnd type="triangle"/>
            </a:ln>
            <a:effectLst/>
          </p:spPr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9218" y="3859947"/>
              <a:ext cx="796863" cy="810768"/>
            </a:xfrm>
            <a:prstGeom prst="rect">
              <a:avLst/>
            </a:prstGeom>
          </p:spPr>
        </p:pic>
      </p:grpSp>
      <p:sp>
        <p:nvSpPr>
          <p:cNvPr id="17" name="Footer Placeholder 125">
            <a:extLst>
              <a:ext uri="{FF2B5EF4-FFF2-40B4-BE49-F238E27FC236}">
                <a16:creationId xmlns:a16="http://schemas.microsoft.com/office/drawing/2014/main" id="{11D84042-0684-46A5-B38D-34B0D075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37F16240-845B-41A3-8392-403C14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376" y="6360650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2E830-59EB-4FA7-9327-A8AFEF81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2" y="1787180"/>
            <a:ext cx="600075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88D27F-B589-40CD-A274-E7918ACB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87" y="3008594"/>
            <a:ext cx="1458203" cy="284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701283-EF1D-4C94-9A82-3489A923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9" y="3540088"/>
            <a:ext cx="1143000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8D05F-7BA1-403E-BB34-DA6DF4E5D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635" y="1250858"/>
            <a:ext cx="10001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745A6-9168-4164-B4A8-45905C858F41}"/>
              </a:ext>
            </a:extLst>
          </p:cNvPr>
          <p:cNvSpPr txBox="1"/>
          <p:nvPr/>
        </p:nvSpPr>
        <p:spPr>
          <a:xfrm>
            <a:off x="2322361" y="1435271"/>
            <a:ext cx="156004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(.NET Core 2.2., Angular 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A15D4-FAA6-4091-8BD0-D84E14217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109" y="2575587"/>
            <a:ext cx="2340392" cy="469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CB25F9-426F-438C-B3F1-458B06E22F8D}"/>
              </a:ext>
            </a:extLst>
          </p:cNvPr>
          <p:cNvSpPr/>
          <p:nvPr/>
        </p:nvSpPr>
        <p:spPr>
          <a:xfrm>
            <a:off x="1132252" y="903197"/>
            <a:ext cx="3322514" cy="2893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7B173-04D5-4BEC-97C1-DA0E33EE3C6A}"/>
              </a:ext>
            </a:extLst>
          </p:cNvPr>
          <p:cNvSpPr/>
          <p:nvPr/>
        </p:nvSpPr>
        <p:spPr>
          <a:xfrm>
            <a:off x="1048264" y="773544"/>
            <a:ext cx="1678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Web &amp; Middleware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C8AF683-2666-4B7A-A72A-DCCAC77AFDDF}"/>
              </a:ext>
            </a:extLst>
          </p:cNvPr>
          <p:cNvSpPr txBox="1">
            <a:spLocks/>
          </p:cNvSpPr>
          <p:nvPr/>
        </p:nvSpPr>
        <p:spPr>
          <a:xfrm>
            <a:off x="-26127" y="153428"/>
            <a:ext cx="62788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Cloud/Azure Reference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AE965-6502-4844-930D-6833B2B7D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099" y="1277490"/>
            <a:ext cx="688513" cy="20527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CCB2A-6A7D-4111-85C4-57511AD34951}"/>
              </a:ext>
            </a:extLst>
          </p:cNvPr>
          <p:cNvCxnSpPr>
            <a:cxnSpLocks/>
          </p:cNvCxnSpPr>
          <p:nvPr/>
        </p:nvCxnSpPr>
        <p:spPr>
          <a:xfrm>
            <a:off x="2029559" y="1397688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506F8-576F-4050-AAC2-42070825CC70}"/>
              </a:ext>
            </a:extLst>
          </p:cNvPr>
          <p:cNvSpPr/>
          <p:nvPr/>
        </p:nvSpPr>
        <p:spPr>
          <a:xfrm>
            <a:off x="79094" y="870739"/>
            <a:ext cx="836890" cy="52645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36F40-5697-4809-A59D-EB839A24A5C0}"/>
              </a:ext>
            </a:extLst>
          </p:cNvPr>
          <p:cNvSpPr/>
          <p:nvPr/>
        </p:nvSpPr>
        <p:spPr>
          <a:xfrm>
            <a:off x="101110" y="755653"/>
            <a:ext cx="676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AE17D-00C6-4E22-94B3-8EA23F01649E}"/>
              </a:ext>
            </a:extLst>
          </p:cNvPr>
          <p:cNvSpPr/>
          <p:nvPr/>
        </p:nvSpPr>
        <p:spPr>
          <a:xfrm>
            <a:off x="-28052" y="1850106"/>
            <a:ext cx="897607" cy="21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Internal</a:t>
            </a:r>
            <a:endParaRPr lang="en-US" sz="10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216146-5D9E-4936-A829-564B96C9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4" y="3438047"/>
            <a:ext cx="600075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C2EE45-E27F-436C-9861-374AB513B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38" y="5136943"/>
            <a:ext cx="352425" cy="533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58CE59-0C00-4C72-AC25-91269FAE4384}"/>
              </a:ext>
            </a:extLst>
          </p:cNvPr>
          <p:cNvSpPr/>
          <p:nvPr/>
        </p:nvSpPr>
        <p:spPr>
          <a:xfrm>
            <a:off x="1190536" y="4760731"/>
            <a:ext cx="679341" cy="1247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86B4C-128B-4F2D-A912-C6F78189D602}"/>
              </a:ext>
            </a:extLst>
          </p:cNvPr>
          <p:cNvSpPr/>
          <p:nvPr/>
        </p:nvSpPr>
        <p:spPr>
          <a:xfrm>
            <a:off x="1163215" y="4606508"/>
            <a:ext cx="7231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Onprem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7777A-54F8-40F9-94B0-AF5291BE2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6032" y="2356959"/>
            <a:ext cx="1047750" cy="3019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E2FF18-37A6-4ED4-9AF7-47CC261415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3786" b="3802"/>
          <a:stretch/>
        </p:blipFill>
        <p:spPr>
          <a:xfrm>
            <a:off x="6381750" y="777041"/>
            <a:ext cx="514350" cy="2199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3503F5-D6F6-4BC2-A5D4-F263FB8FA4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0137" y="2265270"/>
            <a:ext cx="2381250" cy="619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79E1B3-E551-4A16-ABDC-C86CAA369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" r="70464" b="8172"/>
          <a:stretch/>
        </p:blipFill>
        <p:spPr>
          <a:xfrm>
            <a:off x="8573792" y="760793"/>
            <a:ext cx="849608" cy="236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8F6C0B-6A0C-449D-B899-FFE7D2CFD4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1982" y="1646225"/>
            <a:ext cx="2876550" cy="12243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3E68DF-CF7D-459E-925B-B27A76F7A1C3}"/>
              </a:ext>
            </a:extLst>
          </p:cNvPr>
          <p:cNvSpPr/>
          <p:nvPr/>
        </p:nvSpPr>
        <p:spPr>
          <a:xfrm>
            <a:off x="6046908" y="1951810"/>
            <a:ext cx="216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b="1" dirty="0">
                <a:solidFill>
                  <a:srgbClr val="323237"/>
                </a:solidFill>
                <a:latin typeface="Segoe UI" panose="020B0502040204020203" pitchFamily="34" charset="0"/>
              </a:rPr>
              <a:t>b) Modern data warehouse</a:t>
            </a:r>
            <a:endParaRPr lang="en-IN" sz="1100" b="1" i="0" dirty="0">
              <a:solidFill>
                <a:srgbClr val="32323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CD178B-EDD9-45F6-A778-1B5E31EA6719}"/>
              </a:ext>
            </a:extLst>
          </p:cNvPr>
          <p:cNvSpPr/>
          <p:nvPr/>
        </p:nvSpPr>
        <p:spPr>
          <a:xfrm>
            <a:off x="7362825" y="1345838"/>
            <a:ext cx="25665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323237"/>
                </a:solidFill>
                <a:latin typeface="Segoe UI" panose="020B0502040204020203" pitchFamily="34" charset="0"/>
              </a:rPr>
              <a:t>a) Advanced analytics on big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33FE96-A614-42F2-B2B3-B7301973C5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9826" y="1031526"/>
            <a:ext cx="1428750" cy="7810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B145C1-BECE-4142-A7E1-7DADF801960E}"/>
              </a:ext>
            </a:extLst>
          </p:cNvPr>
          <p:cNvCxnSpPr>
            <a:cxnSpLocks/>
          </p:cNvCxnSpPr>
          <p:nvPr/>
        </p:nvCxnSpPr>
        <p:spPr>
          <a:xfrm flipV="1">
            <a:off x="9947188" y="1508633"/>
            <a:ext cx="0" cy="3285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3B3154A-238C-4990-90D3-BBD632BA35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2166" y="5454769"/>
            <a:ext cx="742950" cy="685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468EFB-CD3F-4269-92FC-3CF01F07C2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52680" y="4354858"/>
            <a:ext cx="790575" cy="647700"/>
          </a:xfrm>
          <a:prstGeom prst="rect">
            <a:avLst/>
          </a:prstGeom>
        </p:spPr>
      </p:pic>
      <p:cxnSp>
        <p:nvCxnSpPr>
          <p:cNvPr id="31" name="Connector: Elbow 44">
            <a:extLst>
              <a:ext uri="{FF2B5EF4-FFF2-40B4-BE49-F238E27FC236}">
                <a16:creationId xmlns:a16="http://schemas.microsoft.com/office/drawing/2014/main" id="{CCFF0652-CF6C-45B9-A6C7-D103D935EA80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5535116" y="5002558"/>
            <a:ext cx="1112852" cy="79511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46">
            <a:extLst>
              <a:ext uri="{FF2B5EF4-FFF2-40B4-BE49-F238E27FC236}">
                <a16:creationId xmlns:a16="http://schemas.microsoft.com/office/drawing/2014/main" id="{D8156AE4-8677-4327-ADD4-8BB674FA56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4445" y="2882102"/>
            <a:ext cx="1516281" cy="1429232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14644-C96C-45CF-9D7C-97C7B8051006}"/>
              </a:ext>
            </a:extLst>
          </p:cNvPr>
          <p:cNvSpPr/>
          <p:nvPr/>
        </p:nvSpPr>
        <p:spPr>
          <a:xfrm>
            <a:off x="6693963" y="3750960"/>
            <a:ext cx="166602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/>
              <a:t>c) Real-time analytics</a:t>
            </a:r>
          </a:p>
          <a:p>
            <a:br>
              <a:rPr lang="en-IN" sz="100" b="1" dirty="0"/>
            </a:br>
            <a:endParaRPr lang="en-IN" sz="100" b="1" i="0" dirty="0">
              <a:solidFill>
                <a:srgbClr val="32323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D5B54B-3F35-4BC4-B8DF-206C3FB46005}"/>
              </a:ext>
            </a:extLst>
          </p:cNvPr>
          <p:cNvSpPr/>
          <p:nvPr/>
        </p:nvSpPr>
        <p:spPr>
          <a:xfrm>
            <a:off x="4551494" y="903196"/>
            <a:ext cx="7504148" cy="52320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9E82C5-59C3-4036-AF04-BEDF52893102}"/>
              </a:ext>
            </a:extLst>
          </p:cNvPr>
          <p:cNvSpPr/>
          <p:nvPr/>
        </p:nvSpPr>
        <p:spPr>
          <a:xfrm>
            <a:off x="4565844" y="775626"/>
            <a:ext cx="11575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Data Platform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F175CB8-C665-4ED8-BD71-5789F817D5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9586" y="4827406"/>
            <a:ext cx="647700" cy="11811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195D69-ADBC-49CD-8C69-86BFFFA22648}"/>
              </a:ext>
            </a:extLst>
          </p:cNvPr>
          <p:cNvCxnSpPr>
            <a:cxnSpLocks/>
            <a:stCxn id="36" idx="1"/>
            <a:endCxn id="17" idx="3"/>
          </p:cNvCxnSpPr>
          <p:nvPr/>
        </p:nvCxnSpPr>
        <p:spPr>
          <a:xfrm flipH="1" flipV="1">
            <a:off x="596963" y="5403643"/>
            <a:ext cx="612623" cy="14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0DD544-4945-4A87-BA94-0ACBF33CEC39}"/>
              </a:ext>
            </a:extLst>
          </p:cNvPr>
          <p:cNvSpPr txBox="1"/>
          <p:nvPr/>
        </p:nvSpPr>
        <p:spPr>
          <a:xfrm rot="16200000">
            <a:off x="1140006" y="3799880"/>
            <a:ext cx="70564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REST Sync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351CB-8AFA-4C7E-952A-644B710C51FA}"/>
              </a:ext>
            </a:extLst>
          </p:cNvPr>
          <p:cNvSpPr txBox="1"/>
          <p:nvPr/>
        </p:nvSpPr>
        <p:spPr>
          <a:xfrm>
            <a:off x="31480" y="5692095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Mobile App</a:t>
            </a:r>
          </a:p>
        </p:txBody>
      </p:sp>
      <p:cxnSp>
        <p:nvCxnSpPr>
          <p:cNvPr id="40" name="Connector: Elbow 62">
            <a:extLst>
              <a:ext uri="{FF2B5EF4-FFF2-40B4-BE49-F238E27FC236}">
                <a16:creationId xmlns:a16="http://schemas.microsoft.com/office/drawing/2014/main" id="{BD227DA7-5699-4744-82CD-DE019F96211E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420752" y="4457699"/>
            <a:ext cx="1182439" cy="67924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7C55E9-130E-4DCA-812F-A9A611ED5871}"/>
              </a:ext>
            </a:extLst>
          </p:cNvPr>
          <p:cNvSpPr txBox="1"/>
          <p:nvPr/>
        </p:nvSpPr>
        <p:spPr>
          <a:xfrm rot="16200000">
            <a:off x="92715" y="4637620"/>
            <a:ext cx="4379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REST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6BB2B8-BB99-4E7B-9E53-3049B522321E}"/>
              </a:ext>
            </a:extLst>
          </p:cNvPr>
          <p:cNvCxnSpPr>
            <a:cxnSpLocks/>
          </p:cNvCxnSpPr>
          <p:nvPr/>
        </p:nvCxnSpPr>
        <p:spPr>
          <a:xfrm flipH="1">
            <a:off x="1615938" y="3013652"/>
            <a:ext cx="17518" cy="16549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D64C89-A53F-4A8A-981E-B30A50FACE46}"/>
              </a:ext>
            </a:extLst>
          </p:cNvPr>
          <p:cNvSpPr txBox="1"/>
          <p:nvPr/>
        </p:nvSpPr>
        <p:spPr>
          <a:xfrm>
            <a:off x="36659" y="3918718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Workstation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48DA32-F619-4127-A9F5-CCFD7C8A5E7C}"/>
              </a:ext>
            </a:extLst>
          </p:cNvPr>
          <p:cNvSpPr txBox="1"/>
          <p:nvPr/>
        </p:nvSpPr>
        <p:spPr>
          <a:xfrm>
            <a:off x="40492" y="223271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Workstation</a:t>
            </a:r>
          </a:p>
        </p:txBody>
      </p:sp>
      <p:cxnSp>
        <p:nvCxnSpPr>
          <p:cNvPr id="45" name="Connector: Elbow 70">
            <a:extLst>
              <a:ext uri="{FF2B5EF4-FFF2-40B4-BE49-F238E27FC236}">
                <a16:creationId xmlns:a16="http://schemas.microsoft.com/office/drawing/2014/main" id="{A4097180-18DE-41B5-8E89-4C395670FC33}"/>
              </a:ext>
            </a:extLst>
          </p:cNvPr>
          <p:cNvCxnSpPr>
            <a:cxnSpLocks/>
          </p:cNvCxnSpPr>
          <p:nvPr/>
        </p:nvCxnSpPr>
        <p:spPr>
          <a:xfrm rot="5400000">
            <a:off x="888034" y="1052593"/>
            <a:ext cx="304419" cy="1126226"/>
          </a:xfrm>
          <a:prstGeom prst="bentConnector3">
            <a:avLst>
              <a:gd name="adj1" fmla="val 6877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72">
            <a:extLst>
              <a:ext uri="{FF2B5EF4-FFF2-40B4-BE49-F238E27FC236}">
                <a16:creationId xmlns:a16="http://schemas.microsoft.com/office/drawing/2014/main" id="{757006CB-A9BA-4282-B48B-47C7A3D3F95C}"/>
              </a:ext>
            </a:extLst>
          </p:cNvPr>
          <p:cNvCxnSpPr>
            <a:cxnSpLocks/>
          </p:cNvCxnSpPr>
          <p:nvPr/>
        </p:nvCxnSpPr>
        <p:spPr>
          <a:xfrm rot="5400000">
            <a:off x="141303" y="1981397"/>
            <a:ext cx="1787064" cy="1126236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E1CB60-BA66-4B13-BC24-FFA5B0562B75}"/>
              </a:ext>
            </a:extLst>
          </p:cNvPr>
          <p:cNvCxnSpPr>
            <a:stCxn id="16" idx="3"/>
          </p:cNvCxnSpPr>
          <p:nvPr/>
        </p:nvCxnSpPr>
        <p:spPr>
          <a:xfrm flipV="1">
            <a:off x="762229" y="3652359"/>
            <a:ext cx="835724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A62EB7-330B-4FD6-8FCF-A3DAB82CECBA}"/>
              </a:ext>
            </a:extLst>
          </p:cNvPr>
          <p:cNvSpPr txBox="1"/>
          <p:nvPr/>
        </p:nvSpPr>
        <p:spPr>
          <a:xfrm>
            <a:off x="1131640" y="3426134"/>
            <a:ext cx="4379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REST</a:t>
            </a:r>
          </a:p>
        </p:txBody>
      </p:sp>
      <p:cxnSp>
        <p:nvCxnSpPr>
          <p:cNvPr id="49" name="Connector: Elbow 80">
            <a:extLst>
              <a:ext uri="{FF2B5EF4-FFF2-40B4-BE49-F238E27FC236}">
                <a16:creationId xmlns:a16="http://schemas.microsoft.com/office/drawing/2014/main" id="{02F1CFE9-4E83-4207-B8FB-199EC5D3E434}"/>
              </a:ext>
            </a:extLst>
          </p:cNvPr>
          <p:cNvCxnSpPr>
            <a:cxnSpLocks/>
            <a:stCxn id="44" idx="0"/>
            <a:endCxn id="7" idx="1"/>
          </p:cNvCxnSpPr>
          <p:nvPr/>
        </p:nvCxnSpPr>
        <p:spPr>
          <a:xfrm rot="16200000" flipH="1">
            <a:off x="509073" y="2189085"/>
            <a:ext cx="577411" cy="664660"/>
          </a:xfrm>
          <a:prstGeom prst="bentConnector4">
            <a:avLst>
              <a:gd name="adj1" fmla="val -39591"/>
              <a:gd name="adj2" fmla="val 8196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B5E088-2B97-413C-B3D9-A95A87FB2574}"/>
              </a:ext>
            </a:extLst>
          </p:cNvPr>
          <p:cNvSpPr/>
          <p:nvPr/>
        </p:nvSpPr>
        <p:spPr>
          <a:xfrm>
            <a:off x="-44600" y="3518064"/>
            <a:ext cx="897607" cy="21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External</a:t>
            </a:r>
            <a:endParaRPr lang="en-US" sz="1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A0C274-ACEE-4E2B-8779-075DB6C325FC}"/>
              </a:ext>
            </a:extLst>
          </p:cNvPr>
          <p:cNvSpPr/>
          <p:nvPr/>
        </p:nvSpPr>
        <p:spPr>
          <a:xfrm>
            <a:off x="-28052" y="5605337"/>
            <a:ext cx="897607" cy="21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/>
              <a:t>External</a:t>
            </a:r>
            <a:endParaRPr 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84B8A8-33E6-404B-8562-E30A2D1C868C}"/>
              </a:ext>
            </a:extLst>
          </p:cNvPr>
          <p:cNvSpPr txBox="1"/>
          <p:nvPr/>
        </p:nvSpPr>
        <p:spPr>
          <a:xfrm>
            <a:off x="711532" y="2516934"/>
            <a:ext cx="6689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REST Ops</a:t>
            </a:r>
          </a:p>
        </p:txBody>
      </p:sp>
      <p:cxnSp>
        <p:nvCxnSpPr>
          <p:cNvPr id="53" name="Connector: Elbow 87">
            <a:extLst>
              <a:ext uri="{FF2B5EF4-FFF2-40B4-BE49-F238E27FC236}">
                <a16:creationId xmlns:a16="http://schemas.microsoft.com/office/drawing/2014/main" id="{401E9EB3-2292-41B2-9A3B-386688B9D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205" y="3494368"/>
            <a:ext cx="1748742" cy="5568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1E7A72C-3DDB-4628-9752-4E697DD694BF}"/>
              </a:ext>
            </a:extLst>
          </p:cNvPr>
          <p:cNvSpPr txBox="1"/>
          <p:nvPr/>
        </p:nvSpPr>
        <p:spPr>
          <a:xfrm rot="16200000">
            <a:off x="810407" y="4020240"/>
            <a:ext cx="83177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REST Config</a:t>
            </a:r>
          </a:p>
        </p:txBody>
      </p:sp>
      <p:cxnSp>
        <p:nvCxnSpPr>
          <p:cNvPr id="55" name="Connector: Elbow 94">
            <a:extLst>
              <a:ext uri="{FF2B5EF4-FFF2-40B4-BE49-F238E27FC236}">
                <a16:creationId xmlns:a16="http://schemas.microsoft.com/office/drawing/2014/main" id="{F6C1F584-AADA-46B3-B9CC-025A5708C84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422012" y="2922948"/>
            <a:ext cx="149144" cy="39255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DDE6CA-268C-45F4-B4C5-8CE6A9089ADF}"/>
              </a:ext>
            </a:extLst>
          </p:cNvPr>
          <p:cNvSpPr txBox="1"/>
          <p:nvPr/>
        </p:nvSpPr>
        <p:spPr>
          <a:xfrm>
            <a:off x="1797192" y="3246073"/>
            <a:ext cx="11160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External Requests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CEA0A50-B74A-4648-A45D-D73A872EA0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83996" y="4306388"/>
            <a:ext cx="507946" cy="4895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A2E4003-BC49-4F78-8ABA-1E5B82DCFB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0859" y="4258765"/>
            <a:ext cx="542925" cy="5143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1F64C38-E1E4-4845-9F7A-1AFD0EA7BD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64293" y="4341631"/>
            <a:ext cx="447675" cy="419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B4E4E8F-ABEB-432C-AC9B-87B032BF457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5358" y="4317922"/>
            <a:ext cx="476250" cy="44767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84C406-572F-4BA5-8CB4-C3862ABFFEF2}"/>
              </a:ext>
            </a:extLst>
          </p:cNvPr>
          <p:cNvCxnSpPr/>
          <p:nvPr/>
        </p:nvCxnSpPr>
        <p:spPr>
          <a:xfrm>
            <a:off x="2474727" y="4127846"/>
            <a:ext cx="1732407" cy="115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DF71B1-B848-4BBF-81C2-146632B36AB0}"/>
              </a:ext>
            </a:extLst>
          </p:cNvPr>
          <p:cNvCxnSpPr>
            <a:cxnSpLocks/>
          </p:cNvCxnSpPr>
          <p:nvPr/>
        </p:nvCxnSpPr>
        <p:spPr>
          <a:xfrm>
            <a:off x="3316054" y="3292898"/>
            <a:ext cx="21252" cy="8464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AF4E76-6425-4417-A660-68A1D49D3FCA}"/>
              </a:ext>
            </a:extLst>
          </p:cNvPr>
          <p:cNvCxnSpPr/>
          <p:nvPr/>
        </p:nvCxnSpPr>
        <p:spPr>
          <a:xfrm>
            <a:off x="2463766" y="4139380"/>
            <a:ext cx="0" cy="249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5461DC-7B5D-49F5-BF1D-367F4A2FAFE1}"/>
              </a:ext>
            </a:extLst>
          </p:cNvPr>
          <p:cNvCxnSpPr/>
          <p:nvPr/>
        </p:nvCxnSpPr>
        <p:spPr>
          <a:xfrm>
            <a:off x="3168637" y="4154435"/>
            <a:ext cx="0" cy="249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447F93-15B4-4225-BAAE-8A38B15574E4}"/>
              </a:ext>
            </a:extLst>
          </p:cNvPr>
          <p:cNvCxnSpPr/>
          <p:nvPr/>
        </p:nvCxnSpPr>
        <p:spPr>
          <a:xfrm>
            <a:off x="3688130" y="4154435"/>
            <a:ext cx="0" cy="249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00B1F4-D0DA-4F9F-9075-8E1DEB3181C6}"/>
              </a:ext>
            </a:extLst>
          </p:cNvPr>
          <p:cNvCxnSpPr/>
          <p:nvPr/>
        </p:nvCxnSpPr>
        <p:spPr>
          <a:xfrm>
            <a:off x="4194400" y="4166848"/>
            <a:ext cx="0" cy="249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5531590-6C65-4175-B3F5-CABD9A5E4D8B}"/>
              </a:ext>
            </a:extLst>
          </p:cNvPr>
          <p:cNvSpPr/>
          <p:nvPr/>
        </p:nvSpPr>
        <p:spPr>
          <a:xfrm>
            <a:off x="2322360" y="3923549"/>
            <a:ext cx="2132406" cy="9038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FC6235-F006-445C-BCB7-5B585E73BBCE}"/>
              </a:ext>
            </a:extLst>
          </p:cNvPr>
          <p:cNvSpPr/>
          <p:nvPr/>
        </p:nvSpPr>
        <p:spPr>
          <a:xfrm>
            <a:off x="2295044" y="3812722"/>
            <a:ext cx="19477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Transaction/Config/Log/File/Image</a:t>
            </a:r>
          </a:p>
        </p:txBody>
      </p:sp>
      <p:cxnSp>
        <p:nvCxnSpPr>
          <p:cNvPr id="69" name="Connector: Elbow 120">
            <a:extLst>
              <a:ext uri="{FF2B5EF4-FFF2-40B4-BE49-F238E27FC236}">
                <a16:creationId xmlns:a16="http://schemas.microsoft.com/office/drawing/2014/main" id="{CB348405-4CFA-418C-8217-2836259B2B30}"/>
              </a:ext>
            </a:extLst>
          </p:cNvPr>
          <p:cNvCxnSpPr>
            <a:stCxn id="67" idx="2"/>
          </p:cNvCxnSpPr>
          <p:nvPr/>
        </p:nvCxnSpPr>
        <p:spPr>
          <a:xfrm rot="16200000" flipH="1">
            <a:off x="4075584" y="4140385"/>
            <a:ext cx="152294" cy="152633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37B11B-7304-488D-A2ED-E830D7D54F85}"/>
              </a:ext>
            </a:extLst>
          </p:cNvPr>
          <p:cNvSpPr/>
          <p:nvPr/>
        </p:nvSpPr>
        <p:spPr>
          <a:xfrm>
            <a:off x="79094" y="6158977"/>
            <a:ext cx="11976548" cy="3282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A69DD-D37F-4B1F-8A5B-75C3A816CD7D}"/>
              </a:ext>
            </a:extLst>
          </p:cNvPr>
          <p:cNvSpPr/>
          <p:nvPr/>
        </p:nvSpPr>
        <p:spPr>
          <a:xfrm>
            <a:off x="186068" y="6265140"/>
            <a:ext cx="111720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IaaS | PaaS | SaaS | DaaS | CaaS are structured according to the Network, Storage, Compute, Offering requirements (R, AS, VDC, VNet, Peering, LB, Security, AD, ADFS, IAM, VMs, Containers, GPUs, etc.)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3E6DE6-B398-4D22-991F-A4D40EEC60A3}"/>
              </a:ext>
            </a:extLst>
          </p:cNvPr>
          <p:cNvCxnSpPr>
            <a:cxnSpLocks/>
          </p:cNvCxnSpPr>
          <p:nvPr/>
        </p:nvCxnSpPr>
        <p:spPr>
          <a:xfrm>
            <a:off x="3882403" y="3199734"/>
            <a:ext cx="0" cy="4766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7C9D1B-66CE-4431-9335-F80703F8846E}"/>
              </a:ext>
            </a:extLst>
          </p:cNvPr>
          <p:cNvCxnSpPr>
            <a:cxnSpLocks/>
          </p:cNvCxnSpPr>
          <p:nvPr/>
        </p:nvCxnSpPr>
        <p:spPr>
          <a:xfrm>
            <a:off x="4034803" y="3796302"/>
            <a:ext cx="0" cy="308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or: Elbow 130">
            <a:extLst>
              <a:ext uri="{FF2B5EF4-FFF2-40B4-BE49-F238E27FC236}">
                <a16:creationId xmlns:a16="http://schemas.microsoft.com/office/drawing/2014/main" id="{1AA95ED6-FE8E-4E87-A146-75FE781F22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1308" y="2464197"/>
            <a:ext cx="347776" cy="59441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CE35C81C-DC37-44D3-AA1E-B49028C4C0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67425" y="2393736"/>
            <a:ext cx="504183" cy="36722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E793C8D-BEED-4C8B-BCB9-CED005ADED44}"/>
              </a:ext>
            </a:extLst>
          </p:cNvPr>
          <p:cNvSpPr txBox="1"/>
          <p:nvPr/>
        </p:nvSpPr>
        <p:spPr>
          <a:xfrm>
            <a:off x="3635105" y="2165103"/>
            <a:ext cx="7857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Service Bus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295ED0F-7A5D-4506-9535-B22A1673637F}"/>
              </a:ext>
            </a:extLst>
          </p:cNvPr>
          <p:cNvCxnSpPr>
            <a:cxnSpLocks/>
          </p:cNvCxnSpPr>
          <p:nvPr/>
        </p:nvCxnSpPr>
        <p:spPr>
          <a:xfrm flipH="1">
            <a:off x="4248866" y="2783928"/>
            <a:ext cx="12980" cy="78468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7118D443-FDF7-48CD-8154-0EF2AA7C70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81914" y="3577136"/>
            <a:ext cx="533400" cy="477678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553C7E8-4C60-4884-8CC0-7DF71022A60F}"/>
              </a:ext>
            </a:extLst>
          </p:cNvPr>
          <p:cNvSpPr/>
          <p:nvPr/>
        </p:nvSpPr>
        <p:spPr>
          <a:xfrm>
            <a:off x="8247790" y="3484877"/>
            <a:ext cx="3668982" cy="2674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D515FE-2A7C-42B4-AFAF-21BE6DB05530}"/>
              </a:ext>
            </a:extLst>
          </p:cNvPr>
          <p:cNvSpPr/>
          <p:nvPr/>
        </p:nvSpPr>
        <p:spPr>
          <a:xfrm>
            <a:off x="8166695" y="3356724"/>
            <a:ext cx="10558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HDInsight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92849D1-0144-4D40-9CF5-E9427A430BF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35672" y="4103472"/>
            <a:ext cx="3537826" cy="656988"/>
          </a:xfrm>
          <a:prstGeom prst="rect">
            <a:avLst/>
          </a:prstGeom>
        </p:spPr>
      </p:pic>
      <p:cxnSp>
        <p:nvCxnSpPr>
          <p:cNvPr id="82" name="Connector: Elbow 142">
            <a:extLst>
              <a:ext uri="{FF2B5EF4-FFF2-40B4-BE49-F238E27FC236}">
                <a16:creationId xmlns:a16="http://schemas.microsoft.com/office/drawing/2014/main" id="{93301397-469D-4A23-999E-DD8691EC7B9B}"/>
              </a:ext>
            </a:extLst>
          </p:cNvPr>
          <p:cNvCxnSpPr/>
          <p:nvPr/>
        </p:nvCxnSpPr>
        <p:spPr>
          <a:xfrm flipV="1">
            <a:off x="6647968" y="4317922"/>
            <a:ext cx="1577899" cy="1479747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ctor: Elbow 144">
            <a:extLst>
              <a:ext uri="{FF2B5EF4-FFF2-40B4-BE49-F238E27FC236}">
                <a16:creationId xmlns:a16="http://schemas.microsoft.com/office/drawing/2014/main" id="{E5071A08-0781-4812-8EE0-31399DFE3757}"/>
              </a:ext>
            </a:extLst>
          </p:cNvPr>
          <p:cNvCxnSpPr>
            <a:cxnSpLocks/>
          </p:cNvCxnSpPr>
          <p:nvPr/>
        </p:nvCxnSpPr>
        <p:spPr>
          <a:xfrm flipH="1" flipV="1">
            <a:off x="11188638" y="2802733"/>
            <a:ext cx="562912" cy="1503655"/>
          </a:xfrm>
          <a:prstGeom prst="bentConnector4">
            <a:avLst>
              <a:gd name="adj1" fmla="val -40610"/>
              <a:gd name="adj2" fmla="val 6990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147">
            <a:extLst>
              <a:ext uri="{FF2B5EF4-FFF2-40B4-BE49-F238E27FC236}">
                <a16:creationId xmlns:a16="http://schemas.microsoft.com/office/drawing/2014/main" id="{5ACBFA66-025D-4B27-AFD7-02AD30053B1F}"/>
              </a:ext>
            </a:extLst>
          </p:cNvPr>
          <p:cNvCxnSpPr>
            <a:endCxn id="27" idx="3"/>
          </p:cNvCxnSpPr>
          <p:nvPr/>
        </p:nvCxnSpPr>
        <p:spPr>
          <a:xfrm rot="16200000" flipV="1">
            <a:off x="10759391" y="2011237"/>
            <a:ext cx="1801217" cy="62284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149">
            <a:extLst>
              <a:ext uri="{FF2B5EF4-FFF2-40B4-BE49-F238E27FC236}">
                <a16:creationId xmlns:a16="http://schemas.microsoft.com/office/drawing/2014/main" id="{9882C89A-F22A-4313-9E65-C3CF75E23388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113628" y="3099894"/>
            <a:ext cx="1968653" cy="38498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6252FF8-6510-48E1-9FF6-4A17841E315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03900" y="3546195"/>
            <a:ext cx="457200" cy="14710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D4F04A1-6F3B-47E6-95D8-B36F75E343FE}"/>
              </a:ext>
            </a:extLst>
          </p:cNvPr>
          <p:cNvSpPr/>
          <p:nvPr/>
        </p:nvSpPr>
        <p:spPr>
          <a:xfrm>
            <a:off x="9186565" y="3337673"/>
            <a:ext cx="27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900" dirty="0">
              <a:solidFill>
                <a:srgbClr val="323237"/>
              </a:solidFill>
              <a:latin typeface="Segoe UI" panose="020B0502040204020203" pitchFamily="34" charset="0"/>
            </a:endParaRPr>
          </a:p>
          <a:p>
            <a:r>
              <a:rPr lang="en-IN" sz="900" dirty="0">
                <a:solidFill>
                  <a:srgbClr val="323237"/>
                </a:solidFill>
                <a:latin typeface="Segoe UI" panose="020B0502040204020203" pitchFamily="34" charset="0"/>
              </a:rPr>
              <a:t>               Apache Zeppelin | </a:t>
            </a:r>
            <a:r>
              <a:rPr lang="en-IN" sz="900" dirty="0"/>
              <a:t>VS Code | </a:t>
            </a:r>
            <a:r>
              <a:rPr lang="en-IN" sz="1000" dirty="0"/>
              <a:t>U-SQL | </a:t>
            </a:r>
            <a:r>
              <a:rPr lang="en-IN" sz="900" dirty="0"/>
              <a:t>JDBC</a:t>
            </a:r>
            <a:br>
              <a:rPr lang="en-IN" sz="3200" dirty="0"/>
            </a:br>
            <a:endParaRPr lang="en-IN" sz="9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A53FFC6-79AF-490C-ADF7-4E6725378D5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79194" y="4776191"/>
            <a:ext cx="1605001" cy="31037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F8862B8-46AE-4D05-952F-5C1A4EA650A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11941" y="3864973"/>
            <a:ext cx="626932" cy="15969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AEF6C83-B167-4E7D-8531-4E1C2597F615}"/>
              </a:ext>
            </a:extLst>
          </p:cNvPr>
          <p:cNvSpPr/>
          <p:nvPr/>
        </p:nvSpPr>
        <p:spPr>
          <a:xfrm>
            <a:off x="9074364" y="3822377"/>
            <a:ext cx="278825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323237"/>
                </a:solidFill>
                <a:latin typeface="Segoe UI" panose="020B0502040204020203" pitchFamily="34" charset="0"/>
              </a:rPr>
              <a:t>                 Apache Ranger | AD | Virtual Network</a:t>
            </a:r>
          </a:p>
          <a:p>
            <a:br>
              <a:rPr lang="en-IN" sz="1100" dirty="0">
                <a:solidFill>
                  <a:srgbClr val="323237"/>
                </a:solidFill>
                <a:latin typeface="Segoe UI" panose="020B0502040204020203" pitchFamily="34" charset="0"/>
              </a:rPr>
            </a:br>
            <a:endParaRPr lang="en-IN" sz="110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F5069A-6D38-4F34-A774-16DD00A2CA2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66004" y="5055355"/>
            <a:ext cx="857250" cy="91264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2A807F9-0636-4FA2-B421-E6DC000854E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026945" y="5063110"/>
            <a:ext cx="1171575" cy="89352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F7408AD-DEBC-4248-8379-3CA29FA0DF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15599" y="4804036"/>
            <a:ext cx="923925" cy="438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B4D0154-452F-446E-AEE3-9247F43F49C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822812" y="4776191"/>
            <a:ext cx="942975" cy="96202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D767492-377E-4FD7-BAE4-D4E356A6602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070162" y="5686343"/>
            <a:ext cx="1219200" cy="46672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DE2FF18-37A6-4ED4-9AF7-47CC261415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7987" t="26194" r="2596" b="21028"/>
          <a:stretch/>
        </p:blipFill>
        <p:spPr>
          <a:xfrm>
            <a:off x="7893887" y="831016"/>
            <a:ext cx="381000" cy="12065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579E1B3-E551-4A16-ABDC-C86CAA369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5029" t="20181" r="1416" b="23028"/>
          <a:stretch/>
        </p:blipFill>
        <p:spPr>
          <a:xfrm>
            <a:off x="10151600" y="819508"/>
            <a:ext cx="965201" cy="146049"/>
          </a:xfrm>
          <a:prstGeom prst="rect">
            <a:avLst/>
          </a:prstGeom>
        </p:spPr>
      </p:pic>
      <p:sp>
        <p:nvSpPr>
          <p:cNvPr id="102" name="Footer Placeholder 101"/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2"/>
          </p:nvPr>
        </p:nvSpPr>
        <p:spPr>
          <a:xfrm>
            <a:off x="8610600" y="6451886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10</a:t>
            </a:fld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D14644-C96C-45CF-9D7C-97C7B8051006}"/>
              </a:ext>
            </a:extLst>
          </p:cNvPr>
          <p:cNvSpPr/>
          <p:nvPr/>
        </p:nvSpPr>
        <p:spPr>
          <a:xfrm>
            <a:off x="8085160" y="3134277"/>
            <a:ext cx="233324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/>
              <a:t>d) Machine learning &amp; cognitive</a:t>
            </a:r>
          </a:p>
          <a:p>
            <a:br>
              <a:rPr lang="en-IN" sz="100" b="1" dirty="0"/>
            </a:br>
            <a:endParaRPr lang="en-IN" sz="100" b="1" i="0" dirty="0">
              <a:solidFill>
                <a:srgbClr val="32323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9576" y="1026670"/>
            <a:ext cx="11376026" cy="1997647"/>
            <a:chOff x="409576" y="1026670"/>
            <a:chExt cx="11376026" cy="1997647"/>
          </a:xfrm>
        </p:grpSpPr>
        <p:sp>
          <p:nvSpPr>
            <p:cNvPr id="29" name="TextBox 4"/>
            <p:cNvSpPr txBox="1">
              <a:spLocks noChangeArrowheads="1"/>
            </p:cNvSpPr>
            <p:nvPr/>
          </p:nvSpPr>
          <p:spPr bwMode="auto">
            <a:xfrm>
              <a:off x="874198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126" fontAlgn="auto">
                <a:spcBef>
                  <a:spcPts val="400"/>
                </a:spcBef>
                <a:spcAft>
                  <a:spcPts val="400"/>
                </a:spcAft>
                <a:defRPr/>
              </a:pPr>
              <a:r>
                <a:rPr lang="en-IN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Design led</a:t>
              </a:r>
            </a:p>
            <a:p>
              <a:pPr defTabSz="914126" fontAlgn="auto">
                <a:spcBef>
                  <a:spcPts val="400"/>
                </a:spcBef>
                <a:spcAft>
                  <a:spcPts val="400"/>
                </a:spcAft>
                <a:defRPr/>
              </a:pPr>
              <a:r>
                <a:rPr lang="en-I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Leverage Design Thinking philosophy to deliver the right experience</a:t>
              </a:r>
              <a:endParaRPr lang="en-AU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flipH="1">
              <a:off x="409576" y="1541940"/>
              <a:ext cx="976681" cy="967106"/>
              <a:chOff x="3225043" y="1027112"/>
              <a:chExt cx="941316" cy="932087"/>
            </a:xfrm>
          </p:grpSpPr>
          <p:sp>
            <p:nvSpPr>
              <p:cNvPr id="34" name="Chord 33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A30000">
                      <a:shade val="30000"/>
                      <a:satMod val="115000"/>
                    </a:srgbClr>
                  </a:gs>
                  <a:gs pos="50000">
                    <a:srgbClr val="A30000">
                      <a:shade val="67500"/>
                      <a:satMod val="115000"/>
                    </a:srgbClr>
                  </a:gs>
                  <a:gs pos="100000">
                    <a:srgbClr val="A3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TextBox 4"/>
            <p:cNvSpPr txBox="1">
              <a:spLocks noChangeArrowheads="1"/>
            </p:cNvSpPr>
            <p:nvPr/>
          </p:nvSpPr>
          <p:spPr bwMode="auto">
            <a:xfrm>
              <a:off x="4721925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defPPr>
                <a:defRPr lang="en-US"/>
              </a:defPPr>
              <a:lvl1pPr defTabSz="914126" fontAlgn="auto">
                <a:spcBef>
                  <a:spcPts val="400"/>
                </a:spcBef>
                <a:spcAft>
                  <a:spcPts val="400"/>
                </a:spcAft>
                <a:defRPr sz="16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IN" altLang="en-US" dirty="0"/>
                <a:t>API first</a:t>
              </a:r>
            </a:p>
            <a:p>
              <a:r>
                <a:rPr lang="en-IN" altLang="en-US" b="0" dirty="0"/>
                <a:t>Identify capabilities needed in the platform and define APIs to enable them</a:t>
              </a:r>
              <a:endParaRPr lang="en-AU" altLang="en-US" b="0" dirty="0"/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4257303" y="1541940"/>
              <a:ext cx="976681" cy="967106"/>
              <a:chOff x="3225043" y="1027112"/>
              <a:chExt cx="941316" cy="932087"/>
            </a:xfrm>
          </p:grpSpPr>
          <p:sp>
            <p:nvSpPr>
              <p:cNvPr id="39" name="Chord 38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4B4B4B">
                      <a:shade val="30000"/>
                      <a:satMod val="115000"/>
                    </a:srgbClr>
                  </a:gs>
                  <a:gs pos="50000">
                    <a:srgbClr val="4B4B4B">
                      <a:shade val="67500"/>
                      <a:satMod val="115000"/>
                    </a:srgbClr>
                  </a:gs>
                  <a:gs pos="100000">
                    <a:srgbClr val="4B4B4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2" name="TextBox 4"/>
            <p:cNvSpPr txBox="1">
              <a:spLocks noChangeArrowheads="1"/>
            </p:cNvSpPr>
            <p:nvPr/>
          </p:nvSpPr>
          <p:spPr bwMode="auto">
            <a:xfrm>
              <a:off x="8644959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defPPr>
                <a:defRPr lang="en-US"/>
              </a:defPPr>
              <a:lvl1pPr defTabSz="914126" fontAlgn="auto">
                <a:spcBef>
                  <a:spcPts val="400"/>
                </a:spcBef>
                <a:spcAft>
                  <a:spcPts val="400"/>
                </a:spcAft>
                <a:defRPr sz="16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IN" altLang="en-US" dirty="0"/>
                <a:t>Microservices based</a:t>
              </a:r>
            </a:p>
            <a:p>
              <a:r>
                <a:rPr lang="en-IN" altLang="en-US" b="0" dirty="0"/>
                <a:t>Develop self-contained Microservices built for change and scalability</a:t>
              </a:r>
              <a:endParaRPr lang="en-AU" altLang="en-US" b="0" dirty="0"/>
            </a:p>
          </p:txBody>
        </p:sp>
        <p:grpSp>
          <p:nvGrpSpPr>
            <p:cNvPr id="43" name="Group 42"/>
            <p:cNvGrpSpPr/>
            <p:nvPr/>
          </p:nvGrpSpPr>
          <p:grpSpPr>
            <a:xfrm flipH="1">
              <a:off x="8180337" y="1541940"/>
              <a:ext cx="976681" cy="967106"/>
              <a:chOff x="3225043" y="1027112"/>
              <a:chExt cx="941316" cy="932087"/>
            </a:xfrm>
          </p:grpSpPr>
          <p:sp>
            <p:nvSpPr>
              <p:cNvPr id="44" name="Chord 43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A30000">
                      <a:shade val="30000"/>
                      <a:satMod val="115000"/>
                    </a:srgbClr>
                  </a:gs>
                  <a:gs pos="50000">
                    <a:srgbClr val="A30000">
                      <a:shade val="67500"/>
                      <a:satMod val="115000"/>
                    </a:srgbClr>
                  </a:gs>
                  <a:gs pos="100000">
                    <a:srgbClr val="A3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0"/>
            <a:ext cx="12192000" cy="738560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Digital Transformation needs focus on six core tenets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409576" y="3637600"/>
            <a:ext cx="11376026" cy="1997647"/>
            <a:chOff x="409576" y="1026670"/>
            <a:chExt cx="11376026" cy="1997647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874198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126" fontAlgn="auto">
                <a:spcBef>
                  <a:spcPts val="400"/>
                </a:spcBef>
                <a:spcAft>
                  <a:spcPts val="400"/>
                </a:spcAft>
                <a:defRPr/>
              </a:pPr>
              <a:r>
                <a:rPr lang="en-IN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Insights infused</a:t>
              </a:r>
            </a:p>
            <a:p>
              <a:pPr defTabSz="914126" fontAlgn="auto">
                <a:spcBef>
                  <a:spcPts val="400"/>
                </a:spcBef>
                <a:spcAft>
                  <a:spcPts val="400"/>
                </a:spcAft>
                <a:defRPr/>
              </a:pPr>
              <a:r>
                <a:rPr lang="en-I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Data driven in-sights and built to support decisions based on data science</a:t>
              </a:r>
              <a:endParaRPr lang="en-AU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 flipH="1">
              <a:off x="409576" y="1541940"/>
              <a:ext cx="976681" cy="967106"/>
              <a:chOff x="3225043" y="1027112"/>
              <a:chExt cx="941316" cy="932087"/>
            </a:xfrm>
          </p:grpSpPr>
          <p:sp>
            <p:nvSpPr>
              <p:cNvPr id="105" name="Chord 104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A30000">
                      <a:shade val="30000"/>
                      <a:satMod val="115000"/>
                    </a:srgbClr>
                  </a:gs>
                  <a:gs pos="50000">
                    <a:srgbClr val="A30000">
                      <a:shade val="67500"/>
                      <a:satMod val="115000"/>
                    </a:srgbClr>
                  </a:gs>
                  <a:gs pos="100000">
                    <a:srgbClr val="A3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97" name="TextBox 4"/>
            <p:cNvSpPr txBox="1">
              <a:spLocks noChangeArrowheads="1"/>
            </p:cNvSpPr>
            <p:nvPr/>
          </p:nvSpPr>
          <p:spPr bwMode="auto">
            <a:xfrm>
              <a:off x="4721925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defPPr>
                <a:defRPr lang="en-US"/>
              </a:defPPr>
              <a:lvl1pPr defTabSz="914126" fontAlgn="auto">
                <a:spcBef>
                  <a:spcPts val="400"/>
                </a:spcBef>
                <a:spcAft>
                  <a:spcPts val="400"/>
                </a:spcAft>
                <a:defRPr sz="16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IN" altLang="en-US" dirty="0"/>
                <a:t>DevOps driven</a:t>
              </a:r>
            </a:p>
            <a:p>
              <a:r>
                <a:rPr lang="en-IN" altLang="en-US" b="0" dirty="0"/>
                <a:t>Consistent process and automation to scale platforms across geographies</a:t>
              </a:r>
              <a:endParaRPr lang="en-AU" altLang="en-US" b="0" dirty="0"/>
            </a:p>
          </p:txBody>
        </p:sp>
        <p:grpSp>
          <p:nvGrpSpPr>
            <p:cNvPr id="98" name="Group 97"/>
            <p:cNvGrpSpPr/>
            <p:nvPr/>
          </p:nvGrpSpPr>
          <p:grpSpPr>
            <a:xfrm flipH="1">
              <a:off x="4257303" y="1541940"/>
              <a:ext cx="976681" cy="967106"/>
              <a:chOff x="3225043" y="1027112"/>
              <a:chExt cx="941316" cy="932087"/>
            </a:xfrm>
          </p:grpSpPr>
          <p:sp>
            <p:nvSpPr>
              <p:cNvPr id="103" name="Chord 102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4B4B4B">
                      <a:shade val="30000"/>
                      <a:satMod val="115000"/>
                    </a:srgbClr>
                  </a:gs>
                  <a:gs pos="50000">
                    <a:srgbClr val="4B4B4B">
                      <a:shade val="67500"/>
                      <a:satMod val="115000"/>
                    </a:srgbClr>
                  </a:gs>
                  <a:gs pos="100000">
                    <a:srgbClr val="4B4B4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99" name="TextBox 4"/>
            <p:cNvSpPr txBox="1">
              <a:spLocks noChangeArrowheads="1"/>
            </p:cNvSpPr>
            <p:nvPr/>
          </p:nvSpPr>
          <p:spPr bwMode="auto">
            <a:xfrm>
              <a:off x="8644959" y="1026670"/>
              <a:ext cx="3140643" cy="199764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/>
          </p:spPr>
          <p:txBody>
            <a:bodyPr lIns="731520" tIns="91440" rIns="91440" bIns="91440" anchor="ctr" anchorCtr="0"/>
            <a:lstStyle>
              <a:defPPr>
                <a:defRPr lang="en-US"/>
              </a:defPPr>
              <a:lvl1pPr defTabSz="914126" fontAlgn="auto">
                <a:spcBef>
                  <a:spcPts val="400"/>
                </a:spcBef>
                <a:spcAft>
                  <a:spcPts val="400"/>
                </a:spcAft>
                <a:defRPr sz="1600" b="1"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IN" altLang="en-US" dirty="0"/>
                <a:t>Web/Cloud scale</a:t>
              </a:r>
            </a:p>
            <a:p>
              <a:r>
                <a:rPr lang="en-IN" altLang="en-US" b="0" dirty="0"/>
                <a:t>Deployment agnostic architecture; scale to accommodate across platforms</a:t>
              </a:r>
              <a:endParaRPr lang="en-AU" altLang="en-US" b="0" dirty="0"/>
            </a:p>
          </p:txBody>
        </p:sp>
        <p:grpSp>
          <p:nvGrpSpPr>
            <p:cNvPr id="100" name="Group 99"/>
            <p:cNvGrpSpPr/>
            <p:nvPr/>
          </p:nvGrpSpPr>
          <p:grpSpPr>
            <a:xfrm flipH="1">
              <a:off x="8180337" y="1541940"/>
              <a:ext cx="976681" cy="967106"/>
              <a:chOff x="3225043" y="1027112"/>
              <a:chExt cx="941316" cy="932087"/>
            </a:xfrm>
          </p:grpSpPr>
          <p:sp>
            <p:nvSpPr>
              <p:cNvPr id="101" name="Chord 100"/>
              <p:cNvSpPr/>
              <p:nvPr/>
            </p:nvSpPr>
            <p:spPr bwMode="auto">
              <a:xfrm flipH="1">
                <a:off x="3225043" y="1027112"/>
                <a:ext cx="941316" cy="932087"/>
              </a:xfrm>
              <a:prstGeom prst="chord">
                <a:avLst>
                  <a:gd name="adj1" fmla="val 5371331"/>
                  <a:gd name="adj2" fmla="val 16204891"/>
                </a:avLst>
              </a:prstGeom>
              <a:gradFill flip="none" rotWithShape="1">
                <a:gsLst>
                  <a:gs pos="0">
                    <a:srgbClr val="A30000">
                      <a:shade val="30000"/>
                      <a:satMod val="115000"/>
                    </a:srgbClr>
                  </a:gs>
                  <a:gs pos="50000">
                    <a:srgbClr val="A30000">
                      <a:shade val="67500"/>
                      <a:satMod val="115000"/>
                    </a:srgbClr>
                  </a:gs>
                  <a:gs pos="100000">
                    <a:srgbClr val="A3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3279581" y="1113732"/>
                <a:ext cx="756040" cy="75604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miter lim="800000"/>
                <a:headEnd type="none" w="sm" len="sm"/>
                <a:tailEnd type="triangl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8439150" y="4402138"/>
            <a:ext cx="504825" cy="447676"/>
            <a:chOff x="8439150" y="4402138"/>
            <a:chExt cx="504825" cy="447676"/>
          </a:xfrm>
          <a:solidFill>
            <a:srgbClr val="A30000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8439150" y="4402138"/>
              <a:ext cx="504825" cy="336550"/>
            </a:xfrm>
            <a:custGeom>
              <a:avLst/>
              <a:gdLst>
                <a:gd name="T0" fmla="*/ 163 w 192"/>
                <a:gd name="T1" fmla="*/ 52 h 128"/>
                <a:gd name="T2" fmla="*/ 109 w 192"/>
                <a:gd name="T3" fmla="*/ 0 h 128"/>
                <a:gd name="T4" fmla="*/ 64 w 192"/>
                <a:gd name="T5" fmla="*/ 22 h 128"/>
                <a:gd name="T6" fmla="*/ 64 w 192"/>
                <a:gd name="T7" fmla="*/ 22 h 128"/>
                <a:gd name="T8" fmla="*/ 62 w 192"/>
                <a:gd name="T9" fmla="*/ 21 h 128"/>
                <a:gd name="T10" fmla="*/ 61 w 192"/>
                <a:gd name="T11" fmla="*/ 21 h 128"/>
                <a:gd name="T12" fmla="*/ 59 w 192"/>
                <a:gd name="T13" fmla="*/ 20 h 128"/>
                <a:gd name="T14" fmla="*/ 58 w 192"/>
                <a:gd name="T15" fmla="*/ 20 h 128"/>
                <a:gd name="T16" fmla="*/ 55 w 192"/>
                <a:gd name="T17" fmla="*/ 20 h 128"/>
                <a:gd name="T18" fmla="*/ 54 w 192"/>
                <a:gd name="T19" fmla="*/ 19 h 128"/>
                <a:gd name="T20" fmla="*/ 51 w 192"/>
                <a:gd name="T21" fmla="*/ 19 h 128"/>
                <a:gd name="T22" fmla="*/ 22 w 192"/>
                <a:gd name="T23" fmla="*/ 48 h 128"/>
                <a:gd name="T24" fmla="*/ 22 w 192"/>
                <a:gd name="T25" fmla="*/ 49 h 128"/>
                <a:gd name="T26" fmla="*/ 0 w 192"/>
                <a:gd name="T27" fmla="*/ 87 h 128"/>
                <a:gd name="T28" fmla="*/ 41 w 192"/>
                <a:gd name="T29" fmla="*/ 128 h 128"/>
                <a:gd name="T30" fmla="*/ 58 w 192"/>
                <a:gd name="T31" fmla="*/ 128 h 128"/>
                <a:gd name="T32" fmla="*/ 61 w 192"/>
                <a:gd name="T33" fmla="*/ 125 h 128"/>
                <a:gd name="T34" fmla="*/ 58 w 192"/>
                <a:gd name="T35" fmla="*/ 122 h 128"/>
                <a:gd name="T36" fmla="*/ 41 w 192"/>
                <a:gd name="T37" fmla="*/ 122 h 128"/>
                <a:gd name="T38" fmla="*/ 6 w 192"/>
                <a:gd name="T39" fmla="*/ 87 h 128"/>
                <a:gd name="T40" fmla="*/ 27 w 192"/>
                <a:gd name="T41" fmla="*/ 54 h 128"/>
                <a:gd name="T42" fmla="*/ 29 w 192"/>
                <a:gd name="T43" fmla="*/ 53 h 128"/>
                <a:gd name="T44" fmla="*/ 29 w 192"/>
                <a:gd name="T45" fmla="*/ 51 h 128"/>
                <a:gd name="T46" fmla="*/ 29 w 192"/>
                <a:gd name="T47" fmla="*/ 50 h 128"/>
                <a:gd name="T48" fmla="*/ 29 w 192"/>
                <a:gd name="T49" fmla="*/ 49 h 128"/>
                <a:gd name="T50" fmla="*/ 29 w 192"/>
                <a:gd name="T51" fmla="*/ 49 h 128"/>
                <a:gd name="T52" fmla="*/ 29 w 192"/>
                <a:gd name="T53" fmla="*/ 48 h 128"/>
                <a:gd name="T54" fmla="*/ 51 w 192"/>
                <a:gd name="T55" fmla="*/ 26 h 128"/>
                <a:gd name="T56" fmla="*/ 54 w 192"/>
                <a:gd name="T57" fmla="*/ 26 h 128"/>
                <a:gd name="T58" fmla="*/ 55 w 192"/>
                <a:gd name="T59" fmla="*/ 26 h 128"/>
                <a:gd name="T60" fmla="*/ 57 w 192"/>
                <a:gd name="T61" fmla="*/ 26 h 128"/>
                <a:gd name="T62" fmla="*/ 58 w 192"/>
                <a:gd name="T63" fmla="*/ 27 h 128"/>
                <a:gd name="T64" fmla="*/ 60 w 192"/>
                <a:gd name="T65" fmla="*/ 28 h 128"/>
                <a:gd name="T66" fmla="*/ 61 w 192"/>
                <a:gd name="T67" fmla="*/ 28 h 128"/>
                <a:gd name="T68" fmla="*/ 63 w 192"/>
                <a:gd name="T69" fmla="*/ 29 h 128"/>
                <a:gd name="T70" fmla="*/ 74 w 192"/>
                <a:gd name="T71" fmla="*/ 48 h 128"/>
                <a:gd name="T72" fmla="*/ 77 w 192"/>
                <a:gd name="T73" fmla="*/ 51 h 128"/>
                <a:gd name="T74" fmla="*/ 80 w 192"/>
                <a:gd name="T75" fmla="*/ 48 h 128"/>
                <a:gd name="T76" fmla="*/ 70 w 192"/>
                <a:gd name="T77" fmla="*/ 26 h 128"/>
                <a:gd name="T78" fmla="*/ 109 w 192"/>
                <a:gd name="T79" fmla="*/ 6 h 128"/>
                <a:gd name="T80" fmla="*/ 157 w 192"/>
                <a:gd name="T81" fmla="*/ 51 h 128"/>
                <a:gd name="T82" fmla="*/ 144 w 192"/>
                <a:gd name="T83" fmla="*/ 51 h 128"/>
                <a:gd name="T84" fmla="*/ 141 w 192"/>
                <a:gd name="T85" fmla="*/ 55 h 128"/>
                <a:gd name="T86" fmla="*/ 144 w 192"/>
                <a:gd name="T87" fmla="*/ 58 h 128"/>
                <a:gd name="T88" fmla="*/ 144 w 192"/>
                <a:gd name="T89" fmla="*/ 58 h 128"/>
                <a:gd name="T90" fmla="*/ 159 w 192"/>
                <a:gd name="T91" fmla="*/ 58 h 128"/>
                <a:gd name="T92" fmla="*/ 186 w 192"/>
                <a:gd name="T93" fmla="*/ 90 h 128"/>
                <a:gd name="T94" fmla="*/ 154 w 192"/>
                <a:gd name="T95" fmla="*/ 122 h 128"/>
                <a:gd name="T96" fmla="*/ 141 w 192"/>
                <a:gd name="T97" fmla="*/ 122 h 128"/>
                <a:gd name="T98" fmla="*/ 138 w 192"/>
                <a:gd name="T99" fmla="*/ 125 h 128"/>
                <a:gd name="T100" fmla="*/ 141 w 192"/>
                <a:gd name="T101" fmla="*/ 128 h 128"/>
                <a:gd name="T102" fmla="*/ 154 w 192"/>
                <a:gd name="T103" fmla="*/ 128 h 128"/>
                <a:gd name="T104" fmla="*/ 192 w 192"/>
                <a:gd name="T105" fmla="*/ 90 h 128"/>
                <a:gd name="T106" fmla="*/ 163 w 192"/>
                <a:gd name="T107" fmla="*/ 52 h 128"/>
                <a:gd name="T108" fmla="*/ 163 w 192"/>
                <a:gd name="T109" fmla="*/ 52 h 128"/>
                <a:gd name="T110" fmla="*/ 163 w 192"/>
                <a:gd name="T111" fmla="*/ 5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" h="128">
                  <a:moveTo>
                    <a:pt x="163" y="52"/>
                  </a:moveTo>
                  <a:cubicBezTo>
                    <a:pt x="161" y="23"/>
                    <a:pt x="138" y="0"/>
                    <a:pt x="109" y="0"/>
                  </a:cubicBezTo>
                  <a:cubicBezTo>
                    <a:pt x="92" y="0"/>
                    <a:pt x="75" y="9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3" y="22"/>
                    <a:pt x="62" y="21"/>
                    <a:pt x="62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59" y="20"/>
                    <a:pt x="59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20"/>
                    <a:pt x="56" y="20"/>
                    <a:pt x="55" y="20"/>
                  </a:cubicBezTo>
                  <a:cubicBezTo>
                    <a:pt x="55" y="19"/>
                    <a:pt x="55" y="19"/>
                    <a:pt x="54" y="19"/>
                  </a:cubicBezTo>
                  <a:cubicBezTo>
                    <a:pt x="53" y="19"/>
                    <a:pt x="52" y="19"/>
                    <a:pt x="51" y="19"/>
                  </a:cubicBezTo>
                  <a:cubicBezTo>
                    <a:pt x="35" y="19"/>
                    <a:pt x="22" y="32"/>
                    <a:pt x="22" y="48"/>
                  </a:cubicBezTo>
                  <a:cubicBezTo>
                    <a:pt x="22" y="48"/>
                    <a:pt x="22" y="49"/>
                    <a:pt x="22" y="49"/>
                  </a:cubicBezTo>
                  <a:cubicBezTo>
                    <a:pt x="9" y="56"/>
                    <a:pt x="0" y="72"/>
                    <a:pt x="0" y="87"/>
                  </a:cubicBezTo>
                  <a:cubicBezTo>
                    <a:pt x="0" y="110"/>
                    <a:pt x="18" y="128"/>
                    <a:pt x="41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9" y="128"/>
                    <a:pt x="61" y="127"/>
                    <a:pt x="61" y="125"/>
                  </a:cubicBezTo>
                  <a:cubicBezTo>
                    <a:pt x="61" y="123"/>
                    <a:pt x="59" y="122"/>
                    <a:pt x="58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22" y="122"/>
                    <a:pt x="6" y="106"/>
                    <a:pt x="6" y="87"/>
                  </a:cubicBezTo>
                  <a:cubicBezTo>
                    <a:pt x="6" y="74"/>
                    <a:pt x="15" y="60"/>
                    <a:pt x="27" y="54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8"/>
                    <a:pt x="29" y="48"/>
                  </a:cubicBezTo>
                  <a:cubicBezTo>
                    <a:pt x="29" y="36"/>
                    <a:pt x="39" y="26"/>
                    <a:pt x="51" y="26"/>
                  </a:cubicBezTo>
                  <a:cubicBezTo>
                    <a:pt x="52" y="26"/>
                    <a:pt x="53" y="26"/>
                    <a:pt x="54" y="26"/>
                  </a:cubicBezTo>
                  <a:cubicBezTo>
                    <a:pt x="54" y="26"/>
                    <a:pt x="55" y="26"/>
                    <a:pt x="55" y="26"/>
                  </a:cubicBezTo>
                  <a:cubicBezTo>
                    <a:pt x="56" y="26"/>
                    <a:pt x="57" y="26"/>
                    <a:pt x="57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2" y="28"/>
                    <a:pt x="63" y="29"/>
                    <a:pt x="63" y="29"/>
                  </a:cubicBezTo>
                  <a:cubicBezTo>
                    <a:pt x="70" y="33"/>
                    <a:pt x="74" y="40"/>
                    <a:pt x="74" y="48"/>
                  </a:cubicBezTo>
                  <a:cubicBezTo>
                    <a:pt x="74" y="50"/>
                    <a:pt x="75" y="51"/>
                    <a:pt x="77" y="51"/>
                  </a:cubicBezTo>
                  <a:cubicBezTo>
                    <a:pt x="79" y="51"/>
                    <a:pt x="80" y="50"/>
                    <a:pt x="80" y="48"/>
                  </a:cubicBezTo>
                  <a:cubicBezTo>
                    <a:pt x="80" y="39"/>
                    <a:pt x="76" y="31"/>
                    <a:pt x="70" y="26"/>
                  </a:cubicBezTo>
                  <a:cubicBezTo>
                    <a:pt x="79" y="14"/>
                    <a:pt x="94" y="6"/>
                    <a:pt x="109" y="6"/>
                  </a:cubicBezTo>
                  <a:cubicBezTo>
                    <a:pt x="134" y="6"/>
                    <a:pt x="154" y="26"/>
                    <a:pt x="157" y="51"/>
                  </a:cubicBezTo>
                  <a:cubicBezTo>
                    <a:pt x="153" y="51"/>
                    <a:pt x="148" y="50"/>
                    <a:pt x="144" y="51"/>
                  </a:cubicBezTo>
                  <a:cubicBezTo>
                    <a:pt x="142" y="51"/>
                    <a:pt x="141" y="53"/>
                    <a:pt x="141" y="55"/>
                  </a:cubicBezTo>
                  <a:cubicBezTo>
                    <a:pt x="141" y="56"/>
                    <a:pt x="142" y="58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52" y="56"/>
                    <a:pt x="159" y="57"/>
                    <a:pt x="159" y="58"/>
                  </a:cubicBezTo>
                  <a:cubicBezTo>
                    <a:pt x="174" y="60"/>
                    <a:pt x="186" y="74"/>
                    <a:pt x="186" y="90"/>
                  </a:cubicBezTo>
                  <a:cubicBezTo>
                    <a:pt x="186" y="107"/>
                    <a:pt x="171" y="122"/>
                    <a:pt x="154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39" y="122"/>
                    <a:pt x="138" y="123"/>
                    <a:pt x="138" y="125"/>
                  </a:cubicBezTo>
                  <a:cubicBezTo>
                    <a:pt x="138" y="127"/>
                    <a:pt x="139" y="128"/>
                    <a:pt x="141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75" y="128"/>
                    <a:pt x="192" y="111"/>
                    <a:pt x="192" y="90"/>
                  </a:cubicBezTo>
                  <a:cubicBezTo>
                    <a:pt x="192" y="72"/>
                    <a:pt x="180" y="56"/>
                    <a:pt x="163" y="52"/>
                  </a:cubicBezTo>
                  <a:close/>
                  <a:moveTo>
                    <a:pt x="163" y="52"/>
                  </a:moveTo>
                  <a:cubicBezTo>
                    <a:pt x="163" y="52"/>
                    <a:pt x="163" y="52"/>
                    <a:pt x="163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8623300" y="4578351"/>
              <a:ext cx="152400" cy="271463"/>
            </a:xfrm>
            <a:custGeom>
              <a:avLst/>
              <a:gdLst>
                <a:gd name="T0" fmla="*/ 53 w 58"/>
                <a:gd name="T1" fmla="*/ 31 h 103"/>
                <a:gd name="T2" fmla="*/ 55 w 58"/>
                <a:gd name="T3" fmla="*/ 32 h 103"/>
                <a:gd name="T4" fmla="*/ 57 w 58"/>
                <a:gd name="T5" fmla="*/ 31 h 103"/>
                <a:gd name="T6" fmla="*/ 57 w 58"/>
                <a:gd name="T7" fmla="*/ 27 h 103"/>
                <a:gd name="T8" fmla="*/ 31 w 58"/>
                <a:gd name="T9" fmla="*/ 1 h 103"/>
                <a:gd name="T10" fmla="*/ 30 w 58"/>
                <a:gd name="T11" fmla="*/ 0 h 103"/>
                <a:gd name="T12" fmla="*/ 28 w 58"/>
                <a:gd name="T13" fmla="*/ 0 h 103"/>
                <a:gd name="T14" fmla="*/ 27 w 58"/>
                <a:gd name="T15" fmla="*/ 1 h 103"/>
                <a:gd name="T16" fmla="*/ 1 w 58"/>
                <a:gd name="T17" fmla="*/ 27 h 103"/>
                <a:gd name="T18" fmla="*/ 1 w 58"/>
                <a:gd name="T19" fmla="*/ 31 h 103"/>
                <a:gd name="T20" fmla="*/ 4 w 58"/>
                <a:gd name="T21" fmla="*/ 32 h 103"/>
                <a:gd name="T22" fmla="*/ 6 w 58"/>
                <a:gd name="T23" fmla="*/ 31 h 103"/>
                <a:gd name="T24" fmla="*/ 26 w 58"/>
                <a:gd name="T25" fmla="*/ 11 h 103"/>
                <a:gd name="T26" fmla="*/ 26 w 58"/>
                <a:gd name="T27" fmla="*/ 92 h 103"/>
                <a:gd name="T28" fmla="*/ 6 w 58"/>
                <a:gd name="T29" fmla="*/ 72 h 103"/>
                <a:gd name="T30" fmla="*/ 1 w 58"/>
                <a:gd name="T31" fmla="*/ 72 h 103"/>
                <a:gd name="T32" fmla="*/ 1 w 58"/>
                <a:gd name="T33" fmla="*/ 76 h 103"/>
                <a:gd name="T34" fmla="*/ 27 w 58"/>
                <a:gd name="T35" fmla="*/ 102 h 103"/>
                <a:gd name="T36" fmla="*/ 28 w 58"/>
                <a:gd name="T37" fmla="*/ 102 h 103"/>
                <a:gd name="T38" fmla="*/ 29 w 58"/>
                <a:gd name="T39" fmla="*/ 103 h 103"/>
                <a:gd name="T40" fmla="*/ 30 w 58"/>
                <a:gd name="T41" fmla="*/ 102 h 103"/>
                <a:gd name="T42" fmla="*/ 31 w 58"/>
                <a:gd name="T43" fmla="*/ 102 h 103"/>
                <a:gd name="T44" fmla="*/ 57 w 58"/>
                <a:gd name="T45" fmla="*/ 76 h 103"/>
                <a:gd name="T46" fmla="*/ 57 w 58"/>
                <a:gd name="T47" fmla="*/ 72 h 103"/>
                <a:gd name="T48" fmla="*/ 53 w 58"/>
                <a:gd name="T49" fmla="*/ 72 h 103"/>
                <a:gd name="T50" fmla="*/ 32 w 58"/>
                <a:gd name="T51" fmla="*/ 92 h 103"/>
                <a:gd name="T52" fmla="*/ 32 w 58"/>
                <a:gd name="T53" fmla="*/ 11 h 103"/>
                <a:gd name="T54" fmla="*/ 53 w 58"/>
                <a:gd name="T55" fmla="*/ 31 h 103"/>
                <a:gd name="T56" fmla="*/ 53 w 58"/>
                <a:gd name="T57" fmla="*/ 31 h 103"/>
                <a:gd name="T58" fmla="*/ 53 w 58"/>
                <a:gd name="T59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103">
                  <a:moveTo>
                    <a:pt x="53" y="31"/>
                  </a:moveTo>
                  <a:cubicBezTo>
                    <a:pt x="53" y="32"/>
                    <a:pt x="54" y="32"/>
                    <a:pt x="55" y="32"/>
                  </a:cubicBezTo>
                  <a:cubicBezTo>
                    <a:pt x="56" y="32"/>
                    <a:pt x="56" y="32"/>
                    <a:pt x="57" y="31"/>
                  </a:cubicBezTo>
                  <a:cubicBezTo>
                    <a:pt x="58" y="30"/>
                    <a:pt x="58" y="28"/>
                    <a:pt x="57" y="2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0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2"/>
                    <a:pt x="3" y="32"/>
                    <a:pt x="4" y="32"/>
                  </a:cubicBezTo>
                  <a:cubicBezTo>
                    <a:pt x="4" y="32"/>
                    <a:pt x="5" y="32"/>
                    <a:pt x="6" y="3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0"/>
                    <a:pt x="3" y="70"/>
                    <a:pt x="1" y="72"/>
                  </a:cubicBezTo>
                  <a:cubicBezTo>
                    <a:pt x="0" y="73"/>
                    <a:pt x="0" y="75"/>
                    <a:pt x="1" y="7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8" y="103"/>
                    <a:pt x="29" y="103"/>
                    <a:pt x="29" y="103"/>
                  </a:cubicBezTo>
                  <a:cubicBezTo>
                    <a:pt x="30" y="103"/>
                    <a:pt x="30" y="103"/>
                    <a:pt x="30" y="102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8" y="75"/>
                    <a:pt x="58" y="73"/>
                    <a:pt x="57" y="72"/>
                  </a:cubicBezTo>
                  <a:cubicBezTo>
                    <a:pt x="56" y="70"/>
                    <a:pt x="54" y="70"/>
                    <a:pt x="53" y="7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11"/>
                    <a:pt x="32" y="11"/>
                    <a:pt x="32" y="11"/>
                  </a:cubicBezTo>
                  <a:lnTo>
                    <a:pt x="53" y="31"/>
                  </a:lnTo>
                  <a:close/>
                  <a:moveTo>
                    <a:pt x="53" y="31"/>
                  </a:moveTo>
                  <a:cubicBezTo>
                    <a:pt x="53" y="31"/>
                    <a:pt x="53" y="31"/>
                    <a:pt x="53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10" name="Freeform 10"/>
          <p:cNvSpPr>
            <a:spLocks noEditPoints="1"/>
          </p:cNvSpPr>
          <p:nvPr/>
        </p:nvSpPr>
        <p:spPr bwMode="auto">
          <a:xfrm>
            <a:off x="4517129" y="4403003"/>
            <a:ext cx="492194" cy="490777"/>
          </a:xfrm>
          <a:custGeom>
            <a:avLst/>
            <a:gdLst>
              <a:gd name="T0" fmla="*/ 1915 w 2048"/>
              <a:gd name="T1" fmla="*/ 1168 h 2048"/>
              <a:gd name="T2" fmla="*/ 1626 w 2048"/>
              <a:gd name="T3" fmla="*/ 1054 h 2048"/>
              <a:gd name="T4" fmla="*/ 1345 w 2048"/>
              <a:gd name="T5" fmla="*/ 1168 h 2048"/>
              <a:gd name="T6" fmla="*/ 1168 w 2048"/>
              <a:gd name="T7" fmla="*/ 1345 h 2048"/>
              <a:gd name="T8" fmla="*/ 1232 w 2048"/>
              <a:gd name="T9" fmla="*/ 1325 h 2048"/>
              <a:gd name="T10" fmla="*/ 1325 w 2048"/>
              <a:gd name="T11" fmla="*/ 1232 h 2048"/>
              <a:gd name="T12" fmla="*/ 1489 w 2048"/>
              <a:gd name="T13" fmla="*/ 1056 h 2048"/>
              <a:gd name="T14" fmla="*/ 1681 w 2048"/>
              <a:gd name="T15" fmla="*/ 1234 h 2048"/>
              <a:gd name="T16" fmla="*/ 1871 w 2048"/>
              <a:gd name="T17" fmla="*/ 1230 h 2048"/>
              <a:gd name="T18" fmla="*/ 1973 w 2048"/>
              <a:gd name="T19" fmla="*/ 1477 h 2048"/>
              <a:gd name="T20" fmla="*/ 1836 w 2048"/>
              <a:gd name="T21" fmla="*/ 1608 h 2048"/>
              <a:gd name="T22" fmla="*/ 1826 w 2048"/>
              <a:gd name="T23" fmla="*/ 1869 h 2048"/>
              <a:gd name="T24" fmla="*/ 1585 w 2048"/>
              <a:gd name="T25" fmla="*/ 1861 h 2048"/>
              <a:gd name="T26" fmla="*/ 1454 w 2048"/>
              <a:gd name="T27" fmla="*/ 1861 h 2048"/>
              <a:gd name="T28" fmla="*/ 1214 w 2048"/>
              <a:gd name="T29" fmla="*/ 1869 h 2048"/>
              <a:gd name="T30" fmla="*/ 1204 w 2048"/>
              <a:gd name="T31" fmla="*/ 1608 h 2048"/>
              <a:gd name="T32" fmla="*/ 1067 w 2048"/>
              <a:gd name="T33" fmla="*/ 1477 h 2048"/>
              <a:gd name="T34" fmla="*/ 992 w 2048"/>
              <a:gd name="T35" fmla="*/ 1489 h 2048"/>
              <a:gd name="T36" fmla="*/ 1115 w 2048"/>
              <a:gd name="T37" fmla="*/ 1774 h 2048"/>
              <a:gd name="T38" fmla="*/ 1395 w 2048"/>
              <a:gd name="T39" fmla="*/ 1892 h 2048"/>
              <a:gd name="T40" fmla="*/ 1645 w 2048"/>
              <a:gd name="T41" fmla="*/ 1892 h 2048"/>
              <a:gd name="T42" fmla="*/ 1925 w 2048"/>
              <a:gd name="T43" fmla="*/ 1774 h 2048"/>
              <a:gd name="T44" fmla="*/ 2048 w 2048"/>
              <a:gd name="T45" fmla="*/ 1489 h 2048"/>
              <a:gd name="T46" fmla="*/ 655 w 2048"/>
              <a:gd name="T47" fmla="*/ 787 h 2048"/>
              <a:gd name="T48" fmla="*/ 984 w 2048"/>
              <a:gd name="T49" fmla="*/ 787 h 2048"/>
              <a:gd name="T50" fmla="*/ 1701 w 2048"/>
              <a:gd name="T51" fmla="*/ 1520 h 2048"/>
              <a:gd name="T52" fmla="*/ 1636 w 2048"/>
              <a:gd name="T53" fmla="*/ 1618 h 2048"/>
              <a:gd name="T54" fmla="*/ 1051 w 2048"/>
              <a:gd name="T55" fmla="*/ 1269 h 2048"/>
              <a:gd name="T56" fmla="*/ 834 w 2048"/>
              <a:gd name="T57" fmla="*/ 1509 h 2048"/>
              <a:gd name="T58" fmla="*/ 534 w 2048"/>
              <a:gd name="T59" fmla="*/ 1237 h 2048"/>
              <a:gd name="T60" fmla="*/ 239 w 2048"/>
              <a:gd name="T61" fmla="*/ 1219 h 2048"/>
              <a:gd name="T62" fmla="*/ 94 w 2048"/>
              <a:gd name="T63" fmla="*/ 869 h 2048"/>
              <a:gd name="T64" fmla="*/ 290 w 2048"/>
              <a:gd name="T65" fmla="*/ 647 h 2048"/>
              <a:gd name="T66" fmla="*/ 309 w 2048"/>
              <a:gd name="T67" fmla="*/ 243 h 2048"/>
              <a:gd name="T68" fmla="*/ 670 w 2048"/>
              <a:gd name="T69" fmla="*/ 265 h 2048"/>
              <a:gd name="T70" fmla="*/ 903 w 2048"/>
              <a:gd name="T71" fmla="*/ 265 h 2048"/>
              <a:gd name="T72" fmla="*/ 1265 w 2048"/>
              <a:gd name="T73" fmla="*/ 243 h 2048"/>
              <a:gd name="T74" fmla="*/ 1284 w 2048"/>
              <a:gd name="T75" fmla="*/ 647 h 2048"/>
              <a:gd name="T76" fmla="*/ 1480 w 2048"/>
              <a:gd name="T77" fmla="*/ 869 h 2048"/>
              <a:gd name="T78" fmla="*/ 1311 w 2048"/>
              <a:gd name="T79" fmla="*/ 1038 h 2048"/>
              <a:gd name="T80" fmla="*/ 1493 w 2048"/>
              <a:gd name="T81" fmla="*/ 641 h 2048"/>
              <a:gd name="T82" fmla="*/ 1310 w 2048"/>
              <a:gd name="T83" fmla="*/ 197 h 2048"/>
              <a:gd name="T84" fmla="*/ 834 w 2048"/>
              <a:gd name="T85" fmla="*/ 0 h 2048"/>
              <a:gd name="T86" fmla="*/ 391 w 2048"/>
              <a:gd name="T87" fmla="*/ 185 h 2048"/>
              <a:gd name="T88" fmla="*/ 233 w 2048"/>
              <a:gd name="T89" fmla="*/ 611 h 2048"/>
              <a:gd name="T90" fmla="*/ 233 w 2048"/>
              <a:gd name="T91" fmla="*/ 963 h 2048"/>
              <a:gd name="T92" fmla="*/ 391 w 2048"/>
              <a:gd name="T93" fmla="*/ 1389 h 2048"/>
              <a:gd name="T94" fmla="*/ 834 w 2048"/>
              <a:gd name="T95" fmla="*/ 1574 h 2048"/>
              <a:gd name="T96" fmla="*/ 1067 w 2048"/>
              <a:gd name="T97" fmla="*/ 967 h 2048"/>
              <a:gd name="T98" fmla="*/ 533 w 2048"/>
              <a:gd name="T99" fmla="*/ 527 h 2048"/>
              <a:gd name="T100" fmla="*/ 1053 w 2048"/>
              <a:gd name="T101" fmla="*/ 923 h 2048"/>
              <a:gd name="T102" fmla="*/ 962 w 2048"/>
              <a:gd name="T103" fmla="*/ 1029 h 2048"/>
              <a:gd name="T104" fmla="*/ 443 w 2048"/>
              <a:gd name="T105" fmla="*/ 669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48" h="2048">
                <a:moveTo>
                  <a:pt x="1986" y="1413"/>
                </a:moveTo>
                <a:cubicBezTo>
                  <a:pt x="1892" y="1395"/>
                  <a:pt x="1892" y="1395"/>
                  <a:pt x="1892" y="1395"/>
                </a:cubicBezTo>
                <a:cubicBezTo>
                  <a:pt x="1887" y="1378"/>
                  <a:pt x="1880" y="1361"/>
                  <a:pt x="1872" y="1345"/>
                </a:cubicBezTo>
                <a:cubicBezTo>
                  <a:pt x="1925" y="1266"/>
                  <a:pt x="1925" y="1266"/>
                  <a:pt x="1925" y="1266"/>
                </a:cubicBezTo>
                <a:cubicBezTo>
                  <a:pt x="1945" y="1235"/>
                  <a:pt x="1941" y="1194"/>
                  <a:pt x="1915" y="1168"/>
                </a:cubicBezTo>
                <a:cubicBezTo>
                  <a:pt x="1872" y="1125"/>
                  <a:pt x="1872" y="1125"/>
                  <a:pt x="1872" y="1125"/>
                </a:cubicBezTo>
                <a:cubicBezTo>
                  <a:pt x="1846" y="1099"/>
                  <a:pt x="1805" y="1095"/>
                  <a:pt x="1774" y="1115"/>
                </a:cubicBezTo>
                <a:cubicBezTo>
                  <a:pt x="1695" y="1168"/>
                  <a:pt x="1695" y="1168"/>
                  <a:pt x="1695" y="1168"/>
                </a:cubicBezTo>
                <a:cubicBezTo>
                  <a:pt x="1679" y="1160"/>
                  <a:pt x="1662" y="1153"/>
                  <a:pt x="1645" y="1147"/>
                </a:cubicBezTo>
                <a:cubicBezTo>
                  <a:pt x="1626" y="1054"/>
                  <a:pt x="1626" y="1054"/>
                  <a:pt x="1626" y="1054"/>
                </a:cubicBezTo>
                <a:cubicBezTo>
                  <a:pt x="1619" y="1018"/>
                  <a:pt x="1587" y="992"/>
                  <a:pt x="1550" y="992"/>
                </a:cubicBezTo>
                <a:cubicBezTo>
                  <a:pt x="1489" y="992"/>
                  <a:pt x="1489" y="992"/>
                  <a:pt x="1489" y="992"/>
                </a:cubicBezTo>
                <a:cubicBezTo>
                  <a:pt x="1452" y="992"/>
                  <a:pt x="1420" y="1018"/>
                  <a:pt x="1413" y="1054"/>
                </a:cubicBezTo>
                <a:cubicBezTo>
                  <a:pt x="1395" y="1147"/>
                  <a:pt x="1395" y="1147"/>
                  <a:pt x="1395" y="1147"/>
                </a:cubicBezTo>
                <a:cubicBezTo>
                  <a:pt x="1378" y="1153"/>
                  <a:pt x="1361" y="1160"/>
                  <a:pt x="1345" y="1168"/>
                </a:cubicBezTo>
                <a:cubicBezTo>
                  <a:pt x="1266" y="1115"/>
                  <a:pt x="1266" y="1115"/>
                  <a:pt x="1266" y="1115"/>
                </a:cubicBezTo>
                <a:cubicBezTo>
                  <a:pt x="1235" y="1095"/>
                  <a:pt x="1194" y="1099"/>
                  <a:pt x="1168" y="1125"/>
                </a:cubicBezTo>
                <a:cubicBezTo>
                  <a:pt x="1125" y="1168"/>
                  <a:pt x="1125" y="1168"/>
                  <a:pt x="1125" y="1168"/>
                </a:cubicBezTo>
                <a:cubicBezTo>
                  <a:pt x="1099" y="1194"/>
                  <a:pt x="1095" y="1235"/>
                  <a:pt x="1115" y="1266"/>
                </a:cubicBezTo>
                <a:cubicBezTo>
                  <a:pt x="1168" y="1345"/>
                  <a:pt x="1168" y="1345"/>
                  <a:pt x="1168" y="1345"/>
                </a:cubicBezTo>
                <a:cubicBezTo>
                  <a:pt x="1157" y="1367"/>
                  <a:pt x="1148" y="1390"/>
                  <a:pt x="1141" y="1414"/>
                </a:cubicBezTo>
                <a:cubicBezTo>
                  <a:pt x="1137" y="1431"/>
                  <a:pt x="1147" y="1449"/>
                  <a:pt x="1164" y="1454"/>
                </a:cubicBezTo>
                <a:cubicBezTo>
                  <a:pt x="1181" y="1458"/>
                  <a:pt x="1199" y="1448"/>
                  <a:pt x="1204" y="1431"/>
                </a:cubicBezTo>
                <a:cubicBezTo>
                  <a:pt x="1211" y="1406"/>
                  <a:pt x="1221" y="1382"/>
                  <a:pt x="1234" y="1359"/>
                </a:cubicBezTo>
                <a:cubicBezTo>
                  <a:pt x="1240" y="1348"/>
                  <a:pt x="1239" y="1335"/>
                  <a:pt x="1232" y="1325"/>
                </a:cubicBezTo>
                <a:cubicBezTo>
                  <a:pt x="1169" y="1230"/>
                  <a:pt x="1169" y="1230"/>
                  <a:pt x="1169" y="1230"/>
                </a:cubicBezTo>
                <a:cubicBezTo>
                  <a:pt x="1165" y="1225"/>
                  <a:pt x="1166" y="1218"/>
                  <a:pt x="1170" y="1214"/>
                </a:cubicBezTo>
                <a:cubicBezTo>
                  <a:pt x="1214" y="1170"/>
                  <a:pt x="1214" y="1170"/>
                  <a:pt x="1214" y="1170"/>
                </a:cubicBezTo>
                <a:cubicBezTo>
                  <a:pt x="1218" y="1166"/>
                  <a:pt x="1225" y="1165"/>
                  <a:pt x="1230" y="1169"/>
                </a:cubicBezTo>
                <a:cubicBezTo>
                  <a:pt x="1325" y="1232"/>
                  <a:pt x="1325" y="1232"/>
                  <a:pt x="1325" y="1232"/>
                </a:cubicBezTo>
                <a:cubicBezTo>
                  <a:pt x="1335" y="1239"/>
                  <a:pt x="1348" y="1240"/>
                  <a:pt x="1359" y="1234"/>
                </a:cubicBezTo>
                <a:cubicBezTo>
                  <a:pt x="1382" y="1221"/>
                  <a:pt x="1406" y="1211"/>
                  <a:pt x="1431" y="1204"/>
                </a:cubicBezTo>
                <a:cubicBezTo>
                  <a:pt x="1443" y="1200"/>
                  <a:pt x="1452" y="1191"/>
                  <a:pt x="1454" y="1179"/>
                </a:cubicBezTo>
                <a:cubicBezTo>
                  <a:pt x="1477" y="1067"/>
                  <a:pt x="1477" y="1067"/>
                  <a:pt x="1477" y="1067"/>
                </a:cubicBezTo>
                <a:cubicBezTo>
                  <a:pt x="1478" y="1061"/>
                  <a:pt x="1483" y="1056"/>
                  <a:pt x="1489" y="1056"/>
                </a:cubicBezTo>
                <a:cubicBezTo>
                  <a:pt x="1550" y="1056"/>
                  <a:pt x="1550" y="1056"/>
                  <a:pt x="1550" y="1056"/>
                </a:cubicBezTo>
                <a:cubicBezTo>
                  <a:pt x="1557" y="1056"/>
                  <a:pt x="1562" y="1061"/>
                  <a:pt x="1563" y="1067"/>
                </a:cubicBezTo>
                <a:cubicBezTo>
                  <a:pt x="1585" y="1179"/>
                  <a:pt x="1585" y="1179"/>
                  <a:pt x="1585" y="1179"/>
                </a:cubicBezTo>
                <a:cubicBezTo>
                  <a:pt x="1588" y="1191"/>
                  <a:pt x="1597" y="1200"/>
                  <a:pt x="1608" y="1204"/>
                </a:cubicBezTo>
                <a:cubicBezTo>
                  <a:pt x="1634" y="1211"/>
                  <a:pt x="1658" y="1221"/>
                  <a:pt x="1681" y="1234"/>
                </a:cubicBezTo>
                <a:cubicBezTo>
                  <a:pt x="1691" y="1240"/>
                  <a:pt x="1704" y="1239"/>
                  <a:pt x="1714" y="1232"/>
                </a:cubicBezTo>
                <a:cubicBezTo>
                  <a:pt x="1810" y="1169"/>
                  <a:pt x="1810" y="1169"/>
                  <a:pt x="1810" y="1169"/>
                </a:cubicBezTo>
                <a:cubicBezTo>
                  <a:pt x="1815" y="1165"/>
                  <a:pt x="1822" y="1166"/>
                  <a:pt x="1826" y="1170"/>
                </a:cubicBezTo>
                <a:cubicBezTo>
                  <a:pt x="1869" y="1214"/>
                  <a:pt x="1869" y="1214"/>
                  <a:pt x="1869" y="1214"/>
                </a:cubicBezTo>
                <a:cubicBezTo>
                  <a:pt x="1874" y="1218"/>
                  <a:pt x="1874" y="1225"/>
                  <a:pt x="1871" y="1230"/>
                </a:cubicBezTo>
                <a:cubicBezTo>
                  <a:pt x="1807" y="1325"/>
                  <a:pt x="1807" y="1325"/>
                  <a:pt x="1807" y="1325"/>
                </a:cubicBezTo>
                <a:cubicBezTo>
                  <a:pt x="1801" y="1335"/>
                  <a:pt x="1800" y="1348"/>
                  <a:pt x="1806" y="1359"/>
                </a:cubicBezTo>
                <a:cubicBezTo>
                  <a:pt x="1819" y="1382"/>
                  <a:pt x="1829" y="1406"/>
                  <a:pt x="1836" y="1431"/>
                </a:cubicBezTo>
                <a:cubicBezTo>
                  <a:pt x="1839" y="1443"/>
                  <a:pt x="1849" y="1452"/>
                  <a:pt x="1861" y="1454"/>
                </a:cubicBezTo>
                <a:cubicBezTo>
                  <a:pt x="1973" y="1477"/>
                  <a:pt x="1973" y="1477"/>
                  <a:pt x="1973" y="1477"/>
                </a:cubicBezTo>
                <a:cubicBezTo>
                  <a:pt x="1979" y="1478"/>
                  <a:pt x="1983" y="1483"/>
                  <a:pt x="1983" y="1489"/>
                </a:cubicBezTo>
                <a:cubicBezTo>
                  <a:pt x="1983" y="1550"/>
                  <a:pt x="1983" y="1550"/>
                  <a:pt x="1983" y="1550"/>
                </a:cubicBezTo>
                <a:cubicBezTo>
                  <a:pt x="1983" y="1557"/>
                  <a:pt x="1979" y="1562"/>
                  <a:pt x="1973" y="1563"/>
                </a:cubicBezTo>
                <a:cubicBezTo>
                  <a:pt x="1861" y="1585"/>
                  <a:pt x="1861" y="1585"/>
                  <a:pt x="1861" y="1585"/>
                </a:cubicBezTo>
                <a:cubicBezTo>
                  <a:pt x="1849" y="1588"/>
                  <a:pt x="1839" y="1597"/>
                  <a:pt x="1836" y="1608"/>
                </a:cubicBezTo>
                <a:cubicBezTo>
                  <a:pt x="1829" y="1634"/>
                  <a:pt x="1819" y="1658"/>
                  <a:pt x="1806" y="1681"/>
                </a:cubicBezTo>
                <a:cubicBezTo>
                  <a:pt x="1800" y="1691"/>
                  <a:pt x="1801" y="1704"/>
                  <a:pt x="1807" y="1714"/>
                </a:cubicBezTo>
                <a:cubicBezTo>
                  <a:pt x="1871" y="1810"/>
                  <a:pt x="1871" y="1810"/>
                  <a:pt x="1871" y="1810"/>
                </a:cubicBezTo>
                <a:cubicBezTo>
                  <a:pt x="1874" y="1815"/>
                  <a:pt x="1874" y="1822"/>
                  <a:pt x="1869" y="1826"/>
                </a:cubicBezTo>
                <a:cubicBezTo>
                  <a:pt x="1826" y="1869"/>
                  <a:pt x="1826" y="1869"/>
                  <a:pt x="1826" y="1869"/>
                </a:cubicBezTo>
                <a:cubicBezTo>
                  <a:pt x="1822" y="1874"/>
                  <a:pt x="1815" y="1874"/>
                  <a:pt x="1810" y="1871"/>
                </a:cubicBezTo>
                <a:cubicBezTo>
                  <a:pt x="1714" y="1807"/>
                  <a:pt x="1714" y="1807"/>
                  <a:pt x="1714" y="1807"/>
                </a:cubicBezTo>
                <a:cubicBezTo>
                  <a:pt x="1704" y="1801"/>
                  <a:pt x="1691" y="1800"/>
                  <a:pt x="1681" y="1806"/>
                </a:cubicBezTo>
                <a:cubicBezTo>
                  <a:pt x="1658" y="1819"/>
                  <a:pt x="1634" y="1829"/>
                  <a:pt x="1608" y="1836"/>
                </a:cubicBezTo>
                <a:cubicBezTo>
                  <a:pt x="1597" y="1839"/>
                  <a:pt x="1588" y="1849"/>
                  <a:pt x="1585" y="1861"/>
                </a:cubicBezTo>
                <a:cubicBezTo>
                  <a:pt x="1563" y="1973"/>
                  <a:pt x="1563" y="1973"/>
                  <a:pt x="1563" y="1973"/>
                </a:cubicBezTo>
                <a:cubicBezTo>
                  <a:pt x="1562" y="1979"/>
                  <a:pt x="1557" y="1983"/>
                  <a:pt x="1550" y="1983"/>
                </a:cubicBezTo>
                <a:cubicBezTo>
                  <a:pt x="1489" y="1983"/>
                  <a:pt x="1489" y="1983"/>
                  <a:pt x="1489" y="1983"/>
                </a:cubicBezTo>
                <a:cubicBezTo>
                  <a:pt x="1483" y="1983"/>
                  <a:pt x="1478" y="1979"/>
                  <a:pt x="1477" y="1973"/>
                </a:cubicBezTo>
                <a:cubicBezTo>
                  <a:pt x="1454" y="1861"/>
                  <a:pt x="1454" y="1861"/>
                  <a:pt x="1454" y="1861"/>
                </a:cubicBezTo>
                <a:cubicBezTo>
                  <a:pt x="1452" y="1849"/>
                  <a:pt x="1443" y="1839"/>
                  <a:pt x="1431" y="1836"/>
                </a:cubicBezTo>
                <a:cubicBezTo>
                  <a:pt x="1406" y="1829"/>
                  <a:pt x="1382" y="1819"/>
                  <a:pt x="1359" y="1806"/>
                </a:cubicBezTo>
                <a:cubicBezTo>
                  <a:pt x="1348" y="1800"/>
                  <a:pt x="1335" y="1801"/>
                  <a:pt x="1325" y="1807"/>
                </a:cubicBezTo>
                <a:cubicBezTo>
                  <a:pt x="1230" y="1871"/>
                  <a:pt x="1230" y="1871"/>
                  <a:pt x="1230" y="1871"/>
                </a:cubicBezTo>
                <a:cubicBezTo>
                  <a:pt x="1225" y="1874"/>
                  <a:pt x="1218" y="1874"/>
                  <a:pt x="1214" y="1869"/>
                </a:cubicBezTo>
                <a:cubicBezTo>
                  <a:pt x="1170" y="1826"/>
                  <a:pt x="1170" y="1826"/>
                  <a:pt x="1170" y="1826"/>
                </a:cubicBezTo>
                <a:cubicBezTo>
                  <a:pt x="1166" y="1822"/>
                  <a:pt x="1165" y="1815"/>
                  <a:pt x="1169" y="1810"/>
                </a:cubicBezTo>
                <a:cubicBezTo>
                  <a:pt x="1232" y="1714"/>
                  <a:pt x="1232" y="1714"/>
                  <a:pt x="1232" y="1714"/>
                </a:cubicBezTo>
                <a:cubicBezTo>
                  <a:pt x="1239" y="1704"/>
                  <a:pt x="1240" y="1691"/>
                  <a:pt x="1234" y="1681"/>
                </a:cubicBezTo>
                <a:cubicBezTo>
                  <a:pt x="1221" y="1658"/>
                  <a:pt x="1211" y="1634"/>
                  <a:pt x="1204" y="1608"/>
                </a:cubicBezTo>
                <a:cubicBezTo>
                  <a:pt x="1200" y="1597"/>
                  <a:pt x="1191" y="1588"/>
                  <a:pt x="1179" y="1585"/>
                </a:cubicBezTo>
                <a:cubicBezTo>
                  <a:pt x="1067" y="1563"/>
                  <a:pt x="1067" y="1563"/>
                  <a:pt x="1067" y="1563"/>
                </a:cubicBezTo>
                <a:cubicBezTo>
                  <a:pt x="1061" y="1562"/>
                  <a:pt x="1056" y="1557"/>
                  <a:pt x="1056" y="1550"/>
                </a:cubicBezTo>
                <a:cubicBezTo>
                  <a:pt x="1056" y="1489"/>
                  <a:pt x="1056" y="1489"/>
                  <a:pt x="1056" y="1489"/>
                </a:cubicBezTo>
                <a:cubicBezTo>
                  <a:pt x="1056" y="1483"/>
                  <a:pt x="1061" y="1478"/>
                  <a:pt x="1067" y="1477"/>
                </a:cubicBezTo>
                <a:cubicBezTo>
                  <a:pt x="1073" y="1475"/>
                  <a:pt x="1073" y="1475"/>
                  <a:pt x="1073" y="1475"/>
                </a:cubicBezTo>
                <a:cubicBezTo>
                  <a:pt x="1091" y="1472"/>
                  <a:pt x="1102" y="1455"/>
                  <a:pt x="1099" y="1437"/>
                </a:cubicBezTo>
                <a:cubicBezTo>
                  <a:pt x="1095" y="1420"/>
                  <a:pt x="1078" y="1408"/>
                  <a:pt x="1061" y="1412"/>
                </a:cubicBezTo>
                <a:cubicBezTo>
                  <a:pt x="1054" y="1413"/>
                  <a:pt x="1054" y="1413"/>
                  <a:pt x="1054" y="1413"/>
                </a:cubicBezTo>
                <a:cubicBezTo>
                  <a:pt x="1018" y="1420"/>
                  <a:pt x="992" y="1452"/>
                  <a:pt x="992" y="1489"/>
                </a:cubicBezTo>
                <a:cubicBezTo>
                  <a:pt x="992" y="1550"/>
                  <a:pt x="992" y="1550"/>
                  <a:pt x="992" y="1550"/>
                </a:cubicBezTo>
                <a:cubicBezTo>
                  <a:pt x="992" y="1587"/>
                  <a:pt x="1018" y="1619"/>
                  <a:pt x="1054" y="1626"/>
                </a:cubicBezTo>
                <a:cubicBezTo>
                  <a:pt x="1147" y="1645"/>
                  <a:pt x="1147" y="1645"/>
                  <a:pt x="1147" y="1645"/>
                </a:cubicBezTo>
                <a:cubicBezTo>
                  <a:pt x="1153" y="1662"/>
                  <a:pt x="1160" y="1679"/>
                  <a:pt x="1168" y="1695"/>
                </a:cubicBezTo>
                <a:cubicBezTo>
                  <a:pt x="1115" y="1774"/>
                  <a:pt x="1115" y="1774"/>
                  <a:pt x="1115" y="1774"/>
                </a:cubicBezTo>
                <a:cubicBezTo>
                  <a:pt x="1095" y="1805"/>
                  <a:pt x="1099" y="1846"/>
                  <a:pt x="1125" y="1872"/>
                </a:cubicBezTo>
                <a:cubicBezTo>
                  <a:pt x="1168" y="1915"/>
                  <a:pt x="1168" y="1915"/>
                  <a:pt x="1168" y="1915"/>
                </a:cubicBezTo>
                <a:cubicBezTo>
                  <a:pt x="1194" y="1941"/>
                  <a:pt x="1235" y="1945"/>
                  <a:pt x="1266" y="1925"/>
                </a:cubicBezTo>
                <a:cubicBezTo>
                  <a:pt x="1345" y="1872"/>
                  <a:pt x="1345" y="1872"/>
                  <a:pt x="1345" y="1872"/>
                </a:cubicBezTo>
                <a:cubicBezTo>
                  <a:pt x="1361" y="1880"/>
                  <a:pt x="1378" y="1887"/>
                  <a:pt x="1395" y="1892"/>
                </a:cubicBezTo>
                <a:cubicBezTo>
                  <a:pt x="1413" y="1986"/>
                  <a:pt x="1413" y="1986"/>
                  <a:pt x="1413" y="1986"/>
                </a:cubicBezTo>
                <a:cubicBezTo>
                  <a:pt x="1420" y="2022"/>
                  <a:pt x="1452" y="2048"/>
                  <a:pt x="1489" y="2048"/>
                </a:cubicBezTo>
                <a:cubicBezTo>
                  <a:pt x="1550" y="2048"/>
                  <a:pt x="1550" y="2048"/>
                  <a:pt x="1550" y="2048"/>
                </a:cubicBezTo>
                <a:cubicBezTo>
                  <a:pt x="1587" y="2048"/>
                  <a:pt x="1619" y="2022"/>
                  <a:pt x="1626" y="1986"/>
                </a:cubicBezTo>
                <a:cubicBezTo>
                  <a:pt x="1645" y="1892"/>
                  <a:pt x="1645" y="1892"/>
                  <a:pt x="1645" y="1892"/>
                </a:cubicBezTo>
                <a:cubicBezTo>
                  <a:pt x="1662" y="1887"/>
                  <a:pt x="1679" y="1880"/>
                  <a:pt x="1695" y="1872"/>
                </a:cubicBezTo>
                <a:cubicBezTo>
                  <a:pt x="1774" y="1925"/>
                  <a:pt x="1774" y="1925"/>
                  <a:pt x="1774" y="1925"/>
                </a:cubicBezTo>
                <a:cubicBezTo>
                  <a:pt x="1805" y="1945"/>
                  <a:pt x="1846" y="1941"/>
                  <a:pt x="1872" y="1915"/>
                </a:cubicBezTo>
                <a:cubicBezTo>
                  <a:pt x="1915" y="1872"/>
                  <a:pt x="1915" y="1872"/>
                  <a:pt x="1915" y="1872"/>
                </a:cubicBezTo>
                <a:cubicBezTo>
                  <a:pt x="1941" y="1846"/>
                  <a:pt x="1945" y="1805"/>
                  <a:pt x="1925" y="1774"/>
                </a:cubicBezTo>
                <a:cubicBezTo>
                  <a:pt x="1872" y="1695"/>
                  <a:pt x="1872" y="1695"/>
                  <a:pt x="1872" y="1695"/>
                </a:cubicBezTo>
                <a:cubicBezTo>
                  <a:pt x="1880" y="1679"/>
                  <a:pt x="1887" y="1662"/>
                  <a:pt x="1892" y="1645"/>
                </a:cubicBezTo>
                <a:cubicBezTo>
                  <a:pt x="1986" y="1626"/>
                  <a:pt x="1986" y="1626"/>
                  <a:pt x="1986" y="1626"/>
                </a:cubicBezTo>
                <a:cubicBezTo>
                  <a:pt x="2022" y="1619"/>
                  <a:pt x="2048" y="1587"/>
                  <a:pt x="2048" y="1550"/>
                </a:cubicBezTo>
                <a:cubicBezTo>
                  <a:pt x="2048" y="1489"/>
                  <a:pt x="2048" y="1489"/>
                  <a:pt x="2048" y="1489"/>
                </a:cubicBezTo>
                <a:cubicBezTo>
                  <a:pt x="2048" y="1452"/>
                  <a:pt x="2022" y="1420"/>
                  <a:pt x="1986" y="1413"/>
                </a:cubicBezTo>
                <a:close/>
                <a:moveTo>
                  <a:pt x="787" y="919"/>
                </a:moveTo>
                <a:cubicBezTo>
                  <a:pt x="860" y="919"/>
                  <a:pt x="919" y="860"/>
                  <a:pt x="919" y="787"/>
                </a:cubicBezTo>
                <a:cubicBezTo>
                  <a:pt x="919" y="714"/>
                  <a:pt x="860" y="655"/>
                  <a:pt x="787" y="655"/>
                </a:cubicBezTo>
                <a:cubicBezTo>
                  <a:pt x="714" y="655"/>
                  <a:pt x="655" y="714"/>
                  <a:pt x="655" y="787"/>
                </a:cubicBezTo>
                <a:cubicBezTo>
                  <a:pt x="655" y="860"/>
                  <a:pt x="714" y="919"/>
                  <a:pt x="787" y="919"/>
                </a:cubicBezTo>
                <a:close/>
                <a:moveTo>
                  <a:pt x="787" y="984"/>
                </a:moveTo>
                <a:cubicBezTo>
                  <a:pt x="678" y="984"/>
                  <a:pt x="590" y="895"/>
                  <a:pt x="590" y="787"/>
                </a:cubicBezTo>
                <a:cubicBezTo>
                  <a:pt x="590" y="678"/>
                  <a:pt x="678" y="590"/>
                  <a:pt x="787" y="590"/>
                </a:cubicBezTo>
                <a:cubicBezTo>
                  <a:pt x="895" y="590"/>
                  <a:pt x="984" y="678"/>
                  <a:pt x="984" y="787"/>
                </a:cubicBezTo>
                <a:cubicBezTo>
                  <a:pt x="984" y="895"/>
                  <a:pt x="895" y="984"/>
                  <a:pt x="787" y="984"/>
                </a:cubicBezTo>
                <a:close/>
                <a:moveTo>
                  <a:pt x="1520" y="1403"/>
                </a:moveTo>
                <a:cubicBezTo>
                  <a:pt x="1584" y="1403"/>
                  <a:pt x="1636" y="1456"/>
                  <a:pt x="1636" y="1520"/>
                </a:cubicBezTo>
                <a:cubicBezTo>
                  <a:pt x="1636" y="1538"/>
                  <a:pt x="1651" y="1552"/>
                  <a:pt x="1669" y="1552"/>
                </a:cubicBezTo>
                <a:cubicBezTo>
                  <a:pt x="1686" y="1552"/>
                  <a:pt x="1701" y="1538"/>
                  <a:pt x="1701" y="1520"/>
                </a:cubicBezTo>
                <a:cubicBezTo>
                  <a:pt x="1701" y="1420"/>
                  <a:pt x="1620" y="1339"/>
                  <a:pt x="1520" y="1339"/>
                </a:cubicBezTo>
                <a:cubicBezTo>
                  <a:pt x="1420" y="1339"/>
                  <a:pt x="1339" y="1420"/>
                  <a:pt x="1339" y="1520"/>
                </a:cubicBezTo>
                <a:cubicBezTo>
                  <a:pt x="1339" y="1620"/>
                  <a:pt x="1420" y="1701"/>
                  <a:pt x="1520" y="1701"/>
                </a:cubicBezTo>
                <a:cubicBezTo>
                  <a:pt x="1560" y="1701"/>
                  <a:pt x="1599" y="1688"/>
                  <a:pt x="1630" y="1663"/>
                </a:cubicBezTo>
                <a:cubicBezTo>
                  <a:pt x="1645" y="1652"/>
                  <a:pt x="1647" y="1632"/>
                  <a:pt x="1636" y="1618"/>
                </a:cubicBezTo>
                <a:cubicBezTo>
                  <a:pt x="1625" y="1604"/>
                  <a:pt x="1605" y="1601"/>
                  <a:pt x="1591" y="1612"/>
                </a:cubicBezTo>
                <a:cubicBezTo>
                  <a:pt x="1570" y="1628"/>
                  <a:pt x="1546" y="1636"/>
                  <a:pt x="1520" y="1636"/>
                </a:cubicBezTo>
                <a:cubicBezTo>
                  <a:pt x="1456" y="1636"/>
                  <a:pt x="1403" y="1584"/>
                  <a:pt x="1403" y="1520"/>
                </a:cubicBezTo>
                <a:cubicBezTo>
                  <a:pt x="1403" y="1456"/>
                  <a:pt x="1456" y="1403"/>
                  <a:pt x="1520" y="1403"/>
                </a:cubicBezTo>
                <a:close/>
                <a:moveTo>
                  <a:pt x="1051" y="1269"/>
                </a:moveTo>
                <a:cubicBezTo>
                  <a:pt x="1043" y="1253"/>
                  <a:pt x="1024" y="1246"/>
                  <a:pt x="1008" y="1253"/>
                </a:cubicBezTo>
                <a:cubicBezTo>
                  <a:pt x="982" y="1266"/>
                  <a:pt x="954" y="1276"/>
                  <a:pt x="926" y="1284"/>
                </a:cubicBezTo>
                <a:cubicBezTo>
                  <a:pt x="915" y="1287"/>
                  <a:pt x="906" y="1297"/>
                  <a:pt x="903" y="1309"/>
                </a:cubicBezTo>
                <a:cubicBezTo>
                  <a:pt x="869" y="1480"/>
                  <a:pt x="869" y="1480"/>
                  <a:pt x="869" y="1480"/>
                </a:cubicBezTo>
                <a:cubicBezTo>
                  <a:pt x="866" y="1497"/>
                  <a:pt x="851" y="1509"/>
                  <a:pt x="834" y="1509"/>
                </a:cubicBezTo>
                <a:cubicBezTo>
                  <a:pt x="740" y="1509"/>
                  <a:pt x="740" y="1509"/>
                  <a:pt x="740" y="1509"/>
                </a:cubicBezTo>
                <a:cubicBezTo>
                  <a:pt x="723" y="1509"/>
                  <a:pt x="708" y="1497"/>
                  <a:pt x="705" y="1480"/>
                </a:cubicBezTo>
                <a:cubicBezTo>
                  <a:pt x="670" y="1309"/>
                  <a:pt x="670" y="1309"/>
                  <a:pt x="670" y="1309"/>
                </a:cubicBezTo>
                <a:cubicBezTo>
                  <a:pt x="668" y="1297"/>
                  <a:pt x="659" y="1287"/>
                  <a:pt x="647" y="1284"/>
                </a:cubicBezTo>
                <a:cubicBezTo>
                  <a:pt x="608" y="1273"/>
                  <a:pt x="570" y="1257"/>
                  <a:pt x="534" y="1237"/>
                </a:cubicBezTo>
                <a:cubicBezTo>
                  <a:pt x="523" y="1231"/>
                  <a:pt x="510" y="1232"/>
                  <a:pt x="500" y="1238"/>
                </a:cubicBezTo>
                <a:cubicBezTo>
                  <a:pt x="355" y="1335"/>
                  <a:pt x="355" y="1335"/>
                  <a:pt x="355" y="1335"/>
                </a:cubicBezTo>
                <a:cubicBezTo>
                  <a:pt x="341" y="1345"/>
                  <a:pt x="321" y="1343"/>
                  <a:pt x="309" y="1331"/>
                </a:cubicBezTo>
                <a:cubicBezTo>
                  <a:pt x="243" y="1265"/>
                  <a:pt x="243" y="1265"/>
                  <a:pt x="243" y="1265"/>
                </a:cubicBezTo>
                <a:cubicBezTo>
                  <a:pt x="231" y="1252"/>
                  <a:pt x="229" y="1233"/>
                  <a:pt x="239" y="1219"/>
                </a:cubicBezTo>
                <a:cubicBezTo>
                  <a:pt x="335" y="1074"/>
                  <a:pt x="335" y="1074"/>
                  <a:pt x="335" y="1074"/>
                </a:cubicBezTo>
                <a:cubicBezTo>
                  <a:pt x="342" y="1064"/>
                  <a:pt x="343" y="1050"/>
                  <a:pt x="337" y="1040"/>
                </a:cubicBezTo>
                <a:cubicBezTo>
                  <a:pt x="317" y="1004"/>
                  <a:pt x="301" y="966"/>
                  <a:pt x="290" y="926"/>
                </a:cubicBezTo>
                <a:cubicBezTo>
                  <a:pt x="286" y="915"/>
                  <a:pt x="277" y="906"/>
                  <a:pt x="265" y="903"/>
                </a:cubicBezTo>
                <a:cubicBezTo>
                  <a:pt x="94" y="869"/>
                  <a:pt x="94" y="869"/>
                  <a:pt x="94" y="869"/>
                </a:cubicBezTo>
                <a:cubicBezTo>
                  <a:pt x="77" y="866"/>
                  <a:pt x="65" y="851"/>
                  <a:pt x="65" y="834"/>
                </a:cubicBezTo>
                <a:cubicBezTo>
                  <a:pt x="65" y="740"/>
                  <a:pt x="65" y="740"/>
                  <a:pt x="65" y="740"/>
                </a:cubicBezTo>
                <a:cubicBezTo>
                  <a:pt x="65" y="723"/>
                  <a:pt x="77" y="708"/>
                  <a:pt x="94" y="705"/>
                </a:cubicBezTo>
                <a:cubicBezTo>
                  <a:pt x="265" y="670"/>
                  <a:pt x="265" y="670"/>
                  <a:pt x="265" y="670"/>
                </a:cubicBezTo>
                <a:cubicBezTo>
                  <a:pt x="277" y="668"/>
                  <a:pt x="286" y="659"/>
                  <a:pt x="290" y="647"/>
                </a:cubicBezTo>
                <a:cubicBezTo>
                  <a:pt x="301" y="608"/>
                  <a:pt x="317" y="570"/>
                  <a:pt x="337" y="534"/>
                </a:cubicBezTo>
                <a:cubicBezTo>
                  <a:pt x="343" y="523"/>
                  <a:pt x="342" y="510"/>
                  <a:pt x="335" y="500"/>
                </a:cubicBezTo>
                <a:cubicBezTo>
                  <a:pt x="239" y="355"/>
                  <a:pt x="239" y="355"/>
                  <a:pt x="239" y="355"/>
                </a:cubicBezTo>
                <a:cubicBezTo>
                  <a:pt x="229" y="341"/>
                  <a:pt x="231" y="321"/>
                  <a:pt x="243" y="309"/>
                </a:cubicBezTo>
                <a:cubicBezTo>
                  <a:pt x="309" y="243"/>
                  <a:pt x="309" y="243"/>
                  <a:pt x="309" y="243"/>
                </a:cubicBezTo>
                <a:cubicBezTo>
                  <a:pt x="321" y="231"/>
                  <a:pt x="341" y="229"/>
                  <a:pt x="355" y="239"/>
                </a:cubicBezTo>
                <a:cubicBezTo>
                  <a:pt x="500" y="335"/>
                  <a:pt x="500" y="335"/>
                  <a:pt x="500" y="335"/>
                </a:cubicBezTo>
                <a:cubicBezTo>
                  <a:pt x="510" y="342"/>
                  <a:pt x="523" y="343"/>
                  <a:pt x="534" y="337"/>
                </a:cubicBezTo>
                <a:cubicBezTo>
                  <a:pt x="570" y="317"/>
                  <a:pt x="608" y="301"/>
                  <a:pt x="647" y="290"/>
                </a:cubicBezTo>
                <a:cubicBezTo>
                  <a:pt x="659" y="286"/>
                  <a:pt x="668" y="277"/>
                  <a:pt x="670" y="265"/>
                </a:cubicBezTo>
                <a:cubicBezTo>
                  <a:pt x="705" y="94"/>
                  <a:pt x="705" y="94"/>
                  <a:pt x="705" y="94"/>
                </a:cubicBezTo>
                <a:cubicBezTo>
                  <a:pt x="708" y="77"/>
                  <a:pt x="723" y="65"/>
                  <a:pt x="740" y="65"/>
                </a:cubicBezTo>
                <a:cubicBezTo>
                  <a:pt x="834" y="65"/>
                  <a:pt x="834" y="65"/>
                  <a:pt x="834" y="65"/>
                </a:cubicBezTo>
                <a:cubicBezTo>
                  <a:pt x="851" y="65"/>
                  <a:pt x="866" y="77"/>
                  <a:pt x="869" y="94"/>
                </a:cubicBezTo>
                <a:cubicBezTo>
                  <a:pt x="903" y="265"/>
                  <a:pt x="903" y="265"/>
                  <a:pt x="903" y="265"/>
                </a:cubicBezTo>
                <a:cubicBezTo>
                  <a:pt x="906" y="277"/>
                  <a:pt x="915" y="286"/>
                  <a:pt x="926" y="290"/>
                </a:cubicBezTo>
                <a:cubicBezTo>
                  <a:pt x="966" y="301"/>
                  <a:pt x="1004" y="317"/>
                  <a:pt x="1040" y="337"/>
                </a:cubicBezTo>
                <a:cubicBezTo>
                  <a:pt x="1050" y="343"/>
                  <a:pt x="1064" y="342"/>
                  <a:pt x="1074" y="335"/>
                </a:cubicBezTo>
                <a:cubicBezTo>
                  <a:pt x="1219" y="239"/>
                  <a:pt x="1219" y="239"/>
                  <a:pt x="1219" y="239"/>
                </a:cubicBezTo>
                <a:cubicBezTo>
                  <a:pt x="1233" y="229"/>
                  <a:pt x="1252" y="231"/>
                  <a:pt x="1265" y="243"/>
                </a:cubicBezTo>
                <a:cubicBezTo>
                  <a:pt x="1331" y="309"/>
                  <a:pt x="1331" y="309"/>
                  <a:pt x="1331" y="309"/>
                </a:cubicBezTo>
                <a:cubicBezTo>
                  <a:pt x="1343" y="321"/>
                  <a:pt x="1345" y="341"/>
                  <a:pt x="1335" y="355"/>
                </a:cubicBezTo>
                <a:cubicBezTo>
                  <a:pt x="1238" y="500"/>
                  <a:pt x="1238" y="500"/>
                  <a:pt x="1238" y="500"/>
                </a:cubicBezTo>
                <a:cubicBezTo>
                  <a:pt x="1232" y="510"/>
                  <a:pt x="1231" y="523"/>
                  <a:pt x="1237" y="534"/>
                </a:cubicBezTo>
                <a:cubicBezTo>
                  <a:pt x="1257" y="570"/>
                  <a:pt x="1273" y="608"/>
                  <a:pt x="1284" y="647"/>
                </a:cubicBezTo>
                <a:cubicBezTo>
                  <a:pt x="1287" y="659"/>
                  <a:pt x="1297" y="668"/>
                  <a:pt x="1309" y="670"/>
                </a:cubicBezTo>
                <a:cubicBezTo>
                  <a:pt x="1480" y="705"/>
                  <a:pt x="1480" y="705"/>
                  <a:pt x="1480" y="705"/>
                </a:cubicBezTo>
                <a:cubicBezTo>
                  <a:pt x="1497" y="708"/>
                  <a:pt x="1509" y="723"/>
                  <a:pt x="1509" y="740"/>
                </a:cubicBezTo>
                <a:cubicBezTo>
                  <a:pt x="1509" y="834"/>
                  <a:pt x="1509" y="834"/>
                  <a:pt x="1509" y="834"/>
                </a:cubicBezTo>
                <a:cubicBezTo>
                  <a:pt x="1509" y="851"/>
                  <a:pt x="1497" y="866"/>
                  <a:pt x="1480" y="869"/>
                </a:cubicBezTo>
                <a:cubicBezTo>
                  <a:pt x="1309" y="903"/>
                  <a:pt x="1309" y="903"/>
                  <a:pt x="1309" y="903"/>
                </a:cubicBezTo>
                <a:cubicBezTo>
                  <a:pt x="1297" y="906"/>
                  <a:pt x="1287" y="915"/>
                  <a:pt x="1284" y="926"/>
                </a:cubicBezTo>
                <a:cubicBezTo>
                  <a:pt x="1276" y="955"/>
                  <a:pt x="1265" y="983"/>
                  <a:pt x="1253" y="1010"/>
                </a:cubicBezTo>
                <a:cubicBezTo>
                  <a:pt x="1245" y="1026"/>
                  <a:pt x="1252" y="1045"/>
                  <a:pt x="1268" y="1053"/>
                </a:cubicBezTo>
                <a:cubicBezTo>
                  <a:pt x="1284" y="1061"/>
                  <a:pt x="1303" y="1054"/>
                  <a:pt x="1311" y="1038"/>
                </a:cubicBezTo>
                <a:cubicBezTo>
                  <a:pt x="1323" y="1014"/>
                  <a:pt x="1332" y="989"/>
                  <a:pt x="1341" y="963"/>
                </a:cubicBezTo>
                <a:cubicBezTo>
                  <a:pt x="1493" y="932"/>
                  <a:pt x="1493" y="932"/>
                  <a:pt x="1493" y="932"/>
                </a:cubicBezTo>
                <a:cubicBezTo>
                  <a:pt x="1540" y="923"/>
                  <a:pt x="1574" y="881"/>
                  <a:pt x="1574" y="834"/>
                </a:cubicBezTo>
                <a:cubicBezTo>
                  <a:pt x="1574" y="740"/>
                  <a:pt x="1574" y="740"/>
                  <a:pt x="1574" y="740"/>
                </a:cubicBezTo>
                <a:cubicBezTo>
                  <a:pt x="1574" y="692"/>
                  <a:pt x="1540" y="651"/>
                  <a:pt x="1493" y="641"/>
                </a:cubicBezTo>
                <a:cubicBezTo>
                  <a:pt x="1341" y="611"/>
                  <a:pt x="1341" y="611"/>
                  <a:pt x="1341" y="611"/>
                </a:cubicBezTo>
                <a:cubicBezTo>
                  <a:pt x="1331" y="579"/>
                  <a:pt x="1318" y="549"/>
                  <a:pt x="1303" y="520"/>
                </a:cubicBezTo>
                <a:cubicBezTo>
                  <a:pt x="1389" y="391"/>
                  <a:pt x="1389" y="391"/>
                  <a:pt x="1389" y="391"/>
                </a:cubicBezTo>
                <a:cubicBezTo>
                  <a:pt x="1415" y="351"/>
                  <a:pt x="1410" y="297"/>
                  <a:pt x="1376" y="263"/>
                </a:cubicBezTo>
                <a:cubicBezTo>
                  <a:pt x="1310" y="197"/>
                  <a:pt x="1310" y="197"/>
                  <a:pt x="1310" y="197"/>
                </a:cubicBezTo>
                <a:cubicBezTo>
                  <a:pt x="1276" y="164"/>
                  <a:pt x="1223" y="158"/>
                  <a:pt x="1183" y="185"/>
                </a:cubicBezTo>
                <a:cubicBezTo>
                  <a:pt x="1054" y="271"/>
                  <a:pt x="1054" y="271"/>
                  <a:pt x="1054" y="271"/>
                </a:cubicBezTo>
                <a:cubicBezTo>
                  <a:pt x="1025" y="256"/>
                  <a:pt x="994" y="243"/>
                  <a:pt x="963" y="233"/>
                </a:cubicBezTo>
                <a:cubicBezTo>
                  <a:pt x="932" y="81"/>
                  <a:pt x="932" y="81"/>
                  <a:pt x="932" y="81"/>
                </a:cubicBezTo>
                <a:cubicBezTo>
                  <a:pt x="923" y="34"/>
                  <a:pt x="881" y="0"/>
                  <a:pt x="834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692" y="0"/>
                  <a:pt x="651" y="34"/>
                  <a:pt x="641" y="81"/>
                </a:cubicBezTo>
                <a:cubicBezTo>
                  <a:pt x="611" y="233"/>
                  <a:pt x="611" y="233"/>
                  <a:pt x="611" y="233"/>
                </a:cubicBezTo>
                <a:cubicBezTo>
                  <a:pt x="579" y="243"/>
                  <a:pt x="549" y="256"/>
                  <a:pt x="520" y="271"/>
                </a:cubicBezTo>
                <a:cubicBezTo>
                  <a:pt x="391" y="185"/>
                  <a:pt x="391" y="185"/>
                  <a:pt x="391" y="185"/>
                </a:cubicBezTo>
                <a:cubicBezTo>
                  <a:pt x="351" y="158"/>
                  <a:pt x="297" y="164"/>
                  <a:pt x="263" y="197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4" y="297"/>
                  <a:pt x="158" y="351"/>
                  <a:pt x="185" y="391"/>
                </a:cubicBezTo>
                <a:cubicBezTo>
                  <a:pt x="271" y="520"/>
                  <a:pt x="271" y="520"/>
                  <a:pt x="271" y="520"/>
                </a:cubicBezTo>
                <a:cubicBezTo>
                  <a:pt x="256" y="549"/>
                  <a:pt x="243" y="579"/>
                  <a:pt x="233" y="611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34" y="651"/>
                  <a:pt x="0" y="692"/>
                  <a:pt x="0" y="740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81"/>
                  <a:pt x="34" y="923"/>
                  <a:pt x="81" y="932"/>
                </a:cubicBezTo>
                <a:cubicBezTo>
                  <a:pt x="233" y="963"/>
                  <a:pt x="233" y="963"/>
                  <a:pt x="233" y="963"/>
                </a:cubicBezTo>
                <a:cubicBezTo>
                  <a:pt x="243" y="994"/>
                  <a:pt x="256" y="1025"/>
                  <a:pt x="271" y="1054"/>
                </a:cubicBezTo>
                <a:cubicBezTo>
                  <a:pt x="185" y="1183"/>
                  <a:pt x="185" y="1183"/>
                  <a:pt x="185" y="1183"/>
                </a:cubicBezTo>
                <a:cubicBezTo>
                  <a:pt x="158" y="1223"/>
                  <a:pt x="164" y="1276"/>
                  <a:pt x="197" y="1310"/>
                </a:cubicBezTo>
                <a:cubicBezTo>
                  <a:pt x="263" y="1376"/>
                  <a:pt x="263" y="1376"/>
                  <a:pt x="263" y="1376"/>
                </a:cubicBezTo>
                <a:cubicBezTo>
                  <a:pt x="297" y="1410"/>
                  <a:pt x="351" y="1415"/>
                  <a:pt x="391" y="1389"/>
                </a:cubicBezTo>
                <a:cubicBezTo>
                  <a:pt x="520" y="1303"/>
                  <a:pt x="520" y="1303"/>
                  <a:pt x="520" y="1303"/>
                </a:cubicBezTo>
                <a:cubicBezTo>
                  <a:pt x="549" y="1318"/>
                  <a:pt x="579" y="1331"/>
                  <a:pt x="611" y="1341"/>
                </a:cubicBezTo>
                <a:cubicBezTo>
                  <a:pt x="641" y="1493"/>
                  <a:pt x="641" y="1493"/>
                  <a:pt x="641" y="1493"/>
                </a:cubicBezTo>
                <a:cubicBezTo>
                  <a:pt x="651" y="1540"/>
                  <a:pt x="692" y="1574"/>
                  <a:pt x="740" y="1574"/>
                </a:cubicBezTo>
                <a:cubicBezTo>
                  <a:pt x="834" y="1574"/>
                  <a:pt x="834" y="1574"/>
                  <a:pt x="834" y="1574"/>
                </a:cubicBezTo>
                <a:cubicBezTo>
                  <a:pt x="881" y="1574"/>
                  <a:pt x="923" y="1540"/>
                  <a:pt x="932" y="1493"/>
                </a:cubicBezTo>
                <a:cubicBezTo>
                  <a:pt x="963" y="1341"/>
                  <a:pt x="963" y="1341"/>
                  <a:pt x="963" y="1341"/>
                </a:cubicBezTo>
                <a:cubicBezTo>
                  <a:pt x="988" y="1333"/>
                  <a:pt x="1012" y="1323"/>
                  <a:pt x="1036" y="1312"/>
                </a:cubicBezTo>
                <a:cubicBezTo>
                  <a:pt x="1052" y="1304"/>
                  <a:pt x="1059" y="1285"/>
                  <a:pt x="1051" y="1269"/>
                </a:cubicBezTo>
                <a:close/>
                <a:moveTo>
                  <a:pt x="1067" y="967"/>
                </a:moveTo>
                <a:cubicBezTo>
                  <a:pt x="1072" y="969"/>
                  <a:pt x="1077" y="970"/>
                  <a:pt x="1082" y="970"/>
                </a:cubicBezTo>
                <a:cubicBezTo>
                  <a:pt x="1093" y="970"/>
                  <a:pt x="1105" y="964"/>
                  <a:pt x="1110" y="953"/>
                </a:cubicBezTo>
                <a:cubicBezTo>
                  <a:pt x="1137" y="902"/>
                  <a:pt x="1150" y="844"/>
                  <a:pt x="1150" y="787"/>
                </a:cubicBezTo>
                <a:cubicBezTo>
                  <a:pt x="1150" y="586"/>
                  <a:pt x="987" y="423"/>
                  <a:pt x="787" y="423"/>
                </a:cubicBezTo>
                <a:cubicBezTo>
                  <a:pt x="692" y="423"/>
                  <a:pt x="601" y="460"/>
                  <a:pt x="533" y="527"/>
                </a:cubicBezTo>
                <a:cubicBezTo>
                  <a:pt x="520" y="539"/>
                  <a:pt x="520" y="560"/>
                  <a:pt x="533" y="572"/>
                </a:cubicBezTo>
                <a:cubicBezTo>
                  <a:pt x="545" y="585"/>
                  <a:pt x="565" y="585"/>
                  <a:pt x="578" y="573"/>
                </a:cubicBezTo>
                <a:cubicBezTo>
                  <a:pt x="634" y="518"/>
                  <a:pt x="708" y="488"/>
                  <a:pt x="787" y="488"/>
                </a:cubicBezTo>
                <a:cubicBezTo>
                  <a:pt x="952" y="488"/>
                  <a:pt x="1086" y="622"/>
                  <a:pt x="1086" y="787"/>
                </a:cubicBezTo>
                <a:cubicBezTo>
                  <a:pt x="1086" y="835"/>
                  <a:pt x="1075" y="881"/>
                  <a:pt x="1053" y="923"/>
                </a:cubicBezTo>
                <a:cubicBezTo>
                  <a:pt x="1045" y="939"/>
                  <a:pt x="1051" y="958"/>
                  <a:pt x="1067" y="967"/>
                </a:cubicBezTo>
                <a:close/>
                <a:moveTo>
                  <a:pt x="504" y="690"/>
                </a:moveTo>
                <a:cubicBezTo>
                  <a:pt x="493" y="721"/>
                  <a:pt x="488" y="754"/>
                  <a:pt x="488" y="787"/>
                </a:cubicBezTo>
                <a:cubicBezTo>
                  <a:pt x="488" y="952"/>
                  <a:pt x="622" y="1086"/>
                  <a:pt x="787" y="1086"/>
                </a:cubicBezTo>
                <a:cubicBezTo>
                  <a:pt x="850" y="1086"/>
                  <a:pt x="911" y="1066"/>
                  <a:pt x="962" y="1029"/>
                </a:cubicBezTo>
                <a:cubicBezTo>
                  <a:pt x="976" y="1019"/>
                  <a:pt x="997" y="1022"/>
                  <a:pt x="1007" y="1036"/>
                </a:cubicBezTo>
                <a:cubicBezTo>
                  <a:pt x="1018" y="1051"/>
                  <a:pt x="1014" y="1071"/>
                  <a:pt x="1000" y="1081"/>
                </a:cubicBezTo>
                <a:cubicBezTo>
                  <a:pt x="938" y="1127"/>
                  <a:pt x="864" y="1150"/>
                  <a:pt x="787" y="1150"/>
                </a:cubicBezTo>
                <a:cubicBezTo>
                  <a:pt x="586" y="1150"/>
                  <a:pt x="423" y="987"/>
                  <a:pt x="423" y="787"/>
                </a:cubicBezTo>
                <a:cubicBezTo>
                  <a:pt x="423" y="746"/>
                  <a:pt x="430" y="707"/>
                  <a:pt x="443" y="669"/>
                </a:cubicBezTo>
                <a:cubicBezTo>
                  <a:pt x="449" y="652"/>
                  <a:pt x="467" y="643"/>
                  <a:pt x="484" y="648"/>
                </a:cubicBezTo>
                <a:cubicBezTo>
                  <a:pt x="501" y="654"/>
                  <a:pt x="510" y="673"/>
                  <a:pt x="504" y="690"/>
                </a:cubicBezTo>
                <a:close/>
              </a:path>
            </a:pathLst>
          </a:custGeom>
          <a:solidFill>
            <a:srgbClr val="4B4B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11593" y="4396177"/>
            <a:ext cx="416167" cy="438645"/>
            <a:chOff x="4008438" y="1230313"/>
            <a:chExt cx="4173538" cy="4398962"/>
          </a:xfrm>
          <a:solidFill>
            <a:srgbClr val="A30000"/>
          </a:solidFill>
        </p:grpSpPr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4008438" y="2492375"/>
              <a:ext cx="4173538" cy="3136900"/>
            </a:xfrm>
            <a:custGeom>
              <a:avLst/>
              <a:gdLst>
                <a:gd name="T0" fmla="*/ 1480 w 1939"/>
                <a:gd name="T1" fmla="*/ 1381 h 1461"/>
                <a:gd name="T2" fmla="*/ 1480 w 1939"/>
                <a:gd name="T3" fmla="*/ 107 h 1461"/>
                <a:gd name="T4" fmla="*/ 1508 w 1939"/>
                <a:gd name="T5" fmla="*/ 80 h 1461"/>
                <a:gd name="T6" fmla="*/ 1704 w 1939"/>
                <a:gd name="T7" fmla="*/ 80 h 1461"/>
                <a:gd name="T8" fmla="*/ 1731 w 1939"/>
                <a:gd name="T9" fmla="*/ 107 h 1461"/>
                <a:gd name="T10" fmla="*/ 1731 w 1939"/>
                <a:gd name="T11" fmla="*/ 1381 h 1461"/>
                <a:gd name="T12" fmla="*/ 1480 w 1939"/>
                <a:gd name="T13" fmla="*/ 1381 h 1461"/>
                <a:gd name="T14" fmla="*/ 846 w 1939"/>
                <a:gd name="T15" fmla="*/ 1381 h 1461"/>
                <a:gd name="T16" fmla="*/ 846 w 1939"/>
                <a:gd name="T17" fmla="*/ 684 h 1461"/>
                <a:gd name="T18" fmla="*/ 874 w 1939"/>
                <a:gd name="T19" fmla="*/ 657 h 1461"/>
                <a:gd name="T20" fmla="*/ 1070 w 1939"/>
                <a:gd name="T21" fmla="*/ 657 h 1461"/>
                <a:gd name="T22" fmla="*/ 1098 w 1939"/>
                <a:gd name="T23" fmla="*/ 684 h 1461"/>
                <a:gd name="T24" fmla="*/ 1098 w 1939"/>
                <a:gd name="T25" fmla="*/ 1381 h 1461"/>
                <a:gd name="T26" fmla="*/ 846 w 1939"/>
                <a:gd name="T27" fmla="*/ 1381 h 1461"/>
                <a:gd name="T28" fmla="*/ 212 w 1939"/>
                <a:gd name="T29" fmla="*/ 1381 h 1461"/>
                <a:gd name="T30" fmla="*/ 212 w 1939"/>
                <a:gd name="T31" fmla="*/ 1020 h 1461"/>
                <a:gd name="T32" fmla="*/ 240 w 1939"/>
                <a:gd name="T33" fmla="*/ 993 h 1461"/>
                <a:gd name="T34" fmla="*/ 436 w 1939"/>
                <a:gd name="T35" fmla="*/ 993 h 1461"/>
                <a:gd name="T36" fmla="*/ 464 w 1939"/>
                <a:gd name="T37" fmla="*/ 1020 h 1461"/>
                <a:gd name="T38" fmla="*/ 464 w 1939"/>
                <a:gd name="T39" fmla="*/ 1381 h 1461"/>
                <a:gd name="T40" fmla="*/ 212 w 1939"/>
                <a:gd name="T41" fmla="*/ 1381 h 1461"/>
                <a:gd name="T42" fmla="*/ 1899 w 1939"/>
                <a:gd name="T43" fmla="*/ 1381 h 1461"/>
                <a:gd name="T44" fmla="*/ 1811 w 1939"/>
                <a:gd name="T45" fmla="*/ 1381 h 1461"/>
                <a:gd name="T46" fmla="*/ 1811 w 1939"/>
                <a:gd name="T47" fmla="*/ 107 h 1461"/>
                <a:gd name="T48" fmla="*/ 1704 w 1939"/>
                <a:gd name="T49" fmla="*/ 0 h 1461"/>
                <a:gd name="T50" fmla="*/ 1508 w 1939"/>
                <a:gd name="T51" fmla="*/ 0 h 1461"/>
                <a:gd name="T52" fmla="*/ 1400 w 1939"/>
                <a:gd name="T53" fmla="*/ 107 h 1461"/>
                <a:gd name="T54" fmla="*/ 1400 w 1939"/>
                <a:gd name="T55" fmla="*/ 1381 h 1461"/>
                <a:gd name="T56" fmla="*/ 1178 w 1939"/>
                <a:gd name="T57" fmla="*/ 1381 h 1461"/>
                <a:gd name="T58" fmla="*/ 1178 w 1939"/>
                <a:gd name="T59" fmla="*/ 684 h 1461"/>
                <a:gd name="T60" fmla="*/ 1070 w 1939"/>
                <a:gd name="T61" fmla="*/ 577 h 1461"/>
                <a:gd name="T62" fmla="*/ 874 w 1939"/>
                <a:gd name="T63" fmla="*/ 577 h 1461"/>
                <a:gd name="T64" fmla="*/ 766 w 1939"/>
                <a:gd name="T65" fmla="*/ 684 h 1461"/>
                <a:gd name="T66" fmla="*/ 766 w 1939"/>
                <a:gd name="T67" fmla="*/ 1381 h 1461"/>
                <a:gd name="T68" fmla="*/ 544 w 1939"/>
                <a:gd name="T69" fmla="*/ 1381 h 1461"/>
                <a:gd name="T70" fmla="*/ 544 w 1939"/>
                <a:gd name="T71" fmla="*/ 1020 h 1461"/>
                <a:gd name="T72" fmla="*/ 436 w 1939"/>
                <a:gd name="T73" fmla="*/ 913 h 1461"/>
                <a:gd name="T74" fmla="*/ 240 w 1939"/>
                <a:gd name="T75" fmla="*/ 913 h 1461"/>
                <a:gd name="T76" fmla="*/ 132 w 1939"/>
                <a:gd name="T77" fmla="*/ 1020 h 1461"/>
                <a:gd name="T78" fmla="*/ 132 w 1939"/>
                <a:gd name="T79" fmla="*/ 1381 h 1461"/>
                <a:gd name="T80" fmla="*/ 40 w 1939"/>
                <a:gd name="T81" fmla="*/ 1381 h 1461"/>
                <a:gd name="T82" fmla="*/ 0 w 1939"/>
                <a:gd name="T83" fmla="*/ 1421 h 1461"/>
                <a:gd name="T84" fmla="*/ 40 w 1939"/>
                <a:gd name="T85" fmla="*/ 1461 h 1461"/>
                <a:gd name="T86" fmla="*/ 1899 w 1939"/>
                <a:gd name="T87" fmla="*/ 1461 h 1461"/>
                <a:gd name="T88" fmla="*/ 1939 w 1939"/>
                <a:gd name="T89" fmla="*/ 1421 h 1461"/>
                <a:gd name="T90" fmla="*/ 1899 w 1939"/>
                <a:gd name="T91" fmla="*/ 138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39" h="1461">
                  <a:moveTo>
                    <a:pt x="1480" y="1381"/>
                  </a:moveTo>
                  <a:cubicBezTo>
                    <a:pt x="1480" y="107"/>
                    <a:pt x="1480" y="107"/>
                    <a:pt x="1480" y="107"/>
                  </a:cubicBezTo>
                  <a:cubicBezTo>
                    <a:pt x="1480" y="92"/>
                    <a:pt x="1493" y="80"/>
                    <a:pt x="1508" y="80"/>
                  </a:cubicBezTo>
                  <a:cubicBezTo>
                    <a:pt x="1704" y="80"/>
                    <a:pt x="1704" y="80"/>
                    <a:pt x="1704" y="80"/>
                  </a:cubicBezTo>
                  <a:cubicBezTo>
                    <a:pt x="1719" y="80"/>
                    <a:pt x="1731" y="92"/>
                    <a:pt x="1731" y="107"/>
                  </a:cubicBezTo>
                  <a:cubicBezTo>
                    <a:pt x="1731" y="1381"/>
                    <a:pt x="1731" y="1381"/>
                    <a:pt x="1731" y="1381"/>
                  </a:cubicBezTo>
                  <a:cubicBezTo>
                    <a:pt x="1480" y="1381"/>
                    <a:pt x="1480" y="1381"/>
                    <a:pt x="1480" y="1381"/>
                  </a:cubicBezTo>
                  <a:close/>
                  <a:moveTo>
                    <a:pt x="846" y="1381"/>
                  </a:moveTo>
                  <a:cubicBezTo>
                    <a:pt x="846" y="684"/>
                    <a:pt x="846" y="684"/>
                    <a:pt x="846" y="684"/>
                  </a:cubicBezTo>
                  <a:cubicBezTo>
                    <a:pt x="846" y="669"/>
                    <a:pt x="859" y="657"/>
                    <a:pt x="874" y="657"/>
                  </a:cubicBezTo>
                  <a:cubicBezTo>
                    <a:pt x="1070" y="657"/>
                    <a:pt x="1070" y="657"/>
                    <a:pt x="1070" y="657"/>
                  </a:cubicBezTo>
                  <a:cubicBezTo>
                    <a:pt x="1085" y="657"/>
                    <a:pt x="1098" y="669"/>
                    <a:pt x="1098" y="684"/>
                  </a:cubicBezTo>
                  <a:cubicBezTo>
                    <a:pt x="1098" y="1381"/>
                    <a:pt x="1098" y="1381"/>
                    <a:pt x="1098" y="1381"/>
                  </a:cubicBezTo>
                  <a:cubicBezTo>
                    <a:pt x="846" y="1381"/>
                    <a:pt x="846" y="1381"/>
                    <a:pt x="846" y="1381"/>
                  </a:cubicBezTo>
                  <a:close/>
                  <a:moveTo>
                    <a:pt x="212" y="1381"/>
                  </a:moveTo>
                  <a:cubicBezTo>
                    <a:pt x="212" y="1020"/>
                    <a:pt x="212" y="1020"/>
                    <a:pt x="212" y="1020"/>
                  </a:cubicBezTo>
                  <a:cubicBezTo>
                    <a:pt x="212" y="1005"/>
                    <a:pt x="225" y="993"/>
                    <a:pt x="240" y="993"/>
                  </a:cubicBezTo>
                  <a:cubicBezTo>
                    <a:pt x="436" y="993"/>
                    <a:pt x="436" y="993"/>
                    <a:pt x="436" y="993"/>
                  </a:cubicBezTo>
                  <a:cubicBezTo>
                    <a:pt x="451" y="993"/>
                    <a:pt x="464" y="1005"/>
                    <a:pt x="464" y="1020"/>
                  </a:cubicBezTo>
                  <a:cubicBezTo>
                    <a:pt x="464" y="1381"/>
                    <a:pt x="464" y="1381"/>
                    <a:pt x="464" y="1381"/>
                  </a:cubicBezTo>
                  <a:cubicBezTo>
                    <a:pt x="212" y="1381"/>
                    <a:pt x="212" y="1381"/>
                    <a:pt x="212" y="1381"/>
                  </a:cubicBezTo>
                  <a:close/>
                  <a:moveTo>
                    <a:pt x="1899" y="1381"/>
                  </a:moveTo>
                  <a:cubicBezTo>
                    <a:pt x="1811" y="1381"/>
                    <a:pt x="1811" y="1381"/>
                    <a:pt x="1811" y="1381"/>
                  </a:cubicBezTo>
                  <a:cubicBezTo>
                    <a:pt x="1811" y="107"/>
                    <a:pt x="1811" y="107"/>
                    <a:pt x="1811" y="107"/>
                  </a:cubicBezTo>
                  <a:cubicBezTo>
                    <a:pt x="1811" y="48"/>
                    <a:pt x="1763" y="0"/>
                    <a:pt x="1704" y="0"/>
                  </a:cubicBezTo>
                  <a:cubicBezTo>
                    <a:pt x="1508" y="0"/>
                    <a:pt x="1508" y="0"/>
                    <a:pt x="1508" y="0"/>
                  </a:cubicBezTo>
                  <a:cubicBezTo>
                    <a:pt x="1449" y="0"/>
                    <a:pt x="1400" y="48"/>
                    <a:pt x="1400" y="107"/>
                  </a:cubicBezTo>
                  <a:cubicBezTo>
                    <a:pt x="1400" y="1381"/>
                    <a:pt x="1400" y="1381"/>
                    <a:pt x="1400" y="1381"/>
                  </a:cubicBezTo>
                  <a:cubicBezTo>
                    <a:pt x="1178" y="1381"/>
                    <a:pt x="1178" y="1381"/>
                    <a:pt x="1178" y="1381"/>
                  </a:cubicBezTo>
                  <a:cubicBezTo>
                    <a:pt x="1178" y="684"/>
                    <a:pt x="1178" y="684"/>
                    <a:pt x="1178" y="684"/>
                  </a:cubicBezTo>
                  <a:cubicBezTo>
                    <a:pt x="1178" y="625"/>
                    <a:pt x="1129" y="577"/>
                    <a:pt x="1070" y="577"/>
                  </a:cubicBezTo>
                  <a:cubicBezTo>
                    <a:pt x="874" y="577"/>
                    <a:pt x="874" y="577"/>
                    <a:pt x="874" y="577"/>
                  </a:cubicBezTo>
                  <a:cubicBezTo>
                    <a:pt x="815" y="577"/>
                    <a:pt x="766" y="625"/>
                    <a:pt x="766" y="684"/>
                  </a:cubicBezTo>
                  <a:cubicBezTo>
                    <a:pt x="766" y="1381"/>
                    <a:pt x="766" y="1381"/>
                    <a:pt x="766" y="1381"/>
                  </a:cubicBezTo>
                  <a:cubicBezTo>
                    <a:pt x="544" y="1381"/>
                    <a:pt x="544" y="1381"/>
                    <a:pt x="544" y="1381"/>
                  </a:cubicBezTo>
                  <a:cubicBezTo>
                    <a:pt x="544" y="1020"/>
                    <a:pt x="544" y="1020"/>
                    <a:pt x="544" y="1020"/>
                  </a:cubicBezTo>
                  <a:cubicBezTo>
                    <a:pt x="544" y="961"/>
                    <a:pt x="495" y="913"/>
                    <a:pt x="436" y="913"/>
                  </a:cubicBezTo>
                  <a:cubicBezTo>
                    <a:pt x="240" y="913"/>
                    <a:pt x="240" y="913"/>
                    <a:pt x="240" y="913"/>
                  </a:cubicBezTo>
                  <a:cubicBezTo>
                    <a:pt x="181" y="913"/>
                    <a:pt x="132" y="961"/>
                    <a:pt x="132" y="1020"/>
                  </a:cubicBezTo>
                  <a:cubicBezTo>
                    <a:pt x="132" y="1381"/>
                    <a:pt x="132" y="1381"/>
                    <a:pt x="132" y="1381"/>
                  </a:cubicBezTo>
                  <a:cubicBezTo>
                    <a:pt x="40" y="1381"/>
                    <a:pt x="40" y="1381"/>
                    <a:pt x="40" y="1381"/>
                  </a:cubicBezTo>
                  <a:cubicBezTo>
                    <a:pt x="18" y="1381"/>
                    <a:pt x="0" y="1399"/>
                    <a:pt x="0" y="1421"/>
                  </a:cubicBezTo>
                  <a:cubicBezTo>
                    <a:pt x="0" y="1443"/>
                    <a:pt x="18" y="1461"/>
                    <a:pt x="40" y="1461"/>
                  </a:cubicBezTo>
                  <a:cubicBezTo>
                    <a:pt x="1899" y="1461"/>
                    <a:pt x="1899" y="1461"/>
                    <a:pt x="1899" y="1461"/>
                  </a:cubicBezTo>
                  <a:cubicBezTo>
                    <a:pt x="1921" y="1461"/>
                    <a:pt x="1939" y="1443"/>
                    <a:pt x="1939" y="1421"/>
                  </a:cubicBezTo>
                  <a:cubicBezTo>
                    <a:pt x="1939" y="1399"/>
                    <a:pt x="1921" y="1381"/>
                    <a:pt x="1899" y="1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4737100" y="1230313"/>
              <a:ext cx="3171825" cy="2392363"/>
            </a:xfrm>
            <a:custGeom>
              <a:avLst/>
              <a:gdLst>
                <a:gd name="T0" fmla="*/ 44 w 1473"/>
                <a:gd name="T1" fmla="*/ 1114 h 1114"/>
                <a:gd name="T2" fmla="*/ 72 w 1473"/>
                <a:gd name="T3" fmla="*/ 1102 h 1114"/>
                <a:gd name="T4" fmla="*/ 763 w 1473"/>
                <a:gd name="T5" fmla="*/ 411 h 1114"/>
                <a:gd name="T6" fmla="*/ 912 w 1473"/>
                <a:gd name="T7" fmla="*/ 560 h 1114"/>
                <a:gd name="T8" fmla="*/ 969 w 1473"/>
                <a:gd name="T9" fmla="*/ 560 h 1114"/>
                <a:gd name="T10" fmla="*/ 1392 w 1473"/>
                <a:gd name="T11" fmla="*/ 137 h 1114"/>
                <a:gd name="T12" fmla="*/ 1392 w 1473"/>
                <a:gd name="T13" fmla="*/ 272 h 1114"/>
                <a:gd name="T14" fmla="*/ 1432 w 1473"/>
                <a:gd name="T15" fmla="*/ 312 h 1114"/>
                <a:gd name="T16" fmla="*/ 1472 w 1473"/>
                <a:gd name="T17" fmla="*/ 272 h 1114"/>
                <a:gd name="T18" fmla="*/ 1472 w 1473"/>
                <a:gd name="T19" fmla="*/ 44 h 1114"/>
                <a:gd name="T20" fmla="*/ 1472 w 1473"/>
                <a:gd name="T21" fmla="*/ 42 h 1114"/>
                <a:gd name="T22" fmla="*/ 1461 w 1473"/>
                <a:gd name="T23" fmla="*/ 12 h 1114"/>
                <a:gd name="T24" fmla="*/ 1430 w 1473"/>
                <a:gd name="T25" fmla="*/ 0 h 1114"/>
                <a:gd name="T26" fmla="*/ 1428 w 1473"/>
                <a:gd name="T27" fmla="*/ 0 h 1114"/>
                <a:gd name="T28" fmla="*/ 1186 w 1473"/>
                <a:gd name="T29" fmla="*/ 0 h 1114"/>
                <a:gd name="T30" fmla="*/ 1146 w 1473"/>
                <a:gd name="T31" fmla="*/ 40 h 1114"/>
                <a:gd name="T32" fmla="*/ 1186 w 1473"/>
                <a:gd name="T33" fmla="*/ 80 h 1114"/>
                <a:gd name="T34" fmla="*/ 1336 w 1473"/>
                <a:gd name="T35" fmla="*/ 80 h 1114"/>
                <a:gd name="T36" fmla="*/ 940 w 1473"/>
                <a:gd name="T37" fmla="*/ 475 h 1114"/>
                <a:gd name="T38" fmla="*/ 791 w 1473"/>
                <a:gd name="T39" fmla="*/ 326 h 1114"/>
                <a:gd name="T40" fmla="*/ 763 w 1473"/>
                <a:gd name="T41" fmla="*/ 315 h 1114"/>
                <a:gd name="T42" fmla="*/ 735 w 1473"/>
                <a:gd name="T43" fmla="*/ 326 h 1114"/>
                <a:gd name="T44" fmla="*/ 16 w 1473"/>
                <a:gd name="T45" fmla="*/ 1045 h 1114"/>
                <a:gd name="T46" fmla="*/ 16 w 1473"/>
                <a:gd name="T47" fmla="*/ 1102 h 1114"/>
                <a:gd name="T48" fmla="*/ 44 w 1473"/>
                <a:gd name="T4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3" h="1114">
                  <a:moveTo>
                    <a:pt x="44" y="1114"/>
                  </a:moveTo>
                  <a:cubicBezTo>
                    <a:pt x="54" y="1114"/>
                    <a:pt x="64" y="1110"/>
                    <a:pt x="72" y="1102"/>
                  </a:cubicBezTo>
                  <a:cubicBezTo>
                    <a:pt x="763" y="411"/>
                    <a:pt x="763" y="411"/>
                    <a:pt x="763" y="411"/>
                  </a:cubicBezTo>
                  <a:cubicBezTo>
                    <a:pt x="912" y="560"/>
                    <a:pt x="912" y="560"/>
                    <a:pt x="912" y="560"/>
                  </a:cubicBezTo>
                  <a:cubicBezTo>
                    <a:pt x="928" y="576"/>
                    <a:pt x="953" y="576"/>
                    <a:pt x="969" y="560"/>
                  </a:cubicBezTo>
                  <a:cubicBezTo>
                    <a:pt x="1392" y="137"/>
                    <a:pt x="1392" y="137"/>
                    <a:pt x="1392" y="137"/>
                  </a:cubicBezTo>
                  <a:cubicBezTo>
                    <a:pt x="1392" y="272"/>
                    <a:pt x="1392" y="272"/>
                    <a:pt x="1392" y="272"/>
                  </a:cubicBezTo>
                  <a:cubicBezTo>
                    <a:pt x="1392" y="294"/>
                    <a:pt x="1410" y="312"/>
                    <a:pt x="1432" y="312"/>
                  </a:cubicBezTo>
                  <a:cubicBezTo>
                    <a:pt x="1455" y="312"/>
                    <a:pt x="1472" y="294"/>
                    <a:pt x="1472" y="272"/>
                  </a:cubicBezTo>
                  <a:cubicBezTo>
                    <a:pt x="1472" y="44"/>
                    <a:pt x="1472" y="44"/>
                    <a:pt x="1472" y="44"/>
                  </a:cubicBezTo>
                  <a:cubicBezTo>
                    <a:pt x="1472" y="43"/>
                    <a:pt x="1472" y="43"/>
                    <a:pt x="1472" y="42"/>
                  </a:cubicBezTo>
                  <a:cubicBezTo>
                    <a:pt x="1473" y="31"/>
                    <a:pt x="1469" y="20"/>
                    <a:pt x="1461" y="12"/>
                  </a:cubicBezTo>
                  <a:cubicBezTo>
                    <a:pt x="1452" y="3"/>
                    <a:pt x="1441" y="0"/>
                    <a:pt x="1430" y="0"/>
                  </a:cubicBezTo>
                  <a:cubicBezTo>
                    <a:pt x="1430" y="0"/>
                    <a:pt x="1429" y="0"/>
                    <a:pt x="1428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64" y="0"/>
                    <a:pt x="1146" y="18"/>
                    <a:pt x="1146" y="40"/>
                  </a:cubicBezTo>
                  <a:cubicBezTo>
                    <a:pt x="1146" y="62"/>
                    <a:pt x="1164" y="80"/>
                    <a:pt x="1186" y="80"/>
                  </a:cubicBezTo>
                  <a:cubicBezTo>
                    <a:pt x="1336" y="80"/>
                    <a:pt x="1336" y="80"/>
                    <a:pt x="1336" y="80"/>
                  </a:cubicBezTo>
                  <a:cubicBezTo>
                    <a:pt x="940" y="475"/>
                    <a:pt x="940" y="475"/>
                    <a:pt x="940" y="475"/>
                  </a:cubicBezTo>
                  <a:cubicBezTo>
                    <a:pt x="791" y="326"/>
                    <a:pt x="791" y="326"/>
                    <a:pt x="791" y="326"/>
                  </a:cubicBezTo>
                  <a:cubicBezTo>
                    <a:pt x="784" y="319"/>
                    <a:pt x="774" y="315"/>
                    <a:pt x="763" y="315"/>
                  </a:cubicBezTo>
                  <a:cubicBezTo>
                    <a:pt x="752" y="315"/>
                    <a:pt x="742" y="319"/>
                    <a:pt x="735" y="326"/>
                  </a:cubicBezTo>
                  <a:cubicBezTo>
                    <a:pt x="16" y="1045"/>
                    <a:pt x="16" y="1045"/>
                    <a:pt x="16" y="1045"/>
                  </a:cubicBezTo>
                  <a:cubicBezTo>
                    <a:pt x="0" y="1061"/>
                    <a:pt x="0" y="1086"/>
                    <a:pt x="16" y="1102"/>
                  </a:cubicBezTo>
                  <a:cubicBezTo>
                    <a:pt x="24" y="1110"/>
                    <a:pt x="34" y="1114"/>
                    <a:pt x="44" y="1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6" name="Oval 16"/>
            <p:cNvSpPr>
              <a:spLocks noChangeArrowheads="1"/>
            </p:cNvSpPr>
            <p:nvPr/>
          </p:nvSpPr>
          <p:spPr bwMode="auto">
            <a:xfrm>
              <a:off x="4456113" y="3749675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82119" y="1783081"/>
            <a:ext cx="494448" cy="485140"/>
            <a:chOff x="5038725" y="2376488"/>
            <a:chExt cx="2108200" cy="2068513"/>
          </a:xfrm>
          <a:solidFill>
            <a:srgbClr val="A30000"/>
          </a:solidFill>
        </p:grpSpPr>
        <p:sp>
          <p:nvSpPr>
            <p:cNvPr id="121" name="Freeform 20"/>
            <p:cNvSpPr>
              <a:spLocks noEditPoints="1"/>
            </p:cNvSpPr>
            <p:nvPr/>
          </p:nvSpPr>
          <p:spPr bwMode="auto">
            <a:xfrm>
              <a:off x="5699125" y="2935288"/>
              <a:ext cx="787400" cy="1017588"/>
            </a:xfrm>
            <a:custGeom>
              <a:avLst/>
              <a:gdLst>
                <a:gd name="T0" fmla="*/ 182 w 365"/>
                <a:gd name="T1" fmla="*/ 0 h 473"/>
                <a:gd name="T2" fmla="*/ 0 w 365"/>
                <a:gd name="T3" fmla="*/ 183 h 473"/>
                <a:gd name="T4" fmla="*/ 91 w 365"/>
                <a:gd name="T5" fmla="*/ 342 h 473"/>
                <a:gd name="T6" fmla="*/ 91 w 365"/>
                <a:gd name="T7" fmla="*/ 359 h 473"/>
                <a:gd name="T8" fmla="*/ 76 w 365"/>
                <a:gd name="T9" fmla="*/ 389 h 473"/>
                <a:gd name="T10" fmla="*/ 84 w 365"/>
                <a:gd name="T11" fmla="*/ 412 h 473"/>
                <a:gd name="T12" fmla="*/ 76 w 365"/>
                <a:gd name="T13" fmla="*/ 435 h 473"/>
                <a:gd name="T14" fmla="*/ 114 w 365"/>
                <a:gd name="T15" fmla="*/ 473 h 473"/>
                <a:gd name="T16" fmla="*/ 251 w 365"/>
                <a:gd name="T17" fmla="*/ 473 h 473"/>
                <a:gd name="T18" fmla="*/ 289 w 365"/>
                <a:gd name="T19" fmla="*/ 435 h 473"/>
                <a:gd name="T20" fmla="*/ 281 w 365"/>
                <a:gd name="T21" fmla="*/ 412 h 473"/>
                <a:gd name="T22" fmla="*/ 289 w 365"/>
                <a:gd name="T23" fmla="*/ 389 h 473"/>
                <a:gd name="T24" fmla="*/ 274 w 365"/>
                <a:gd name="T25" fmla="*/ 359 h 473"/>
                <a:gd name="T26" fmla="*/ 274 w 365"/>
                <a:gd name="T27" fmla="*/ 342 h 473"/>
                <a:gd name="T28" fmla="*/ 365 w 365"/>
                <a:gd name="T29" fmla="*/ 183 h 473"/>
                <a:gd name="T30" fmla="*/ 182 w 365"/>
                <a:gd name="T31" fmla="*/ 0 h 473"/>
                <a:gd name="T32" fmla="*/ 251 w 365"/>
                <a:gd name="T33" fmla="*/ 442 h 473"/>
                <a:gd name="T34" fmla="*/ 114 w 365"/>
                <a:gd name="T35" fmla="*/ 442 h 473"/>
                <a:gd name="T36" fmla="*/ 106 w 365"/>
                <a:gd name="T37" fmla="*/ 435 h 473"/>
                <a:gd name="T38" fmla="*/ 114 w 365"/>
                <a:gd name="T39" fmla="*/ 427 h 473"/>
                <a:gd name="T40" fmla="*/ 251 w 365"/>
                <a:gd name="T41" fmla="*/ 427 h 473"/>
                <a:gd name="T42" fmla="*/ 259 w 365"/>
                <a:gd name="T43" fmla="*/ 435 h 473"/>
                <a:gd name="T44" fmla="*/ 251 w 365"/>
                <a:gd name="T45" fmla="*/ 442 h 473"/>
                <a:gd name="T46" fmla="*/ 251 w 365"/>
                <a:gd name="T47" fmla="*/ 397 h 473"/>
                <a:gd name="T48" fmla="*/ 114 w 365"/>
                <a:gd name="T49" fmla="*/ 397 h 473"/>
                <a:gd name="T50" fmla="*/ 106 w 365"/>
                <a:gd name="T51" fmla="*/ 389 h 473"/>
                <a:gd name="T52" fmla="*/ 114 w 365"/>
                <a:gd name="T53" fmla="*/ 381 h 473"/>
                <a:gd name="T54" fmla="*/ 251 w 365"/>
                <a:gd name="T55" fmla="*/ 381 h 473"/>
                <a:gd name="T56" fmla="*/ 259 w 365"/>
                <a:gd name="T57" fmla="*/ 389 h 473"/>
                <a:gd name="T58" fmla="*/ 251 w 365"/>
                <a:gd name="T59" fmla="*/ 397 h 473"/>
                <a:gd name="T60" fmla="*/ 252 w 365"/>
                <a:gd name="T61" fmla="*/ 319 h 473"/>
                <a:gd name="T62" fmla="*/ 243 w 365"/>
                <a:gd name="T63" fmla="*/ 323 h 473"/>
                <a:gd name="T64" fmla="*/ 243 w 365"/>
                <a:gd name="T65" fmla="*/ 351 h 473"/>
                <a:gd name="T66" fmla="*/ 198 w 365"/>
                <a:gd name="T67" fmla="*/ 351 h 473"/>
                <a:gd name="T68" fmla="*/ 198 w 365"/>
                <a:gd name="T69" fmla="*/ 242 h 473"/>
                <a:gd name="T70" fmla="*/ 243 w 365"/>
                <a:gd name="T71" fmla="*/ 183 h 473"/>
                <a:gd name="T72" fmla="*/ 182 w 365"/>
                <a:gd name="T73" fmla="*/ 122 h 473"/>
                <a:gd name="T74" fmla="*/ 122 w 365"/>
                <a:gd name="T75" fmla="*/ 183 h 473"/>
                <a:gd name="T76" fmla="*/ 167 w 365"/>
                <a:gd name="T77" fmla="*/ 242 h 473"/>
                <a:gd name="T78" fmla="*/ 167 w 365"/>
                <a:gd name="T79" fmla="*/ 351 h 473"/>
                <a:gd name="T80" fmla="*/ 122 w 365"/>
                <a:gd name="T81" fmla="*/ 351 h 473"/>
                <a:gd name="T82" fmla="*/ 122 w 365"/>
                <a:gd name="T83" fmla="*/ 323 h 473"/>
                <a:gd name="T84" fmla="*/ 113 w 365"/>
                <a:gd name="T85" fmla="*/ 319 h 473"/>
                <a:gd name="T86" fmla="*/ 30 w 365"/>
                <a:gd name="T87" fmla="*/ 183 h 473"/>
                <a:gd name="T88" fmla="*/ 182 w 365"/>
                <a:gd name="T89" fmla="*/ 31 h 473"/>
                <a:gd name="T90" fmla="*/ 335 w 365"/>
                <a:gd name="T91" fmla="*/ 183 h 473"/>
                <a:gd name="T92" fmla="*/ 252 w 365"/>
                <a:gd name="T93" fmla="*/ 319 h 473"/>
                <a:gd name="T94" fmla="*/ 182 w 365"/>
                <a:gd name="T95" fmla="*/ 214 h 473"/>
                <a:gd name="T96" fmla="*/ 152 w 365"/>
                <a:gd name="T97" fmla="*/ 183 h 473"/>
                <a:gd name="T98" fmla="*/ 182 w 365"/>
                <a:gd name="T99" fmla="*/ 153 h 473"/>
                <a:gd name="T100" fmla="*/ 213 w 365"/>
                <a:gd name="T101" fmla="*/ 183 h 473"/>
                <a:gd name="T102" fmla="*/ 182 w 365"/>
                <a:gd name="T103" fmla="*/ 214 h 473"/>
                <a:gd name="T104" fmla="*/ 182 w 365"/>
                <a:gd name="T105" fmla="*/ 214 h 473"/>
                <a:gd name="T106" fmla="*/ 182 w 365"/>
                <a:gd name="T107" fmla="*/ 2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73">
                  <a:moveTo>
                    <a:pt x="182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49"/>
                    <a:pt x="34" y="309"/>
                    <a:pt x="91" y="342"/>
                  </a:cubicBezTo>
                  <a:cubicBezTo>
                    <a:pt x="91" y="359"/>
                    <a:pt x="91" y="359"/>
                    <a:pt x="91" y="359"/>
                  </a:cubicBezTo>
                  <a:cubicBezTo>
                    <a:pt x="82" y="366"/>
                    <a:pt x="76" y="377"/>
                    <a:pt x="76" y="389"/>
                  </a:cubicBezTo>
                  <a:cubicBezTo>
                    <a:pt x="76" y="398"/>
                    <a:pt x="79" y="406"/>
                    <a:pt x="84" y="412"/>
                  </a:cubicBezTo>
                  <a:cubicBezTo>
                    <a:pt x="79" y="418"/>
                    <a:pt x="76" y="426"/>
                    <a:pt x="76" y="435"/>
                  </a:cubicBezTo>
                  <a:cubicBezTo>
                    <a:pt x="76" y="456"/>
                    <a:pt x="93" y="473"/>
                    <a:pt x="114" y="473"/>
                  </a:cubicBezTo>
                  <a:cubicBezTo>
                    <a:pt x="251" y="473"/>
                    <a:pt x="251" y="473"/>
                    <a:pt x="251" y="473"/>
                  </a:cubicBezTo>
                  <a:cubicBezTo>
                    <a:pt x="272" y="473"/>
                    <a:pt x="289" y="456"/>
                    <a:pt x="289" y="435"/>
                  </a:cubicBezTo>
                  <a:cubicBezTo>
                    <a:pt x="289" y="426"/>
                    <a:pt x="286" y="418"/>
                    <a:pt x="281" y="412"/>
                  </a:cubicBezTo>
                  <a:cubicBezTo>
                    <a:pt x="286" y="406"/>
                    <a:pt x="289" y="398"/>
                    <a:pt x="289" y="389"/>
                  </a:cubicBezTo>
                  <a:cubicBezTo>
                    <a:pt x="289" y="377"/>
                    <a:pt x="283" y="366"/>
                    <a:pt x="274" y="359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331" y="309"/>
                    <a:pt x="365" y="249"/>
                    <a:pt x="365" y="183"/>
                  </a:cubicBezTo>
                  <a:cubicBezTo>
                    <a:pt x="365" y="82"/>
                    <a:pt x="283" y="0"/>
                    <a:pt x="182" y="0"/>
                  </a:cubicBezTo>
                  <a:close/>
                  <a:moveTo>
                    <a:pt x="251" y="442"/>
                  </a:moveTo>
                  <a:cubicBezTo>
                    <a:pt x="114" y="442"/>
                    <a:pt x="114" y="442"/>
                    <a:pt x="114" y="442"/>
                  </a:cubicBezTo>
                  <a:cubicBezTo>
                    <a:pt x="110" y="442"/>
                    <a:pt x="106" y="439"/>
                    <a:pt x="106" y="435"/>
                  </a:cubicBezTo>
                  <a:cubicBezTo>
                    <a:pt x="106" y="431"/>
                    <a:pt x="110" y="427"/>
                    <a:pt x="114" y="427"/>
                  </a:cubicBezTo>
                  <a:cubicBezTo>
                    <a:pt x="251" y="427"/>
                    <a:pt x="251" y="427"/>
                    <a:pt x="251" y="427"/>
                  </a:cubicBezTo>
                  <a:cubicBezTo>
                    <a:pt x="255" y="427"/>
                    <a:pt x="259" y="431"/>
                    <a:pt x="259" y="435"/>
                  </a:cubicBezTo>
                  <a:cubicBezTo>
                    <a:pt x="259" y="439"/>
                    <a:pt x="255" y="442"/>
                    <a:pt x="251" y="442"/>
                  </a:cubicBezTo>
                  <a:close/>
                  <a:moveTo>
                    <a:pt x="251" y="397"/>
                  </a:moveTo>
                  <a:cubicBezTo>
                    <a:pt x="114" y="397"/>
                    <a:pt x="114" y="397"/>
                    <a:pt x="114" y="397"/>
                  </a:cubicBezTo>
                  <a:cubicBezTo>
                    <a:pt x="110" y="397"/>
                    <a:pt x="106" y="393"/>
                    <a:pt x="106" y="389"/>
                  </a:cubicBezTo>
                  <a:cubicBezTo>
                    <a:pt x="106" y="385"/>
                    <a:pt x="110" y="381"/>
                    <a:pt x="114" y="381"/>
                  </a:cubicBezTo>
                  <a:cubicBezTo>
                    <a:pt x="251" y="381"/>
                    <a:pt x="251" y="381"/>
                    <a:pt x="251" y="381"/>
                  </a:cubicBezTo>
                  <a:cubicBezTo>
                    <a:pt x="255" y="381"/>
                    <a:pt x="259" y="385"/>
                    <a:pt x="259" y="389"/>
                  </a:cubicBezTo>
                  <a:cubicBezTo>
                    <a:pt x="259" y="393"/>
                    <a:pt x="255" y="397"/>
                    <a:pt x="251" y="397"/>
                  </a:cubicBezTo>
                  <a:close/>
                  <a:moveTo>
                    <a:pt x="252" y="319"/>
                  </a:moveTo>
                  <a:cubicBezTo>
                    <a:pt x="243" y="323"/>
                    <a:pt x="243" y="323"/>
                    <a:pt x="243" y="323"/>
                  </a:cubicBezTo>
                  <a:cubicBezTo>
                    <a:pt x="243" y="351"/>
                    <a:pt x="243" y="351"/>
                    <a:pt x="243" y="351"/>
                  </a:cubicBezTo>
                  <a:cubicBezTo>
                    <a:pt x="198" y="351"/>
                    <a:pt x="198" y="351"/>
                    <a:pt x="198" y="351"/>
                  </a:cubicBezTo>
                  <a:cubicBezTo>
                    <a:pt x="198" y="242"/>
                    <a:pt x="198" y="242"/>
                    <a:pt x="198" y="242"/>
                  </a:cubicBezTo>
                  <a:cubicBezTo>
                    <a:pt x="224" y="235"/>
                    <a:pt x="243" y="212"/>
                    <a:pt x="243" y="183"/>
                  </a:cubicBezTo>
                  <a:cubicBezTo>
                    <a:pt x="243" y="150"/>
                    <a:pt x="216" y="122"/>
                    <a:pt x="182" y="122"/>
                  </a:cubicBezTo>
                  <a:cubicBezTo>
                    <a:pt x="149" y="122"/>
                    <a:pt x="122" y="150"/>
                    <a:pt x="122" y="183"/>
                  </a:cubicBezTo>
                  <a:cubicBezTo>
                    <a:pt x="122" y="212"/>
                    <a:pt x="141" y="235"/>
                    <a:pt x="167" y="242"/>
                  </a:cubicBezTo>
                  <a:cubicBezTo>
                    <a:pt x="167" y="351"/>
                    <a:pt x="167" y="351"/>
                    <a:pt x="167" y="351"/>
                  </a:cubicBezTo>
                  <a:cubicBezTo>
                    <a:pt x="122" y="351"/>
                    <a:pt x="122" y="351"/>
                    <a:pt x="122" y="351"/>
                  </a:cubicBezTo>
                  <a:cubicBezTo>
                    <a:pt x="122" y="323"/>
                    <a:pt x="122" y="323"/>
                    <a:pt x="122" y="323"/>
                  </a:cubicBezTo>
                  <a:cubicBezTo>
                    <a:pt x="113" y="319"/>
                    <a:pt x="113" y="319"/>
                    <a:pt x="113" y="319"/>
                  </a:cubicBezTo>
                  <a:cubicBezTo>
                    <a:pt x="62" y="293"/>
                    <a:pt x="30" y="241"/>
                    <a:pt x="30" y="183"/>
                  </a:cubicBezTo>
                  <a:cubicBezTo>
                    <a:pt x="30" y="99"/>
                    <a:pt x="98" y="31"/>
                    <a:pt x="182" y="31"/>
                  </a:cubicBezTo>
                  <a:cubicBezTo>
                    <a:pt x="267" y="31"/>
                    <a:pt x="335" y="99"/>
                    <a:pt x="335" y="183"/>
                  </a:cubicBezTo>
                  <a:cubicBezTo>
                    <a:pt x="335" y="241"/>
                    <a:pt x="303" y="293"/>
                    <a:pt x="252" y="319"/>
                  </a:cubicBezTo>
                  <a:close/>
                  <a:moveTo>
                    <a:pt x="182" y="214"/>
                  </a:moveTo>
                  <a:cubicBezTo>
                    <a:pt x="166" y="214"/>
                    <a:pt x="152" y="200"/>
                    <a:pt x="152" y="183"/>
                  </a:cubicBezTo>
                  <a:cubicBezTo>
                    <a:pt x="152" y="167"/>
                    <a:pt x="166" y="153"/>
                    <a:pt x="182" y="153"/>
                  </a:cubicBezTo>
                  <a:cubicBezTo>
                    <a:pt x="199" y="153"/>
                    <a:pt x="213" y="167"/>
                    <a:pt x="213" y="183"/>
                  </a:cubicBezTo>
                  <a:cubicBezTo>
                    <a:pt x="213" y="200"/>
                    <a:pt x="199" y="214"/>
                    <a:pt x="182" y="214"/>
                  </a:cubicBezTo>
                  <a:close/>
                  <a:moveTo>
                    <a:pt x="182" y="214"/>
                  </a:moveTo>
                  <a:cubicBezTo>
                    <a:pt x="182" y="214"/>
                    <a:pt x="182" y="214"/>
                    <a:pt x="182" y="2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2" name="Freeform 21"/>
            <p:cNvSpPr>
              <a:spLocks noEditPoints="1"/>
            </p:cNvSpPr>
            <p:nvPr/>
          </p:nvSpPr>
          <p:spPr bwMode="auto">
            <a:xfrm>
              <a:off x="5038725" y="2376488"/>
              <a:ext cx="2108200" cy="2068513"/>
            </a:xfrm>
            <a:custGeom>
              <a:avLst/>
              <a:gdLst>
                <a:gd name="T0" fmla="*/ 897 w 977"/>
                <a:gd name="T1" fmla="*/ 437 h 962"/>
                <a:gd name="T2" fmla="*/ 573 w 977"/>
                <a:gd name="T3" fmla="*/ 72 h 962"/>
                <a:gd name="T4" fmla="*/ 394 w 977"/>
                <a:gd name="T5" fmla="*/ 28 h 962"/>
                <a:gd name="T6" fmla="*/ 27 w 977"/>
                <a:gd name="T7" fmla="*/ 395 h 962"/>
                <a:gd name="T8" fmla="*/ 131 w 977"/>
                <a:gd name="T9" fmla="*/ 846 h 962"/>
                <a:gd name="T10" fmla="*/ 404 w 977"/>
                <a:gd name="T11" fmla="*/ 906 h 962"/>
                <a:gd name="T12" fmla="*/ 583 w 977"/>
                <a:gd name="T13" fmla="*/ 950 h 962"/>
                <a:gd name="T14" fmla="*/ 884 w 977"/>
                <a:gd name="T15" fmla="*/ 885 h 962"/>
                <a:gd name="T16" fmla="*/ 824 w 977"/>
                <a:gd name="T17" fmla="*/ 153 h 962"/>
                <a:gd name="T18" fmla="*/ 746 w 977"/>
                <a:gd name="T19" fmla="*/ 232 h 962"/>
                <a:gd name="T20" fmla="*/ 824 w 977"/>
                <a:gd name="T21" fmla="*/ 153 h 962"/>
                <a:gd name="T22" fmla="*/ 114 w 977"/>
                <a:gd name="T23" fmla="*/ 115 h 962"/>
                <a:gd name="T24" fmla="*/ 388 w 977"/>
                <a:gd name="T25" fmla="*/ 57 h 962"/>
                <a:gd name="T26" fmla="*/ 256 w 977"/>
                <a:gd name="T27" fmla="*/ 256 h 962"/>
                <a:gd name="T28" fmla="*/ 161 w 977"/>
                <a:gd name="T29" fmla="*/ 337 h 962"/>
                <a:gd name="T30" fmla="*/ 114 w 977"/>
                <a:gd name="T31" fmla="*/ 455 h 962"/>
                <a:gd name="T32" fmla="*/ 57 w 977"/>
                <a:gd name="T33" fmla="*/ 388 h 962"/>
                <a:gd name="T34" fmla="*/ 161 w 977"/>
                <a:gd name="T35" fmla="*/ 443 h 962"/>
                <a:gd name="T36" fmla="*/ 161 w 977"/>
                <a:gd name="T37" fmla="*/ 367 h 962"/>
                <a:gd name="T38" fmla="*/ 153 w 977"/>
                <a:gd name="T39" fmla="*/ 825 h 962"/>
                <a:gd name="T40" fmla="*/ 231 w 977"/>
                <a:gd name="T41" fmla="*/ 746 h 962"/>
                <a:gd name="T42" fmla="*/ 153 w 977"/>
                <a:gd name="T43" fmla="*/ 825 h 962"/>
                <a:gd name="T44" fmla="*/ 113 w 977"/>
                <a:gd name="T45" fmla="*/ 538 h 962"/>
                <a:gd name="T46" fmla="*/ 161 w 977"/>
                <a:gd name="T47" fmla="*/ 474 h 962"/>
                <a:gd name="T48" fmla="*/ 209 w 977"/>
                <a:gd name="T49" fmla="*/ 357 h 962"/>
                <a:gd name="T50" fmla="*/ 537 w 977"/>
                <a:gd name="T51" fmla="*/ 113 h 962"/>
                <a:gd name="T52" fmla="*/ 864 w 977"/>
                <a:gd name="T53" fmla="*/ 440 h 962"/>
                <a:gd name="T54" fmla="*/ 755 w 977"/>
                <a:gd name="T55" fmla="*/ 596 h 962"/>
                <a:gd name="T56" fmla="*/ 698 w 977"/>
                <a:gd name="T57" fmla="*/ 702 h 962"/>
                <a:gd name="T58" fmla="*/ 253 w 977"/>
                <a:gd name="T59" fmla="*/ 725 h 962"/>
                <a:gd name="T60" fmla="*/ 755 w 977"/>
                <a:gd name="T61" fmla="*/ 702 h 962"/>
                <a:gd name="T62" fmla="*/ 755 w 977"/>
                <a:gd name="T63" fmla="*/ 626 h 962"/>
                <a:gd name="T64" fmla="*/ 863 w 977"/>
                <a:gd name="T65" fmla="*/ 863 h 962"/>
                <a:gd name="T66" fmla="*/ 478 w 977"/>
                <a:gd name="T67" fmla="*/ 883 h 962"/>
                <a:gd name="T68" fmla="*/ 755 w 977"/>
                <a:gd name="T69" fmla="*/ 733 h 962"/>
                <a:gd name="T70" fmla="*/ 807 w 977"/>
                <a:gd name="T71" fmla="*/ 620 h 962"/>
                <a:gd name="T72" fmla="*/ 920 w 977"/>
                <a:gd name="T73" fmla="*/ 590 h 962"/>
                <a:gd name="T74" fmla="*/ 863 w 977"/>
                <a:gd name="T75" fmla="*/ 863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7" h="962">
                  <a:moveTo>
                    <a:pt x="950" y="583"/>
                  </a:moveTo>
                  <a:cubicBezTo>
                    <a:pt x="939" y="535"/>
                    <a:pt x="921" y="485"/>
                    <a:pt x="897" y="437"/>
                  </a:cubicBezTo>
                  <a:cubicBezTo>
                    <a:pt x="932" y="316"/>
                    <a:pt x="916" y="203"/>
                    <a:pt x="846" y="132"/>
                  </a:cubicBezTo>
                  <a:cubicBezTo>
                    <a:pt x="783" y="69"/>
                    <a:pt x="686" y="48"/>
                    <a:pt x="573" y="72"/>
                  </a:cubicBezTo>
                  <a:cubicBezTo>
                    <a:pt x="562" y="75"/>
                    <a:pt x="551" y="78"/>
                    <a:pt x="540" y="81"/>
                  </a:cubicBezTo>
                  <a:cubicBezTo>
                    <a:pt x="492" y="56"/>
                    <a:pt x="443" y="38"/>
                    <a:pt x="394" y="28"/>
                  </a:cubicBezTo>
                  <a:cubicBezTo>
                    <a:pt x="270" y="0"/>
                    <a:pt x="163" y="24"/>
                    <a:pt x="93" y="93"/>
                  </a:cubicBezTo>
                  <a:cubicBezTo>
                    <a:pt x="23" y="163"/>
                    <a:pt x="0" y="270"/>
                    <a:pt x="27" y="395"/>
                  </a:cubicBezTo>
                  <a:cubicBezTo>
                    <a:pt x="38" y="443"/>
                    <a:pt x="56" y="493"/>
                    <a:pt x="80" y="541"/>
                  </a:cubicBezTo>
                  <a:cubicBezTo>
                    <a:pt x="44" y="664"/>
                    <a:pt x="61" y="776"/>
                    <a:pt x="131" y="846"/>
                  </a:cubicBezTo>
                  <a:cubicBezTo>
                    <a:pt x="177" y="892"/>
                    <a:pt x="241" y="916"/>
                    <a:pt x="316" y="916"/>
                  </a:cubicBezTo>
                  <a:cubicBezTo>
                    <a:pt x="344" y="916"/>
                    <a:pt x="373" y="912"/>
                    <a:pt x="404" y="906"/>
                  </a:cubicBezTo>
                  <a:cubicBezTo>
                    <a:pt x="415" y="903"/>
                    <a:pt x="426" y="900"/>
                    <a:pt x="437" y="897"/>
                  </a:cubicBezTo>
                  <a:cubicBezTo>
                    <a:pt x="485" y="922"/>
                    <a:pt x="534" y="940"/>
                    <a:pt x="583" y="950"/>
                  </a:cubicBezTo>
                  <a:cubicBezTo>
                    <a:pt x="617" y="958"/>
                    <a:pt x="649" y="962"/>
                    <a:pt x="680" y="962"/>
                  </a:cubicBezTo>
                  <a:cubicBezTo>
                    <a:pt x="763" y="962"/>
                    <a:pt x="833" y="935"/>
                    <a:pt x="884" y="885"/>
                  </a:cubicBezTo>
                  <a:cubicBezTo>
                    <a:pt x="954" y="815"/>
                    <a:pt x="977" y="708"/>
                    <a:pt x="950" y="583"/>
                  </a:cubicBezTo>
                  <a:close/>
                  <a:moveTo>
                    <a:pt x="824" y="153"/>
                  </a:moveTo>
                  <a:cubicBezTo>
                    <a:pt x="881" y="211"/>
                    <a:pt x="897" y="300"/>
                    <a:pt x="876" y="398"/>
                  </a:cubicBezTo>
                  <a:cubicBezTo>
                    <a:pt x="841" y="340"/>
                    <a:pt x="798" y="283"/>
                    <a:pt x="746" y="232"/>
                  </a:cubicBezTo>
                  <a:cubicBezTo>
                    <a:pt x="694" y="180"/>
                    <a:pt x="638" y="136"/>
                    <a:pt x="579" y="102"/>
                  </a:cubicBezTo>
                  <a:cubicBezTo>
                    <a:pt x="677" y="80"/>
                    <a:pt x="766" y="96"/>
                    <a:pt x="824" y="153"/>
                  </a:cubicBezTo>
                  <a:close/>
                  <a:moveTo>
                    <a:pt x="57" y="388"/>
                  </a:moveTo>
                  <a:cubicBezTo>
                    <a:pt x="32" y="274"/>
                    <a:pt x="52" y="177"/>
                    <a:pt x="114" y="115"/>
                  </a:cubicBezTo>
                  <a:cubicBezTo>
                    <a:pt x="159" y="70"/>
                    <a:pt x="222" y="47"/>
                    <a:pt x="297" y="47"/>
                  </a:cubicBezTo>
                  <a:cubicBezTo>
                    <a:pt x="325" y="47"/>
                    <a:pt x="356" y="50"/>
                    <a:pt x="388" y="57"/>
                  </a:cubicBezTo>
                  <a:cubicBezTo>
                    <a:pt x="425" y="66"/>
                    <a:pt x="462" y="78"/>
                    <a:pt x="499" y="95"/>
                  </a:cubicBezTo>
                  <a:cubicBezTo>
                    <a:pt x="413" y="127"/>
                    <a:pt x="329" y="183"/>
                    <a:pt x="256" y="256"/>
                  </a:cubicBezTo>
                  <a:cubicBezTo>
                    <a:pt x="229" y="283"/>
                    <a:pt x="205" y="311"/>
                    <a:pt x="183" y="341"/>
                  </a:cubicBezTo>
                  <a:cubicBezTo>
                    <a:pt x="176" y="338"/>
                    <a:pt x="169" y="337"/>
                    <a:pt x="161" y="337"/>
                  </a:cubicBezTo>
                  <a:cubicBezTo>
                    <a:pt x="123" y="337"/>
                    <a:pt x="92" y="367"/>
                    <a:pt x="92" y="405"/>
                  </a:cubicBezTo>
                  <a:cubicBezTo>
                    <a:pt x="92" y="425"/>
                    <a:pt x="101" y="442"/>
                    <a:pt x="114" y="455"/>
                  </a:cubicBezTo>
                  <a:cubicBezTo>
                    <a:pt x="106" y="470"/>
                    <a:pt x="100" y="485"/>
                    <a:pt x="94" y="500"/>
                  </a:cubicBezTo>
                  <a:cubicBezTo>
                    <a:pt x="78" y="463"/>
                    <a:pt x="65" y="425"/>
                    <a:pt x="57" y="388"/>
                  </a:cubicBezTo>
                  <a:close/>
                  <a:moveTo>
                    <a:pt x="199" y="405"/>
                  </a:moveTo>
                  <a:cubicBezTo>
                    <a:pt x="199" y="426"/>
                    <a:pt x="182" y="443"/>
                    <a:pt x="161" y="443"/>
                  </a:cubicBezTo>
                  <a:cubicBezTo>
                    <a:pt x="140" y="443"/>
                    <a:pt x="123" y="426"/>
                    <a:pt x="123" y="405"/>
                  </a:cubicBezTo>
                  <a:cubicBezTo>
                    <a:pt x="123" y="384"/>
                    <a:pt x="140" y="367"/>
                    <a:pt x="161" y="367"/>
                  </a:cubicBezTo>
                  <a:cubicBezTo>
                    <a:pt x="182" y="367"/>
                    <a:pt x="199" y="384"/>
                    <a:pt x="199" y="405"/>
                  </a:cubicBezTo>
                  <a:close/>
                  <a:moveTo>
                    <a:pt x="153" y="825"/>
                  </a:moveTo>
                  <a:cubicBezTo>
                    <a:pt x="97" y="768"/>
                    <a:pt x="80" y="680"/>
                    <a:pt x="102" y="580"/>
                  </a:cubicBezTo>
                  <a:cubicBezTo>
                    <a:pt x="136" y="639"/>
                    <a:pt x="180" y="695"/>
                    <a:pt x="231" y="746"/>
                  </a:cubicBezTo>
                  <a:cubicBezTo>
                    <a:pt x="283" y="798"/>
                    <a:pt x="339" y="842"/>
                    <a:pt x="398" y="876"/>
                  </a:cubicBezTo>
                  <a:cubicBezTo>
                    <a:pt x="300" y="898"/>
                    <a:pt x="211" y="882"/>
                    <a:pt x="153" y="825"/>
                  </a:cubicBezTo>
                  <a:close/>
                  <a:moveTo>
                    <a:pt x="253" y="725"/>
                  </a:moveTo>
                  <a:cubicBezTo>
                    <a:pt x="195" y="667"/>
                    <a:pt x="148" y="604"/>
                    <a:pt x="113" y="538"/>
                  </a:cubicBezTo>
                  <a:cubicBezTo>
                    <a:pt x="120" y="516"/>
                    <a:pt x="129" y="493"/>
                    <a:pt x="140" y="470"/>
                  </a:cubicBezTo>
                  <a:cubicBezTo>
                    <a:pt x="147" y="472"/>
                    <a:pt x="154" y="474"/>
                    <a:pt x="161" y="474"/>
                  </a:cubicBezTo>
                  <a:cubicBezTo>
                    <a:pt x="199" y="474"/>
                    <a:pt x="229" y="443"/>
                    <a:pt x="229" y="405"/>
                  </a:cubicBezTo>
                  <a:cubicBezTo>
                    <a:pt x="229" y="386"/>
                    <a:pt x="222" y="369"/>
                    <a:pt x="209" y="357"/>
                  </a:cubicBezTo>
                  <a:cubicBezTo>
                    <a:pt x="230" y="329"/>
                    <a:pt x="252" y="303"/>
                    <a:pt x="277" y="278"/>
                  </a:cubicBezTo>
                  <a:cubicBezTo>
                    <a:pt x="358" y="197"/>
                    <a:pt x="449" y="141"/>
                    <a:pt x="537" y="113"/>
                  </a:cubicBezTo>
                  <a:cubicBezTo>
                    <a:pt x="603" y="148"/>
                    <a:pt x="667" y="196"/>
                    <a:pt x="724" y="253"/>
                  </a:cubicBezTo>
                  <a:cubicBezTo>
                    <a:pt x="782" y="311"/>
                    <a:pt x="829" y="375"/>
                    <a:pt x="864" y="440"/>
                  </a:cubicBezTo>
                  <a:cubicBezTo>
                    <a:pt x="847" y="493"/>
                    <a:pt x="820" y="548"/>
                    <a:pt x="782" y="601"/>
                  </a:cubicBezTo>
                  <a:cubicBezTo>
                    <a:pt x="774" y="598"/>
                    <a:pt x="765" y="596"/>
                    <a:pt x="755" y="596"/>
                  </a:cubicBezTo>
                  <a:cubicBezTo>
                    <a:pt x="717" y="596"/>
                    <a:pt x="687" y="626"/>
                    <a:pt x="687" y="664"/>
                  </a:cubicBezTo>
                  <a:cubicBezTo>
                    <a:pt x="687" y="678"/>
                    <a:pt x="691" y="691"/>
                    <a:pt x="698" y="702"/>
                  </a:cubicBezTo>
                  <a:cubicBezTo>
                    <a:pt x="618" y="781"/>
                    <a:pt x="527" y="837"/>
                    <a:pt x="440" y="865"/>
                  </a:cubicBezTo>
                  <a:cubicBezTo>
                    <a:pt x="374" y="830"/>
                    <a:pt x="310" y="783"/>
                    <a:pt x="253" y="725"/>
                  </a:cubicBezTo>
                  <a:close/>
                  <a:moveTo>
                    <a:pt x="793" y="664"/>
                  </a:moveTo>
                  <a:cubicBezTo>
                    <a:pt x="793" y="685"/>
                    <a:pt x="776" y="702"/>
                    <a:pt x="755" y="702"/>
                  </a:cubicBezTo>
                  <a:cubicBezTo>
                    <a:pt x="734" y="702"/>
                    <a:pt x="717" y="685"/>
                    <a:pt x="717" y="664"/>
                  </a:cubicBezTo>
                  <a:cubicBezTo>
                    <a:pt x="717" y="643"/>
                    <a:pt x="734" y="626"/>
                    <a:pt x="755" y="626"/>
                  </a:cubicBezTo>
                  <a:cubicBezTo>
                    <a:pt x="776" y="626"/>
                    <a:pt x="793" y="643"/>
                    <a:pt x="793" y="664"/>
                  </a:cubicBezTo>
                  <a:close/>
                  <a:moveTo>
                    <a:pt x="863" y="863"/>
                  </a:moveTo>
                  <a:cubicBezTo>
                    <a:pt x="800" y="925"/>
                    <a:pt x="704" y="946"/>
                    <a:pt x="589" y="921"/>
                  </a:cubicBezTo>
                  <a:cubicBezTo>
                    <a:pt x="552" y="913"/>
                    <a:pt x="515" y="900"/>
                    <a:pt x="478" y="883"/>
                  </a:cubicBezTo>
                  <a:cubicBezTo>
                    <a:pt x="563" y="851"/>
                    <a:pt x="647" y="796"/>
                    <a:pt x="720" y="723"/>
                  </a:cubicBezTo>
                  <a:cubicBezTo>
                    <a:pt x="730" y="729"/>
                    <a:pt x="742" y="733"/>
                    <a:pt x="755" y="733"/>
                  </a:cubicBezTo>
                  <a:cubicBezTo>
                    <a:pt x="793" y="733"/>
                    <a:pt x="824" y="702"/>
                    <a:pt x="824" y="664"/>
                  </a:cubicBezTo>
                  <a:cubicBezTo>
                    <a:pt x="824" y="647"/>
                    <a:pt x="817" y="632"/>
                    <a:pt x="807" y="620"/>
                  </a:cubicBezTo>
                  <a:cubicBezTo>
                    <a:pt x="839" y="573"/>
                    <a:pt x="865" y="525"/>
                    <a:pt x="883" y="479"/>
                  </a:cubicBezTo>
                  <a:cubicBezTo>
                    <a:pt x="899" y="516"/>
                    <a:pt x="912" y="553"/>
                    <a:pt x="920" y="590"/>
                  </a:cubicBezTo>
                  <a:cubicBezTo>
                    <a:pt x="945" y="704"/>
                    <a:pt x="925" y="801"/>
                    <a:pt x="863" y="863"/>
                  </a:cubicBezTo>
                  <a:close/>
                  <a:moveTo>
                    <a:pt x="863" y="863"/>
                  </a:moveTo>
                  <a:cubicBezTo>
                    <a:pt x="863" y="863"/>
                    <a:pt x="863" y="863"/>
                    <a:pt x="863" y="8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27" name="Freeform 25"/>
          <p:cNvSpPr>
            <a:spLocks noEditPoints="1"/>
          </p:cNvSpPr>
          <p:nvPr/>
        </p:nvSpPr>
        <p:spPr bwMode="auto">
          <a:xfrm>
            <a:off x="4543109" y="1780859"/>
            <a:ext cx="490672" cy="483874"/>
          </a:xfrm>
          <a:custGeom>
            <a:avLst/>
            <a:gdLst>
              <a:gd name="T0" fmla="*/ 310 w 584"/>
              <a:gd name="T1" fmla="*/ 564 h 577"/>
              <a:gd name="T2" fmla="*/ 287 w 584"/>
              <a:gd name="T3" fmla="*/ 390 h 577"/>
              <a:gd name="T4" fmla="*/ 265 w 584"/>
              <a:gd name="T5" fmla="*/ 384 h 577"/>
              <a:gd name="T6" fmla="*/ 208 w 584"/>
              <a:gd name="T7" fmla="*/ 296 h 577"/>
              <a:gd name="T8" fmla="*/ 197 w 584"/>
              <a:gd name="T9" fmla="*/ 223 h 577"/>
              <a:gd name="T10" fmla="*/ 197 w 584"/>
              <a:gd name="T11" fmla="*/ 210 h 577"/>
              <a:gd name="T12" fmla="*/ 232 w 584"/>
              <a:gd name="T13" fmla="*/ 137 h 577"/>
              <a:gd name="T14" fmla="*/ 245 w 584"/>
              <a:gd name="T15" fmla="*/ 137 h 577"/>
              <a:gd name="T16" fmla="*/ 341 w 584"/>
              <a:gd name="T17" fmla="*/ 210 h 577"/>
              <a:gd name="T18" fmla="*/ 347 w 584"/>
              <a:gd name="T19" fmla="*/ 131 h 577"/>
              <a:gd name="T20" fmla="*/ 354 w 584"/>
              <a:gd name="T21" fmla="*/ 210 h 577"/>
              <a:gd name="T22" fmla="*/ 396 w 584"/>
              <a:gd name="T23" fmla="*/ 216 h 577"/>
              <a:gd name="T24" fmla="*/ 378 w 584"/>
              <a:gd name="T25" fmla="*/ 223 h 577"/>
              <a:gd name="T26" fmla="*/ 321 w 584"/>
              <a:gd name="T27" fmla="*/ 354 h 577"/>
              <a:gd name="T28" fmla="*/ 315 w 584"/>
              <a:gd name="T29" fmla="*/ 390 h 577"/>
              <a:gd name="T30" fmla="*/ 299 w 584"/>
              <a:gd name="T31" fmla="*/ 515 h 577"/>
              <a:gd name="T32" fmla="*/ 361 w 584"/>
              <a:gd name="T33" fmla="*/ 563 h 577"/>
              <a:gd name="T34" fmla="*/ 487 w 584"/>
              <a:gd name="T35" fmla="*/ 94 h 577"/>
              <a:gd name="T36" fmla="*/ 15 w 584"/>
              <a:gd name="T37" fmla="*/ 297 h 577"/>
              <a:gd name="T38" fmla="*/ 199 w 584"/>
              <a:gd name="T39" fmla="*/ 562 h 577"/>
              <a:gd name="T40" fmla="*/ 56 w 584"/>
              <a:gd name="T41" fmla="*/ 462 h 577"/>
              <a:gd name="T42" fmla="*/ 286 w 584"/>
              <a:gd name="T43" fmla="*/ 2 h 577"/>
              <a:gd name="T44" fmla="*/ 584 w 584"/>
              <a:gd name="T45" fmla="*/ 293 h 577"/>
              <a:gd name="T46" fmla="*/ 348 w 584"/>
              <a:gd name="T47" fmla="*/ 577 h 577"/>
              <a:gd name="T48" fmla="*/ 308 w 584"/>
              <a:gd name="T49" fmla="*/ 377 h 577"/>
              <a:gd name="T50" fmla="*/ 278 w 584"/>
              <a:gd name="T51" fmla="*/ 354 h 577"/>
              <a:gd name="T52" fmla="*/ 315 w 584"/>
              <a:gd name="T53" fmla="*/ 341 h 577"/>
              <a:gd name="T54" fmla="*/ 366 w 584"/>
              <a:gd name="T55" fmla="*/ 296 h 577"/>
              <a:gd name="T56" fmla="*/ 220 w 584"/>
              <a:gd name="T57" fmla="*/ 223 h 577"/>
              <a:gd name="T58" fmla="*/ 266 w 584"/>
              <a:gd name="T59" fmla="*/ 341 h 577"/>
              <a:gd name="T60" fmla="*/ 342 w 584"/>
              <a:gd name="T61" fmla="*/ 315 h 577"/>
              <a:gd name="T62" fmla="*/ 237 w 584"/>
              <a:gd name="T63" fmla="*/ 308 h 577"/>
              <a:gd name="T64" fmla="*/ 342 w 584"/>
              <a:gd name="T65" fmla="*/ 302 h 577"/>
              <a:gd name="T66" fmla="*/ 342 w 584"/>
              <a:gd name="T67" fmla="*/ 315 h 577"/>
              <a:gd name="T68" fmla="*/ 238 w 584"/>
              <a:gd name="T69" fmla="*/ 284 h 577"/>
              <a:gd name="T70" fmla="*/ 238 w 584"/>
              <a:gd name="T71" fmla="*/ 271 h 577"/>
              <a:gd name="T72" fmla="*/ 354 w 584"/>
              <a:gd name="T73" fmla="*/ 278 h 577"/>
              <a:gd name="T74" fmla="*/ 347 w 584"/>
              <a:gd name="T75" fmla="*/ 254 h 577"/>
              <a:gd name="T76" fmla="*/ 232 w 584"/>
              <a:gd name="T77" fmla="*/ 247 h 577"/>
              <a:gd name="T78" fmla="*/ 347 w 584"/>
              <a:gd name="T79" fmla="*/ 241 h 577"/>
              <a:gd name="T80" fmla="*/ 347 w 584"/>
              <a:gd name="T81" fmla="*/ 254 h 577"/>
              <a:gd name="T82" fmla="*/ 347 w 584"/>
              <a:gd name="T83" fmla="*/ 254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4" h="577">
                <a:moveTo>
                  <a:pt x="348" y="577"/>
                </a:moveTo>
                <a:cubicBezTo>
                  <a:pt x="335" y="577"/>
                  <a:pt x="322" y="573"/>
                  <a:pt x="310" y="564"/>
                </a:cubicBezTo>
                <a:cubicBezTo>
                  <a:pt x="295" y="552"/>
                  <a:pt x="287" y="534"/>
                  <a:pt x="287" y="515"/>
                </a:cubicBezTo>
                <a:cubicBezTo>
                  <a:pt x="287" y="390"/>
                  <a:pt x="287" y="390"/>
                  <a:pt x="287" y="390"/>
                </a:cubicBezTo>
                <a:cubicBezTo>
                  <a:pt x="271" y="390"/>
                  <a:pt x="271" y="390"/>
                  <a:pt x="271" y="390"/>
                </a:cubicBezTo>
                <a:cubicBezTo>
                  <a:pt x="268" y="390"/>
                  <a:pt x="265" y="387"/>
                  <a:pt x="265" y="384"/>
                </a:cubicBezTo>
                <a:cubicBezTo>
                  <a:pt x="265" y="354"/>
                  <a:pt x="265" y="354"/>
                  <a:pt x="265" y="354"/>
                </a:cubicBezTo>
                <a:cubicBezTo>
                  <a:pt x="233" y="354"/>
                  <a:pt x="208" y="328"/>
                  <a:pt x="208" y="296"/>
                </a:cubicBezTo>
                <a:cubicBezTo>
                  <a:pt x="208" y="223"/>
                  <a:pt x="208" y="223"/>
                  <a:pt x="208" y="223"/>
                </a:cubicBezTo>
                <a:cubicBezTo>
                  <a:pt x="197" y="223"/>
                  <a:pt x="197" y="223"/>
                  <a:pt x="197" y="223"/>
                </a:cubicBezTo>
                <a:cubicBezTo>
                  <a:pt x="193" y="223"/>
                  <a:pt x="190" y="220"/>
                  <a:pt x="190" y="216"/>
                </a:cubicBezTo>
                <a:cubicBezTo>
                  <a:pt x="190" y="213"/>
                  <a:pt x="193" y="210"/>
                  <a:pt x="197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137"/>
                  <a:pt x="232" y="137"/>
                  <a:pt x="232" y="137"/>
                </a:cubicBezTo>
                <a:cubicBezTo>
                  <a:pt x="232" y="134"/>
                  <a:pt x="235" y="131"/>
                  <a:pt x="238" y="131"/>
                </a:cubicBezTo>
                <a:cubicBezTo>
                  <a:pt x="242" y="131"/>
                  <a:pt x="245" y="134"/>
                  <a:pt x="245" y="137"/>
                </a:cubicBezTo>
                <a:cubicBezTo>
                  <a:pt x="245" y="210"/>
                  <a:pt x="245" y="210"/>
                  <a:pt x="245" y="210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41" y="137"/>
                  <a:pt x="341" y="137"/>
                  <a:pt x="341" y="137"/>
                </a:cubicBezTo>
                <a:cubicBezTo>
                  <a:pt x="341" y="134"/>
                  <a:pt x="344" y="131"/>
                  <a:pt x="347" y="131"/>
                </a:cubicBezTo>
                <a:cubicBezTo>
                  <a:pt x="351" y="131"/>
                  <a:pt x="354" y="134"/>
                  <a:pt x="354" y="137"/>
                </a:cubicBezTo>
                <a:cubicBezTo>
                  <a:pt x="354" y="210"/>
                  <a:pt x="354" y="210"/>
                  <a:pt x="354" y="210"/>
                </a:cubicBezTo>
                <a:cubicBezTo>
                  <a:pt x="389" y="210"/>
                  <a:pt x="389" y="210"/>
                  <a:pt x="389" y="210"/>
                </a:cubicBezTo>
                <a:cubicBezTo>
                  <a:pt x="393" y="210"/>
                  <a:pt x="396" y="213"/>
                  <a:pt x="396" y="216"/>
                </a:cubicBezTo>
                <a:cubicBezTo>
                  <a:pt x="396" y="220"/>
                  <a:pt x="393" y="223"/>
                  <a:pt x="389" y="223"/>
                </a:cubicBezTo>
                <a:cubicBezTo>
                  <a:pt x="378" y="223"/>
                  <a:pt x="378" y="223"/>
                  <a:pt x="378" y="223"/>
                </a:cubicBezTo>
                <a:cubicBezTo>
                  <a:pt x="378" y="296"/>
                  <a:pt x="378" y="296"/>
                  <a:pt x="378" y="296"/>
                </a:cubicBezTo>
                <a:cubicBezTo>
                  <a:pt x="378" y="328"/>
                  <a:pt x="353" y="354"/>
                  <a:pt x="321" y="354"/>
                </a:cubicBezTo>
                <a:cubicBezTo>
                  <a:pt x="321" y="384"/>
                  <a:pt x="321" y="384"/>
                  <a:pt x="321" y="384"/>
                </a:cubicBezTo>
                <a:cubicBezTo>
                  <a:pt x="321" y="387"/>
                  <a:pt x="318" y="390"/>
                  <a:pt x="315" y="390"/>
                </a:cubicBezTo>
                <a:cubicBezTo>
                  <a:pt x="299" y="390"/>
                  <a:pt x="299" y="390"/>
                  <a:pt x="299" y="390"/>
                </a:cubicBezTo>
                <a:cubicBezTo>
                  <a:pt x="299" y="515"/>
                  <a:pt x="299" y="515"/>
                  <a:pt x="299" y="515"/>
                </a:cubicBezTo>
                <a:cubicBezTo>
                  <a:pt x="299" y="530"/>
                  <a:pt x="306" y="545"/>
                  <a:pt x="318" y="554"/>
                </a:cubicBezTo>
                <a:cubicBezTo>
                  <a:pt x="330" y="563"/>
                  <a:pt x="346" y="567"/>
                  <a:pt x="361" y="563"/>
                </a:cubicBezTo>
                <a:cubicBezTo>
                  <a:pt x="485" y="532"/>
                  <a:pt x="571" y="421"/>
                  <a:pt x="571" y="293"/>
                </a:cubicBezTo>
                <a:cubicBezTo>
                  <a:pt x="571" y="217"/>
                  <a:pt x="541" y="147"/>
                  <a:pt x="487" y="94"/>
                </a:cubicBezTo>
                <a:cubicBezTo>
                  <a:pt x="433" y="41"/>
                  <a:pt x="362" y="13"/>
                  <a:pt x="286" y="15"/>
                </a:cubicBezTo>
                <a:cubicBezTo>
                  <a:pt x="134" y="18"/>
                  <a:pt x="13" y="145"/>
                  <a:pt x="15" y="297"/>
                </a:cubicBezTo>
                <a:cubicBezTo>
                  <a:pt x="17" y="412"/>
                  <a:pt x="87" y="513"/>
                  <a:pt x="195" y="553"/>
                </a:cubicBezTo>
                <a:cubicBezTo>
                  <a:pt x="198" y="555"/>
                  <a:pt x="200" y="558"/>
                  <a:pt x="199" y="562"/>
                </a:cubicBezTo>
                <a:cubicBezTo>
                  <a:pt x="197" y="565"/>
                  <a:pt x="194" y="567"/>
                  <a:pt x="190" y="565"/>
                </a:cubicBezTo>
                <a:cubicBezTo>
                  <a:pt x="136" y="545"/>
                  <a:pt x="90" y="509"/>
                  <a:pt x="56" y="462"/>
                </a:cubicBezTo>
                <a:cubicBezTo>
                  <a:pt x="22" y="414"/>
                  <a:pt x="3" y="357"/>
                  <a:pt x="2" y="297"/>
                </a:cubicBezTo>
                <a:cubicBezTo>
                  <a:pt x="0" y="138"/>
                  <a:pt x="127" y="6"/>
                  <a:pt x="286" y="2"/>
                </a:cubicBezTo>
                <a:cubicBezTo>
                  <a:pt x="365" y="0"/>
                  <a:pt x="440" y="30"/>
                  <a:pt x="496" y="85"/>
                </a:cubicBezTo>
                <a:cubicBezTo>
                  <a:pt x="553" y="140"/>
                  <a:pt x="584" y="214"/>
                  <a:pt x="584" y="293"/>
                </a:cubicBezTo>
                <a:cubicBezTo>
                  <a:pt x="584" y="427"/>
                  <a:pt x="493" y="543"/>
                  <a:pt x="364" y="575"/>
                </a:cubicBezTo>
                <a:cubicBezTo>
                  <a:pt x="359" y="577"/>
                  <a:pt x="354" y="577"/>
                  <a:pt x="348" y="577"/>
                </a:cubicBezTo>
                <a:close/>
                <a:moveTo>
                  <a:pt x="278" y="377"/>
                </a:moveTo>
                <a:cubicBezTo>
                  <a:pt x="308" y="377"/>
                  <a:pt x="308" y="377"/>
                  <a:pt x="308" y="377"/>
                </a:cubicBezTo>
                <a:cubicBezTo>
                  <a:pt x="308" y="354"/>
                  <a:pt x="308" y="354"/>
                  <a:pt x="308" y="354"/>
                </a:cubicBezTo>
                <a:cubicBezTo>
                  <a:pt x="278" y="354"/>
                  <a:pt x="278" y="354"/>
                  <a:pt x="278" y="354"/>
                </a:cubicBezTo>
                <a:lnTo>
                  <a:pt x="278" y="377"/>
                </a:lnTo>
                <a:close/>
                <a:moveTo>
                  <a:pt x="315" y="341"/>
                </a:moveTo>
                <a:cubicBezTo>
                  <a:pt x="320" y="341"/>
                  <a:pt x="320" y="341"/>
                  <a:pt x="320" y="341"/>
                </a:cubicBezTo>
                <a:cubicBezTo>
                  <a:pt x="345" y="341"/>
                  <a:pt x="366" y="321"/>
                  <a:pt x="366" y="296"/>
                </a:cubicBezTo>
                <a:cubicBezTo>
                  <a:pt x="366" y="223"/>
                  <a:pt x="366" y="223"/>
                  <a:pt x="366" y="223"/>
                </a:cubicBezTo>
                <a:cubicBezTo>
                  <a:pt x="220" y="223"/>
                  <a:pt x="220" y="223"/>
                  <a:pt x="220" y="223"/>
                </a:cubicBezTo>
                <a:cubicBezTo>
                  <a:pt x="220" y="296"/>
                  <a:pt x="220" y="296"/>
                  <a:pt x="220" y="296"/>
                </a:cubicBezTo>
                <a:cubicBezTo>
                  <a:pt x="220" y="321"/>
                  <a:pt x="241" y="341"/>
                  <a:pt x="266" y="341"/>
                </a:cubicBezTo>
                <a:lnTo>
                  <a:pt x="315" y="341"/>
                </a:lnTo>
                <a:close/>
                <a:moveTo>
                  <a:pt x="342" y="315"/>
                </a:moveTo>
                <a:cubicBezTo>
                  <a:pt x="244" y="315"/>
                  <a:pt x="244" y="315"/>
                  <a:pt x="244" y="315"/>
                </a:cubicBezTo>
                <a:cubicBezTo>
                  <a:pt x="240" y="315"/>
                  <a:pt x="237" y="312"/>
                  <a:pt x="237" y="308"/>
                </a:cubicBezTo>
                <a:cubicBezTo>
                  <a:pt x="237" y="305"/>
                  <a:pt x="240" y="302"/>
                  <a:pt x="244" y="302"/>
                </a:cubicBezTo>
                <a:cubicBezTo>
                  <a:pt x="342" y="302"/>
                  <a:pt x="342" y="302"/>
                  <a:pt x="342" y="302"/>
                </a:cubicBezTo>
                <a:cubicBezTo>
                  <a:pt x="346" y="302"/>
                  <a:pt x="349" y="305"/>
                  <a:pt x="349" y="308"/>
                </a:cubicBezTo>
                <a:cubicBezTo>
                  <a:pt x="349" y="312"/>
                  <a:pt x="346" y="315"/>
                  <a:pt x="342" y="315"/>
                </a:cubicBezTo>
                <a:close/>
                <a:moveTo>
                  <a:pt x="347" y="284"/>
                </a:moveTo>
                <a:cubicBezTo>
                  <a:pt x="238" y="284"/>
                  <a:pt x="238" y="284"/>
                  <a:pt x="238" y="284"/>
                </a:cubicBezTo>
                <a:cubicBezTo>
                  <a:pt x="235" y="284"/>
                  <a:pt x="232" y="281"/>
                  <a:pt x="232" y="278"/>
                </a:cubicBezTo>
                <a:cubicBezTo>
                  <a:pt x="232" y="274"/>
                  <a:pt x="235" y="271"/>
                  <a:pt x="238" y="271"/>
                </a:cubicBezTo>
                <a:cubicBezTo>
                  <a:pt x="347" y="271"/>
                  <a:pt x="347" y="271"/>
                  <a:pt x="347" y="271"/>
                </a:cubicBezTo>
                <a:cubicBezTo>
                  <a:pt x="351" y="271"/>
                  <a:pt x="354" y="274"/>
                  <a:pt x="354" y="278"/>
                </a:cubicBezTo>
                <a:cubicBezTo>
                  <a:pt x="354" y="281"/>
                  <a:pt x="351" y="284"/>
                  <a:pt x="347" y="284"/>
                </a:cubicBezTo>
                <a:close/>
                <a:moveTo>
                  <a:pt x="347" y="254"/>
                </a:moveTo>
                <a:cubicBezTo>
                  <a:pt x="238" y="254"/>
                  <a:pt x="238" y="254"/>
                  <a:pt x="238" y="254"/>
                </a:cubicBezTo>
                <a:cubicBezTo>
                  <a:pt x="235" y="254"/>
                  <a:pt x="232" y="251"/>
                  <a:pt x="232" y="247"/>
                </a:cubicBezTo>
                <a:cubicBezTo>
                  <a:pt x="232" y="244"/>
                  <a:pt x="235" y="241"/>
                  <a:pt x="238" y="241"/>
                </a:cubicBezTo>
                <a:cubicBezTo>
                  <a:pt x="347" y="241"/>
                  <a:pt x="347" y="241"/>
                  <a:pt x="347" y="241"/>
                </a:cubicBezTo>
                <a:cubicBezTo>
                  <a:pt x="351" y="241"/>
                  <a:pt x="354" y="244"/>
                  <a:pt x="354" y="247"/>
                </a:cubicBezTo>
                <a:cubicBezTo>
                  <a:pt x="354" y="251"/>
                  <a:pt x="351" y="254"/>
                  <a:pt x="347" y="254"/>
                </a:cubicBezTo>
                <a:close/>
                <a:moveTo>
                  <a:pt x="347" y="254"/>
                </a:moveTo>
                <a:cubicBezTo>
                  <a:pt x="347" y="254"/>
                  <a:pt x="347" y="254"/>
                  <a:pt x="347" y="254"/>
                </a:cubicBezTo>
              </a:path>
            </a:pathLst>
          </a:custGeom>
          <a:solidFill>
            <a:srgbClr val="4B4B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5" name="Freeform 33"/>
          <p:cNvSpPr>
            <a:spLocks noEditPoints="1"/>
          </p:cNvSpPr>
          <p:nvPr/>
        </p:nvSpPr>
        <p:spPr bwMode="auto">
          <a:xfrm>
            <a:off x="8470900" y="1804988"/>
            <a:ext cx="471487" cy="419100"/>
          </a:xfrm>
          <a:custGeom>
            <a:avLst/>
            <a:gdLst>
              <a:gd name="T0" fmla="*/ 297 w 297"/>
              <a:gd name="T1" fmla="*/ 147 h 264"/>
              <a:gd name="T2" fmla="*/ 241 w 297"/>
              <a:gd name="T3" fmla="*/ 127 h 264"/>
              <a:gd name="T4" fmla="*/ 241 w 297"/>
              <a:gd name="T5" fmla="*/ 66 h 264"/>
              <a:gd name="T6" fmla="*/ 212 w 297"/>
              <a:gd name="T7" fmla="*/ 55 h 264"/>
              <a:gd name="T8" fmla="*/ 212 w 297"/>
              <a:gd name="T9" fmla="*/ 24 h 264"/>
              <a:gd name="T10" fmla="*/ 148 w 297"/>
              <a:gd name="T11" fmla="*/ 0 h 264"/>
              <a:gd name="T12" fmla="*/ 83 w 297"/>
              <a:gd name="T13" fmla="*/ 24 h 264"/>
              <a:gd name="T14" fmla="*/ 83 w 297"/>
              <a:gd name="T15" fmla="*/ 55 h 264"/>
              <a:gd name="T16" fmla="*/ 56 w 297"/>
              <a:gd name="T17" fmla="*/ 66 h 264"/>
              <a:gd name="T18" fmla="*/ 56 w 297"/>
              <a:gd name="T19" fmla="*/ 127 h 264"/>
              <a:gd name="T20" fmla="*/ 0 w 297"/>
              <a:gd name="T21" fmla="*/ 147 h 264"/>
              <a:gd name="T22" fmla="*/ 0 w 297"/>
              <a:gd name="T23" fmla="*/ 232 h 264"/>
              <a:gd name="T24" fmla="*/ 64 w 297"/>
              <a:gd name="T25" fmla="*/ 257 h 264"/>
              <a:gd name="T26" fmla="*/ 101 w 297"/>
              <a:gd name="T27" fmla="*/ 242 h 264"/>
              <a:gd name="T28" fmla="*/ 148 w 297"/>
              <a:gd name="T29" fmla="*/ 264 h 264"/>
              <a:gd name="T30" fmla="*/ 195 w 297"/>
              <a:gd name="T31" fmla="*/ 242 h 264"/>
              <a:gd name="T32" fmla="*/ 231 w 297"/>
              <a:gd name="T33" fmla="*/ 257 h 264"/>
              <a:gd name="T34" fmla="*/ 297 w 297"/>
              <a:gd name="T35" fmla="*/ 232 h 264"/>
              <a:gd name="T36" fmla="*/ 297 w 297"/>
              <a:gd name="T37" fmla="*/ 147 h 264"/>
              <a:gd name="T38" fmla="*/ 148 w 297"/>
              <a:gd name="T39" fmla="*/ 13 h 264"/>
              <a:gd name="T40" fmla="*/ 194 w 297"/>
              <a:gd name="T41" fmla="*/ 30 h 264"/>
              <a:gd name="T42" fmla="*/ 148 w 297"/>
              <a:gd name="T43" fmla="*/ 47 h 264"/>
              <a:gd name="T44" fmla="*/ 101 w 297"/>
              <a:gd name="T45" fmla="*/ 30 h 264"/>
              <a:gd name="T46" fmla="*/ 148 w 297"/>
              <a:gd name="T47" fmla="*/ 13 h 264"/>
              <a:gd name="T48" fmla="*/ 18 w 297"/>
              <a:gd name="T49" fmla="*/ 153 h 264"/>
              <a:gd name="T50" fmla="*/ 64 w 297"/>
              <a:gd name="T51" fmla="*/ 136 h 264"/>
              <a:gd name="T52" fmla="*/ 109 w 297"/>
              <a:gd name="T53" fmla="*/ 153 h 264"/>
              <a:gd name="T54" fmla="*/ 64 w 297"/>
              <a:gd name="T55" fmla="*/ 171 h 264"/>
              <a:gd name="T56" fmla="*/ 18 w 297"/>
              <a:gd name="T57" fmla="*/ 153 h 264"/>
              <a:gd name="T58" fmla="*/ 148 w 297"/>
              <a:gd name="T59" fmla="*/ 247 h 264"/>
              <a:gd name="T60" fmla="*/ 122 w 297"/>
              <a:gd name="T61" fmla="*/ 235 h 264"/>
              <a:gd name="T62" fmla="*/ 128 w 297"/>
              <a:gd name="T63" fmla="*/ 232 h 264"/>
              <a:gd name="T64" fmla="*/ 128 w 297"/>
              <a:gd name="T65" fmla="*/ 147 h 264"/>
              <a:gd name="T66" fmla="*/ 72 w 297"/>
              <a:gd name="T67" fmla="*/ 127 h 264"/>
              <a:gd name="T68" fmla="*/ 72 w 297"/>
              <a:gd name="T69" fmla="*/ 77 h 264"/>
              <a:gd name="T70" fmla="*/ 83 w 297"/>
              <a:gd name="T71" fmla="*/ 72 h 264"/>
              <a:gd name="T72" fmla="*/ 83 w 297"/>
              <a:gd name="T73" fmla="*/ 108 h 264"/>
              <a:gd name="T74" fmla="*/ 148 w 297"/>
              <a:gd name="T75" fmla="*/ 133 h 264"/>
              <a:gd name="T76" fmla="*/ 212 w 297"/>
              <a:gd name="T77" fmla="*/ 108 h 264"/>
              <a:gd name="T78" fmla="*/ 212 w 297"/>
              <a:gd name="T79" fmla="*/ 72 h 264"/>
              <a:gd name="T80" fmla="*/ 223 w 297"/>
              <a:gd name="T81" fmla="*/ 77 h 264"/>
              <a:gd name="T82" fmla="*/ 223 w 297"/>
              <a:gd name="T83" fmla="*/ 127 h 264"/>
              <a:gd name="T84" fmla="*/ 167 w 297"/>
              <a:gd name="T85" fmla="*/ 147 h 264"/>
              <a:gd name="T86" fmla="*/ 167 w 297"/>
              <a:gd name="T87" fmla="*/ 232 h 264"/>
              <a:gd name="T88" fmla="*/ 175 w 297"/>
              <a:gd name="T89" fmla="*/ 235 h 264"/>
              <a:gd name="T90" fmla="*/ 148 w 297"/>
              <a:gd name="T91" fmla="*/ 247 h 264"/>
              <a:gd name="T92" fmla="*/ 186 w 297"/>
              <a:gd name="T93" fmla="*/ 153 h 264"/>
              <a:gd name="T94" fmla="*/ 231 w 297"/>
              <a:gd name="T95" fmla="*/ 136 h 264"/>
              <a:gd name="T96" fmla="*/ 278 w 297"/>
              <a:gd name="T97" fmla="*/ 153 h 264"/>
              <a:gd name="T98" fmla="*/ 231 w 297"/>
              <a:gd name="T99" fmla="*/ 171 h 264"/>
              <a:gd name="T100" fmla="*/ 186 w 297"/>
              <a:gd name="T101" fmla="*/ 153 h 264"/>
              <a:gd name="T102" fmla="*/ 186 w 297"/>
              <a:gd name="T103" fmla="*/ 153 h 264"/>
              <a:gd name="T104" fmla="*/ 186 w 297"/>
              <a:gd name="T105" fmla="*/ 15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7" h="264">
                <a:moveTo>
                  <a:pt x="297" y="147"/>
                </a:moveTo>
                <a:lnTo>
                  <a:pt x="241" y="127"/>
                </a:lnTo>
                <a:lnTo>
                  <a:pt x="241" y="66"/>
                </a:lnTo>
                <a:lnTo>
                  <a:pt x="212" y="55"/>
                </a:lnTo>
                <a:lnTo>
                  <a:pt x="212" y="24"/>
                </a:lnTo>
                <a:lnTo>
                  <a:pt x="148" y="0"/>
                </a:lnTo>
                <a:lnTo>
                  <a:pt x="83" y="24"/>
                </a:lnTo>
                <a:lnTo>
                  <a:pt x="83" y="55"/>
                </a:lnTo>
                <a:lnTo>
                  <a:pt x="56" y="66"/>
                </a:lnTo>
                <a:lnTo>
                  <a:pt x="56" y="127"/>
                </a:lnTo>
                <a:lnTo>
                  <a:pt x="0" y="147"/>
                </a:lnTo>
                <a:lnTo>
                  <a:pt x="0" y="232"/>
                </a:lnTo>
                <a:lnTo>
                  <a:pt x="64" y="257"/>
                </a:lnTo>
                <a:lnTo>
                  <a:pt x="101" y="242"/>
                </a:lnTo>
                <a:lnTo>
                  <a:pt x="148" y="264"/>
                </a:lnTo>
                <a:lnTo>
                  <a:pt x="195" y="242"/>
                </a:lnTo>
                <a:lnTo>
                  <a:pt x="231" y="257"/>
                </a:lnTo>
                <a:lnTo>
                  <a:pt x="297" y="232"/>
                </a:lnTo>
                <a:lnTo>
                  <a:pt x="297" y="147"/>
                </a:lnTo>
                <a:moveTo>
                  <a:pt x="148" y="13"/>
                </a:moveTo>
                <a:lnTo>
                  <a:pt x="194" y="30"/>
                </a:lnTo>
                <a:lnTo>
                  <a:pt x="148" y="47"/>
                </a:lnTo>
                <a:lnTo>
                  <a:pt x="101" y="30"/>
                </a:lnTo>
                <a:lnTo>
                  <a:pt x="148" y="13"/>
                </a:lnTo>
                <a:moveTo>
                  <a:pt x="18" y="153"/>
                </a:moveTo>
                <a:lnTo>
                  <a:pt x="64" y="136"/>
                </a:lnTo>
                <a:lnTo>
                  <a:pt x="109" y="153"/>
                </a:lnTo>
                <a:lnTo>
                  <a:pt x="64" y="171"/>
                </a:lnTo>
                <a:lnTo>
                  <a:pt x="18" y="153"/>
                </a:lnTo>
                <a:moveTo>
                  <a:pt x="148" y="247"/>
                </a:moveTo>
                <a:lnTo>
                  <a:pt x="122" y="235"/>
                </a:lnTo>
                <a:lnTo>
                  <a:pt x="128" y="232"/>
                </a:lnTo>
                <a:lnTo>
                  <a:pt x="128" y="147"/>
                </a:lnTo>
                <a:lnTo>
                  <a:pt x="72" y="127"/>
                </a:lnTo>
                <a:lnTo>
                  <a:pt x="72" y="77"/>
                </a:lnTo>
                <a:lnTo>
                  <a:pt x="83" y="72"/>
                </a:lnTo>
                <a:lnTo>
                  <a:pt x="83" y="108"/>
                </a:lnTo>
                <a:lnTo>
                  <a:pt x="148" y="133"/>
                </a:lnTo>
                <a:lnTo>
                  <a:pt x="212" y="108"/>
                </a:lnTo>
                <a:lnTo>
                  <a:pt x="212" y="72"/>
                </a:lnTo>
                <a:lnTo>
                  <a:pt x="223" y="77"/>
                </a:lnTo>
                <a:lnTo>
                  <a:pt x="223" y="127"/>
                </a:lnTo>
                <a:lnTo>
                  <a:pt x="167" y="147"/>
                </a:lnTo>
                <a:lnTo>
                  <a:pt x="167" y="232"/>
                </a:lnTo>
                <a:lnTo>
                  <a:pt x="175" y="235"/>
                </a:lnTo>
                <a:lnTo>
                  <a:pt x="148" y="247"/>
                </a:lnTo>
                <a:moveTo>
                  <a:pt x="186" y="153"/>
                </a:moveTo>
                <a:lnTo>
                  <a:pt x="231" y="136"/>
                </a:lnTo>
                <a:lnTo>
                  <a:pt x="278" y="153"/>
                </a:lnTo>
                <a:lnTo>
                  <a:pt x="231" y="171"/>
                </a:lnTo>
                <a:lnTo>
                  <a:pt x="186" y="153"/>
                </a:lnTo>
                <a:moveTo>
                  <a:pt x="186" y="153"/>
                </a:moveTo>
                <a:lnTo>
                  <a:pt x="186" y="153"/>
                </a:lnTo>
              </a:path>
            </a:pathLst>
          </a:custGeom>
          <a:noFill/>
          <a:ln w="4763" cap="flat">
            <a:solidFill>
              <a:srgbClr val="AB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6" name="Footer Placeholder 125">
            <a:extLst>
              <a:ext uri="{FF2B5EF4-FFF2-40B4-BE49-F238E27FC236}">
                <a16:creationId xmlns:a16="http://schemas.microsoft.com/office/drawing/2014/main" id="{F2EA744E-DAD5-4B71-90B0-D735CAE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47" name="Slide Number Placeholder 23">
            <a:extLst>
              <a:ext uri="{FF2B5EF4-FFF2-40B4-BE49-F238E27FC236}">
                <a16:creationId xmlns:a16="http://schemas.microsoft.com/office/drawing/2014/main" id="{E8BD462C-3DCA-4705-BE72-D241E93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376" y="6360650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3"/>
            <a:ext cx="10515600" cy="5891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Modernization patterns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0050" y="1019175"/>
            <a:ext cx="3924567" cy="2409825"/>
            <a:chOff x="8453497" y="2189844"/>
            <a:chExt cx="3124200" cy="2409825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453497" y="2548210"/>
              <a:ext cx="3124200" cy="113872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tIns="91416" bIns="91416" anchor="t" anchorCtr="0">
              <a:spAutoFit/>
            </a:bodyPr>
            <a:lstStyle>
              <a:defPPr>
                <a:defRPr lang="en-US"/>
              </a:defPPr>
              <a:lvl1pPr marL="182880" indent="-182880" eaLnBrk="0" hangingPunct="0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sz="1200" b="0">
                  <a:latin typeface="+mj-lt"/>
                  <a:cs typeface="Arial" panose="020B0604020202020204" pitchFamily="34" charset="0"/>
                </a:defRPr>
              </a:lvl1pPr>
            </a:lstStyle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4B4B4B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Legacy wrappers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4B4B4B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API based wrappers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4B4B4B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Single view of the 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453497" y="2329545"/>
              <a:ext cx="3086100" cy="2270124"/>
              <a:chOff x="4206240" y="1371600"/>
              <a:chExt cx="3108960" cy="2270124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>
                <a:off x="4206240" y="1371600"/>
                <a:ext cx="310896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B4B4B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4206240" y="1371600"/>
                <a:ext cx="0" cy="22701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B4B4B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7" name="Text Box 11"/>
            <p:cNvSpPr>
              <a:spLocks noChangeArrowheads="1"/>
            </p:cNvSpPr>
            <p:nvPr/>
          </p:nvSpPr>
          <p:spPr bwMode="auto">
            <a:xfrm>
              <a:off x="8746867" y="2189844"/>
              <a:ext cx="2499360" cy="279630"/>
            </a:xfrm>
            <a:prstGeom prst="roundRect">
              <a:avLst/>
            </a:prstGeom>
            <a:solidFill>
              <a:srgbClr val="4B4B4B"/>
            </a:solidFill>
            <a:ln w="9525" algn="ctr">
              <a:noFill/>
              <a:round/>
              <a:headEnd/>
              <a:tailEnd/>
            </a:ln>
          </p:spPr>
          <p:txBody>
            <a:bodyPr lIns="45720" tIns="45720" rIns="45720" bIns="45720" anchor="ctr" anchorCtr="0"/>
            <a:lstStyle/>
            <a:p>
              <a:pPr algn="ctr" defTabSz="914126" eaLnBrk="0" hangingPunct="0">
                <a:buClr>
                  <a:srgbClr val="000000"/>
                </a:buClr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MS PGothic"/>
                  <a:cs typeface="Calibri" panose="020F0502020204030204" pitchFamily="34" charset="0"/>
                </a:rPr>
                <a:t>Extend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71791" y="3609723"/>
            <a:ext cx="3924567" cy="2635502"/>
            <a:chOff x="8453497" y="2189844"/>
            <a:chExt cx="3124200" cy="2635502"/>
          </a:xfrm>
        </p:grpSpPr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453497" y="2548210"/>
              <a:ext cx="3124200" cy="113872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tIns="91416" bIns="91416" anchor="t" anchorCtr="0">
              <a:spAutoFit/>
            </a:bodyPr>
            <a:lstStyle>
              <a:defPPr>
                <a:defRPr lang="en-US"/>
              </a:defPPr>
              <a:lvl1pPr marL="182880" indent="-182880" eaLnBrk="0" hangingPunct="0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sz="1200" b="0">
                  <a:latin typeface="+mj-lt"/>
                  <a:cs typeface="Arial" panose="020B0604020202020204" pitchFamily="34" charset="0"/>
                </a:defRPr>
              </a:lvl1pPr>
            </a:lstStyle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A30000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Leverage PaaS for transformation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A30000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AD based transformation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A30000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EA-led process modernization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453497" y="2329545"/>
              <a:ext cx="3086100" cy="2495801"/>
              <a:chOff x="4206240" y="1371600"/>
              <a:chExt cx="3108960" cy="2495801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>
                <a:off x="4206240" y="1371600"/>
                <a:ext cx="310896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3000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4206240" y="1371600"/>
                <a:ext cx="0" cy="249580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A3000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24" name="Text Box 11"/>
            <p:cNvSpPr>
              <a:spLocks noChangeArrowheads="1"/>
            </p:cNvSpPr>
            <p:nvPr/>
          </p:nvSpPr>
          <p:spPr bwMode="auto">
            <a:xfrm>
              <a:off x="8746867" y="2189844"/>
              <a:ext cx="2499360" cy="279630"/>
            </a:xfrm>
            <a:prstGeom prst="roundRect">
              <a:avLst/>
            </a:prstGeom>
            <a:solidFill>
              <a:srgbClr val="A30000"/>
            </a:solidFill>
            <a:ln w="9525" algn="ctr">
              <a:noFill/>
              <a:round/>
              <a:headEnd/>
              <a:tailEnd/>
            </a:ln>
          </p:spPr>
          <p:txBody>
            <a:bodyPr lIns="45720" tIns="45720" rIns="45720" bIns="45720" anchor="ctr" anchorCtr="0"/>
            <a:lstStyle/>
            <a:p>
              <a:pPr algn="ctr" defTabSz="914126" eaLnBrk="0" hangingPunct="0">
                <a:buClr>
                  <a:srgbClr val="000000"/>
                </a:buClr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MS PGothic"/>
                  <a:cs typeface="Calibri" panose="020F0502020204030204" pitchFamily="34" charset="0"/>
                </a:rPr>
                <a:t>Transform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37163" y="1804366"/>
            <a:ext cx="3924567" cy="2409825"/>
            <a:chOff x="8453497" y="2189844"/>
            <a:chExt cx="3124200" cy="2409825"/>
          </a:xfrm>
        </p:grpSpPr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8453497" y="2548210"/>
              <a:ext cx="3124200" cy="113872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tIns="91416" bIns="91416" anchor="t" anchorCtr="0">
              <a:spAutoFit/>
            </a:bodyPr>
            <a:lstStyle>
              <a:defPPr>
                <a:defRPr lang="en-US"/>
              </a:defPPr>
              <a:lvl1pPr marL="182880" indent="-182880" eaLnBrk="0" hangingPunct="0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sz="1200" b="0">
                  <a:latin typeface="+mj-lt"/>
                  <a:cs typeface="Arial" panose="020B0604020202020204" pitchFamily="34" charset="0"/>
                </a:defRPr>
              </a:lvl1pPr>
            </a:lstStyle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0066B3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Tool assisted modernization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0066B3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Microservices modernization</a:t>
              </a:r>
            </a:p>
            <a:p>
              <a:pPr marL="228600" indent="-228600">
                <a:spcBef>
                  <a:spcPts val="600"/>
                </a:spcBef>
                <a:spcAft>
                  <a:spcPts val="600"/>
                </a:spcAft>
                <a:buClr>
                  <a:srgbClr val="0066B3"/>
                </a:buClr>
              </a:pPr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Integration, Middleware &amp; Cloud migration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53497" y="2329545"/>
              <a:ext cx="3086100" cy="2270124"/>
              <a:chOff x="4206240" y="1371600"/>
              <a:chExt cx="3108960" cy="2270124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>
                <a:off x="4206240" y="1371600"/>
                <a:ext cx="310896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B3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4206240" y="1371600"/>
                <a:ext cx="0" cy="22701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66B3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32" name="Text Box 11"/>
            <p:cNvSpPr>
              <a:spLocks noChangeArrowheads="1"/>
            </p:cNvSpPr>
            <p:nvPr/>
          </p:nvSpPr>
          <p:spPr bwMode="auto">
            <a:xfrm>
              <a:off x="8746867" y="2189844"/>
              <a:ext cx="2499360" cy="279630"/>
            </a:xfrm>
            <a:prstGeom prst="roundRect">
              <a:avLst/>
            </a:prstGeom>
            <a:solidFill>
              <a:srgbClr val="0066B3"/>
            </a:solidFill>
            <a:ln w="9525" algn="ctr">
              <a:noFill/>
              <a:round/>
              <a:headEnd/>
              <a:tailEnd/>
            </a:ln>
          </p:spPr>
          <p:txBody>
            <a:bodyPr lIns="45720" tIns="45720" rIns="45720" bIns="45720" anchor="ctr" anchorCtr="0"/>
            <a:lstStyle/>
            <a:p>
              <a:pPr algn="ctr" defTabSz="914126" eaLnBrk="0" hangingPunct="0">
                <a:buClr>
                  <a:srgbClr val="000000"/>
                </a:buClr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MS PGothic"/>
                  <a:cs typeface="Calibri" panose="020F0502020204030204" pitchFamily="34" charset="0"/>
                </a:rPr>
                <a:t>Migrate</a:t>
              </a:r>
            </a:p>
          </p:txBody>
        </p:sp>
      </p:grpSp>
      <p:sp>
        <p:nvSpPr>
          <p:cNvPr id="29" name="Footer Placeholder 125">
            <a:extLst>
              <a:ext uri="{FF2B5EF4-FFF2-40B4-BE49-F238E27FC236}">
                <a16:creationId xmlns:a16="http://schemas.microsoft.com/office/drawing/2014/main" id="{9B882E73-72A8-42A9-B3DA-1F607158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D6DF8D6D-9768-4753-BB0B-B7E789A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376" y="6360650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" y="-6217"/>
            <a:ext cx="12172475" cy="818830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Prioritize modernization using the A-B-C approach</a:t>
            </a:r>
          </a:p>
        </p:txBody>
      </p:sp>
      <p:sp>
        <p:nvSpPr>
          <p:cNvPr id="3" name="TextBox 79"/>
          <p:cNvSpPr txBox="1"/>
          <p:nvPr/>
        </p:nvSpPr>
        <p:spPr>
          <a:xfrm>
            <a:off x="406402" y="5297584"/>
            <a:ext cx="11379198" cy="948154"/>
          </a:xfrm>
          <a:prstGeom prst="rect">
            <a:avLst/>
          </a:prstGeom>
          <a:noFill/>
        </p:spPr>
        <p:txBody>
          <a:bodyPr wrap="square" lIns="47852" tIns="47852" rIns="47852" bIns="47852" rtlCol="0">
            <a:sp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  <a:lvl2pPr indent="457200" defTabSz="457200">
              <a:defRPr>
                <a:latin typeface="Arial"/>
                <a:ea typeface="Arial"/>
                <a:cs typeface="Arial"/>
                <a:sym typeface="Arial"/>
              </a:defRPr>
            </a:lvl2pPr>
            <a:lvl3pPr indent="914400" defTabSz="457200">
              <a:defRPr>
                <a:latin typeface="Arial"/>
                <a:ea typeface="Arial"/>
                <a:cs typeface="Arial"/>
                <a:sym typeface="Arial"/>
              </a:defRPr>
            </a:lvl3pPr>
            <a:lvl4pPr indent="1371600" defTabSz="457200">
              <a:defRPr>
                <a:latin typeface="Arial"/>
                <a:ea typeface="Arial"/>
                <a:cs typeface="Arial"/>
                <a:sym typeface="Arial"/>
              </a:defRPr>
            </a:lvl4pPr>
            <a:lvl5pPr indent="1828800" defTabSz="457200">
              <a:defRPr>
                <a:latin typeface="Arial"/>
                <a:ea typeface="Arial"/>
                <a:cs typeface="Arial"/>
                <a:sym typeface="Arial"/>
              </a:defRPr>
            </a:lvl5pPr>
            <a:lvl6pPr indent="2286000" defTabSz="457200">
              <a:defRPr>
                <a:latin typeface="Arial"/>
                <a:ea typeface="Arial"/>
                <a:cs typeface="Arial"/>
                <a:sym typeface="Arial"/>
              </a:defRPr>
            </a:lvl6pPr>
            <a:lvl7pPr indent="2743200" defTabSz="457200">
              <a:defRPr>
                <a:latin typeface="Arial"/>
                <a:ea typeface="Arial"/>
                <a:cs typeface="Arial"/>
                <a:sym typeface="Arial"/>
              </a:defRPr>
            </a:lvl7pPr>
            <a:lvl8pPr indent="3200400" defTabSz="457200">
              <a:defRPr>
                <a:latin typeface="Arial"/>
                <a:ea typeface="Arial"/>
                <a:cs typeface="Arial"/>
                <a:sym typeface="Arial"/>
              </a:defRPr>
            </a:lvl8pPr>
            <a:lvl9pPr indent="3657600" defTabSz="457200"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13478" indent="-2200818">
              <a:spcBef>
                <a:spcPts val="400"/>
              </a:spcBef>
              <a:spcAft>
                <a:spcPts val="4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Abstract: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layer to abstract complexities of Enterprise Applications through well defined APIs</a:t>
            </a:r>
          </a:p>
          <a:p>
            <a:pPr marL="2213478" indent="-2200818">
              <a:spcBef>
                <a:spcPts val="400"/>
              </a:spcBef>
              <a:spcAft>
                <a:spcPts val="4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Build: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Develop new capabilities needed to service the Channel using the APIs </a:t>
            </a:r>
          </a:p>
          <a:p>
            <a:pPr marL="2213478" indent="-2200818">
              <a:spcBef>
                <a:spcPts val="400"/>
              </a:spcBef>
              <a:spcAft>
                <a:spcPts val="4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Change: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Consolidate, update or replace applications in the back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0050" y="1020763"/>
            <a:ext cx="11385550" cy="3991532"/>
            <a:chOff x="1707197" y="1618677"/>
            <a:chExt cx="7935409" cy="3279487"/>
          </a:xfrm>
        </p:grpSpPr>
        <p:sp>
          <p:nvSpPr>
            <p:cNvPr id="5" name="Rectangle 4"/>
            <p:cNvSpPr/>
            <p:nvPr/>
          </p:nvSpPr>
          <p:spPr>
            <a:xfrm>
              <a:off x="3885681" y="1836436"/>
              <a:ext cx="5756066" cy="640194"/>
            </a:xfrm>
            <a:prstGeom prst="rect">
              <a:avLst/>
            </a:prstGeom>
            <a:solidFill>
              <a:srgbClr val="D2D2D2"/>
            </a:solidFill>
            <a:ln w="9525" cap="flat" cmpd="sng">
              <a:solidFill>
                <a:sysClr val="window" lastClr="FFFFFF">
                  <a:lumMod val="65000"/>
                </a:sysClr>
              </a:solidFill>
              <a:prstDash val="solid"/>
              <a:bevel/>
            </a:ln>
            <a:effectLst/>
          </p:spPr>
          <p:txBody>
            <a:bodyPr rot="0" spcFirstLastPara="1" vert="horz" wrap="square" lIns="60772" tIns="60772" rIns="60772" bIns="60772" numCol="1" spcCol="38100" rtlCol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7705" latinLnBrk="1" hangingPunct="0">
                <a:defRPr/>
              </a:pPr>
              <a:endParaRPr lang="en-US" sz="2133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607705" latinLnBrk="1" hangingPunct="0">
                <a:defRPr/>
              </a:pPr>
              <a:endParaRPr lang="en-US" sz="2133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Shape 1862"/>
            <p:cNvSpPr/>
            <p:nvPr/>
          </p:nvSpPr>
          <p:spPr>
            <a:xfrm>
              <a:off x="2657357" y="2905797"/>
              <a:ext cx="1161384" cy="634167"/>
            </a:xfrm>
            <a:prstGeom prst="rightArrow">
              <a:avLst>
                <a:gd name="adj1" fmla="val 100000"/>
                <a:gd name="adj2" fmla="val 40184"/>
              </a:avLst>
            </a:prstGeom>
            <a:solidFill>
              <a:srgbClr val="0066B3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609585">
                <a:defRPr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400" b="1" kern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7" name="Shape 1865"/>
            <p:cNvSpPr/>
            <p:nvPr/>
          </p:nvSpPr>
          <p:spPr>
            <a:xfrm flipH="1">
              <a:off x="2649278" y="1618677"/>
              <a:ext cx="8369" cy="3279487"/>
            </a:xfrm>
            <a:prstGeom prst="line">
              <a:avLst/>
            </a:prstGeom>
            <a:ln w="12700">
              <a:solidFill>
                <a:srgbClr val="0066B3"/>
              </a:solidFill>
              <a:miter lim="400000"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8" name="Shape 1866"/>
            <p:cNvSpPr/>
            <p:nvPr/>
          </p:nvSpPr>
          <p:spPr>
            <a:xfrm>
              <a:off x="2700515" y="3134376"/>
              <a:ext cx="931744" cy="1770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 cap="none">
                  <a:solidFill>
                    <a:srgbClr val="000000"/>
                  </a:solidFill>
                </a:defRPr>
              </a:pPr>
              <a:r>
                <a:rPr sz="1400" b="1" kern="0" cap="all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Abstract</a:t>
              </a:r>
            </a:p>
          </p:txBody>
        </p:sp>
        <p:sp>
          <p:nvSpPr>
            <p:cNvPr id="9" name="Shape 1867"/>
            <p:cNvSpPr/>
            <p:nvPr/>
          </p:nvSpPr>
          <p:spPr>
            <a:xfrm>
              <a:off x="2658817" y="1951546"/>
              <a:ext cx="1161384" cy="634167"/>
            </a:xfrm>
            <a:prstGeom prst="rightArrow">
              <a:avLst>
                <a:gd name="adj1" fmla="val 100000"/>
                <a:gd name="adj2" fmla="val 40184"/>
              </a:avLst>
            </a:prstGeom>
            <a:solidFill>
              <a:srgbClr val="0066B3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609585">
                <a:defRPr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400" b="1" kern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" name="Shape 1868"/>
            <p:cNvSpPr/>
            <p:nvPr/>
          </p:nvSpPr>
          <p:spPr>
            <a:xfrm>
              <a:off x="2700515" y="2180124"/>
              <a:ext cx="931741" cy="1770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 cap="none">
                  <a:solidFill>
                    <a:srgbClr val="000000"/>
                  </a:solidFill>
                </a:defRPr>
              </a:pPr>
              <a:r>
                <a:rPr lang="en-US" sz="1400" b="1" kern="0" cap="all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Build</a:t>
              </a:r>
              <a:endParaRPr sz="1400" b="1" kern="0" cap="al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Shape 1874"/>
            <p:cNvSpPr/>
            <p:nvPr/>
          </p:nvSpPr>
          <p:spPr>
            <a:xfrm>
              <a:off x="3888386" y="3994249"/>
              <a:ext cx="5754220" cy="874244"/>
            </a:xfrm>
            <a:prstGeom prst="rect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1215379">
                <a:defRPr sz="900"/>
              </a:pPr>
              <a:endParaRPr sz="1067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Shape 1875"/>
            <p:cNvSpPr/>
            <p:nvPr/>
          </p:nvSpPr>
          <p:spPr>
            <a:xfrm>
              <a:off x="5891281" y="3994249"/>
              <a:ext cx="1562542" cy="2613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0772" rIns="60772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 cap="none"/>
              </a:pPr>
              <a:r>
                <a:rPr sz="1467" b="1" kern="0" cap="all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Enterprise Applications</a:t>
              </a:r>
            </a:p>
          </p:txBody>
        </p:sp>
        <p:sp>
          <p:nvSpPr>
            <p:cNvPr id="13" name="Shape 1877"/>
            <p:cNvSpPr/>
            <p:nvPr/>
          </p:nvSpPr>
          <p:spPr>
            <a:xfrm>
              <a:off x="3887528" y="2571022"/>
              <a:ext cx="5754219" cy="1316536"/>
            </a:xfrm>
            <a:prstGeom prst="rect">
              <a:avLst/>
            </a:prstGeom>
            <a:solidFill>
              <a:srgbClr val="4B4B4B"/>
            </a:solidFill>
            <a:ln w="12700">
              <a:miter lim="400000"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1215379">
                <a:defRPr sz="900"/>
              </a:pPr>
              <a:endParaRPr sz="1067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1878"/>
            <p:cNvSpPr/>
            <p:nvPr/>
          </p:nvSpPr>
          <p:spPr>
            <a:xfrm>
              <a:off x="6249057" y="2578430"/>
              <a:ext cx="860910" cy="2613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0772" rIns="60772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 cap="none">
                  <a:solidFill>
                    <a:srgbClr val="000000"/>
                  </a:solidFill>
                </a:defRPr>
              </a:pPr>
              <a:r>
                <a:rPr lang="en-US" sz="1467" b="1" kern="0" cap="all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ABSTRACTION</a:t>
              </a:r>
              <a:endParaRPr sz="1467" b="1" kern="0" cap="al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Shape 1879"/>
            <p:cNvSpPr/>
            <p:nvPr/>
          </p:nvSpPr>
          <p:spPr>
            <a:xfrm>
              <a:off x="4008235" y="4480771"/>
              <a:ext cx="594354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Mainframe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Shape 1880"/>
            <p:cNvSpPr/>
            <p:nvPr/>
          </p:nvSpPr>
          <p:spPr>
            <a:xfrm>
              <a:off x="4724890" y="4480774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PLM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Shape 1881"/>
            <p:cNvSpPr/>
            <p:nvPr/>
          </p:nvSpPr>
          <p:spPr>
            <a:xfrm>
              <a:off x="5368968" y="4480774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CAD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Shape 1882"/>
            <p:cNvSpPr/>
            <p:nvPr/>
          </p:nvSpPr>
          <p:spPr>
            <a:xfrm>
              <a:off x="6036276" y="4480774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1883"/>
            <p:cNvSpPr/>
            <p:nvPr/>
          </p:nvSpPr>
          <p:spPr>
            <a:xfrm>
              <a:off x="6663828" y="4480774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MRP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1884"/>
            <p:cNvSpPr/>
            <p:nvPr/>
          </p:nvSpPr>
          <p:spPr>
            <a:xfrm>
              <a:off x="7412465" y="4480774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CRM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Shape 1885"/>
            <p:cNvSpPr/>
            <p:nvPr/>
          </p:nvSpPr>
          <p:spPr>
            <a:xfrm>
              <a:off x="8161100" y="4480772"/>
              <a:ext cx="684084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SLM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Shape 1886"/>
            <p:cNvSpPr/>
            <p:nvPr/>
          </p:nvSpPr>
          <p:spPr>
            <a:xfrm>
              <a:off x="8965215" y="4480775"/>
              <a:ext cx="619420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C0504D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HR</a:t>
              </a:r>
              <a:endParaRPr sz="1067" b="1" kern="0" dirty="0">
                <a:solidFill>
                  <a:srgbClr val="C0504D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Shape 1887"/>
            <p:cNvSpPr/>
            <p:nvPr/>
          </p:nvSpPr>
          <p:spPr>
            <a:xfrm>
              <a:off x="3978863" y="3082045"/>
              <a:ext cx="79454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API Management</a:t>
              </a:r>
            </a:p>
          </p:txBody>
        </p:sp>
        <p:sp>
          <p:nvSpPr>
            <p:cNvPr id="24" name="Shape 1888"/>
            <p:cNvSpPr/>
            <p:nvPr/>
          </p:nvSpPr>
          <p:spPr>
            <a:xfrm>
              <a:off x="4912128" y="3082045"/>
              <a:ext cx="720036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Processing</a:t>
              </a:r>
            </a:p>
          </p:txBody>
        </p:sp>
        <p:sp>
          <p:nvSpPr>
            <p:cNvPr id="25" name="Shape 1889"/>
            <p:cNvSpPr/>
            <p:nvPr/>
          </p:nvSpPr>
          <p:spPr>
            <a:xfrm>
              <a:off x="5750154" y="3014586"/>
              <a:ext cx="720031" cy="2698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Activity Monitoring</a:t>
              </a:r>
            </a:p>
          </p:txBody>
        </p:sp>
        <p:sp>
          <p:nvSpPr>
            <p:cNvPr id="26" name="Shape 1890"/>
            <p:cNvSpPr/>
            <p:nvPr/>
          </p:nvSpPr>
          <p:spPr>
            <a:xfrm>
              <a:off x="6589070" y="3082046"/>
              <a:ext cx="643019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Rules</a:t>
              </a:r>
            </a:p>
          </p:txBody>
        </p:sp>
        <p:sp>
          <p:nvSpPr>
            <p:cNvPr id="27" name="Shape 1891"/>
            <p:cNvSpPr/>
            <p:nvPr/>
          </p:nvSpPr>
          <p:spPr>
            <a:xfrm>
              <a:off x="7342581" y="3082048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Lake</a:t>
              </a:r>
            </a:p>
          </p:txBody>
        </p:sp>
        <p:sp>
          <p:nvSpPr>
            <p:cNvPr id="28" name="Shape 1892"/>
            <p:cNvSpPr/>
            <p:nvPr/>
          </p:nvSpPr>
          <p:spPr>
            <a:xfrm>
              <a:off x="8077170" y="3082045"/>
              <a:ext cx="720036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Warehouse</a:t>
              </a:r>
            </a:p>
          </p:txBody>
        </p:sp>
        <p:sp>
          <p:nvSpPr>
            <p:cNvPr id="29" name="Shape 1893"/>
            <p:cNvSpPr/>
            <p:nvPr/>
          </p:nvSpPr>
          <p:spPr>
            <a:xfrm>
              <a:off x="8913867" y="3082049"/>
              <a:ext cx="5754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E-Comm</a:t>
              </a:r>
            </a:p>
          </p:txBody>
        </p:sp>
        <p:sp>
          <p:nvSpPr>
            <p:cNvPr id="30" name="Shape 1894"/>
            <p:cNvSpPr/>
            <p:nvPr/>
          </p:nvSpPr>
          <p:spPr>
            <a:xfrm>
              <a:off x="4023609" y="3550485"/>
              <a:ext cx="378688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ESB</a:t>
              </a:r>
            </a:p>
          </p:txBody>
        </p:sp>
        <p:sp>
          <p:nvSpPr>
            <p:cNvPr id="31" name="Shape 1895"/>
            <p:cNvSpPr/>
            <p:nvPr/>
          </p:nvSpPr>
          <p:spPr>
            <a:xfrm>
              <a:off x="4954771" y="3550483"/>
              <a:ext cx="643019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Workflow</a:t>
              </a:r>
            </a:p>
          </p:txBody>
        </p:sp>
        <p:sp>
          <p:nvSpPr>
            <p:cNvPr id="32" name="Shape 1896"/>
            <p:cNvSpPr/>
            <p:nvPr/>
          </p:nvSpPr>
          <p:spPr>
            <a:xfrm>
              <a:off x="5783466" y="3550485"/>
              <a:ext cx="378688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</a:t>
              </a:r>
            </a:p>
          </p:txBody>
        </p:sp>
        <p:sp>
          <p:nvSpPr>
            <p:cNvPr id="33" name="Shape 1897"/>
            <p:cNvSpPr/>
            <p:nvPr/>
          </p:nvSpPr>
          <p:spPr>
            <a:xfrm>
              <a:off x="6610085" y="3550485"/>
              <a:ext cx="378688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ETL</a:t>
              </a:r>
            </a:p>
          </p:txBody>
        </p:sp>
        <p:sp>
          <p:nvSpPr>
            <p:cNvPr id="34" name="Shape 1898"/>
            <p:cNvSpPr/>
            <p:nvPr/>
          </p:nvSpPr>
          <p:spPr>
            <a:xfrm>
              <a:off x="7342581" y="3550482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Grids</a:t>
              </a:r>
              <a:endParaRPr sz="1067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Shape 1899"/>
            <p:cNvSpPr/>
            <p:nvPr/>
          </p:nvSpPr>
          <p:spPr>
            <a:xfrm>
              <a:off x="8065320" y="3550482"/>
              <a:ext cx="54032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 Data</a:t>
              </a:r>
            </a:p>
          </p:txBody>
        </p:sp>
        <p:sp>
          <p:nvSpPr>
            <p:cNvPr id="36" name="Shape 1900"/>
            <p:cNvSpPr/>
            <p:nvPr/>
          </p:nvSpPr>
          <p:spPr>
            <a:xfrm>
              <a:off x="8913867" y="3550482"/>
              <a:ext cx="643019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Reference Data</a:t>
              </a:r>
            </a:p>
          </p:txBody>
        </p:sp>
        <p:sp>
          <p:nvSpPr>
            <p:cNvPr id="37" name="Shape 1901"/>
            <p:cNvSpPr/>
            <p:nvPr/>
          </p:nvSpPr>
          <p:spPr>
            <a:xfrm>
              <a:off x="4392308" y="1924979"/>
              <a:ext cx="462781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</a:p>
          </p:txBody>
        </p:sp>
        <p:sp>
          <p:nvSpPr>
            <p:cNvPr id="38" name="Shape 1902"/>
            <p:cNvSpPr/>
            <p:nvPr/>
          </p:nvSpPr>
          <p:spPr>
            <a:xfrm>
              <a:off x="4414977" y="2258486"/>
              <a:ext cx="498003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Care</a:t>
              </a:r>
              <a:endParaRPr sz="1067" b="1" kern="0" dirty="0">
                <a:solidFill>
                  <a:srgbClr val="5C2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Shape 1903"/>
            <p:cNvSpPr/>
            <p:nvPr/>
          </p:nvSpPr>
          <p:spPr>
            <a:xfrm>
              <a:off x="5604530" y="1909906"/>
              <a:ext cx="537545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In-Store</a:t>
              </a:r>
            </a:p>
          </p:txBody>
        </p:sp>
        <p:sp>
          <p:nvSpPr>
            <p:cNvPr id="40" name="Shape 1904"/>
            <p:cNvSpPr/>
            <p:nvPr/>
          </p:nvSpPr>
          <p:spPr>
            <a:xfrm>
              <a:off x="5649956" y="2251976"/>
              <a:ext cx="790111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Devices</a:t>
              </a:r>
              <a:endParaRPr sz="1067" b="1" kern="0" dirty="0">
                <a:solidFill>
                  <a:srgbClr val="5C2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Shape 1907"/>
            <p:cNvSpPr/>
            <p:nvPr/>
          </p:nvSpPr>
          <p:spPr>
            <a:xfrm>
              <a:off x="2653768" y="3862236"/>
              <a:ext cx="1161384" cy="634167"/>
            </a:xfrm>
            <a:prstGeom prst="rightArrow">
              <a:avLst>
                <a:gd name="adj1" fmla="val 100000"/>
                <a:gd name="adj2" fmla="val 40184"/>
              </a:avLst>
            </a:prstGeom>
            <a:solidFill>
              <a:srgbClr val="0066B3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609585">
                <a:defRPr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400" b="1" kern="0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42" name="Shape 1908"/>
            <p:cNvSpPr/>
            <p:nvPr/>
          </p:nvSpPr>
          <p:spPr>
            <a:xfrm>
              <a:off x="2691399" y="4090814"/>
              <a:ext cx="1202749" cy="1770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 cap="none">
                  <a:solidFill>
                    <a:srgbClr val="000000"/>
                  </a:solidFill>
                </a:defRPr>
              </a:pPr>
              <a:r>
                <a:rPr lang="en-US" sz="1400" b="1" kern="0" cap="all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CHANGE</a:t>
              </a:r>
              <a:endParaRPr sz="1400" b="1" kern="0" cap="al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Shape 1909"/>
            <p:cNvSpPr/>
            <p:nvPr/>
          </p:nvSpPr>
          <p:spPr>
            <a:xfrm>
              <a:off x="5266589" y="1892862"/>
              <a:ext cx="1" cy="585072"/>
            </a:xfrm>
            <a:prstGeom prst="line">
              <a:avLst/>
            </a:prstGeom>
            <a:ln w="12700">
              <a:solidFill>
                <a:srgbClr val="4B4B4B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44" name="Shape 1910"/>
            <p:cNvSpPr/>
            <p:nvPr/>
          </p:nvSpPr>
          <p:spPr>
            <a:xfrm flipV="1">
              <a:off x="3978239" y="2146211"/>
              <a:ext cx="5558236" cy="5416"/>
            </a:xfrm>
            <a:prstGeom prst="line">
              <a:avLst/>
            </a:prstGeom>
            <a:ln w="12700">
              <a:solidFill>
                <a:srgbClr val="4B4B4B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45" name="Shape 1912"/>
            <p:cNvSpPr/>
            <p:nvPr/>
          </p:nvSpPr>
          <p:spPr>
            <a:xfrm>
              <a:off x="6893672" y="1909607"/>
              <a:ext cx="1202749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Commerce</a:t>
              </a:r>
              <a:endParaRPr sz="1067" b="1" kern="0" dirty="0">
                <a:solidFill>
                  <a:srgbClr val="5C2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Shape 1913"/>
            <p:cNvSpPr/>
            <p:nvPr/>
          </p:nvSpPr>
          <p:spPr>
            <a:xfrm>
              <a:off x="8449551" y="1903150"/>
              <a:ext cx="643019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Marketing</a:t>
              </a:r>
              <a:endParaRPr sz="1067" b="1" kern="0" dirty="0">
                <a:solidFill>
                  <a:srgbClr val="5C2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Shape 1914"/>
            <p:cNvSpPr/>
            <p:nvPr/>
          </p:nvSpPr>
          <p:spPr>
            <a:xfrm>
              <a:off x="6934233" y="2233407"/>
              <a:ext cx="1121626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800" b="0">
                  <a:solidFill>
                    <a:srgbClr val="000000"/>
                  </a:solidFill>
                </a:defRPr>
              </a:pPr>
              <a:r>
                <a:rPr lang="en-US"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Content / Usage</a:t>
              </a:r>
              <a:endParaRPr sz="1067" b="1" kern="0" dirty="0">
                <a:solidFill>
                  <a:srgbClr val="5C2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Shape 1915"/>
            <p:cNvSpPr/>
            <p:nvPr/>
          </p:nvSpPr>
          <p:spPr>
            <a:xfrm>
              <a:off x="8252121" y="2245102"/>
              <a:ext cx="1206827" cy="1349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1215379">
                <a:defRPr/>
              </a:pPr>
              <a:r>
                <a:rPr sz="1067" b="1" kern="0" dirty="0">
                  <a:solidFill>
                    <a:srgbClr val="5C2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</a:p>
          </p:txBody>
        </p:sp>
        <p:sp>
          <p:nvSpPr>
            <p:cNvPr id="49" name="Shape 1916"/>
            <p:cNvSpPr/>
            <p:nvPr/>
          </p:nvSpPr>
          <p:spPr>
            <a:xfrm>
              <a:off x="8152859" y="1855620"/>
              <a:ext cx="1" cy="585072"/>
            </a:xfrm>
            <a:prstGeom prst="line">
              <a:avLst/>
            </a:prstGeom>
            <a:ln w="12700">
              <a:solidFill>
                <a:srgbClr val="4B4B4B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srgbClr val="E98400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0" name="Shape 1918"/>
            <p:cNvSpPr/>
            <p:nvPr/>
          </p:nvSpPr>
          <p:spPr>
            <a:xfrm>
              <a:off x="4006713" y="3395140"/>
              <a:ext cx="5463651" cy="1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1" name="Shape 1919"/>
            <p:cNvSpPr/>
            <p:nvPr/>
          </p:nvSpPr>
          <p:spPr>
            <a:xfrm>
              <a:off x="4810353" y="2980354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2" name="Shape 1920"/>
            <p:cNvSpPr/>
            <p:nvPr/>
          </p:nvSpPr>
          <p:spPr>
            <a:xfrm>
              <a:off x="5681237" y="2980354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3" name="Shape 1921"/>
            <p:cNvSpPr/>
            <p:nvPr/>
          </p:nvSpPr>
          <p:spPr>
            <a:xfrm>
              <a:off x="6498547" y="2969345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4" name="Shape 1922"/>
            <p:cNvSpPr/>
            <p:nvPr/>
          </p:nvSpPr>
          <p:spPr>
            <a:xfrm>
              <a:off x="7273015" y="2969345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5" name="Shape 1923"/>
            <p:cNvSpPr/>
            <p:nvPr/>
          </p:nvSpPr>
          <p:spPr>
            <a:xfrm>
              <a:off x="7988989" y="2980354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6" name="Shape 1924"/>
            <p:cNvSpPr/>
            <p:nvPr/>
          </p:nvSpPr>
          <p:spPr>
            <a:xfrm>
              <a:off x="8855535" y="2980354"/>
              <a:ext cx="1" cy="736652"/>
            </a:xfrm>
            <a:prstGeom prst="line">
              <a:avLst/>
            </a:prstGeom>
            <a:ln w="12700">
              <a:solidFill>
                <a:srgbClr val="FFFFFF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7" name="Shape 1925"/>
            <p:cNvSpPr/>
            <p:nvPr/>
          </p:nvSpPr>
          <p:spPr>
            <a:xfrm>
              <a:off x="4690565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8" name="Shape 1926"/>
            <p:cNvSpPr/>
            <p:nvPr/>
          </p:nvSpPr>
          <p:spPr>
            <a:xfrm>
              <a:off x="5263442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59" name="Shape 1927"/>
            <p:cNvSpPr/>
            <p:nvPr/>
          </p:nvSpPr>
          <p:spPr>
            <a:xfrm>
              <a:off x="5996913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60" name="Shape 1928"/>
            <p:cNvSpPr/>
            <p:nvPr/>
          </p:nvSpPr>
          <p:spPr>
            <a:xfrm>
              <a:off x="6569790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61" name="Shape 1929"/>
            <p:cNvSpPr/>
            <p:nvPr/>
          </p:nvSpPr>
          <p:spPr>
            <a:xfrm>
              <a:off x="7281967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62" name="Shape 1930"/>
            <p:cNvSpPr/>
            <p:nvPr/>
          </p:nvSpPr>
          <p:spPr>
            <a:xfrm>
              <a:off x="8051023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63" name="Shape 1931"/>
            <p:cNvSpPr/>
            <p:nvPr/>
          </p:nvSpPr>
          <p:spPr>
            <a:xfrm>
              <a:off x="8905199" y="4327755"/>
              <a:ext cx="1" cy="480656"/>
            </a:xfrm>
            <a:prstGeom prst="line">
              <a:avLst/>
            </a:prstGeom>
            <a:ln w="12700">
              <a:solidFill/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  <p:sp>
          <p:nvSpPr>
            <p:cNvPr id="64" name="TextBox 6"/>
            <p:cNvSpPr txBox="1"/>
            <p:nvPr/>
          </p:nvSpPr>
          <p:spPr>
            <a:xfrm>
              <a:off x="1711742" y="1629218"/>
              <a:ext cx="911587" cy="1627308"/>
            </a:xfrm>
            <a:prstGeom prst="rect">
              <a:avLst/>
            </a:prstGeom>
            <a:solidFill>
              <a:srgbClr val="4B4B4B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/>
              </a:pPr>
              <a:r>
                <a:rPr lang="en-US" sz="1333" kern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Build New Capability</a:t>
              </a:r>
            </a:p>
          </p:txBody>
        </p:sp>
        <p:sp>
          <p:nvSpPr>
            <p:cNvPr id="65" name="TextBox 75"/>
            <p:cNvSpPr txBox="1"/>
            <p:nvPr/>
          </p:nvSpPr>
          <p:spPr>
            <a:xfrm>
              <a:off x="1707197" y="3270856"/>
              <a:ext cx="911587" cy="1627308"/>
            </a:xfrm>
            <a:prstGeom prst="rect">
              <a:avLst/>
            </a:prstGeom>
            <a:solidFill>
              <a:srgbClr val="4B4B4B"/>
            </a:solidFill>
            <a:ln w="12700">
              <a:miter lim="400000"/>
            </a:ln>
          </p:spPr>
          <p:txBody>
            <a:bodyPr lIns="0" tIns="0" rIns="0" bIns="0" anchor="ctr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/>
              </a:pPr>
              <a:r>
                <a:rPr lang="en-US" sz="1333" kern="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Optimize Existing IT</a:t>
              </a:r>
            </a:p>
          </p:txBody>
        </p:sp>
        <p:sp>
          <p:nvSpPr>
            <p:cNvPr id="66" name="Striped Right Arrow 65"/>
            <p:cNvSpPr/>
            <p:nvPr/>
          </p:nvSpPr>
          <p:spPr>
            <a:xfrm rot="16200000">
              <a:off x="2001746" y="2835590"/>
              <a:ext cx="352588" cy="287181"/>
            </a:xfrm>
            <a:prstGeom prst="stripedRightArrow">
              <a:avLst/>
            </a:prstGeom>
            <a:solidFill>
              <a:srgbClr val="BED732"/>
            </a:solidFill>
            <a:ln>
              <a:noFill/>
            </a:ln>
            <a:effectLst/>
          </p:spPr>
          <p:txBody>
            <a:bodyPr lIns="47852" tIns="47852" rIns="47852" bIns="47852" rtlCol="0" anchor="ctr"/>
            <a:lstStyle>
              <a:lvl1pPr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indent="4572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indent="9144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indent="13716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indent="18288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indent="22860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indent="27432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indent="32004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indent="36576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 defTabSz="609585">
                <a:defRPr/>
              </a:pPr>
              <a:endParaRPr lang="en-US" sz="2133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</a:endParaRPr>
            </a:p>
          </p:txBody>
        </p:sp>
        <p:sp>
          <p:nvSpPr>
            <p:cNvPr id="67" name="Striped Right Arrow 66"/>
            <p:cNvSpPr/>
            <p:nvPr/>
          </p:nvSpPr>
          <p:spPr>
            <a:xfrm rot="5400000">
              <a:off x="1986315" y="3396590"/>
              <a:ext cx="352588" cy="287181"/>
            </a:xfrm>
            <a:prstGeom prst="stripedRightArrow">
              <a:avLst/>
            </a:prstGeom>
            <a:solidFill>
              <a:srgbClr val="BED732"/>
            </a:solidFill>
            <a:ln>
              <a:noFill/>
            </a:ln>
            <a:effectLst/>
          </p:spPr>
          <p:txBody>
            <a:bodyPr lIns="47852" tIns="47852" rIns="47852" bIns="47852" rtlCol="0" anchor="ctr"/>
            <a:lstStyle>
              <a:lvl1pPr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indent="4572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indent="9144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indent="13716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indent="18288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indent="22860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indent="27432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indent="32004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indent="3657600" defTabSz="457200"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 defTabSz="609585">
                <a:defRPr/>
              </a:pPr>
              <a:endParaRPr lang="en-US" sz="2133" kern="0" dirty="0">
                <a:solidFill>
                  <a:prstClr val="white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</a:endParaRPr>
            </a:p>
          </p:txBody>
        </p:sp>
        <p:sp>
          <p:nvSpPr>
            <p:cNvPr id="68" name="Shape 1916"/>
            <p:cNvSpPr/>
            <p:nvPr/>
          </p:nvSpPr>
          <p:spPr>
            <a:xfrm>
              <a:off x="6564239" y="1863995"/>
              <a:ext cx="1" cy="585072"/>
            </a:xfrm>
            <a:prstGeom prst="line">
              <a:avLst/>
            </a:prstGeom>
            <a:ln w="12700">
              <a:solidFill>
                <a:srgbClr val="4B4B4B"/>
              </a:solidFill>
              <a:custDash>
                <a:ds d="100000" sp="200000"/>
              </a:custDash>
              <a:round/>
            </a:ln>
          </p:spPr>
          <p:txBody>
            <a:bodyPr lIns="0" tIns="0" rIns="0" bIns="0"/>
            <a:lstStyle>
              <a:lvl1pPr defTabSz="457200">
                <a:defRPr>
                  <a:latin typeface="Arial"/>
                  <a:ea typeface="Arial"/>
                  <a:cs typeface="Arial"/>
                  <a:sym typeface="Arial"/>
                </a:defRPr>
              </a:lvl1pPr>
              <a:lvl2pPr indent="457200" defTabSz="457200">
                <a:defRPr>
                  <a:latin typeface="Arial"/>
                  <a:ea typeface="Arial"/>
                  <a:cs typeface="Arial"/>
                  <a:sym typeface="Arial"/>
                </a:defRPr>
              </a:lvl2pPr>
              <a:lvl3pPr indent="914400" defTabSz="457200">
                <a:defRPr>
                  <a:latin typeface="Arial"/>
                  <a:ea typeface="Arial"/>
                  <a:cs typeface="Arial"/>
                  <a:sym typeface="Arial"/>
                </a:defRPr>
              </a:lvl3pPr>
              <a:lvl4pPr indent="1371600" defTabSz="457200">
                <a:defRPr>
                  <a:latin typeface="Arial"/>
                  <a:ea typeface="Arial"/>
                  <a:cs typeface="Arial"/>
                  <a:sym typeface="Arial"/>
                </a:defRPr>
              </a:lvl4pPr>
              <a:lvl5pPr indent="1828800" defTabSz="457200">
                <a:defRPr>
                  <a:latin typeface="Arial"/>
                  <a:ea typeface="Arial"/>
                  <a:cs typeface="Arial"/>
                  <a:sym typeface="Arial"/>
                </a:defRPr>
              </a:lvl5pPr>
              <a:lvl6pPr indent="2286000" defTabSz="457200">
                <a:defRPr>
                  <a:latin typeface="Arial"/>
                  <a:ea typeface="Arial"/>
                  <a:cs typeface="Arial"/>
                  <a:sym typeface="Arial"/>
                </a:defRPr>
              </a:lvl6pPr>
              <a:lvl7pPr indent="2743200" defTabSz="457200">
                <a:defRPr>
                  <a:latin typeface="Arial"/>
                  <a:ea typeface="Arial"/>
                  <a:cs typeface="Arial"/>
                  <a:sym typeface="Arial"/>
                </a:defRPr>
              </a:lvl7pPr>
              <a:lvl8pPr indent="3200400" defTabSz="457200">
                <a:defRPr>
                  <a:latin typeface="Arial"/>
                  <a:ea typeface="Arial"/>
                  <a:cs typeface="Arial"/>
                  <a:sym typeface="Arial"/>
                </a:defRPr>
              </a:lvl8pPr>
              <a:lvl9pPr indent="3657600" defTabSz="457200">
                <a:defRPr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609585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467" kern="0" dirty="0">
                <a:solidFill>
                  <a:prstClr val="black"/>
                </a:solidFill>
                <a:latin typeface="Calibri" panose="020F0502020204030204" pitchFamily="34" charset="0"/>
                <a:ea typeface=""/>
                <a:cs typeface="Calibri" panose="020F0502020204030204" pitchFamily="34" charset="0"/>
                <a:sym typeface="Helvetica"/>
              </a:endParaRPr>
            </a:p>
          </p:txBody>
        </p:sp>
      </p:grpSp>
      <p:sp>
        <p:nvSpPr>
          <p:cNvPr id="69" name="Footer Placeholder 125">
            <a:extLst>
              <a:ext uri="{FF2B5EF4-FFF2-40B4-BE49-F238E27FC236}">
                <a16:creationId xmlns:a16="http://schemas.microsoft.com/office/drawing/2014/main" id="{065F63B4-E477-45BA-B4B6-710943E9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70" name="Slide Number Placeholder 23">
            <a:extLst>
              <a:ext uri="{FF2B5EF4-FFF2-40B4-BE49-F238E27FC236}">
                <a16:creationId xmlns:a16="http://schemas.microsoft.com/office/drawing/2014/main" id="{A072DE31-F71D-4D59-AFFF-3C7D2652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376" y="6360650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0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297B8-483F-4DF7-85F6-A54110989D73}"/>
              </a:ext>
            </a:extLst>
          </p:cNvPr>
          <p:cNvSpPr txBox="1">
            <a:spLocks/>
          </p:cNvSpPr>
          <p:nvPr/>
        </p:nvSpPr>
        <p:spPr>
          <a:xfrm>
            <a:off x="-3838" y="16291"/>
            <a:ext cx="11373274" cy="5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Consulting &amp; Engineering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8843" y="458149"/>
            <a:ext cx="11801212" cy="4254964"/>
            <a:chOff x="1114278" y="1281256"/>
            <a:chExt cx="9600196" cy="3461376"/>
          </a:xfrm>
        </p:grpSpPr>
        <p:sp>
          <p:nvSpPr>
            <p:cNvPr id="6" name="TextBox 5"/>
            <p:cNvSpPr txBox="1"/>
            <p:nvPr/>
          </p:nvSpPr>
          <p:spPr>
            <a:xfrm>
              <a:off x="2811491" y="1986496"/>
              <a:ext cx="1797543" cy="247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3771" lvl="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Assessment covering Application portfolio discovery, infrastructure mapping.</a:t>
              </a:r>
            </a:p>
            <a:p>
              <a:pPr marL="223771" lvl="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Migration planning covering  move group planning, right sizing and migration plan ,target deployment architecture (migration execution , testing, data migration etc.).</a:t>
              </a:r>
            </a:p>
            <a:p>
              <a:pPr marL="223771" lvl="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Key Risk identification and Mitigation plan formulation</a:t>
              </a:r>
            </a:p>
            <a:p>
              <a:pPr marL="457063" lvl="1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  <a:p>
              <a:pPr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  <a:p>
              <a:pPr marL="285664" indent="-285664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53496" y="1986496"/>
              <a:ext cx="1660146" cy="270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33363" indent="-233363" algn="just">
                <a:buFont typeface="Wingdings" panose="05000000000000000000" pitchFamily="2" charset="2"/>
                <a:buChar char="§"/>
                <a:defRPr sz="1200">
                  <a:solidFill>
                    <a:srgbClr val="000000"/>
                  </a:solidFill>
                  <a:latin typeface="Calibri" panose="020F0502020204030204"/>
                </a:defRPr>
              </a:lvl1pPr>
            </a:lstStyle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Transition of any existing footprint</a:t>
              </a: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Multi/Hybrid/Public/Private/Onprem/Barematel Landing Zone design alignment</a:t>
              </a: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Team resource on-boarding assistance</a:t>
              </a: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Foundation automation, build and testing using</a:t>
              </a: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Automation and IaC.</a:t>
              </a: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Setup  </a:t>
              </a:r>
            </a:p>
            <a:p>
              <a:pPr marL="457063" lvl="1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799" dirty="0">
                <a:solidFill>
                  <a:srgbClr val="000000"/>
                </a:solidFill>
                <a:latin typeface="Calibri" panose="020F0502020204030204"/>
              </a:endParaRPr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marL="233293" indent="-233293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725" y="1940474"/>
              <a:ext cx="1797545" cy="232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377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Migration factory setup</a:t>
              </a:r>
            </a:p>
            <a:p>
              <a:pPr marL="22377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Migrate application hosted in Customer Datacenter to Public &amp; Private Cloud using Industrialized approach for ‘Migration Factory’</a:t>
              </a:r>
            </a:p>
            <a:p>
              <a:pPr marL="22377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Infrastructure based migration support leveraging “Lift+Shift” approach</a:t>
              </a:r>
            </a:p>
            <a:p>
              <a:pPr marL="22377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Performing Testing (Smoke Testing) and Cutover in collaboration with Customer</a:t>
              </a:r>
            </a:p>
            <a:p>
              <a:pPr marL="22377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Post migration activities (Runbooks, Learnings, DR/BCP drills)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4278" y="1963485"/>
              <a:ext cx="1579367" cy="2779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Cloud/Integration Strategy formulation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Cloud/Integration Assessment </a:t>
              </a: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Finalize Business Case for Migration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Guiding Principle prioritization 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Technology stack and standards finalization 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Migration vs Cloud-Native Assessment &amp; Architecture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Cost &amp; Billing Analysis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International &amp; Partner Alliances focus (NA, EU, Asia)</a:t>
              </a:r>
            </a:p>
            <a:p>
              <a:pPr marL="233293" indent="-233293" algn="just" defTabSz="91412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8091" y="1963485"/>
              <a:ext cx="2116383" cy="227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377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Program Management</a:t>
              </a:r>
            </a:p>
            <a:p>
              <a:pPr marL="450715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Program Governance</a:t>
              </a:r>
            </a:p>
            <a:p>
              <a:pPr marL="450715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Budget Management/Business case realization</a:t>
              </a:r>
            </a:p>
            <a:p>
              <a:pPr marL="450715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Risk management</a:t>
              </a:r>
            </a:p>
            <a:p>
              <a:pPr marL="22377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Service Management and Processes</a:t>
              </a:r>
            </a:p>
            <a:p>
              <a:pPr marL="457063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CloudOps</a:t>
              </a:r>
            </a:p>
            <a:p>
              <a:pPr marL="457063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Command Center and Service Desk</a:t>
              </a:r>
            </a:p>
            <a:p>
              <a:pPr marL="457063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DT ASM</a:t>
              </a:r>
            </a:p>
            <a:p>
              <a:pPr marL="457063" lvl="1" indent="-223771" defTabSz="914126" fontAlgn="auto">
                <a:spcBef>
                  <a:spcPts val="267"/>
                </a:spcBef>
                <a:spcAft>
                  <a:spcPts val="0"/>
                </a:spcAft>
                <a:buClr>
                  <a:srgbClr val="993F98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</a:rPr>
                <a:t>Practice &amp; Maturity Models</a:t>
              </a:r>
            </a:p>
            <a:p>
              <a:pPr marL="457063" lvl="1" indent="-223771" defTabSz="914126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77655" y="1281256"/>
              <a:ext cx="1515990" cy="659218"/>
            </a:xfrm>
            <a:prstGeom prst="roundRect">
              <a:avLst/>
            </a:prstGeom>
            <a:solidFill>
              <a:srgbClr val="FA9C1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Consulting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57044" y="1304267"/>
              <a:ext cx="1656598" cy="659218"/>
            </a:xfrm>
            <a:prstGeom prst="roundRect">
              <a:avLst/>
            </a:prstGeom>
            <a:solidFill>
              <a:srgbClr val="85CA3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Foundation &amp; Landing Zone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00044" y="1305721"/>
              <a:ext cx="1797543" cy="659218"/>
            </a:xfrm>
            <a:prstGeom prst="round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Assessment &amp; Migration Planning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573098" y="1281256"/>
              <a:ext cx="1869084" cy="659218"/>
            </a:xfrm>
            <a:prstGeom prst="roundRect">
              <a:avLst/>
            </a:prstGeom>
            <a:solidFill>
              <a:srgbClr val="DF3E8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Migration Factory</a:t>
              </a:r>
            </a:p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 Setup &amp; </a:t>
              </a:r>
            </a:p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Migration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98091" y="1281256"/>
              <a:ext cx="1960474" cy="659218"/>
            </a:xfrm>
            <a:prstGeom prst="roundRect">
              <a:avLst/>
            </a:prstGeom>
            <a:solidFill>
              <a:srgbClr val="7030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Operations Support </a:t>
              </a:r>
            </a:p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&amp; Program</a:t>
              </a:r>
            </a:p>
            <a:p>
              <a:pPr algn="ctr" defTabSz="9141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 panose="020F0502020204030204"/>
                </a:rPr>
                <a:t> Governance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 rot="16200000">
            <a:off x="-653993" y="4973164"/>
            <a:ext cx="1753870" cy="331688"/>
          </a:xfrm>
          <a:prstGeom prst="round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Calibri" panose="020F0502020204030204"/>
              </a:rPr>
              <a:t>Key Deliverables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953" y="4262074"/>
            <a:ext cx="1990250" cy="175432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Strategy Document</a:t>
            </a:r>
          </a:p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Reference Architecture</a:t>
            </a:r>
          </a:p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Tools Portfolio</a:t>
            </a:r>
          </a:p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RFP Response, Bid Defense, SOW, MSA, NDA Collaterals</a:t>
            </a:r>
          </a:p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Legacy Modernization  Patterns &amp; Models</a:t>
            </a:r>
          </a:p>
          <a:p>
            <a:pPr marL="285664" indent="-285664" defTabSz="91412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6067" y="4262074"/>
            <a:ext cx="2019054" cy="175386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Business Case</a:t>
            </a:r>
          </a:p>
          <a:p>
            <a:r>
              <a:rPr lang="en-US" dirty="0"/>
              <a:t>Inventory Mapping</a:t>
            </a:r>
          </a:p>
          <a:p>
            <a:r>
              <a:rPr lang="en-US" dirty="0"/>
              <a:t>Move Group Recommendation</a:t>
            </a:r>
          </a:p>
          <a:p>
            <a:r>
              <a:rPr lang="en-US" dirty="0"/>
              <a:t>Migration/Testing plan</a:t>
            </a:r>
          </a:p>
          <a:p>
            <a:r>
              <a:rPr lang="en-US" dirty="0"/>
              <a:t>Decommission plan</a:t>
            </a:r>
          </a:p>
          <a:p>
            <a:r>
              <a:rPr lang="en-US" dirty="0"/>
              <a:t>Risk identification/mitigation plan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5665" y="4262074"/>
            <a:ext cx="2066038" cy="175386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HLD/LLD for Hybrid Foundation</a:t>
            </a:r>
          </a:p>
          <a:p>
            <a:r>
              <a:rPr lang="en-US" dirty="0"/>
              <a:t>Automation artifacts for Foundation setup</a:t>
            </a:r>
          </a:p>
          <a:p>
            <a:r>
              <a:rPr lang="en-US" dirty="0"/>
              <a:t>Foundation setup for New Regions</a:t>
            </a:r>
          </a:p>
          <a:p>
            <a:r>
              <a:rPr lang="en-US" dirty="0"/>
              <a:t>Setup of Lift+Shift migration tools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2247" y="4262074"/>
            <a:ext cx="2137684" cy="19389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Move group finalization</a:t>
            </a:r>
          </a:p>
          <a:p>
            <a:r>
              <a:rPr lang="en-US" dirty="0"/>
              <a:t>Migration POC</a:t>
            </a:r>
          </a:p>
          <a:p>
            <a:r>
              <a:rPr lang="en-US" dirty="0"/>
              <a:t>Interface Mapping</a:t>
            </a:r>
          </a:p>
          <a:p>
            <a:r>
              <a:rPr lang="en-US" dirty="0"/>
              <a:t>Migration/Testing execution using Factory model</a:t>
            </a:r>
          </a:p>
          <a:p>
            <a:r>
              <a:rPr lang="en-US" dirty="0"/>
              <a:t>Decommissioning of System and Database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69994" y="4262074"/>
            <a:ext cx="2261539" cy="175432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Operations Runbook/SOPs creation</a:t>
            </a:r>
          </a:p>
          <a:p>
            <a:r>
              <a:rPr lang="en-US" dirty="0"/>
              <a:t>DevOps/</a:t>
            </a:r>
            <a:r>
              <a:rPr lang="en-US" dirty="0" err="1"/>
              <a:t>CloudOps</a:t>
            </a:r>
            <a:r>
              <a:rPr lang="en-US" dirty="0"/>
              <a:t>/</a:t>
            </a:r>
            <a:r>
              <a:rPr lang="en-US" dirty="0" err="1"/>
              <a:t>CloudSecOps</a:t>
            </a:r>
            <a:r>
              <a:rPr lang="en-US" dirty="0"/>
              <a:t> Architecture</a:t>
            </a:r>
          </a:p>
          <a:p>
            <a:r>
              <a:rPr lang="en-US" dirty="0"/>
              <a:t>Setup Automation  framework toolset</a:t>
            </a:r>
          </a:p>
          <a:p>
            <a:r>
              <a:rPr lang="en-US" dirty="0"/>
              <a:t>Operations Steady State</a:t>
            </a:r>
          </a:p>
          <a:p>
            <a:r>
              <a:rPr lang="en-US" dirty="0"/>
              <a:t>Continuous Service Improvement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3954376" y="6360650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526376" y="6360650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6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3FDB69-BED3-48E7-90AB-2A4BF0CEC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39529"/>
              </p:ext>
            </p:extLst>
          </p:nvPr>
        </p:nvGraphicFramePr>
        <p:xfrm>
          <a:off x="0" y="681808"/>
          <a:ext cx="12188825" cy="41018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71534">
                  <a:extLst>
                    <a:ext uri="{9D8B030D-6E8A-4147-A177-3AD203B41FA5}">
                      <a16:colId xmlns:a16="http://schemas.microsoft.com/office/drawing/2014/main" val="1652965651"/>
                    </a:ext>
                  </a:extLst>
                </a:gridCol>
                <a:gridCol w="1692354">
                  <a:extLst>
                    <a:ext uri="{9D8B030D-6E8A-4147-A177-3AD203B41FA5}">
                      <a16:colId xmlns:a16="http://schemas.microsoft.com/office/drawing/2014/main" val="1597958594"/>
                    </a:ext>
                  </a:extLst>
                </a:gridCol>
                <a:gridCol w="4490237">
                  <a:extLst>
                    <a:ext uri="{9D8B030D-6E8A-4147-A177-3AD203B41FA5}">
                      <a16:colId xmlns:a16="http://schemas.microsoft.com/office/drawing/2014/main" val="4180863"/>
                    </a:ext>
                  </a:extLst>
                </a:gridCol>
                <a:gridCol w="1106940">
                  <a:extLst>
                    <a:ext uri="{9D8B030D-6E8A-4147-A177-3AD203B41FA5}">
                      <a16:colId xmlns:a16="http://schemas.microsoft.com/office/drawing/2014/main" val="2261105692"/>
                    </a:ext>
                  </a:extLst>
                </a:gridCol>
                <a:gridCol w="1106940">
                  <a:extLst>
                    <a:ext uri="{9D8B030D-6E8A-4147-A177-3AD203B41FA5}">
                      <a16:colId xmlns:a16="http://schemas.microsoft.com/office/drawing/2014/main" val="4091255735"/>
                    </a:ext>
                  </a:extLst>
                </a:gridCol>
                <a:gridCol w="2213880">
                  <a:extLst>
                    <a:ext uri="{9D8B030D-6E8A-4147-A177-3AD203B41FA5}">
                      <a16:colId xmlns:a16="http://schemas.microsoft.com/office/drawing/2014/main" val="2226906303"/>
                    </a:ext>
                  </a:extLst>
                </a:gridCol>
                <a:gridCol w="1106940">
                  <a:extLst>
                    <a:ext uri="{9D8B030D-6E8A-4147-A177-3AD203B41FA5}">
                      <a16:colId xmlns:a16="http://schemas.microsoft.com/office/drawing/2014/main" val="1010835749"/>
                    </a:ext>
                  </a:extLst>
                </a:gridCol>
              </a:tblGrid>
              <a:tr h="162051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S No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Client Name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Description of project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Migration Type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Target Cloud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87086"/>
                  </a:ext>
                </a:extLst>
              </a:tr>
              <a:tr h="151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Lift &amp; Shift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PaaS Migration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 Public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Private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13685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Large Financial Services Provider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Assessment, Planning, Remediation, Migration, Cloud-Native Development of Apps  &amp; Data platforms to Pivotal Cloud Foundry, Azure and AWS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effectLst/>
                        <a:latin typeface="+mn-lt"/>
                      </a:endParaRPr>
                    </a:p>
                    <a:p>
                      <a:pPr algn="l"/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78137"/>
                  </a:ext>
                </a:extLst>
              </a:tr>
              <a:tr h="456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Large Telecom Service Provider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Assessment, Planning, Remediation, Migration and Integration of application to PCF and AWS cloud as well as CloudOps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68639"/>
                  </a:ext>
                </a:extLst>
              </a:tr>
              <a:tr h="604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Large Clinical Trial Lab with M&amp;A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Assessment, Planning, Remediation, Migration of 200+ workloads and Cloud-Native Development in Azure</a:t>
                      </a: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Azure PaaS Build, CRM in Force.com, Salesforce Apex/UI</a:t>
                      </a: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Migration of Data Platforms (Database, ETL, BI, DW)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42867"/>
                  </a:ext>
                </a:extLst>
              </a:tr>
              <a:tr h="453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Leading provider of revenue cycle services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Cloud Blueprint, Architecture, Business Case</a:t>
                      </a: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Cloud Migration of landscape</a:t>
                      </a: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Integration with SaaS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07960"/>
                  </a:ext>
                </a:extLst>
              </a:tr>
              <a:tr h="5577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Leading Food Service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Digital Transformation – Cloud, DevOps, BigData, DataScience, APIs &amp; Microservices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3522"/>
                  </a:ext>
                </a:extLst>
              </a:tr>
              <a:tr h="1127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Insights &amp; Monetization Platforms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Building Digital &amp; Data Platforms for Credit, Risk, Marketing, ID &amp; Fraud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 Onprem Private Cloud</a:t>
                      </a:r>
                    </a:p>
                  </a:txBody>
                  <a:tcPr marL="42778" marR="42778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540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25FB13F-E1D2-43D4-B59D-DC1A876ADD45}"/>
              </a:ext>
            </a:extLst>
          </p:cNvPr>
          <p:cNvSpPr txBox="1">
            <a:spLocks/>
          </p:cNvSpPr>
          <p:nvPr/>
        </p:nvSpPr>
        <p:spPr bwMode="auto">
          <a:xfrm>
            <a:off x="0" y="33130"/>
            <a:ext cx="5433391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rtlCol="0" anchor="b" anchorCtr="0">
            <a:spAutoFit/>
          </a:bodyPr>
          <a:lstStyle>
            <a:lvl1pPr defTabSz="613556" eaLnBrk="1" latinLnBrk="0" hangingPunct="1">
              <a:buNone/>
              <a:defRPr lang="en-IN" sz="3200" b="1" cap="none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29B"/>
                </a:solidFill>
                <a:latin typeface="Novecento Book" pitchFamily="50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Sample Engagements Overview</a:t>
            </a:r>
          </a:p>
        </p:txBody>
      </p:sp>
      <p:sp>
        <p:nvSpPr>
          <p:cNvPr id="4" name="Freeform: Shape 35">
            <a:extLst>
              <a:ext uri="{FF2B5EF4-FFF2-40B4-BE49-F238E27FC236}">
                <a16:creationId xmlns:a16="http://schemas.microsoft.com/office/drawing/2014/main" id="{0DFC75A6-84B0-4619-B105-406AB1381F5D}"/>
              </a:ext>
            </a:extLst>
          </p:cNvPr>
          <p:cNvSpPr/>
          <p:nvPr/>
        </p:nvSpPr>
        <p:spPr>
          <a:xfrm>
            <a:off x="7011415" y="1138777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5" name="Freeform: Shape 36">
            <a:extLst>
              <a:ext uri="{FF2B5EF4-FFF2-40B4-BE49-F238E27FC236}">
                <a16:creationId xmlns:a16="http://schemas.microsoft.com/office/drawing/2014/main" id="{E66CC694-98DC-467C-B212-F4117537339C}"/>
              </a:ext>
            </a:extLst>
          </p:cNvPr>
          <p:cNvSpPr/>
          <p:nvPr/>
        </p:nvSpPr>
        <p:spPr>
          <a:xfrm>
            <a:off x="7011413" y="2083889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6" name="Freeform: Shape 38">
            <a:extLst>
              <a:ext uri="{FF2B5EF4-FFF2-40B4-BE49-F238E27FC236}">
                <a16:creationId xmlns:a16="http://schemas.microsoft.com/office/drawing/2014/main" id="{D7937AAD-70BB-4B83-A1F3-7AAF7EBD0522}"/>
              </a:ext>
            </a:extLst>
          </p:cNvPr>
          <p:cNvSpPr/>
          <p:nvPr/>
        </p:nvSpPr>
        <p:spPr>
          <a:xfrm>
            <a:off x="7011412" y="2656118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7" name="Freeform: Shape 39">
            <a:extLst>
              <a:ext uri="{FF2B5EF4-FFF2-40B4-BE49-F238E27FC236}">
                <a16:creationId xmlns:a16="http://schemas.microsoft.com/office/drawing/2014/main" id="{F7591F3E-870E-4ECA-B6CA-3F346CD24D1E}"/>
              </a:ext>
            </a:extLst>
          </p:cNvPr>
          <p:cNvSpPr/>
          <p:nvPr/>
        </p:nvSpPr>
        <p:spPr>
          <a:xfrm>
            <a:off x="6992008" y="4037587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8" name="Freeform: Shape 57">
            <a:extLst>
              <a:ext uri="{FF2B5EF4-FFF2-40B4-BE49-F238E27FC236}">
                <a16:creationId xmlns:a16="http://schemas.microsoft.com/office/drawing/2014/main" id="{17AAC6A8-6487-40B5-90A1-3EA0E827DCED}"/>
              </a:ext>
            </a:extLst>
          </p:cNvPr>
          <p:cNvSpPr/>
          <p:nvPr/>
        </p:nvSpPr>
        <p:spPr>
          <a:xfrm>
            <a:off x="8121040" y="1114695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9" name="Freeform: Shape 58">
            <a:extLst>
              <a:ext uri="{FF2B5EF4-FFF2-40B4-BE49-F238E27FC236}">
                <a16:creationId xmlns:a16="http://schemas.microsoft.com/office/drawing/2014/main" id="{76842685-458D-4FE2-82FD-42F0F52535D7}"/>
              </a:ext>
            </a:extLst>
          </p:cNvPr>
          <p:cNvSpPr/>
          <p:nvPr/>
        </p:nvSpPr>
        <p:spPr>
          <a:xfrm>
            <a:off x="8121038" y="2069794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95B3D7C8-3DE5-419D-8CA8-C2859BFBB0E8}"/>
              </a:ext>
            </a:extLst>
          </p:cNvPr>
          <p:cNvSpPr/>
          <p:nvPr/>
        </p:nvSpPr>
        <p:spPr>
          <a:xfrm>
            <a:off x="8134746" y="2668830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11" name="Freeform: Shape 60">
            <a:extLst>
              <a:ext uri="{FF2B5EF4-FFF2-40B4-BE49-F238E27FC236}">
                <a16:creationId xmlns:a16="http://schemas.microsoft.com/office/drawing/2014/main" id="{557C3B6B-E494-4DA6-9105-F40DFA7B89D2}"/>
              </a:ext>
            </a:extLst>
          </p:cNvPr>
          <p:cNvSpPr/>
          <p:nvPr/>
        </p:nvSpPr>
        <p:spPr>
          <a:xfrm>
            <a:off x="8121038" y="3194495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12" name="Freeform: Shape 61">
            <a:extLst>
              <a:ext uri="{FF2B5EF4-FFF2-40B4-BE49-F238E27FC236}">
                <a16:creationId xmlns:a16="http://schemas.microsoft.com/office/drawing/2014/main" id="{A8BC37B4-78E1-4D4E-ADB9-4FC90189081A}"/>
              </a:ext>
            </a:extLst>
          </p:cNvPr>
          <p:cNvSpPr/>
          <p:nvPr/>
        </p:nvSpPr>
        <p:spPr>
          <a:xfrm>
            <a:off x="8121038" y="4072111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C0B2C-40DA-4548-B6EB-3BBD9ADC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748" y="1077103"/>
            <a:ext cx="648912" cy="299093"/>
          </a:xfrm>
          <a:prstGeom prst="rect">
            <a:avLst/>
          </a:prstGeom>
        </p:spPr>
      </p:pic>
      <p:pic>
        <p:nvPicPr>
          <p:cNvPr id="14" name="Picture 6" descr="Image result for azure icon png">
            <a:extLst>
              <a:ext uri="{FF2B5EF4-FFF2-40B4-BE49-F238E27FC236}">
                <a16:creationId xmlns:a16="http://schemas.microsoft.com/office/drawing/2014/main" id="{7B4EBE59-FED0-45CD-A846-09CF896A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02" y="2668830"/>
            <a:ext cx="489762" cy="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A9B27C-B27C-4F9A-9CD5-3A11BC63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415" y="1091315"/>
            <a:ext cx="699450" cy="255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544ED-D06B-456A-8066-EB9AF65D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26" y="2105134"/>
            <a:ext cx="648912" cy="2990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4E36B-59C4-4BD5-B1AD-30522514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415" y="1505803"/>
            <a:ext cx="699450" cy="2554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8B4C2E-7668-4018-9881-9647DAA8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5" y="2668830"/>
            <a:ext cx="648912" cy="299093"/>
          </a:xfrm>
          <a:prstGeom prst="rect">
            <a:avLst/>
          </a:prstGeom>
        </p:spPr>
      </p:pic>
      <p:pic>
        <p:nvPicPr>
          <p:cNvPr id="20" name="Picture 2" descr="Image result for salesforce logo">
            <a:extLst>
              <a:ext uri="{FF2B5EF4-FFF2-40B4-BE49-F238E27FC236}">
                <a16:creationId xmlns:a16="http://schemas.microsoft.com/office/drawing/2014/main" id="{2DC86F36-E1A7-4606-B4EA-D31A68E8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692274"/>
            <a:ext cx="488186" cy="3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355A33-44E7-4BE3-9C7E-2D89E368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02" y="4018909"/>
            <a:ext cx="648912" cy="299093"/>
          </a:xfrm>
          <a:prstGeom prst="rect">
            <a:avLst/>
          </a:prstGeom>
        </p:spPr>
      </p:pic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2CFFB296-3FAB-4302-8FDE-70BE13FB18FA}"/>
              </a:ext>
            </a:extLst>
          </p:cNvPr>
          <p:cNvSpPr/>
          <p:nvPr/>
        </p:nvSpPr>
        <p:spPr>
          <a:xfrm>
            <a:off x="7011411" y="3170895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AF148019-EE2B-4544-B6B3-E378C90D525C}"/>
              </a:ext>
            </a:extLst>
          </p:cNvPr>
          <p:cNvSpPr/>
          <p:nvPr/>
        </p:nvSpPr>
        <p:spPr>
          <a:xfrm>
            <a:off x="8134747" y="1563350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24" name="Freeform: Shape 65">
            <a:extLst>
              <a:ext uri="{FF2B5EF4-FFF2-40B4-BE49-F238E27FC236}">
                <a16:creationId xmlns:a16="http://schemas.microsoft.com/office/drawing/2014/main" id="{6A7F65B6-4C75-4CEE-8F2D-A87474D97D83}"/>
              </a:ext>
            </a:extLst>
          </p:cNvPr>
          <p:cNvSpPr/>
          <p:nvPr/>
        </p:nvSpPr>
        <p:spPr>
          <a:xfrm>
            <a:off x="7011412" y="1550301"/>
            <a:ext cx="265003" cy="273373"/>
          </a:xfrm>
          <a:custGeom>
            <a:avLst/>
            <a:gdLst/>
            <a:ahLst/>
            <a:cxnLst/>
            <a:rect l="0" t="0" r="0" b="0"/>
            <a:pathLst>
              <a:path w="265071" h="273443">
                <a:moveTo>
                  <a:pt x="264943" y="136855"/>
                </a:moveTo>
                <a:cubicBezTo>
                  <a:pt x="264943" y="61485"/>
                  <a:pt x="205728" y="400"/>
                  <a:pt x="132665" y="400"/>
                </a:cubicBezTo>
                <a:cubicBezTo>
                  <a:pt x="59602" y="400"/>
                  <a:pt x="388" y="61485"/>
                  <a:pt x="388" y="136855"/>
                </a:cubicBezTo>
                <a:cubicBezTo>
                  <a:pt x="388" y="212226"/>
                  <a:pt x="59602" y="273311"/>
                  <a:pt x="132665" y="273311"/>
                </a:cubicBezTo>
                <a:cubicBezTo>
                  <a:pt x="205728" y="273311"/>
                  <a:pt x="264943" y="212226"/>
                  <a:pt x="264943" y="136855"/>
                </a:cubicBezTo>
                <a:lnTo>
                  <a:pt x="264943" y="136855"/>
                </a:lnTo>
                <a:close/>
                <a:moveTo>
                  <a:pt x="233785" y="83712"/>
                </a:moveTo>
                <a:lnTo>
                  <a:pt x="109258" y="212172"/>
                </a:lnTo>
                <a:lnTo>
                  <a:pt x="109258" y="212172"/>
                </a:lnTo>
                <a:lnTo>
                  <a:pt x="100371" y="221340"/>
                </a:lnTo>
                <a:lnTo>
                  <a:pt x="31545" y="150341"/>
                </a:lnTo>
                <a:lnTo>
                  <a:pt x="61928" y="118999"/>
                </a:lnTo>
                <a:lnTo>
                  <a:pt x="100422" y="158709"/>
                </a:lnTo>
                <a:lnTo>
                  <a:pt x="203454" y="52423"/>
                </a:lnTo>
                <a:lnTo>
                  <a:pt x="233785" y="83712"/>
                </a:lnTo>
                <a:lnTo>
                  <a:pt x="233785" y="83712"/>
                </a:lnTo>
                <a:close/>
              </a:path>
            </a:pathLst>
          </a:custGeom>
          <a:solidFill>
            <a:srgbClr val="41AD49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IN" sz="4798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AB916-D428-4A3D-BAC6-8B32B6041C83}"/>
              </a:ext>
            </a:extLst>
          </p:cNvPr>
          <p:cNvSpPr/>
          <p:nvPr/>
        </p:nvSpPr>
        <p:spPr>
          <a:xfrm>
            <a:off x="4113243" y="4995136"/>
            <a:ext cx="4272798" cy="12882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defTabSz="914126" eaLnBrk="0" hangingPunct="0"/>
            <a:r>
              <a:rPr lang="en-US" sz="1000" b="1" dirty="0"/>
              <a:t>More Cloud engagements…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Simple Lift+Shift Migrations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IBM Cloud (zCloud, Bluemix, APIConnect, APIM)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RedHat OpenShift CaaS/PaaS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Salesforce Onprem CRM/Marketing Suite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Oracle Cloud for SOA &amp; Apps</a:t>
            </a:r>
          </a:p>
          <a:p>
            <a:pPr marL="171450" indent="-171450" defTabSz="914126" eaLnBrk="0" hangingPunct="0">
              <a:buFont typeface="Arial" panose="020B0604020202020204" pitchFamily="34" charset="0"/>
              <a:buChar char="•"/>
            </a:pPr>
            <a:r>
              <a:rPr lang="en-US" sz="1000" dirty="0"/>
              <a:t>Several SaaS integrations in the Cloud, etc. (Fiorano API, ESB, SOA, MQ)</a:t>
            </a:r>
          </a:p>
        </p:txBody>
      </p:sp>
      <p:pic>
        <p:nvPicPr>
          <p:cNvPr id="26" name="Picture 6" descr="Image result for azure icon png">
            <a:extLst>
              <a:ext uri="{FF2B5EF4-FFF2-40B4-BE49-F238E27FC236}">
                <a16:creationId xmlns:a16="http://schemas.microsoft.com/office/drawing/2014/main" id="{B29DAE68-0560-4AA6-903D-42FD2F81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994" y="1043086"/>
            <a:ext cx="489762" cy="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 for azure icon png">
            <a:extLst>
              <a:ext uri="{FF2B5EF4-FFF2-40B4-BE49-F238E27FC236}">
                <a16:creationId xmlns:a16="http://schemas.microsoft.com/office/drawing/2014/main" id="{CCDE2209-75D5-4051-8438-1FA71367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458" y="2039029"/>
            <a:ext cx="489762" cy="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azure icon png">
            <a:extLst>
              <a:ext uri="{FF2B5EF4-FFF2-40B4-BE49-F238E27FC236}">
                <a16:creationId xmlns:a16="http://schemas.microsoft.com/office/drawing/2014/main" id="{434C764B-0009-44BB-B976-61870F3F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64" y="3169445"/>
            <a:ext cx="489762" cy="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Shape 2720" descr="Google-Cloud-Platform1.png">
            <a:extLst>
              <a:ext uri="{FF2B5EF4-FFF2-40B4-BE49-F238E27FC236}">
                <a16:creationId xmlns:a16="http://schemas.microsoft.com/office/drawing/2014/main" id="{E29ED9B1-AEC2-4D94-B7FD-2082BF13A92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b="29378"/>
          <a:stretch/>
        </p:blipFill>
        <p:spPr>
          <a:xfrm>
            <a:off x="8774828" y="3131473"/>
            <a:ext cx="766310" cy="40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92BB8C-2951-4763-92AC-A862EFD5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613" y="3202497"/>
            <a:ext cx="648912" cy="299093"/>
          </a:xfrm>
          <a:prstGeom prst="rect">
            <a:avLst/>
          </a:prstGeom>
        </p:spPr>
      </p:pic>
      <p:pic>
        <p:nvPicPr>
          <p:cNvPr id="31" name="Picture 6" descr="Image result for azure icon png">
            <a:extLst>
              <a:ext uri="{FF2B5EF4-FFF2-40B4-BE49-F238E27FC236}">
                <a16:creationId xmlns:a16="http://schemas.microsoft.com/office/drawing/2014/main" id="{5AE3604E-4396-42C4-B6E1-8DD5F751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60" y="3980286"/>
            <a:ext cx="489762" cy="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salesforce logo">
            <a:extLst>
              <a:ext uri="{FF2B5EF4-FFF2-40B4-BE49-F238E27FC236}">
                <a16:creationId xmlns:a16="http://schemas.microsoft.com/office/drawing/2014/main" id="{9D68B49F-DA6A-48DC-8EAB-7DB82B61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415" y="3838861"/>
            <a:ext cx="479127" cy="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6DF480-2289-4C33-9779-A215E2C3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748" y="1524581"/>
            <a:ext cx="648912" cy="299093"/>
          </a:xfrm>
          <a:prstGeom prst="rect">
            <a:avLst/>
          </a:prstGeom>
        </p:spPr>
      </p:pic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8610600" y="6312042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6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8697ABE-F06A-4D88-85B5-EC552037E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8785" y="1025569"/>
            <a:ext cx="343630" cy="368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5815F6B-D63A-45D8-922F-9E9D0AE6C1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0365" y="1100366"/>
            <a:ext cx="809625" cy="276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F62BA2D-2D1B-40AA-95A2-76DF4101F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3099" y="3172570"/>
            <a:ext cx="343630" cy="3681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7823D5A-5163-473F-A37E-7197F4B763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3174" y="3202497"/>
            <a:ext cx="1057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0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31559185-A754-41A8-9463-92FA90F9D74A}"/>
              </a:ext>
            </a:extLst>
          </p:cNvPr>
          <p:cNvSpPr txBox="1">
            <a:spLocks/>
          </p:cNvSpPr>
          <p:nvPr/>
        </p:nvSpPr>
        <p:spPr>
          <a:xfrm>
            <a:off x="0" y="30527"/>
            <a:ext cx="4115675" cy="4906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Reference Architecture</a:t>
            </a:r>
            <a:endParaRPr lang="en-US" sz="1600" b="1" dirty="0">
              <a:solidFill>
                <a:srgbClr val="FFFFFF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D5116-488A-4C60-9069-840AEB50209F}"/>
              </a:ext>
            </a:extLst>
          </p:cNvPr>
          <p:cNvSpPr txBox="1"/>
          <p:nvPr/>
        </p:nvSpPr>
        <p:spPr>
          <a:xfrm>
            <a:off x="444636" y="532768"/>
            <a:ext cx="2818666" cy="10461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913852">
              <a:defRPr/>
            </a:pPr>
            <a:r>
              <a:rPr lang="en-IN" sz="1400" b="1" kern="0" dirty="0">
                <a:solidFill>
                  <a:prstClr val="black"/>
                </a:solidFill>
                <a:latin typeface="Calibri" panose="020F0502020204030204"/>
              </a:rPr>
              <a:t>Platform Engineering </a:t>
            </a:r>
            <a:r>
              <a:rPr lang="en-IN" sz="1400" kern="0" dirty="0">
                <a:solidFill>
                  <a:prstClr val="black"/>
                </a:solidFill>
                <a:latin typeface="Calibri" panose="020F0502020204030204"/>
              </a:rPr>
              <a:t>–</a:t>
            </a: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Re-Factor/Re-Architecture/Re-Build  based on </a:t>
            </a:r>
            <a:r>
              <a:rPr lang="en-IN" sz="1200" b="1" kern="0" dirty="0">
                <a:solidFill>
                  <a:prstClr val="black"/>
                </a:solidFill>
                <a:latin typeface="Calibri" panose="020F0502020204030204"/>
              </a:rPr>
              <a:t>Microservices/ Serverless Architecture</a:t>
            </a: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, Development &amp; Testing, Performance Engineering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9E5562-D63D-40A2-9C25-9B18C0E5A896}"/>
              </a:ext>
            </a:extLst>
          </p:cNvPr>
          <p:cNvSpPr txBox="1"/>
          <p:nvPr/>
        </p:nvSpPr>
        <p:spPr>
          <a:xfrm>
            <a:off x="444636" y="1872843"/>
            <a:ext cx="2827867" cy="8615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913852">
              <a:defRPr/>
            </a:pPr>
            <a:r>
              <a:rPr lang="en-IN" sz="1400" b="1" kern="0" dirty="0">
                <a:solidFill>
                  <a:prstClr val="black"/>
                </a:solidFill>
                <a:latin typeface="Calibri" panose="020F0502020204030204"/>
              </a:rPr>
              <a:t>Cloud Ops</a:t>
            </a:r>
            <a:endParaRPr lang="en-IN" sz="1200" b="1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Containerization, Cloud Infra Provisioning, Deployment,  Configuration, Testing, Roll-Out &amp; Operations Support 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BC1A0B-8B98-4001-8853-86DD2152D103}"/>
              </a:ext>
            </a:extLst>
          </p:cNvPr>
          <p:cNvSpPr txBox="1"/>
          <p:nvPr/>
        </p:nvSpPr>
        <p:spPr>
          <a:xfrm>
            <a:off x="458088" y="5401608"/>
            <a:ext cx="2827864" cy="4923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913852"/>
            <a:r>
              <a:rPr lang="en-IN" sz="1400" b="1" kern="0" dirty="0">
                <a:solidFill>
                  <a:prstClr val="black"/>
                </a:solidFill>
                <a:latin typeface="Calibri" panose="020F0502020204030204"/>
              </a:rPr>
              <a:t>DevOps – </a:t>
            </a: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CI/CD </a:t>
            </a:r>
            <a:r>
              <a:rPr lang="en-IN" sz="1200" b="1" kern="0" dirty="0">
                <a:solidFill>
                  <a:prstClr val="black"/>
                </a:solidFill>
                <a:latin typeface="Calibri" panose="020F0502020204030204"/>
              </a:rPr>
              <a:t>Pipeline Creation </a:t>
            </a:r>
            <a:r>
              <a:rPr lang="en-IN" sz="1200" kern="0" dirty="0">
                <a:solidFill>
                  <a:prstClr val="black"/>
                </a:solidFill>
              </a:rPr>
              <a:t>Deployment Automation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7F8346-3333-4AE3-9C39-25879E08EF92}"/>
              </a:ext>
            </a:extLst>
          </p:cNvPr>
          <p:cNvSpPr txBox="1"/>
          <p:nvPr/>
        </p:nvSpPr>
        <p:spPr>
          <a:xfrm>
            <a:off x="458088" y="3081082"/>
            <a:ext cx="2841111" cy="8617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913852">
              <a:defRPr/>
            </a:pPr>
            <a:r>
              <a:rPr lang="en-IN" sz="1400" b="1" kern="0" dirty="0">
                <a:solidFill>
                  <a:prstClr val="black"/>
                </a:solidFill>
                <a:latin typeface="Calibri" panose="020F0502020204030204"/>
              </a:rPr>
              <a:t>Big Data, Analytics &amp; Data Science</a:t>
            </a:r>
          </a:p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Data Modelling, Steam Data Ingestion  and Data Lake Creation, Predictive Analytics AI/ML, Reporting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160885-FA2B-421B-AF7A-78518BFBEE4D}"/>
              </a:ext>
            </a:extLst>
          </p:cNvPr>
          <p:cNvCxnSpPr>
            <a:cxnSpLocks/>
          </p:cNvCxnSpPr>
          <p:nvPr/>
        </p:nvCxnSpPr>
        <p:spPr>
          <a:xfrm>
            <a:off x="3364147" y="504481"/>
            <a:ext cx="0" cy="587190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2F0C693-192E-4044-A152-AF6EF258E933}"/>
              </a:ext>
            </a:extLst>
          </p:cNvPr>
          <p:cNvSpPr/>
          <p:nvPr/>
        </p:nvSpPr>
        <p:spPr>
          <a:xfrm rot="5400000">
            <a:off x="7666193" y="1238538"/>
            <a:ext cx="339938" cy="8304784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</a:rPr>
              <a:t>Enterprise Systems/ Device Integration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0258A9-25FB-4D6A-8163-27F26F5EB5CB}"/>
              </a:ext>
            </a:extLst>
          </p:cNvPr>
          <p:cNvSpPr txBox="1"/>
          <p:nvPr/>
        </p:nvSpPr>
        <p:spPr>
          <a:xfrm>
            <a:off x="3893632" y="4291164"/>
            <a:ext cx="210913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</a:rPr>
              <a:t>Virtual Infrastructure</a:t>
            </a:r>
          </a:p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</a:rPr>
              <a:t>(Private / Public Cloud) 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78DD31C7-0573-45B0-837B-33FAD7E0DEA1}"/>
              </a:ext>
            </a:extLst>
          </p:cNvPr>
          <p:cNvSpPr/>
          <p:nvPr/>
        </p:nvSpPr>
        <p:spPr>
          <a:xfrm>
            <a:off x="10452104" y="3082944"/>
            <a:ext cx="1377508" cy="831389"/>
          </a:xfrm>
          <a:prstGeom prst="flowChartMagneticDisk">
            <a:avLst/>
          </a:prstGeom>
          <a:solidFill>
            <a:sysClr val="window" lastClr="FFFFFF"/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n-US" sz="1798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510F6E-9722-4E55-AC20-302874ED79B4}"/>
              </a:ext>
            </a:extLst>
          </p:cNvPr>
          <p:cNvSpPr txBox="1"/>
          <p:nvPr/>
        </p:nvSpPr>
        <p:spPr>
          <a:xfrm rot="16200000">
            <a:off x="1366280" y="3038756"/>
            <a:ext cx="4298953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52">
              <a:defRPr/>
            </a:pPr>
            <a:r>
              <a:rPr lang="en-IN" sz="1400" b="1" kern="0" dirty="0">
                <a:solidFill>
                  <a:prstClr val="black"/>
                </a:solidFill>
              </a:rPr>
              <a:t>Conceptual  Architecture 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75180-7477-40EF-BD7C-45D0216E0435}"/>
              </a:ext>
            </a:extLst>
          </p:cNvPr>
          <p:cNvSpPr/>
          <p:nvPr/>
        </p:nvSpPr>
        <p:spPr>
          <a:xfrm>
            <a:off x="3749993" y="478095"/>
            <a:ext cx="2503360" cy="19607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Business Application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053DC-70AF-4B5C-B56B-8CE32CC123CC}"/>
              </a:ext>
            </a:extLst>
          </p:cNvPr>
          <p:cNvSpPr/>
          <p:nvPr/>
        </p:nvSpPr>
        <p:spPr>
          <a:xfrm>
            <a:off x="6405670" y="484718"/>
            <a:ext cx="2503360" cy="19607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Business Application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D793FA-3BFC-42F2-A252-328C591F5B55}"/>
              </a:ext>
            </a:extLst>
          </p:cNvPr>
          <p:cNvSpPr/>
          <p:nvPr/>
        </p:nvSpPr>
        <p:spPr>
          <a:xfrm>
            <a:off x="9147441" y="484718"/>
            <a:ext cx="2503360" cy="196076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r>
              <a:rPr lang="en-IN" sz="1200" kern="0" dirty="0">
                <a:solidFill>
                  <a:prstClr val="black"/>
                </a:solidFill>
                <a:latin typeface="Calibri" panose="020F0502020204030204"/>
              </a:rPr>
              <a:t>Business Application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Up-Down Arrow 87">
            <a:extLst>
              <a:ext uri="{FF2B5EF4-FFF2-40B4-BE49-F238E27FC236}">
                <a16:creationId xmlns:a16="http://schemas.microsoft.com/office/drawing/2014/main" id="{04916D46-FE8C-4ACC-8757-B15358ADA356}"/>
              </a:ext>
            </a:extLst>
          </p:cNvPr>
          <p:cNvSpPr/>
          <p:nvPr/>
        </p:nvSpPr>
        <p:spPr>
          <a:xfrm>
            <a:off x="4955316" y="687418"/>
            <a:ext cx="158944" cy="238415"/>
          </a:xfrm>
          <a:prstGeom prst="up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Up-Down Arrow 88">
            <a:extLst>
              <a:ext uri="{FF2B5EF4-FFF2-40B4-BE49-F238E27FC236}">
                <a16:creationId xmlns:a16="http://schemas.microsoft.com/office/drawing/2014/main" id="{B84E7C41-CA7B-482B-AB95-DAC87496B239}"/>
              </a:ext>
            </a:extLst>
          </p:cNvPr>
          <p:cNvSpPr/>
          <p:nvPr/>
        </p:nvSpPr>
        <p:spPr>
          <a:xfrm>
            <a:off x="7478540" y="680796"/>
            <a:ext cx="158944" cy="238415"/>
          </a:xfrm>
          <a:prstGeom prst="up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Up-Down Arrow 89">
            <a:extLst>
              <a:ext uri="{FF2B5EF4-FFF2-40B4-BE49-F238E27FC236}">
                <a16:creationId xmlns:a16="http://schemas.microsoft.com/office/drawing/2014/main" id="{0C94CE53-9413-478A-8120-3638D8E34D60}"/>
              </a:ext>
            </a:extLst>
          </p:cNvPr>
          <p:cNvSpPr/>
          <p:nvPr/>
        </p:nvSpPr>
        <p:spPr>
          <a:xfrm>
            <a:off x="10313028" y="667550"/>
            <a:ext cx="158944" cy="238415"/>
          </a:xfrm>
          <a:prstGeom prst="up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62828-CE9F-4E55-AC7C-B36E6E1D1A19}"/>
              </a:ext>
            </a:extLst>
          </p:cNvPr>
          <p:cNvSpPr txBox="1"/>
          <p:nvPr/>
        </p:nvSpPr>
        <p:spPr>
          <a:xfrm>
            <a:off x="7702854" y="669232"/>
            <a:ext cx="140399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defTabSz="913852">
              <a:defRPr/>
            </a:pPr>
            <a:r>
              <a:rPr lang="en-IN" sz="1100" kern="0" dirty="0">
                <a:solidFill>
                  <a:prstClr val="black"/>
                </a:solidFill>
              </a:rPr>
              <a:t>REST APIs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F3FF4C-B3F8-441D-88B1-8137C865EFA6}"/>
              </a:ext>
            </a:extLst>
          </p:cNvPr>
          <p:cNvGrpSpPr/>
          <p:nvPr/>
        </p:nvGrpSpPr>
        <p:grpSpPr>
          <a:xfrm>
            <a:off x="3704702" y="944398"/>
            <a:ext cx="8324508" cy="5131297"/>
            <a:chOff x="3705668" y="913502"/>
            <a:chExt cx="8326677" cy="54087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F9D699-DE2A-4CFF-8977-599A6F9E2A90}"/>
                </a:ext>
              </a:extLst>
            </p:cNvPr>
            <p:cNvSpPr/>
            <p:nvPr/>
          </p:nvSpPr>
          <p:spPr>
            <a:xfrm>
              <a:off x="3711226" y="913502"/>
              <a:ext cx="8280452" cy="44133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852">
                <a:defRPr/>
              </a:pPr>
              <a:endParaRPr lang="en-US" sz="1798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2C2BE62-073D-4D60-9603-56AF59A32BF5}"/>
                </a:ext>
              </a:extLst>
            </p:cNvPr>
            <p:cNvGrpSpPr/>
            <p:nvPr/>
          </p:nvGrpSpPr>
          <p:grpSpPr>
            <a:xfrm>
              <a:off x="3705668" y="1122836"/>
              <a:ext cx="8326677" cy="5199418"/>
              <a:chOff x="3705668" y="1122836"/>
              <a:chExt cx="8326677" cy="519941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AC746FD-13F1-4427-A549-A0A88655DFFC}"/>
                  </a:ext>
                </a:extLst>
              </p:cNvPr>
              <p:cNvGrpSpPr/>
              <p:nvPr/>
            </p:nvGrpSpPr>
            <p:grpSpPr>
              <a:xfrm>
                <a:off x="3837085" y="1584116"/>
                <a:ext cx="6339517" cy="2828603"/>
                <a:chOff x="3837085" y="1584116"/>
                <a:chExt cx="6339517" cy="2828603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DC4502A-CAB8-4786-A3A5-98AFD78CECE8}"/>
                    </a:ext>
                  </a:extLst>
                </p:cNvPr>
                <p:cNvSpPr/>
                <p:nvPr/>
              </p:nvSpPr>
              <p:spPr>
                <a:xfrm>
                  <a:off x="5128835" y="2266423"/>
                  <a:ext cx="3789134" cy="1192386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B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40D606-5D54-41A0-85CA-2DF928CA5803}"/>
                    </a:ext>
                  </a:extLst>
                </p:cNvPr>
                <p:cNvSpPr/>
                <p:nvPr/>
              </p:nvSpPr>
              <p:spPr>
                <a:xfrm>
                  <a:off x="3843711" y="1603991"/>
                  <a:ext cx="6332891" cy="280872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92F3E4E-B2CC-47BE-9264-CDCF4237B9E9}"/>
                    </a:ext>
                  </a:extLst>
                </p:cNvPr>
                <p:cNvSpPr txBox="1"/>
                <p:nvPr/>
              </p:nvSpPr>
              <p:spPr>
                <a:xfrm>
                  <a:off x="5181828" y="2292920"/>
                  <a:ext cx="3815638" cy="275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852">
                    <a:defRPr/>
                  </a:pPr>
                  <a:r>
                    <a:rPr lang="en-IN" sz="1100" b="1" kern="0" dirty="0">
                      <a:solidFill>
                        <a:prstClr val="black"/>
                      </a:solidFill>
                    </a:rPr>
                    <a:t>Business/Control Functions ( Microservices )</a:t>
                  </a:r>
                  <a:endParaRPr lang="en-US" sz="1100" b="1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767B5AF-D481-4853-881E-A89907F29369}"/>
                    </a:ext>
                  </a:extLst>
                </p:cNvPr>
                <p:cNvSpPr/>
                <p:nvPr/>
              </p:nvSpPr>
              <p:spPr>
                <a:xfrm>
                  <a:off x="9030582" y="2677133"/>
                  <a:ext cx="1040027" cy="344468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Monitoring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46BCAAE-15A4-4FDD-81B4-444EAE1E619E}"/>
                    </a:ext>
                  </a:extLst>
                </p:cNvPr>
                <p:cNvSpPr/>
                <p:nvPr/>
              </p:nvSpPr>
              <p:spPr>
                <a:xfrm>
                  <a:off x="5128835" y="3525051"/>
                  <a:ext cx="3789134" cy="26497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Caching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67148A0-D1E0-4167-B3AB-34248AEDDD87}"/>
                    </a:ext>
                  </a:extLst>
                </p:cNvPr>
                <p:cNvSpPr/>
                <p:nvPr/>
              </p:nvSpPr>
              <p:spPr>
                <a:xfrm>
                  <a:off x="9017335" y="2266424"/>
                  <a:ext cx="1053275" cy="34446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Security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225E330-E20D-4452-8356-060BA360463F}"/>
                    </a:ext>
                  </a:extLst>
                </p:cNvPr>
                <p:cNvSpPr/>
                <p:nvPr/>
              </p:nvSpPr>
              <p:spPr>
                <a:xfrm>
                  <a:off x="7606346" y="1782845"/>
                  <a:ext cx="1199009" cy="38421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Cloud Configuration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7F5697B-4B8C-44EB-BB90-2ADEE2459569}"/>
                    </a:ext>
                  </a:extLst>
                </p:cNvPr>
                <p:cNvSpPr/>
                <p:nvPr/>
              </p:nvSpPr>
              <p:spPr>
                <a:xfrm>
                  <a:off x="5128833" y="3856270"/>
                  <a:ext cx="3789137" cy="251727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Data Backing Services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9227D50-1B03-428E-8347-6B1CE9E13745}"/>
                    </a:ext>
                  </a:extLst>
                </p:cNvPr>
                <p:cNvSpPr/>
                <p:nvPr/>
              </p:nvSpPr>
              <p:spPr>
                <a:xfrm>
                  <a:off x="5128833" y="1769598"/>
                  <a:ext cx="1152640" cy="38421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Service Discovery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6DE5302-72C3-42CB-8DAC-0F0418677665}"/>
                    </a:ext>
                  </a:extLst>
                </p:cNvPr>
                <p:cNvSpPr/>
                <p:nvPr/>
              </p:nvSpPr>
              <p:spPr>
                <a:xfrm>
                  <a:off x="9023959" y="3081221"/>
                  <a:ext cx="1033401" cy="35109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Logging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C4D5BE9-0F79-46E1-B78F-C75CD9B96186}"/>
                    </a:ext>
                  </a:extLst>
                </p:cNvPr>
                <p:cNvSpPr/>
                <p:nvPr/>
              </p:nvSpPr>
              <p:spPr>
                <a:xfrm>
                  <a:off x="4042441" y="2253176"/>
                  <a:ext cx="980403" cy="121888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Message Broker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6FD3B37-1EB0-4CC7-97CD-96C0500D5EF8}"/>
                    </a:ext>
                  </a:extLst>
                </p:cNvPr>
                <p:cNvSpPr/>
                <p:nvPr/>
              </p:nvSpPr>
              <p:spPr>
                <a:xfrm>
                  <a:off x="6433833" y="1776222"/>
                  <a:ext cx="1026776" cy="384213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r>
                    <a:rPr lang="en-IN" sz="11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Dynamic Routing</a:t>
                  </a:r>
                  <a:endParaRPr lang="en-US" sz="11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308675-2C7D-436C-ABB7-F1952F20FE38}"/>
                    </a:ext>
                  </a:extLst>
                </p:cNvPr>
                <p:cNvSpPr txBox="1"/>
                <p:nvPr/>
              </p:nvSpPr>
              <p:spPr>
                <a:xfrm>
                  <a:off x="3837085" y="1584116"/>
                  <a:ext cx="1357992" cy="486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3852">
                    <a:defRPr/>
                  </a:pPr>
                  <a:r>
                    <a:rPr lang="en-IN" sz="1200" kern="0" dirty="0">
                      <a:solidFill>
                        <a:prstClr val="black"/>
                      </a:solidFill>
                    </a:rPr>
                    <a:t>Microservices Framework</a:t>
                  </a:r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Hexagon 86">
                  <a:extLst>
                    <a:ext uri="{FF2B5EF4-FFF2-40B4-BE49-F238E27FC236}">
                      <a16:creationId xmlns:a16="http://schemas.microsoft.com/office/drawing/2014/main" id="{56235928-CF21-4C68-BE27-4CA9B8B2B995}"/>
                    </a:ext>
                  </a:extLst>
                </p:cNvPr>
                <p:cNvSpPr/>
                <p:nvPr/>
              </p:nvSpPr>
              <p:spPr>
                <a:xfrm>
                  <a:off x="5340814" y="2703633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FD786266-2456-4A07-A48D-D4DF146FAFED}"/>
                    </a:ext>
                  </a:extLst>
                </p:cNvPr>
                <p:cNvSpPr/>
                <p:nvPr/>
              </p:nvSpPr>
              <p:spPr>
                <a:xfrm>
                  <a:off x="5572667" y="2922236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" name="Hexagon 88">
                  <a:extLst>
                    <a:ext uri="{FF2B5EF4-FFF2-40B4-BE49-F238E27FC236}">
                      <a16:creationId xmlns:a16="http://schemas.microsoft.com/office/drawing/2014/main" id="{9BDB089E-CFA3-4601-AE19-004BAF2FDF86}"/>
                    </a:ext>
                  </a:extLst>
                </p:cNvPr>
                <p:cNvSpPr/>
                <p:nvPr/>
              </p:nvSpPr>
              <p:spPr>
                <a:xfrm>
                  <a:off x="5685280" y="2663886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" name="Hexagon 89">
                  <a:extLst>
                    <a:ext uri="{FF2B5EF4-FFF2-40B4-BE49-F238E27FC236}">
                      <a16:creationId xmlns:a16="http://schemas.microsoft.com/office/drawing/2014/main" id="{26EB996D-FEDC-4640-A075-83B2086530FB}"/>
                    </a:ext>
                  </a:extLst>
                </p:cNvPr>
                <p:cNvSpPr/>
                <p:nvPr/>
              </p:nvSpPr>
              <p:spPr>
                <a:xfrm>
                  <a:off x="6076119" y="2644014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1" name="Hexagon 90">
                  <a:extLst>
                    <a:ext uri="{FF2B5EF4-FFF2-40B4-BE49-F238E27FC236}">
                      <a16:creationId xmlns:a16="http://schemas.microsoft.com/office/drawing/2014/main" id="{7F709D24-7822-4CA5-9893-89752A4301B2}"/>
                    </a:ext>
                  </a:extLst>
                </p:cNvPr>
                <p:cNvSpPr/>
                <p:nvPr/>
              </p:nvSpPr>
              <p:spPr>
                <a:xfrm>
                  <a:off x="5970128" y="2961984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2" name="Hexagon 91">
                  <a:extLst>
                    <a:ext uri="{FF2B5EF4-FFF2-40B4-BE49-F238E27FC236}">
                      <a16:creationId xmlns:a16="http://schemas.microsoft.com/office/drawing/2014/main" id="{4EDA4BCC-F3B8-465F-861B-1CC1807EBC24}"/>
                    </a:ext>
                  </a:extLst>
                </p:cNvPr>
                <p:cNvSpPr/>
                <p:nvPr/>
              </p:nvSpPr>
              <p:spPr>
                <a:xfrm>
                  <a:off x="5320941" y="3067973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" name="Hexagon 92">
                  <a:extLst>
                    <a:ext uri="{FF2B5EF4-FFF2-40B4-BE49-F238E27FC236}">
                      <a16:creationId xmlns:a16="http://schemas.microsoft.com/office/drawing/2014/main" id="{314AB385-84CC-418C-8AB2-6C5CA31FAA9E}"/>
                    </a:ext>
                  </a:extLst>
                </p:cNvPr>
                <p:cNvSpPr/>
                <p:nvPr/>
              </p:nvSpPr>
              <p:spPr>
                <a:xfrm>
                  <a:off x="6354342" y="2842744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" name="Hexagon 93">
                  <a:extLst>
                    <a:ext uri="{FF2B5EF4-FFF2-40B4-BE49-F238E27FC236}">
                      <a16:creationId xmlns:a16="http://schemas.microsoft.com/office/drawing/2014/main" id="{4BBCD3F5-728A-4290-9550-B9EDAE86181D}"/>
                    </a:ext>
                  </a:extLst>
                </p:cNvPr>
                <p:cNvSpPr/>
                <p:nvPr/>
              </p:nvSpPr>
              <p:spPr>
                <a:xfrm>
                  <a:off x="5691905" y="3134216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5" name="Hexagon 94">
                  <a:extLst>
                    <a:ext uri="{FF2B5EF4-FFF2-40B4-BE49-F238E27FC236}">
                      <a16:creationId xmlns:a16="http://schemas.microsoft.com/office/drawing/2014/main" id="{63DF2272-E08B-4D07-A96F-2FE1B8B8B0BB}"/>
                    </a:ext>
                  </a:extLst>
                </p:cNvPr>
                <p:cNvSpPr/>
                <p:nvPr/>
              </p:nvSpPr>
              <p:spPr>
                <a:xfrm>
                  <a:off x="6188732" y="3154089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6" name="Hexagon 95">
                  <a:extLst>
                    <a:ext uri="{FF2B5EF4-FFF2-40B4-BE49-F238E27FC236}">
                      <a16:creationId xmlns:a16="http://schemas.microsoft.com/office/drawing/2014/main" id="{B5ECD284-8701-44C4-BBB9-3036F15C294C}"/>
                    </a:ext>
                  </a:extLst>
                </p:cNvPr>
                <p:cNvSpPr/>
                <p:nvPr/>
              </p:nvSpPr>
              <p:spPr>
                <a:xfrm>
                  <a:off x="6652438" y="2677135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7" name="Hexagon 96">
                  <a:extLst>
                    <a:ext uri="{FF2B5EF4-FFF2-40B4-BE49-F238E27FC236}">
                      <a16:creationId xmlns:a16="http://schemas.microsoft.com/office/drawing/2014/main" id="{F953253C-EF3B-4CC1-BD21-97303DCBB083}"/>
                    </a:ext>
                  </a:extLst>
                </p:cNvPr>
                <p:cNvSpPr/>
                <p:nvPr/>
              </p:nvSpPr>
              <p:spPr>
                <a:xfrm>
                  <a:off x="6493454" y="3127591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8" name="Hexagon 97">
                  <a:extLst>
                    <a:ext uri="{FF2B5EF4-FFF2-40B4-BE49-F238E27FC236}">
                      <a16:creationId xmlns:a16="http://schemas.microsoft.com/office/drawing/2014/main" id="{92C5941A-8C30-4381-AC00-D135F9D63DD8}"/>
                    </a:ext>
                  </a:extLst>
                </p:cNvPr>
                <p:cNvSpPr/>
                <p:nvPr/>
              </p:nvSpPr>
              <p:spPr>
                <a:xfrm>
                  <a:off x="6890915" y="2862617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9" name="Hexagon 98">
                  <a:extLst>
                    <a:ext uri="{FF2B5EF4-FFF2-40B4-BE49-F238E27FC236}">
                      <a16:creationId xmlns:a16="http://schemas.microsoft.com/office/drawing/2014/main" id="{1B0D2019-C977-4005-A684-1D990ECE9379}"/>
                    </a:ext>
                  </a:extLst>
                </p:cNvPr>
                <p:cNvSpPr/>
                <p:nvPr/>
              </p:nvSpPr>
              <p:spPr>
                <a:xfrm>
                  <a:off x="7010154" y="3114342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0" name="Hexagon 99">
                  <a:extLst>
                    <a:ext uri="{FF2B5EF4-FFF2-40B4-BE49-F238E27FC236}">
                      <a16:creationId xmlns:a16="http://schemas.microsoft.com/office/drawing/2014/main" id="{9EA77435-78E9-4C6E-846F-F93C64B4021D}"/>
                    </a:ext>
                  </a:extLst>
                </p:cNvPr>
                <p:cNvSpPr/>
                <p:nvPr/>
              </p:nvSpPr>
              <p:spPr>
                <a:xfrm>
                  <a:off x="7155889" y="2677134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1" name="Hexagon 100">
                  <a:extLst>
                    <a:ext uri="{FF2B5EF4-FFF2-40B4-BE49-F238E27FC236}">
                      <a16:creationId xmlns:a16="http://schemas.microsoft.com/office/drawing/2014/main" id="{3F83DB87-93DB-4A73-87A2-817D08CD5CCC}"/>
                    </a:ext>
                  </a:extLst>
                </p:cNvPr>
                <p:cNvSpPr/>
                <p:nvPr/>
              </p:nvSpPr>
              <p:spPr>
                <a:xfrm>
                  <a:off x="7288377" y="2981856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2" name="Hexagon 101">
                  <a:extLst>
                    <a:ext uri="{FF2B5EF4-FFF2-40B4-BE49-F238E27FC236}">
                      <a16:creationId xmlns:a16="http://schemas.microsoft.com/office/drawing/2014/main" id="{950B909E-CA84-426A-BF8A-04734C87E09F}"/>
                    </a:ext>
                  </a:extLst>
                </p:cNvPr>
                <p:cNvSpPr/>
                <p:nvPr/>
              </p:nvSpPr>
              <p:spPr>
                <a:xfrm>
                  <a:off x="7540103" y="2637388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3" name="Hexagon 102">
                  <a:extLst>
                    <a:ext uri="{FF2B5EF4-FFF2-40B4-BE49-F238E27FC236}">
                      <a16:creationId xmlns:a16="http://schemas.microsoft.com/office/drawing/2014/main" id="{86DB33C0-534B-41A7-BA61-BA31C4ACC0CF}"/>
                    </a:ext>
                  </a:extLst>
                </p:cNvPr>
                <p:cNvSpPr/>
                <p:nvPr/>
              </p:nvSpPr>
              <p:spPr>
                <a:xfrm>
                  <a:off x="7712335" y="2955358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4" name="Hexagon 103">
                  <a:extLst>
                    <a:ext uri="{FF2B5EF4-FFF2-40B4-BE49-F238E27FC236}">
                      <a16:creationId xmlns:a16="http://schemas.microsoft.com/office/drawing/2014/main" id="{11A2CF6F-D7AC-4971-81EA-09A8CECF6495}"/>
                    </a:ext>
                  </a:extLst>
                </p:cNvPr>
                <p:cNvSpPr/>
                <p:nvPr/>
              </p:nvSpPr>
              <p:spPr>
                <a:xfrm>
                  <a:off x="7911068" y="2690383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5" name="Hexagon 104">
                  <a:extLst>
                    <a:ext uri="{FF2B5EF4-FFF2-40B4-BE49-F238E27FC236}">
                      <a16:creationId xmlns:a16="http://schemas.microsoft.com/office/drawing/2014/main" id="{1B79D362-269E-41FC-9CAB-DB4AC3B3FF53}"/>
                    </a:ext>
                  </a:extLst>
                </p:cNvPr>
                <p:cNvSpPr/>
                <p:nvPr/>
              </p:nvSpPr>
              <p:spPr>
                <a:xfrm>
                  <a:off x="7990559" y="3048099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6" name="Hexagon 105">
                  <a:extLst>
                    <a:ext uri="{FF2B5EF4-FFF2-40B4-BE49-F238E27FC236}">
                      <a16:creationId xmlns:a16="http://schemas.microsoft.com/office/drawing/2014/main" id="{3A7FB683-EFB2-42F3-AAAE-9E07753CB126}"/>
                    </a:ext>
                  </a:extLst>
                </p:cNvPr>
                <p:cNvSpPr/>
                <p:nvPr/>
              </p:nvSpPr>
              <p:spPr>
                <a:xfrm>
                  <a:off x="8282031" y="2677135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7" name="Hexagon 106">
                  <a:extLst>
                    <a:ext uri="{FF2B5EF4-FFF2-40B4-BE49-F238E27FC236}">
                      <a16:creationId xmlns:a16="http://schemas.microsoft.com/office/drawing/2014/main" id="{FEBFAC8E-D0D3-4E53-A531-143DAFBCA87A}"/>
                    </a:ext>
                  </a:extLst>
                </p:cNvPr>
                <p:cNvSpPr/>
                <p:nvPr/>
              </p:nvSpPr>
              <p:spPr>
                <a:xfrm>
                  <a:off x="8268783" y="3008353"/>
                  <a:ext cx="185483" cy="172233"/>
                </a:xfrm>
                <a:prstGeom prst="hexag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E71C7F8-B6BA-46C6-8643-577AD4A62E86}"/>
                    </a:ext>
                  </a:extLst>
                </p:cNvPr>
                <p:cNvCxnSpPr>
                  <a:stCxn id="87" idx="0"/>
                  <a:endCxn id="89" idx="3"/>
                </p:cNvCxnSpPr>
                <p:nvPr/>
              </p:nvCxnSpPr>
              <p:spPr>
                <a:xfrm flipV="1">
                  <a:off x="5526296" y="2750003"/>
                  <a:ext cx="158984" cy="3974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B69C4B9-29F2-4591-A0A8-05A99E8C1D6F}"/>
                    </a:ext>
                  </a:extLst>
                </p:cNvPr>
                <p:cNvCxnSpPr>
                  <a:stCxn id="87" idx="1"/>
                  <a:endCxn id="88" idx="4"/>
                </p:cNvCxnSpPr>
                <p:nvPr/>
              </p:nvCxnSpPr>
              <p:spPr>
                <a:xfrm>
                  <a:off x="5483238" y="2875865"/>
                  <a:ext cx="132486" cy="4637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9225B8E-D584-4F4C-828D-678B05C41255}"/>
                    </a:ext>
                  </a:extLst>
                </p:cNvPr>
                <p:cNvCxnSpPr>
                  <a:stCxn id="92" idx="5"/>
                  <a:endCxn id="88" idx="3"/>
                </p:cNvCxnSpPr>
                <p:nvPr/>
              </p:nvCxnSpPr>
              <p:spPr>
                <a:xfrm flipV="1">
                  <a:off x="5463366" y="3008352"/>
                  <a:ext cx="109301" cy="596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B52B3F7-C515-4540-951A-44F04BC8CAF1}"/>
                    </a:ext>
                  </a:extLst>
                </p:cNvPr>
                <p:cNvCxnSpPr>
                  <a:stCxn id="90" idx="0"/>
                  <a:endCxn id="93" idx="4"/>
                </p:cNvCxnSpPr>
                <p:nvPr/>
              </p:nvCxnSpPr>
              <p:spPr>
                <a:xfrm>
                  <a:off x="6261600" y="2730129"/>
                  <a:ext cx="135800" cy="1126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CFC5C73-3BAB-4193-BF16-6390750B35E9}"/>
                    </a:ext>
                  </a:extLst>
                </p:cNvPr>
                <p:cNvCxnSpPr>
                  <a:stCxn id="102" idx="0"/>
                  <a:endCxn id="104" idx="3"/>
                </p:cNvCxnSpPr>
                <p:nvPr/>
              </p:nvCxnSpPr>
              <p:spPr>
                <a:xfrm>
                  <a:off x="7725584" y="2723505"/>
                  <a:ext cx="185482" cy="5299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2044FA8-9ADE-441F-A40D-10FFAE101314}"/>
                    </a:ext>
                  </a:extLst>
                </p:cNvPr>
                <p:cNvCxnSpPr>
                  <a:stCxn id="96" idx="1"/>
                  <a:endCxn id="98" idx="3"/>
                </p:cNvCxnSpPr>
                <p:nvPr/>
              </p:nvCxnSpPr>
              <p:spPr>
                <a:xfrm>
                  <a:off x="6794862" y="2849369"/>
                  <a:ext cx="96052" cy="9936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582AC67-F83E-4977-A538-B0157B3B0129}"/>
                    </a:ext>
                  </a:extLst>
                </p:cNvPr>
                <p:cNvCxnSpPr>
                  <a:stCxn id="91" idx="0"/>
                  <a:endCxn id="95" idx="4"/>
                </p:cNvCxnSpPr>
                <p:nvPr/>
              </p:nvCxnSpPr>
              <p:spPr>
                <a:xfrm>
                  <a:off x="6155610" y="3048099"/>
                  <a:ext cx="76180" cy="1059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7622920-97CC-4930-9821-78C22C4C226C}"/>
                    </a:ext>
                  </a:extLst>
                </p:cNvPr>
                <p:cNvCxnSpPr>
                  <a:stCxn id="88" idx="0"/>
                  <a:endCxn id="91" idx="3"/>
                </p:cNvCxnSpPr>
                <p:nvPr/>
              </p:nvCxnSpPr>
              <p:spPr>
                <a:xfrm>
                  <a:off x="5758149" y="3008351"/>
                  <a:ext cx="211979" cy="3974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87223764-C85E-45AD-A4FA-B657402C6F8E}"/>
                    </a:ext>
                  </a:extLst>
                </p:cNvPr>
                <p:cNvCxnSpPr>
                  <a:stCxn id="100" idx="1"/>
                  <a:endCxn id="101" idx="4"/>
                </p:cNvCxnSpPr>
                <p:nvPr/>
              </p:nvCxnSpPr>
              <p:spPr>
                <a:xfrm>
                  <a:off x="7298314" y="2849367"/>
                  <a:ext cx="33121" cy="1324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05F72AA-FC9C-4352-9868-9EA0F46BB6D6}"/>
                    </a:ext>
                  </a:extLst>
                </p:cNvPr>
                <p:cNvCxnSpPr>
                  <a:stCxn id="106" idx="1"/>
                  <a:endCxn id="107" idx="5"/>
                </p:cNvCxnSpPr>
                <p:nvPr/>
              </p:nvCxnSpPr>
              <p:spPr>
                <a:xfrm flipH="1">
                  <a:off x="8411207" y="2849368"/>
                  <a:ext cx="13248" cy="15898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860F27D-4F04-4274-99DB-AFE2ED2A129F}"/>
                    </a:ext>
                  </a:extLst>
                </p:cNvPr>
                <p:cNvCxnSpPr>
                  <a:stCxn id="93" idx="1"/>
                  <a:endCxn id="97" idx="4"/>
                </p:cNvCxnSpPr>
                <p:nvPr/>
              </p:nvCxnSpPr>
              <p:spPr>
                <a:xfrm>
                  <a:off x="6496765" y="3014976"/>
                  <a:ext cx="39746" cy="11261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DAEE0987-7927-41D3-AC42-B040761078C3}"/>
                    </a:ext>
                  </a:extLst>
                </p:cNvPr>
                <p:cNvCxnSpPr>
                  <a:stCxn id="94" idx="4"/>
                  <a:endCxn id="88" idx="1"/>
                </p:cNvCxnSpPr>
                <p:nvPr/>
              </p:nvCxnSpPr>
              <p:spPr>
                <a:xfrm flipH="1" flipV="1">
                  <a:off x="5715091" y="3094469"/>
                  <a:ext cx="19872" cy="3974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79A87F0-C8AA-4987-83C3-620115326B09}"/>
                    </a:ext>
                  </a:extLst>
                </p:cNvPr>
                <p:cNvCxnSpPr>
                  <a:stCxn id="93" idx="5"/>
                  <a:endCxn id="96" idx="3"/>
                </p:cNvCxnSpPr>
                <p:nvPr/>
              </p:nvCxnSpPr>
              <p:spPr>
                <a:xfrm flipV="1">
                  <a:off x="6496767" y="2763251"/>
                  <a:ext cx="155671" cy="7949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4715FEE-CF3A-4095-B9EB-ED24457E6A3A}"/>
                    </a:ext>
                  </a:extLst>
                </p:cNvPr>
                <p:cNvCxnSpPr>
                  <a:stCxn id="102" idx="1"/>
                  <a:endCxn id="103" idx="4"/>
                </p:cNvCxnSpPr>
                <p:nvPr/>
              </p:nvCxnSpPr>
              <p:spPr>
                <a:xfrm>
                  <a:off x="7682527" y="2809622"/>
                  <a:ext cx="72866" cy="1457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F61F23D-24DB-476B-B74A-7BAB772C74B5}"/>
                    </a:ext>
                  </a:extLst>
                </p:cNvPr>
                <p:cNvCxnSpPr>
                  <a:stCxn id="98" idx="1"/>
                  <a:endCxn id="99" idx="4"/>
                </p:cNvCxnSpPr>
                <p:nvPr/>
              </p:nvCxnSpPr>
              <p:spPr>
                <a:xfrm>
                  <a:off x="7033340" y="3034849"/>
                  <a:ext cx="19873" cy="7949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2B3F650-763E-4BE0-A4D6-BCB85D568439}"/>
                    </a:ext>
                  </a:extLst>
                </p:cNvPr>
                <p:cNvCxnSpPr>
                  <a:stCxn id="100" idx="0"/>
                  <a:endCxn id="102" idx="3"/>
                </p:cNvCxnSpPr>
                <p:nvPr/>
              </p:nvCxnSpPr>
              <p:spPr>
                <a:xfrm flipV="1">
                  <a:off x="7341372" y="2723504"/>
                  <a:ext cx="198731" cy="3974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0E1AE0E5-2F46-4C5E-A3AE-C1AD275B42C0}"/>
                    </a:ext>
                  </a:extLst>
                </p:cNvPr>
                <p:cNvCxnSpPr>
                  <a:stCxn id="100" idx="2"/>
                  <a:endCxn id="98" idx="5"/>
                </p:cNvCxnSpPr>
                <p:nvPr/>
              </p:nvCxnSpPr>
              <p:spPr>
                <a:xfrm flipH="1">
                  <a:off x="7033339" y="2849366"/>
                  <a:ext cx="165608" cy="132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FE0703B-C740-4165-8A06-23DDB04483BA}"/>
                    </a:ext>
                  </a:extLst>
                </p:cNvPr>
                <p:cNvCxnSpPr>
                  <a:stCxn id="104" idx="1"/>
                  <a:endCxn id="105" idx="5"/>
                </p:cNvCxnSpPr>
                <p:nvPr/>
              </p:nvCxnSpPr>
              <p:spPr>
                <a:xfrm>
                  <a:off x="8053492" y="2862617"/>
                  <a:ext cx="79491" cy="18548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C16E2C8F-F674-42F2-90DE-565F1129A98D}"/>
                    </a:ext>
                  </a:extLst>
                </p:cNvPr>
                <p:cNvCxnSpPr>
                  <a:stCxn id="97" idx="0"/>
                  <a:endCxn id="99" idx="3"/>
                </p:cNvCxnSpPr>
                <p:nvPr/>
              </p:nvCxnSpPr>
              <p:spPr>
                <a:xfrm flipV="1">
                  <a:off x="6678935" y="3200458"/>
                  <a:ext cx="331218" cy="1324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4D92A16-1A21-43B3-A454-BE692261FA73}"/>
                    </a:ext>
                  </a:extLst>
                </p:cNvPr>
                <p:cNvCxnSpPr>
                  <a:endCxn id="90" idx="3"/>
                </p:cNvCxnSpPr>
                <p:nvPr/>
              </p:nvCxnSpPr>
              <p:spPr>
                <a:xfrm flipV="1">
                  <a:off x="5840953" y="2730130"/>
                  <a:ext cx="235165" cy="264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AB48B08-87A3-4D38-B9BB-AE7C689F2906}"/>
                    </a:ext>
                  </a:extLst>
                </p:cNvPr>
                <p:cNvCxnSpPr>
                  <a:stCxn id="105" idx="0"/>
                  <a:endCxn id="107" idx="3"/>
                </p:cNvCxnSpPr>
                <p:nvPr/>
              </p:nvCxnSpPr>
              <p:spPr>
                <a:xfrm flipV="1">
                  <a:off x="8176040" y="3094469"/>
                  <a:ext cx="92742" cy="3974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pic>
            <p:nvPicPr>
              <p:cNvPr id="55" name="Shape 2719" descr="1*ypt0eY8xo34oGXpsRFnbcg.gif">
                <a:extLst>
                  <a:ext uri="{FF2B5EF4-FFF2-40B4-BE49-F238E27FC236}">
                    <a16:creationId xmlns:a16="http://schemas.microsoft.com/office/drawing/2014/main" id="{DE56A5CD-39BF-4341-88F4-168ED7A493B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424381" y="4651566"/>
                <a:ext cx="654887" cy="4634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Shape 2720" descr="Google-Cloud-Platform1.png">
                <a:extLst>
                  <a:ext uri="{FF2B5EF4-FFF2-40B4-BE49-F238E27FC236}">
                    <a16:creationId xmlns:a16="http://schemas.microsoft.com/office/drawing/2014/main" id="{13C0AC37-2338-4A0D-8A19-A71B26EF7F8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b="29378"/>
              <a:stretch/>
            </p:blipFill>
            <p:spPr>
              <a:xfrm>
                <a:off x="4791902" y="4582104"/>
                <a:ext cx="1195088" cy="5908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Up Arrow 76">
                <a:extLst>
                  <a:ext uri="{FF2B5EF4-FFF2-40B4-BE49-F238E27FC236}">
                    <a16:creationId xmlns:a16="http://schemas.microsoft.com/office/drawing/2014/main" id="{E2163FB0-47E6-4775-B8D1-EA0ADF36A771}"/>
                  </a:ext>
                </a:extLst>
              </p:cNvPr>
              <p:cNvSpPr/>
              <p:nvPr/>
            </p:nvSpPr>
            <p:spPr>
              <a:xfrm>
                <a:off x="11024522" y="1439748"/>
                <a:ext cx="284847" cy="218809"/>
              </a:xfrm>
              <a:prstGeom prst="upArrow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endParaRPr lang="en-US" sz="1798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2DEF0A-B558-46BA-BE6B-02F639836F63}"/>
                  </a:ext>
                </a:extLst>
              </p:cNvPr>
              <p:cNvSpPr/>
              <p:nvPr/>
            </p:nvSpPr>
            <p:spPr>
              <a:xfrm>
                <a:off x="3705668" y="5969885"/>
                <a:ext cx="8326677" cy="352369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28575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</a:rPr>
                  <a:t>Enterprise Systems/ Devices</a:t>
                </a: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D1793E-8A57-47ED-AC5F-8F258608B81D}"/>
                  </a:ext>
                </a:extLst>
              </p:cNvPr>
              <p:cNvSpPr/>
              <p:nvPr/>
            </p:nvSpPr>
            <p:spPr>
              <a:xfrm>
                <a:off x="6794863" y="6022686"/>
                <a:ext cx="1470680" cy="251214"/>
              </a:xfrm>
              <a:prstGeom prst="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  <a:latin typeface="Calibri" panose="020F0502020204030204"/>
                  </a:rPr>
                  <a:t>Enterprise System </a:t>
                </a: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3E059B5-A0C2-4D42-BCA9-E5E6375D4493}"/>
                  </a:ext>
                </a:extLst>
              </p:cNvPr>
              <p:cNvSpPr/>
              <p:nvPr/>
            </p:nvSpPr>
            <p:spPr>
              <a:xfrm>
                <a:off x="8917970" y="6029322"/>
                <a:ext cx="993654" cy="241743"/>
              </a:xfrm>
              <a:prstGeom prst="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  <a:latin typeface="Calibri" panose="020F0502020204030204"/>
                  </a:rPr>
                  <a:t>Device</a:t>
                </a: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Up-Down Arrow 90">
                <a:extLst>
                  <a:ext uri="{FF2B5EF4-FFF2-40B4-BE49-F238E27FC236}">
                    <a16:creationId xmlns:a16="http://schemas.microsoft.com/office/drawing/2014/main" id="{472E9D82-F344-442D-BB10-6A9DE0C3AA17}"/>
                  </a:ext>
                </a:extLst>
              </p:cNvPr>
              <p:cNvSpPr/>
              <p:nvPr/>
            </p:nvSpPr>
            <p:spPr>
              <a:xfrm>
                <a:off x="7295004" y="5313633"/>
                <a:ext cx="258352" cy="675685"/>
              </a:xfrm>
              <a:prstGeom prst="upDownArrow">
                <a:avLst/>
              </a:prstGeom>
              <a:gradFill rotWithShape="1">
                <a:gsLst>
                  <a:gs pos="0">
                    <a:srgbClr val="4472C4">
                      <a:lumMod val="110000"/>
                      <a:satMod val="105000"/>
                      <a:tint val="67000"/>
                    </a:srgbClr>
                  </a:gs>
                  <a:gs pos="50000">
                    <a:srgbClr val="4472C4">
                      <a:lumMod val="105000"/>
                      <a:satMod val="103000"/>
                      <a:tint val="73000"/>
                    </a:srgbClr>
                  </a:gs>
                  <a:gs pos="100000">
                    <a:srgbClr val="4472C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endParaRPr lang="en-US" sz="1798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8E0C190-F2D7-4F5E-8392-D0280D7A8ED6}"/>
                  </a:ext>
                </a:extLst>
              </p:cNvPr>
              <p:cNvSpPr txBox="1"/>
              <p:nvPr/>
            </p:nvSpPr>
            <p:spPr>
              <a:xfrm>
                <a:off x="10217267" y="3403435"/>
                <a:ext cx="1609873" cy="48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/>
                </a:lvl1pPr>
              </a:lstStyle>
              <a:p>
                <a:pPr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</a:rPr>
                  <a:t>Central Data Lake</a:t>
                </a:r>
              </a:p>
              <a:p>
                <a:pPr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</a:rPr>
                  <a:t>(Hadoop, Hana)</a:t>
                </a: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3DFB7B0-B804-441F-AEEB-68F1F7591DFC}"/>
                  </a:ext>
                </a:extLst>
              </p:cNvPr>
              <p:cNvGrpSpPr/>
              <p:nvPr/>
            </p:nvGrpSpPr>
            <p:grpSpPr>
              <a:xfrm>
                <a:off x="10521074" y="1714383"/>
                <a:ext cx="1311620" cy="1324874"/>
                <a:chOff x="10494572" y="1617236"/>
                <a:chExt cx="1311620" cy="132487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7C982B2-7058-4EA3-88BF-D7FA5AF8F95E}"/>
                    </a:ext>
                  </a:extLst>
                </p:cNvPr>
                <p:cNvSpPr/>
                <p:nvPr/>
              </p:nvSpPr>
              <p:spPr>
                <a:xfrm>
                  <a:off x="10494572" y="1617236"/>
                  <a:ext cx="1311620" cy="132487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852">
                    <a:defRPr/>
                  </a:pPr>
                  <a:endParaRPr lang="en-US" sz="1798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CDAD01-DE12-48CC-8530-5E1011D02596}"/>
                    </a:ext>
                  </a:extLst>
                </p:cNvPr>
                <p:cNvSpPr txBox="1"/>
                <p:nvPr/>
              </p:nvSpPr>
              <p:spPr>
                <a:xfrm>
                  <a:off x="10587311" y="1709977"/>
                  <a:ext cx="1139394" cy="486501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defTabSz="913852">
                    <a:defRPr/>
                  </a:pPr>
                  <a:r>
                    <a:rPr lang="en-IN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Big Data &amp;  Analytics</a:t>
                  </a:r>
                  <a:endParaRPr lang="en-US" sz="1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F243A1F-14F8-42AB-AE60-8864BF835607}"/>
                    </a:ext>
                  </a:extLst>
                </p:cNvPr>
                <p:cNvSpPr txBox="1"/>
                <p:nvPr/>
              </p:nvSpPr>
              <p:spPr>
                <a:xfrm>
                  <a:off x="10580686" y="2299545"/>
                  <a:ext cx="1139394" cy="486501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FFC000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FFC000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defTabSz="913852">
                    <a:defRPr/>
                  </a:pPr>
                  <a:r>
                    <a:rPr lang="en-IN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AI/Machine Learning</a:t>
                  </a:r>
                  <a:endParaRPr lang="en-US" sz="1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10C1F33C-5987-41DD-ABB3-C08699AE2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6971" y="4687713"/>
                <a:ext cx="1756639" cy="437208"/>
              </a:xfrm>
              <a:prstGeom prst="rect">
                <a:avLst/>
              </a:prstGeom>
            </p:spPr>
          </p:pic>
          <p:sp>
            <p:nvSpPr>
              <p:cNvPr id="67" name="Up Arrow 101">
                <a:extLst>
                  <a:ext uri="{FF2B5EF4-FFF2-40B4-BE49-F238E27FC236}">
                    <a16:creationId xmlns:a16="http://schemas.microsoft.com/office/drawing/2014/main" id="{94EAC5A5-A50D-439A-9FFF-0E4BB058B477}"/>
                  </a:ext>
                </a:extLst>
              </p:cNvPr>
              <p:cNvSpPr/>
              <p:nvPr/>
            </p:nvSpPr>
            <p:spPr>
              <a:xfrm>
                <a:off x="11004648" y="3045113"/>
                <a:ext cx="304721" cy="264975"/>
              </a:xfrm>
              <a:prstGeom prst="upArrow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endParaRPr lang="en-US" sz="1798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Up-Down Arrow 107">
                <a:extLst>
                  <a:ext uri="{FF2B5EF4-FFF2-40B4-BE49-F238E27FC236}">
                    <a16:creationId xmlns:a16="http://schemas.microsoft.com/office/drawing/2014/main" id="{3E8CCCB0-7FA9-42BC-A9B1-46A965769B2C}"/>
                  </a:ext>
                </a:extLst>
              </p:cNvPr>
              <p:cNvSpPr/>
              <p:nvPr/>
            </p:nvSpPr>
            <p:spPr>
              <a:xfrm>
                <a:off x="11064265" y="4141119"/>
                <a:ext cx="278230" cy="1848198"/>
              </a:xfrm>
              <a:prstGeom prst="upDownArrow">
                <a:avLst/>
              </a:prstGeom>
              <a:gradFill rotWithShape="1">
                <a:gsLst>
                  <a:gs pos="0">
                    <a:srgbClr val="4472C4">
                      <a:lumMod val="110000"/>
                      <a:satMod val="105000"/>
                      <a:tint val="67000"/>
                    </a:srgbClr>
                  </a:gs>
                  <a:gs pos="50000">
                    <a:srgbClr val="4472C4">
                      <a:lumMod val="105000"/>
                      <a:satMod val="103000"/>
                      <a:tint val="73000"/>
                    </a:srgbClr>
                  </a:gs>
                  <a:gs pos="100000">
                    <a:srgbClr val="4472C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endParaRPr lang="en-US" sz="1798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Up-Down Arrow 108">
                <a:extLst>
                  <a:ext uri="{FF2B5EF4-FFF2-40B4-BE49-F238E27FC236}">
                    <a16:creationId xmlns:a16="http://schemas.microsoft.com/office/drawing/2014/main" id="{12B8503B-8F68-42BB-A08D-B65ADEC7FEA6}"/>
                  </a:ext>
                </a:extLst>
              </p:cNvPr>
              <p:cNvSpPr/>
              <p:nvPr/>
            </p:nvSpPr>
            <p:spPr>
              <a:xfrm>
                <a:off x="9220200" y="5334001"/>
                <a:ext cx="258352" cy="675685"/>
              </a:xfrm>
              <a:prstGeom prst="upDownArrow">
                <a:avLst/>
              </a:prstGeom>
              <a:gradFill rotWithShape="1">
                <a:gsLst>
                  <a:gs pos="0">
                    <a:srgbClr val="4472C4">
                      <a:lumMod val="110000"/>
                      <a:satMod val="105000"/>
                      <a:tint val="67000"/>
                    </a:srgbClr>
                  </a:gs>
                  <a:gs pos="50000">
                    <a:srgbClr val="4472C4">
                      <a:lumMod val="105000"/>
                      <a:satMod val="103000"/>
                      <a:tint val="73000"/>
                    </a:srgbClr>
                  </a:gs>
                  <a:gs pos="100000">
                    <a:srgbClr val="4472C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endParaRPr lang="en-US" sz="1798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CF6062F-FD65-4385-973F-FEEAC8C40D5C}"/>
                  </a:ext>
                </a:extLst>
              </p:cNvPr>
              <p:cNvSpPr/>
              <p:nvPr/>
            </p:nvSpPr>
            <p:spPr>
              <a:xfrm>
                <a:off x="3810833" y="1122836"/>
                <a:ext cx="7922736" cy="251279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852">
                  <a:defRPr/>
                </a:pPr>
                <a:r>
                  <a:rPr lang="en-IN" sz="1200" kern="0" dirty="0">
                    <a:solidFill>
                      <a:prstClr val="black"/>
                    </a:solidFill>
                    <a:latin typeface="Calibri" panose="020F0502020204030204"/>
                  </a:rPr>
                  <a:t>API Management, Security, Metering, Billing</a:t>
                </a: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8F910FC-4A96-4A72-92DA-9773218C495E}"/>
              </a:ext>
            </a:extLst>
          </p:cNvPr>
          <p:cNvSpPr/>
          <p:nvPr/>
        </p:nvSpPr>
        <p:spPr>
          <a:xfrm>
            <a:off x="3786098" y="911734"/>
            <a:ext cx="1644574" cy="276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</a:rPr>
              <a:t>Platform as a Service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BD3961-38C1-4A24-A785-A92D1A3194F8}"/>
              </a:ext>
            </a:extLst>
          </p:cNvPr>
          <p:cNvSpPr/>
          <p:nvPr/>
        </p:nvSpPr>
        <p:spPr>
          <a:xfrm>
            <a:off x="492925" y="4328206"/>
            <a:ext cx="2828068" cy="6771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913852"/>
            <a:r>
              <a:rPr lang="en-US" sz="1400" b="1" kern="0" dirty="0">
                <a:solidFill>
                  <a:prstClr val="black"/>
                </a:solidFill>
                <a:latin typeface="Calibri" panose="020F0502020204030204"/>
              </a:rPr>
              <a:t>API 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enablement, API management and value added business service  enablement  of legacy systems for new age extensions</a:t>
            </a:r>
          </a:p>
        </p:txBody>
      </p:sp>
      <p:pic>
        <p:nvPicPr>
          <p:cNvPr id="131" name="Picture 6" descr="Image result for azure icon png">
            <a:extLst>
              <a:ext uri="{FF2B5EF4-FFF2-40B4-BE49-F238E27FC236}">
                <a16:creationId xmlns:a16="http://schemas.microsoft.com/office/drawing/2014/main" id="{FA326EAE-DA51-4BB1-818B-A0D703B3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7" y="4498237"/>
            <a:ext cx="615204" cy="4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B73E700-CD95-40E0-88DF-5154C7748B43}"/>
              </a:ext>
            </a:extLst>
          </p:cNvPr>
          <p:cNvSpPr/>
          <p:nvPr/>
        </p:nvSpPr>
        <p:spPr>
          <a:xfrm rot="16200000">
            <a:off x="-2823634" y="3394514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/>
              <a:t>Cloudyn | Cost Explorer | Billing Calculator | Advisors</a:t>
            </a:r>
            <a:endParaRPr lang="en-IN" sz="18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6BF850B-44C8-4B60-8CAA-0200A8E34C51}"/>
              </a:ext>
            </a:extLst>
          </p:cNvPr>
          <p:cNvSpPr/>
          <p:nvPr/>
        </p:nvSpPr>
        <p:spPr>
          <a:xfrm>
            <a:off x="446366" y="6255966"/>
            <a:ext cx="11582843" cy="21253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3852">
              <a:defRPr/>
            </a:pPr>
            <a:r>
              <a:rPr lang="en-IN" sz="1200" kern="0" dirty="0">
                <a:solidFill>
                  <a:prstClr val="black"/>
                </a:solidFill>
              </a:rPr>
              <a:t>Enterprise Architecture | Solution Architecture | Application Architecture | Data Architecture | Business Architecture | Process Architecture | Infra + Ops Architecture | Governance 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264933-3DC7-4670-B364-2675ADB1FD54}"/>
              </a:ext>
            </a:extLst>
          </p:cNvPr>
          <p:cNvSpPr/>
          <p:nvPr/>
        </p:nvSpPr>
        <p:spPr>
          <a:xfrm>
            <a:off x="3784927" y="3454786"/>
            <a:ext cx="132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12 Factor App</a:t>
            </a:r>
          </a:p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Pattern based</a:t>
            </a:r>
          </a:p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Containerized</a:t>
            </a:r>
          </a:p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API enabled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C90F13F-33E7-412F-92D5-CA40FE8B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067" y="4507620"/>
            <a:ext cx="1028808" cy="451894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5264933-3DC7-4670-B364-2675ADB1FD54}"/>
              </a:ext>
            </a:extLst>
          </p:cNvPr>
          <p:cNvSpPr/>
          <p:nvPr/>
        </p:nvSpPr>
        <p:spPr>
          <a:xfrm>
            <a:off x="9998189" y="4361892"/>
            <a:ext cx="2053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Data Science enabled</a:t>
            </a:r>
          </a:p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AI based</a:t>
            </a:r>
          </a:p>
          <a:p>
            <a:pPr marL="171450" indent="-171450" defTabSz="913852">
              <a:buFont typeface="Arial" panose="020B0604020202020204" pitchFamily="34" charset="0"/>
              <a:buChar char="•"/>
              <a:defRPr/>
            </a:pPr>
            <a:r>
              <a:rPr lang="en-IN" sz="1200" kern="0" dirty="0">
                <a:solidFill>
                  <a:prstClr val="black"/>
                </a:solidFill>
              </a:rPr>
              <a:t>Performance instrumented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139" name="Footer Placeholder 138"/>
          <p:cNvSpPr>
            <a:spLocks noGrp="1"/>
          </p:cNvSpPr>
          <p:nvPr>
            <p:ph type="ftr" sz="quarter" idx="11"/>
          </p:nvPr>
        </p:nvSpPr>
        <p:spPr>
          <a:xfrm>
            <a:off x="4593304" y="650401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>
          <a:xfrm>
            <a:off x="9286010" y="6510482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7</a:t>
            </a:fld>
            <a:endParaRPr lang="en-US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19D482BC-F613-4164-88A6-EB0E7AACC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400" y="4562937"/>
            <a:ext cx="343630" cy="368175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03C828B-F4D9-4B71-BD61-FDB39BAB9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1780" y="4306987"/>
            <a:ext cx="809625" cy="27622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83934E0-43E4-4E64-B972-0996827FC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7445" y="4581093"/>
            <a:ext cx="1057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08587F-21AF-4B6C-9694-108E5634FC5B}"/>
              </a:ext>
            </a:extLst>
          </p:cNvPr>
          <p:cNvSpPr/>
          <p:nvPr/>
        </p:nvSpPr>
        <p:spPr>
          <a:xfrm>
            <a:off x="65204" y="2437463"/>
            <a:ext cx="7352448" cy="12882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957EE-1A03-4B2F-9959-94A7FF490893}"/>
              </a:ext>
            </a:extLst>
          </p:cNvPr>
          <p:cNvSpPr/>
          <p:nvPr/>
        </p:nvSpPr>
        <p:spPr bwMode="auto">
          <a:xfrm>
            <a:off x="5970578" y="888189"/>
            <a:ext cx="912719" cy="2569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74CA4-3D0A-42CC-9FC5-49F9D859F964}"/>
              </a:ext>
            </a:extLst>
          </p:cNvPr>
          <p:cNvSpPr/>
          <p:nvPr/>
        </p:nvSpPr>
        <p:spPr bwMode="auto">
          <a:xfrm>
            <a:off x="1497429" y="873574"/>
            <a:ext cx="677085" cy="2531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>
              <a:defRPr/>
            </a:pPr>
            <a:r>
              <a:rPr lang="en-US" sz="900" b="1" dirty="0">
                <a:latin typeface="+mn-lt"/>
              </a:rPr>
              <a:t>App Entry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5B633-65AF-403B-9770-AFC2CFA8899E}"/>
              </a:ext>
            </a:extLst>
          </p:cNvPr>
          <p:cNvSpPr/>
          <p:nvPr/>
        </p:nvSpPr>
        <p:spPr bwMode="auto">
          <a:xfrm>
            <a:off x="7635101" y="896211"/>
            <a:ext cx="1304285" cy="228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>
              <a:defRPr/>
            </a:pPr>
            <a:r>
              <a:rPr lang="en-US" sz="900" b="1" dirty="0">
                <a:latin typeface="+mn-lt"/>
              </a:rPr>
              <a:t>Fraud Master Strategy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27F79-31DD-4F97-A24B-4951FDA8B0DD}"/>
              </a:ext>
            </a:extLst>
          </p:cNvPr>
          <p:cNvSpPr/>
          <p:nvPr/>
        </p:nvSpPr>
        <p:spPr bwMode="auto">
          <a:xfrm>
            <a:off x="11331405" y="878027"/>
            <a:ext cx="717536" cy="2564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Data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854C8-84AC-4832-95B5-6A0D4515CDBA}"/>
              </a:ext>
            </a:extLst>
          </p:cNvPr>
          <p:cNvSpPr/>
          <p:nvPr/>
        </p:nvSpPr>
        <p:spPr bwMode="auto">
          <a:xfrm>
            <a:off x="2246936" y="878027"/>
            <a:ext cx="815003" cy="2500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Edit Checks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1A251-A6F5-45CA-B052-C53F3DAF07A2}"/>
              </a:ext>
            </a:extLst>
          </p:cNvPr>
          <p:cNvSpPr/>
          <p:nvPr/>
        </p:nvSpPr>
        <p:spPr bwMode="auto">
          <a:xfrm>
            <a:off x="5058489" y="888189"/>
            <a:ext cx="865993" cy="2569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algn="ctr" defTabSz="914126" eaLnBrk="0" hangingPunct="0">
              <a:defRPr/>
            </a:pPr>
            <a:r>
              <a:rPr lang="en-US" sz="900" b="1" dirty="0">
                <a:latin typeface="+mn-lt"/>
              </a:rPr>
              <a:t>Credit Bureau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4D09-C9E1-4097-9DCC-7A200E3EB34F}"/>
              </a:ext>
            </a:extLst>
          </p:cNvPr>
          <p:cNvSpPr/>
          <p:nvPr/>
        </p:nvSpPr>
        <p:spPr bwMode="auto">
          <a:xfrm>
            <a:off x="4002407" y="896211"/>
            <a:ext cx="994144" cy="250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>
              <a:defRPr/>
            </a:pPr>
            <a:r>
              <a:rPr lang="en-US" sz="900" b="1" dirty="0">
                <a:latin typeface="+mn-lt"/>
              </a:rPr>
              <a:t>Pre Bureau Rules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FAE32-4D9A-4C9F-A33E-21DA996EDF9C}"/>
              </a:ext>
            </a:extLst>
          </p:cNvPr>
          <p:cNvSpPr/>
          <p:nvPr/>
        </p:nvSpPr>
        <p:spPr bwMode="auto">
          <a:xfrm>
            <a:off x="6929393" y="888962"/>
            <a:ext cx="659612" cy="2355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>
              <a:defRPr/>
            </a:pPr>
            <a:r>
              <a:rPr lang="en-US" sz="900" b="1" dirty="0">
                <a:latin typeface="+mn-lt"/>
              </a:rPr>
              <a:t>Decision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131E2-FD4D-4CB8-8531-8933664F15DA}"/>
              </a:ext>
            </a:extLst>
          </p:cNvPr>
          <p:cNvSpPr/>
          <p:nvPr/>
        </p:nvSpPr>
        <p:spPr bwMode="auto">
          <a:xfrm>
            <a:off x="3146273" y="888961"/>
            <a:ext cx="807736" cy="256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Dup / Fraud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0425F-F108-416A-8FFB-11D646D61C4B}"/>
              </a:ext>
            </a:extLst>
          </p:cNvPr>
          <p:cNvSpPr/>
          <p:nvPr/>
        </p:nvSpPr>
        <p:spPr bwMode="auto">
          <a:xfrm>
            <a:off x="10334958" y="888189"/>
            <a:ext cx="950055" cy="2462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IDA to 3rd Party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4FC84-7902-45FC-AA85-33BD42251D09}"/>
              </a:ext>
            </a:extLst>
          </p:cNvPr>
          <p:cNvSpPr/>
          <p:nvPr/>
        </p:nvSpPr>
        <p:spPr bwMode="auto">
          <a:xfrm>
            <a:off x="8985482" y="888188"/>
            <a:ext cx="1303380" cy="2398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+mn-lt"/>
              </a:rPr>
              <a:t>Credit Master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5F321-D12C-45B6-BA64-86DBE379FF9B}"/>
              </a:ext>
            </a:extLst>
          </p:cNvPr>
          <p:cNvSpPr/>
          <p:nvPr/>
        </p:nvSpPr>
        <p:spPr>
          <a:xfrm>
            <a:off x="10781377" y="1450134"/>
            <a:ext cx="1267868" cy="2827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Mainframe 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75594-A093-45AD-90F6-4ACCB6CBEAF8}"/>
              </a:ext>
            </a:extLst>
          </p:cNvPr>
          <p:cNvSpPr txBox="1"/>
          <p:nvPr/>
        </p:nvSpPr>
        <p:spPr>
          <a:xfrm>
            <a:off x="3192478" y="3140088"/>
            <a:ext cx="16706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Spring Kafka Integration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A3C4F-AB89-4BE3-95EC-44EC17E0E6B0}"/>
              </a:ext>
            </a:extLst>
          </p:cNvPr>
          <p:cNvSpPr txBox="1"/>
          <p:nvPr/>
        </p:nvSpPr>
        <p:spPr>
          <a:xfrm>
            <a:off x="5488154" y="3322274"/>
            <a:ext cx="17206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Kafka Broker 1..N</a:t>
            </a:r>
          </a:p>
          <a:p>
            <a:r>
              <a:rPr lang="en-US" sz="1000" b="1" dirty="0">
                <a:latin typeface="+mn-lt"/>
              </a:rPr>
              <a:t>(Topic 1..N) </a:t>
            </a:r>
            <a:r>
              <a:rPr lang="en-US" sz="1000" b="1" dirty="0"/>
              <a:t>(Partition 1..N)</a:t>
            </a:r>
            <a:endParaRPr lang="en-US" sz="1000" b="1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ACCDA-50BA-4079-8A98-E04932C7D6AA}"/>
              </a:ext>
            </a:extLst>
          </p:cNvPr>
          <p:cNvSpPr/>
          <p:nvPr/>
        </p:nvSpPr>
        <p:spPr bwMode="auto">
          <a:xfrm>
            <a:off x="7434002" y="1880671"/>
            <a:ext cx="937446" cy="162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>
              <a:defRPr/>
            </a:pPr>
            <a:r>
              <a:rPr lang="en-US" sz="1000" b="1" dirty="0">
                <a:latin typeface="+mn-lt"/>
              </a:rPr>
              <a:t>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C186B-B935-4A71-ACD9-292F964937E1}"/>
              </a:ext>
            </a:extLst>
          </p:cNvPr>
          <p:cNvSpPr/>
          <p:nvPr/>
        </p:nvSpPr>
        <p:spPr bwMode="auto">
          <a:xfrm>
            <a:off x="8469759" y="1867423"/>
            <a:ext cx="1039024" cy="167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>
              <a:defRPr/>
            </a:pPr>
            <a:r>
              <a:rPr lang="en-US" sz="1000" b="1" dirty="0">
                <a:latin typeface="+mn-lt"/>
              </a:rPr>
              <a:t>Metering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1F8A1-FB44-4622-B03A-84F7ADFCB399}"/>
              </a:ext>
            </a:extLst>
          </p:cNvPr>
          <p:cNvSpPr/>
          <p:nvPr/>
        </p:nvSpPr>
        <p:spPr bwMode="auto">
          <a:xfrm>
            <a:off x="9576146" y="1865186"/>
            <a:ext cx="989995" cy="1756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Throttling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3F4C7E-5E5A-44CE-8C3B-734D483261A6}"/>
              </a:ext>
            </a:extLst>
          </p:cNvPr>
          <p:cNvSpPr/>
          <p:nvPr/>
        </p:nvSpPr>
        <p:spPr bwMode="auto">
          <a:xfrm>
            <a:off x="5513083" y="1855304"/>
            <a:ext cx="808804" cy="2018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Swagger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D9DA8-2896-4CD2-A62D-80680E18EDC7}"/>
              </a:ext>
            </a:extLst>
          </p:cNvPr>
          <p:cNvSpPr/>
          <p:nvPr/>
        </p:nvSpPr>
        <p:spPr bwMode="auto">
          <a:xfrm>
            <a:off x="6413582" y="1849302"/>
            <a:ext cx="921937" cy="2078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>
              <a:defRPr/>
            </a:pPr>
            <a:r>
              <a:rPr lang="en-US" sz="1000" b="1" dirty="0">
                <a:latin typeface="+mn-lt"/>
              </a:rPr>
              <a:t>Virtualization</a:t>
            </a:r>
          </a:p>
        </p:txBody>
      </p:sp>
      <p:sp>
        <p:nvSpPr>
          <p:cNvPr id="22" name="Rectangle: Rounded Corners 173">
            <a:extLst>
              <a:ext uri="{FF2B5EF4-FFF2-40B4-BE49-F238E27FC236}">
                <a16:creationId xmlns:a16="http://schemas.microsoft.com/office/drawing/2014/main" id="{46EB7DC7-ACB6-42DD-B8CE-8E20EB068C5E}"/>
              </a:ext>
            </a:extLst>
          </p:cNvPr>
          <p:cNvSpPr/>
          <p:nvPr/>
        </p:nvSpPr>
        <p:spPr bwMode="auto">
          <a:xfrm>
            <a:off x="113838" y="4337010"/>
            <a:ext cx="723158" cy="107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Database</a:t>
            </a:r>
          </a:p>
        </p:txBody>
      </p:sp>
      <p:sp>
        <p:nvSpPr>
          <p:cNvPr id="23" name="Rectangle: Rounded Corners 174">
            <a:extLst>
              <a:ext uri="{FF2B5EF4-FFF2-40B4-BE49-F238E27FC236}">
                <a16:creationId xmlns:a16="http://schemas.microsoft.com/office/drawing/2014/main" id="{5F585F66-DA22-476E-8717-E1F42251082E}"/>
              </a:ext>
            </a:extLst>
          </p:cNvPr>
          <p:cNvSpPr/>
          <p:nvPr/>
        </p:nvSpPr>
        <p:spPr bwMode="auto">
          <a:xfrm>
            <a:off x="955464" y="4337010"/>
            <a:ext cx="771785" cy="120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Filesystem</a:t>
            </a:r>
          </a:p>
        </p:txBody>
      </p:sp>
      <p:sp>
        <p:nvSpPr>
          <p:cNvPr id="24" name="Rectangle: Rounded Corners 175">
            <a:extLst>
              <a:ext uri="{FF2B5EF4-FFF2-40B4-BE49-F238E27FC236}">
                <a16:creationId xmlns:a16="http://schemas.microsoft.com/office/drawing/2014/main" id="{20D9469C-AEC6-4168-BF7F-8AEB48E8AD85}"/>
              </a:ext>
            </a:extLst>
          </p:cNvPr>
          <p:cNvSpPr/>
          <p:nvPr/>
        </p:nvSpPr>
        <p:spPr bwMode="auto">
          <a:xfrm>
            <a:off x="1804438" y="4329402"/>
            <a:ext cx="862639" cy="13664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Warehouse</a:t>
            </a:r>
          </a:p>
        </p:txBody>
      </p:sp>
      <p:sp>
        <p:nvSpPr>
          <p:cNvPr id="25" name="Rectangle: Rounded Corners 177">
            <a:extLst>
              <a:ext uri="{FF2B5EF4-FFF2-40B4-BE49-F238E27FC236}">
                <a16:creationId xmlns:a16="http://schemas.microsoft.com/office/drawing/2014/main" id="{4005B60D-9CE4-496E-9C40-8BF8E72BDC00}"/>
              </a:ext>
            </a:extLst>
          </p:cNvPr>
          <p:cNvSpPr/>
          <p:nvPr/>
        </p:nvSpPr>
        <p:spPr bwMode="auto">
          <a:xfrm>
            <a:off x="2819483" y="4343389"/>
            <a:ext cx="843699" cy="12265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. . .</a:t>
            </a:r>
          </a:p>
        </p:txBody>
      </p:sp>
      <p:sp>
        <p:nvSpPr>
          <p:cNvPr id="26" name="Rectangle: Rounded Corners 166">
            <a:extLst>
              <a:ext uri="{FF2B5EF4-FFF2-40B4-BE49-F238E27FC236}">
                <a16:creationId xmlns:a16="http://schemas.microsoft.com/office/drawing/2014/main" id="{0E1364BB-BE45-4FEF-826E-6B83CBD4239D}"/>
              </a:ext>
            </a:extLst>
          </p:cNvPr>
          <p:cNvSpPr/>
          <p:nvPr/>
        </p:nvSpPr>
        <p:spPr bwMode="auto">
          <a:xfrm>
            <a:off x="3858767" y="4334236"/>
            <a:ext cx="971070" cy="1692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Widgets</a:t>
            </a:r>
          </a:p>
        </p:txBody>
      </p:sp>
      <p:sp>
        <p:nvSpPr>
          <p:cNvPr id="27" name="Rectangle: Rounded Corners 167">
            <a:extLst>
              <a:ext uri="{FF2B5EF4-FFF2-40B4-BE49-F238E27FC236}">
                <a16:creationId xmlns:a16="http://schemas.microsoft.com/office/drawing/2014/main" id="{AC3C2B9E-F88B-4053-9A6D-302C5A52F8D6}"/>
              </a:ext>
            </a:extLst>
          </p:cNvPr>
          <p:cNvSpPr/>
          <p:nvPr/>
        </p:nvSpPr>
        <p:spPr bwMode="auto">
          <a:xfrm>
            <a:off x="4929179" y="4331302"/>
            <a:ext cx="827174" cy="1721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  <a:latin typeface="+mn-lt"/>
              </a:rPr>
              <a:t>STS</a:t>
            </a:r>
          </a:p>
        </p:txBody>
      </p:sp>
      <p:sp>
        <p:nvSpPr>
          <p:cNvPr id="28" name="Rectangle: Rounded Corners 168">
            <a:extLst>
              <a:ext uri="{FF2B5EF4-FFF2-40B4-BE49-F238E27FC236}">
                <a16:creationId xmlns:a16="http://schemas.microsoft.com/office/drawing/2014/main" id="{E63719DA-4826-48B1-93C0-C421A9ACDB9D}"/>
              </a:ext>
            </a:extLst>
          </p:cNvPr>
          <p:cNvSpPr/>
          <p:nvPr/>
        </p:nvSpPr>
        <p:spPr bwMode="auto">
          <a:xfrm>
            <a:off x="5855002" y="4327772"/>
            <a:ext cx="558580" cy="1756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API</a:t>
            </a:r>
            <a:endParaRPr lang="en-US" sz="1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A4E294-EA2D-494A-88D7-374446098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927" y="4221787"/>
            <a:ext cx="376139" cy="26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D5C04E9-8230-4B56-B082-D4898806330F}"/>
              </a:ext>
            </a:extLst>
          </p:cNvPr>
          <p:cNvSpPr/>
          <p:nvPr/>
        </p:nvSpPr>
        <p:spPr>
          <a:xfrm>
            <a:off x="8584750" y="4233620"/>
            <a:ext cx="704927" cy="2560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EDL 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CF66F9-FCAF-4E3B-952D-746FBE9EF215}"/>
              </a:ext>
            </a:extLst>
          </p:cNvPr>
          <p:cNvSpPr/>
          <p:nvPr/>
        </p:nvSpPr>
        <p:spPr>
          <a:xfrm>
            <a:off x="7844738" y="4220293"/>
            <a:ext cx="570154" cy="2694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r>
              <a:rPr lang="en-US" sz="900" b="1" dirty="0">
                <a:latin typeface="+mn-lt"/>
              </a:rPr>
              <a:t>Security API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486E9B-B8FB-4FCB-A240-C1D665199E4F}"/>
              </a:ext>
            </a:extLst>
          </p:cNvPr>
          <p:cNvSpPr/>
          <p:nvPr/>
        </p:nvSpPr>
        <p:spPr>
          <a:xfrm>
            <a:off x="9393651" y="4246611"/>
            <a:ext cx="1241343" cy="229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solidFill>
                  <a:schemeClr val="tx1"/>
                </a:solidFill>
              </a:rPr>
              <a:t>Data </a:t>
            </a:r>
            <a:r>
              <a:rPr lang="en-US" sz="900" b="1" dirty="0">
                <a:latin typeface="+mn-lt"/>
              </a:rPr>
              <a:t>Lake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AA3C1C-3C36-4816-A898-8E487E08980B}"/>
              </a:ext>
            </a:extLst>
          </p:cNvPr>
          <p:cNvSpPr/>
          <p:nvPr/>
        </p:nvSpPr>
        <p:spPr>
          <a:xfrm>
            <a:off x="7417652" y="4112738"/>
            <a:ext cx="4631289" cy="9505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77F8CE-EC95-4387-95F7-2170F14DAC96}"/>
              </a:ext>
            </a:extLst>
          </p:cNvPr>
          <p:cNvSpPr txBox="1"/>
          <p:nvPr/>
        </p:nvSpPr>
        <p:spPr>
          <a:xfrm>
            <a:off x="9053010" y="4060867"/>
            <a:ext cx="1581985" cy="45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Enterprise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6E0CCF-EB6E-47C8-97AC-3C0FFFD4410E}"/>
              </a:ext>
            </a:extLst>
          </p:cNvPr>
          <p:cNvSpPr/>
          <p:nvPr/>
        </p:nvSpPr>
        <p:spPr>
          <a:xfrm>
            <a:off x="4613537" y="1497836"/>
            <a:ext cx="6053903" cy="6101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3B605A-1102-47AE-9BCA-70FA9ED85F87}"/>
              </a:ext>
            </a:extLst>
          </p:cNvPr>
          <p:cNvSpPr txBox="1"/>
          <p:nvPr/>
        </p:nvSpPr>
        <p:spPr>
          <a:xfrm>
            <a:off x="4548872" y="1481618"/>
            <a:ext cx="2114670" cy="98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API Management Gateway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049CF5-1A9D-429A-ADCE-7D6A2FC45C76}"/>
              </a:ext>
            </a:extLst>
          </p:cNvPr>
          <p:cNvSpPr txBox="1"/>
          <p:nvPr/>
        </p:nvSpPr>
        <p:spPr>
          <a:xfrm>
            <a:off x="136494" y="2429729"/>
            <a:ext cx="2402227" cy="45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Middleware / Cloud / PaaS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981FE9-FA1F-498B-AA20-7DE9B0885E7E}"/>
              </a:ext>
            </a:extLst>
          </p:cNvPr>
          <p:cNvSpPr/>
          <p:nvPr/>
        </p:nvSpPr>
        <p:spPr>
          <a:xfrm>
            <a:off x="65204" y="4233620"/>
            <a:ext cx="3677203" cy="3471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10D13-F589-49BD-BFD4-8BA9253423E2}"/>
              </a:ext>
            </a:extLst>
          </p:cNvPr>
          <p:cNvSpPr txBox="1"/>
          <p:nvPr/>
        </p:nvSpPr>
        <p:spPr>
          <a:xfrm>
            <a:off x="-6376" y="4092580"/>
            <a:ext cx="1929202" cy="306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93CAAF-01F2-4A8C-8283-9463F0CE7EB0}"/>
              </a:ext>
            </a:extLst>
          </p:cNvPr>
          <p:cNvSpPr/>
          <p:nvPr/>
        </p:nvSpPr>
        <p:spPr>
          <a:xfrm>
            <a:off x="3801266" y="4227095"/>
            <a:ext cx="2710742" cy="3514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DBBBB-0A03-4369-A2E5-B9357F5755F3}"/>
              </a:ext>
            </a:extLst>
          </p:cNvPr>
          <p:cNvSpPr txBox="1"/>
          <p:nvPr/>
        </p:nvSpPr>
        <p:spPr>
          <a:xfrm>
            <a:off x="3858790" y="4104350"/>
            <a:ext cx="1705964" cy="1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Partner Platforms &amp; Apps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806D45-A622-4736-B562-F156D8BA4881}"/>
              </a:ext>
            </a:extLst>
          </p:cNvPr>
          <p:cNvSpPr txBox="1"/>
          <p:nvPr/>
        </p:nvSpPr>
        <p:spPr>
          <a:xfrm>
            <a:off x="11094782" y="4005477"/>
            <a:ext cx="1000688" cy="1742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Data Stores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5892E7-3FEF-484A-BAE1-A3CF8D5129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373" y="2433189"/>
            <a:ext cx="376139" cy="29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917A971-C106-4317-BCE9-27B3F8F5BF0E}"/>
              </a:ext>
            </a:extLst>
          </p:cNvPr>
          <p:cNvSpPr txBox="1"/>
          <p:nvPr/>
        </p:nvSpPr>
        <p:spPr>
          <a:xfrm>
            <a:off x="11377778" y="2798389"/>
            <a:ext cx="775412" cy="249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dirty="0"/>
              <a:t>Oracle RAC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A335097-C0D0-4D00-842F-11738653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273" y="3378955"/>
            <a:ext cx="618498" cy="259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31D661D-4B26-4275-9D14-672B39B8C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51" y="3402322"/>
            <a:ext cx="767338" cy="24001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C82E7B9-FCEA-4908-BB5F-ED9B2D31E942}"/>
              </a:ext>
            </a:extLst>
          </p:cNvPr>
          <p:cNvSpPr/>
          <p:nvPr/>
        </p:nvSpPr>
        <p:spPr>
          <a:xfrm>
            <a:off x="1392071" y="793497"/>
            <a:ext cx="10703399" cy="4308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511FF3-BA0E-4454-81C6-C4A18766506D}"/>
              </a:ext>
            </a:extLst>
          </p:cNvPr>
          <p:cNvSpPr txBox="1"/>
          <p:nvPr/>
        </p:nvSpPr>
        <p:spPr>
          <a:xfrm>
            <a:off x="1420865" y="675146"/>
            <a:ext cx="914400" cy="199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Functions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0B3DD89-335F-4AB7-95F6-E8A1EF29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779" y="3177637"/>
            <a:ext cx="550588" cy="2455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4841F9-F0A9-4C77-B2D4-D2C0EC586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180" y="2523480"/>
            <a:ext cx="550588" cy="2829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CEDBB42-9D73-4FBA-8D4D-712D20CAF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464" y="2469415"/>
            <a:ext cx="1457519" cy="3216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DE52070-3EF3-449A-A889-13E8CD4CE572}"/>
              </a:ext>
            </a:extLst>
          </p:cNvPr>
          <p:cNvSpPr txBox="1"/>
          <p:nvPr/>
        </p:nvSpPr>
        <p:spPr>
          <a:xfrm>
            <a:off x="-22421" y="26677"/>
            <a:ext cx="622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Integration Reference Architecture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AD3C01-D071-4C95-B139-563311D75A9E}"/>
              </a:ext>
            </a:extLst>
          </p:cNvPr>
          <p:cNvSpPr/>
          <p:nvPr/>
        </p:nvSpPr>
        <p:spPr bwMode="auto">
          <a:xfrm>
            <a:off x="4645776" y="1844315"/>
            <a:ext cx="763958" cy="2250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>
              <a:defRPr/>
            </a:pPr>
            <a:r>
              <a:rPr lang="en-US" sz="1000" b="1" dirty="0">
                <a:latin typeface="+mn-lt"/>
              </a:rPr>
              <a:t>Developer Portal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AFE5-7466-45C7-8DD3-9DCBF5A8059F}"/>
              </a:ext>
            </a:extLst>
          </p:cNvPr>
          <p:cNvSpPr txBox="1"/>
          <p:nvPr/>
        </p:nvSpPr>
        <p:spPr>
          <a:xfrm>
            <a:off x="991413" y="3374480"/>
            <a:ext cx="19495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ZooKeeper Cluster Management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2E0523-9EDC-4A5A-8749-B1A2BCB969A8}"/>
              </a:ext>
            </a:extLst>
          </p:cNvPr>
          <p:cNvSpPr txBox="1"/>
          <p:nvPr/>
        </p:nvSpPr>
        <p:spPr>
          <a:xfrm>
            <a:off x="3587031" y="2772317"/>
            <a:ext cx="21339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SpringBoot/REST/Java Microservices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F3A5FA-E8F3-4EC7-A9A1-AA39B56772A1}"/>
              </a:ext>
            </a:extLst>
          </p:cNvPr>
          <p:cNvSpPr/>
          <p:nvPr/>
        </p:nvSpPr>
        <p:spPr>
          <a:xfrm>
            <a:off x="145345" y="3113533"/>
            <a:ext cx="7277804" cy="6199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0482FC-0CDE-402C-A712-7DBCF7B349E6}"/>
              </a:ext>
            </a:extLst>
          </p:cNvPr>
          <p:cNvSpPr txBox="1"/>
          <p:nvPr/>
        </p:nvSpPr>
        <p:spPr>
          <a:xfrm>
            <a:off x="-70095" y="3039598"/>
            <a:ext cx="2090355" cy="1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Distributed  Messaging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F9B53F-A70D-4854-9EB6-298A0C09B0C7}"/>
              </a:ext>
            </a:extLst>
          </p:cNvPr>
          <p:cNvSpPr txBox="1"/>
          <p:nvPr/>
        </p:nvSpPr>
        <p:spPr>
          <a:xfrm>
            <a:off x="147080" y="2777534"/>
            <a:ext cx="7136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Workflow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5E8A6D-0839-4270-AC45-268C45E037A9}"/>
              </a:ext>
            </a:extLst>
          </p:cNvPr>
          <p:cNvSpPr txBox="1"/>
          <p:nvPr/>
        </p:nvSpPr>
        <p:spPr>
          <a:xfrm>
            <a:off x="2174514" y="2784864"/>
            <a:ext cx="102143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Decision Engine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A32EA7-93B5-4B59-A133-E460A2561051}"/>
              </a:ext>
            </a:extLst>
          </p:cNvPr>
          <p:cNvSpPr txBox="1"/>
          <p:nvPr/>
        </p:nvSpPr>
        <p:spPr>
          <a:xfrm>
            <a:off x="920894" y="2784864"/>
            <a:ext cx="13548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Content Management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C0B58E-75D6-4659-916B-3DCC5C44251A}"/>
              </a:ext>
            </a:extLst>
          </p:cNvPr>
          <p:cNvSpPr txBox="1"/>
          <p:nvPr/>
        </p:nvSpPr>
        <p:spPr>
          <a:xfrm>
            <a:off x="128399" y="2821071"/>
            <a:ext cx="2090355" cy="1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86B143-BAB6-4905-B38A-D5C2CB037C16}"/>
              </a:ext>
            </a:extLst>
          </p:cNvPr>
          <p:cNvSpPr/>
          <p:nvPr/>
        </p:nvSpPr>
        <p:spPr>
          <a:xfrm>
            <a:off x="152577" y="2671730"/>
            <a:ext cx="3462185" cy="3765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7FC87D-42AA-4AC7-BA17-47B5E1267762}"/>
              </a:ext>
            </a:extLst>
          </p:cNvPr>
          <p:cNvSpPr txBox="1"/>
          <p:nvPr/>
        </p:nvSpPr>
        <p:spPr>
          <a:xfrm flipH="1">
            <a:off x="3090990" y="2783702"/>
            <a:ext cx="5237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IVR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9873D1-9C3F-4781-8055-F70C655D61A8}"/>
              </a:ext>
            </a:extLst>
          </p:cNvPr>
          <p:cNvSpPr txBox="1"/>
          <p:nvPr/>
        </p:nvSpPr>
        <p:spPr>
          <a:xfrm>
            <a:off x="106664" y="2529263"/>
            <a:ext cx="2402227" cy="2556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Middleware Business Systems</a:t>
            </a:r>
          </a:p>
        </p:txBody>
      </p:sp>
      <p:sp>
        <p:nvSpPr>
          <p:cNvPr id="65" name="Arrow: Left-Right 139">
            <a:extLst>
              <a:ext uri="{FF2B5EF4-FFF2-40B4-BE49-F238E27FC236}">
                <a16:creationId xmlns:a16="http://schemas.microsoft.com/office/drawing/2014/main" id="{D8872D77-3C5D-41E3-9BF6-6EAFD359F5AE}"/>
              </a:ext>
            </a:extLst>
          </p:cNvPr>
          <p:cNvSpPr/>
          <p:nvPr/>
        </p:nvSpPr>
        <p:spPr>
          <a:xfrm rot="5400000">
            <a:off x="2488522" y="3063046"/>
            <a:ext cx="68879" cy="45719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AEB697-F7E7-47DE-B63C-924F695D2E09}"/>
              </a:ext>
            </a:extLst>
          </p:cNvPr>
          <p:cNvSpPr/>
          <p:nvPr/>
        </p:nvSpPr>
        <p:spPr>
          <a:xfrm>
            <a:off x="55778" y="1918321"/>
            <a:ext cx="4039401" cy="388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476B2C-CAFA-42B0-8F18-DF922FD9B232}"/>
              </a:ext>
            </a:extLst>
          </p:cNvPr>
          <p:cNvSpPr txBox="1"/>
          <p:nvPr/>
        </p:nvSpPr>
        <p:spPr>
          <a:xfrm>
            <a:off x="127069" y="2012359"/>
            <a:ext cx="2402227" cy="45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Frontend / Cloud / PaaS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10A11D-B126-47A1-A0F2-1346C9501BC7}"/>
              </a:ext>
            </a:extLst>
          </p:cNvPr>
          <p:cNvSpPr txBox="1"/>
          <p:nvPr/>
        </p:nvSpPr>
        <p:spPr>
          <a:xfrm>
            <a:off x="113837" y="2049368"/>
            <a:ext cx="10134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Webservice API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02AB8E-8173-4EA9-82BD-87A8836FD986}"/>
              </a:ext>
            </a:extLst>
          </p:cNvPr>
          <p:cNvSpPr txBox="1"/>
          <p:nvPr/>
        </p:nvSpPr>
        <p:spPr>
          <a:xfrm>
            <a:off x="1663073" y="2057149"/>
            <a:ext cx="7296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Web Apps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BE1715-0D68-4821-A990-AD61AAE6DDD1}"/>
              </a:ext>
            </a:extLst>
          </p:cNvPr>
          <p:cNvSpPr txBox="1"/>
          <p:nvPr/>
        </p:nvSpPr>
        <p:spPr>
          <a:xfrm>
            <a:off x="2864914" y="1588915"/>
            <a:ext cx="5245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Phone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7DD39F-C799-4BB6-89F6-8D209BB31EF3}"/>
              </a:ext>
            </a:extLst>
          </p:cNvPr>
          <p:cNvSpPr/>
          <p:nvPr/>
        </p:nvSpPr>
        <p:spPr>
          <a:xfrm>
            <a:off x="43842" y="793496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Consumer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A9F9DA-B652-4BC6-B39B-E75BCB820155}"/>
              </a:ext>
            </a:extLst>
          </p:cNvPr>
          <p:cNvSpPr/>
          <p:nvPr/>
        </p:nvSpPr>
        <p:spPr>
          <a:xfrm>
            <a:off x="32621" y="1000891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Merchant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4490C1-BD84-4CD4-BE76-917DFC18C6FF}"/>
              </a:ext>
            </a:extLst>
          </p:cNvPr>
          <p:cNvSpPr/>
          <p:nvPr/>
        </p:nvSpPr>
        <p:spPr>
          <a:xfrm>
            <a:off x="65205" y="781917"/>
            <a:ext cx="835248" cy="4877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4" name="Arrow: Left-Right 165">
            <a:extLst>
              <a:ext uri="{FF2B5EF4-FFF2-40B4-BE49-F238E27FC236}">
                <a16:creationId xmlns:a16="http://schemas.microsoft.com/office/drawing/2014/main" id="{30F81156-D356-47E9-800F-36F068EF349D}"/>
              </a:ext>
            </a:extLst>
          </p:cNvPr>
          <p:cNvSpPr/>
          <p:nvPr/>
        </p:nvSpPr>
        <p:spPr>
          <a:xfrm>
            <a:off x="937764" y="902373"/>
            <a:ext cx="380343" cy="120292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31B19-AA9F-4BBC-8080-7E9E5B8E06A0}"/>
              </a:ext>
            </a:extLst>
          </p:cNvPr>
          <p:cNvSpPr/>
          <p:nvPr/>
        </p:nvSpPr>
        <p:spPr>
          <a:xfrm>
            <a:off x="43842" y="1579782"/>
            <a:ext cx="4046964" cy="2495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663D7-425E-4A60-972D-4C4ED6403D71}"/>
              </a:ext>
            </a:extLst>
          </p:cNvPr>
          <p:cNvSpPr txBox="1"/>
          <p:nvPr/>
        </p:nvSpPr>
        <p:spPr>
          <a:xfrm>
            <a:off x="2144613" y="157561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BOTS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9E0FDA-C2A1-46CC-9BD2-4B936C3EB12D}"/>
              </a:ext>
            </a:extLst>
          </p:cNvPr>
          <p:cNvSpPr txBox="1"/>
          <p:nvPr/>
        </p:nvSpPr>
        <p:spPr>
          <a:xfrm>
            <a:off x="692193" y="1575619"/>
            <a:ext cx="8579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Mobile Apps</a:t>
            </a:r>
          </a:p>
        </p:txBody>
      </p:sp>
      <p:sp>
        <p:nvSpPr>
          <p:cNvPr id="78" name="Arrow: Left-Right 181">
            <a:extLst>
              <a:ext uri="{FF2B5EF4-FFF2-40B4-BE49-F238E27FC236}">
                <a16:creationId xmlns:a16="http://schemas.microsoft.com/office/drawing/2014/main" id="{DD38B369-CB65-414D-980D-D8993CBDF683}"/>
              </a:ext>
            </a:extLst>
          </p:cNvPr>
          <p:cNvSpPr/>
          <p:nvPr/>
        </p:nvSpPr>
        <p:spPr>
          <a:xfrm rot="16200000">
            <a:off x="1025069" y="1111438"/>
            <a:ext cx="257806" cy="113224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926DD7-252C-49C2-B21D-182BB17653ED}"/>
              </a:ext>
            </a:extLst>
          </p:cNvPr>
          <p:cNvSpPr txBox="1"/>
          <p:nvPr/>
        </p:nvSpPr>
        <p:spPr>
          <a:xfrm>
            <a:off x="43842" y="1507076"/>
            <a:ext cx="975942" cy="1269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Channel Apps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EFC9AA-2D65-4C20-BCC9-5E2D190E9D9A}"/>
              </a:ext>
            </a:extLst>
          </p:cNvPr>
          <p:cNvSpPr txBox="1"/>
          <p:nvPr/>
        </p:nvSpPr>
        <p:spPr>
          <a:xfrm>
            <a:off x="3388088" y="1590378"/>
            <a:ext cx="6303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Live Rep</a:t>
            </a:r>
          </a:p>
        </p:txBody>
      </p:sp>
      <p:cxnSp>
        <p:nvCxnSpPr>
          <p:cNvPr id="81" name="Connector: Elbow 61">
            <a:extLst>
              <a:ext uri="{FF2B5EF4-FFF2-40B4-BE49-F238E27FC236}">
                <a16:creationId xmlns:a16="http://schemas.microsoft.com/office/drawing/2014/main" id="{BB5BB531-C616-4D3D-97B6-E66426F5B323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3076785" y="2214214"/>
            <a:ext cx="845580" cy="29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189">
            <a:extLst>
              <a:ext uri="{FF2B5EF4-FFF2-40B4-BE49-F238E27FC236}">
                <a16:creationId xmlns:a16="http://schemas.microsoft.com/office/drawing/2014/main" id="{294BDFDE-5160-49CB-A786-F3CD824591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9522" y="2359276"/>
            <a:ext cx="845238" cy="6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191">
            <a:extLst>
              <a:ext uri="{FF2B5EF4-FFF2-40B4-BE49-F238E27FC236}">
                <a16:creationId xmlns:a16="http://schemas.microsoft.com/office/drawing/2014/main" id="{FF0941BE-9681-4A87-8214-2C88B737A150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1452475" y="2180259"/>
            <a:ext cx="210599" cy="6470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Left-Right 206">
            <a:extLst>
              <a:ext uri="{FF2B5EF4-FFF2-40B4-BE49-F238E27FC236}">
                <a16:creationId xmlns:a16="http://schemas.microsoft.com/office/drawing/2014/main" id="{D144AA56-C846-4540-8E41-B577F6C23F2E}"/>
              </a:ext>
            </a:extLst>
          </p:cNvPr>
          <p:cNvSpPr/>
          <p:nvPr/>
        </p:nvSpPr>
        <p:spPr>
          <a:xfrm rot="5400000">
            <a:off x="962034" y="3967377"/>
            <a:ext cx="366142" cy="47899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Left-Right 207">
            <a:extLst>
              <a:ext uri="{FF2B5EF4-FFF2-40B4-BE49-F238E27FC236}">
                <a16:creationId xmlns:a16="http://schemas.microsoft.com/office/drawing/2014/main" id="{5DA546C7-51C9-403F-9A62-7AD0D30011B0}"/>
              </a:ext>
            </a:extLst>
          </p:cNvPr>
          <p:cNvSpPr/>
          <p:nvPr/>
        </p:nvSpPr>
        <p:spPr>
          <a:xfrm rot="5400000">
            <a:off x="4680816" y="3966727"/>
            <a:ext cx="305111" cy="45722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Left-Right 211">
            <a:extLst>
              <a:ext uri="{FF2B5EF4-FFF2-40B4-BE49-F238E27FC236}">
                <a16:creationId xmlns:a16="http://schemas.microsoft.com/office/drawing/2014/main" id="{A807A109-D3C5-4C4C-A9EF-8F0FEDFE3BC5}"/>
              </a:ext>
            </a:extLst>
          </p:cNvPr>
          <p:cNvSpPr/>
          <p:nvPr/>
        </p:nvSpPr>
        <p:spPr>
          <a:xfrm>
            <a:off x="4160919" y="1739729"/>
            <a:ext cx="380343" cy="120292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214">
            <a:extLst>
              <a:ext uri="{FF2B5EF4-FFF2-40B4-BE49-F238E27FC236}">
                <a16:creationId xmlns:a16="http://schemas.microsoft.com/office/drawing/2014/main" id="{B98605C0-16E6-4690-BBC3-4610D48DC932}"/>
              </a:ext>
            </a:extLst>
          </p:cNvPr>
          <p:cNvSpPr/>
          <p:nvPr/>
        </p:nvSpPr>
        <p:spPr bwMode="auto">
          <a:xfrm>
            <a:off x="205689" y="5046397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Forensics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C99550-5669-40B5-9AA2-CB33337EAC42}"/>
              </a:ext>
            </a:extLst>
          </p:cNvPr>
          <p:cNvSpPr/>
          <p:nvPr/>
        </p:nvSpPr>
        <p:spPr>
          <a:xfrm>
            <a:off x="81124" y="4890990"/>
            <a:ext cx="6125622" cy="4701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latin typeface="+mn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EF5973-1582-4E77-A6E7-ABDCA0C1B94D}"/>
              </a:ext>
            </a:extLst>
          </p:cNvPr>
          <p:cNvSpPr txBox="1"/>
          <p:nvPr/>
        </p:nvSpPr>
        <p:spPr>
          <a:xfrm>
            <a:off x="-118104" y="4749950"/>
            <a:ext cx="1929202" cy="306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Information Security</a:t>
            </a:r>
          </a:p>
        </p:txBody>
      </p:sp>
      <p:sp>
        <p:nvSpPr>
          <p:cNvPr id="91" name="Rectangle: Rounded Corners 223">
            <a:extLst>
              <a:ext uri="{FF2B5EF4-FFF2-40B4-BE49-F238E27FC236}">
                <a16:creationId xmlns:a16="http://schemas.microsoft.com/office/drawing/2014/main" id="{8A93105D-9110-4D43-8BDB-97B8A89825ED}"/>
              </a:ext>
            </a:extLst>
          </p:cNvPr>
          <p:cNvSpPr/>
          <p:nvPr/>
        </p:nvSpPr>
        <p:spPr bwMode="auto">
          <a:xfrm>
            <a:off x="1026034" y="5048088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Audit</a:t>
            </a:r>
          </a:p>
        </p:txBody>
      </p:sp>
      <p:sp>
        <p:nvSpPr>
          <p:cNvPr id="92" name="Rectangle: Rounded Corners 225">
            <a:extLst>
              <a:ext uri="{FF2B5EF4-FFF2-40B4-BE49-F238E27FC236}">
                <a16:creationId xmlns:a16="http://schemas.microsoft.com/office/drawing/2014/main" id="{666DB518-9D5A-41AA-B48C-3A6689B71D40}"/>
              </a:ext>
            </a:extLst>
          </p:cNvPr>
          <p:cNvSpPr/>
          <p:nvPr/>
        </p:nvSpPr>
        <p:spPr bwMode="auto">
          <a:xfrm>
            <a:off x="1873951" y="5048088"/>
            <a:ext cx="1121754" cy="1558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Authentication</a:t>
            </a:r>
          </a:p>
        </p:txBody>
      </p:sp>
      <p:sp>
        <p:nvSpPr>
          <p:cNvPr id="93" name="Rectangle: Rounded Corners 226">
            <a:extLst>
              <a:ext uri="{FF2B5EF4-FFF2-40B4-BE49-F238E27FC236}">
                <a16:creationId xmlns:a16="http://schemas.microsoft.com/office/drawing/2014/main" id="{9DFD0A7B-0633-4D65-BE38-157AC18953AF}"/>
              </a:ext>
            </a:extLst>
          </p:cNvPr>
          <p:cNvSpPr/>
          <p:nvPr/>
        </p:nvSpPr>
        <p:spPr bwMode="auto">
          <a:xfrm>
            <a:off x="3055751" y="5048088"/>
            <a:ext cx="991124" cy="1558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Authorization</a:t>
            </a:r>
          </a:p>
        </p:txBody>
      </p:sp>
      <p:sp>
        <p:nvSpPr>
          <p:cNvPr id="94" name="Rectangle: Rounded Corners 227">
            <a:extLst>
              <a:ext uri="{FF2B5EF4-FFF2-40B4-BE49-F238E27FC236}">
                <a16:creationId xmlns:a16="http://schemas.microsoft.com/office/drawing/2014/main" id="{3EB06EFD-8B78-4D1B-93CA-D64FCFAB602D}"/>
              </a:ext>
            </a:extLst>
          </p:cNvPr>
          <p:cNvSpPr/>
          <p:nvPr/>
        </p:nvSpPr>
        <p:spPr bwMode="auto">
          <a:xfrm>
            <a:off x="4102989" y="5048088"/>
            <a:ext cx="891766" cy="1558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Encryption</a:t>
            </a:r>
          </a:p>
        </p:txBody>
      </p:sp>
      <p:sp>
        <p:nvSpPr>
          <p:cNvPr id="95" name="Rectangle: Rounded Corners 228">
            <a:extLst>
              <a:ext uri="{FF2B5EF4-FFF2-40B4-BE49-F238E27FC236}">
                <a16:creationId xmlns:a16="http://schemas.microsoft.com/office/drawing/2014/main" id="{D2145B5C-CC57-48EC-8A1A-81547E5931EC}"/>
              </a:ext>
            </a:extLst>
          </p:cNvPr>
          <p:cNvSpPr/>
          <p:nvPr/>
        </p:nvSpPr>
        <p:spPr bwMode="auto">
          <a:xfrm>
            <a:off x="5060613" y="5048088"/>
            <a:ext cx="891766" cy="1558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Tokenization</a:t>
            </a:r>
          </a:p>
        </p:txBody>
      </p:sp>
      <p:cxnSp>
        <p:nvCxnSpPr>
          <p:cNvPr id="96" name="Connector: Elbow 229">
            <a:extLst>
              <a:ext uri="{FF2B5EF4-FFF2-40B4-BE49-F238E27FC236}">
                <a16:creationId xmlns:a16="http://schemas.microsoft.com/office/drawing/2014/main" id="{9FA9A9C9-26D9-4DD8-8070-A8E3F5FB5D19}"/>
              </a:ext>
            </a:extLst>
          </p:cNvPr>
          <p:cNvCxnSpPr>
            <a:cxnSpLocks/>
            <a:stCxn id="89" idx="3"/>
            <a:endCxn id="31" idx="2"/>
          </p:cNvCxnSpPr>
          <p:nvPr/>
        </p:nvCxnSpPr>
        <p:spPr>
          <a:xfrm flipV="1">
            <a:off x="6206746" y="4489717"/>
            <a:ext cx="1923069" cy="6363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234">
            <a:extLst>
              <a:ext uri="{FF2B5EF4-FFF2-40B4-BE49-F238E27FC236}">
                <a16:creationId xmlns:a16="http://schemas.microsoft.com/office/drawing/2014/main" id="{2D5F9B5B-176E-4F19-A3C5-A9D706745B42}"/>
              </a:ext>
            </a:extLst>
          </p:cNvPr>
          <p:cNvSpPr/>
          <p:nvPr/>
        </p:nvSpPr>
        <p:spPr bwMode="auto">
          <a:xfrm>
            <a:off x="3823874" y="5800695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Network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D9888-0CA9-4D9F-B796-04B5FDC724DE}"/>
              </a:ext>
            </a:extLst>
          </p:cNvPr>
          <p:cNvSpPr/>
          <p:nvPr/>
        </p:nvSpPr>
        <p:spPr>
          <a:xfrm>
            <a:off x="-22422" y="1378894"/>
            <a:ext cx="12175612" cy="5479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latin typeface="+mn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2A3C1E-B424-46CC-8970-6F97B356BD4A}"/>
              </a:ext>
            </a:extLst>
          </p:cNvPr>
          <p:cNvSpPr txBox="1"/>
          <p:nvPr/>
        </p:nvSpPr>
        <p:spPr>
          <a:xfrm>
            <a:off x="4758239" y="5532300"/>
            <a:ext cx="1856957" cy="141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Infrastructure / IaaS / IaC</a:t>
            </a:r>
          </a:p>
        </p:txBody>
      </p:sp>
      <p:sp>
        <p:nvSpPr>
          <p:cNvPr id="100" name="Rectangle: Rounded Corners 237">
            <a:extLst>
              <a:ext uri="{FF2B5EF4-FFF2-40B4-BE49-F238E27FC236}">
                <a16:creationId xmlns:a16="http://schemas.microsoft.com/office/drawing/2014/main" id="{E1C1D21F-FCFA-400F-AE19-4C747BCC5211}"/>
              </a:ext>
            </a:extLst>
          </p:cNvPr>
          <p:cNvSpPr/>
          <p:nvPr/>
        </p:nvSpPr>
        <p:spPr bwMode="auto">
          <a:xfrm>
            <a:off x="4639346" y="5803729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Compute</a:t>
            </a:r>
          </a:p>
        </p:txBody>
      </p:sp>
      <p:sp>
        <p:nvSpPr>
          <p:cNvPr id="101" name="Rectangle: Rounded Corners 238">
            <a:extLst>
              <a:ext uri="{FF2B5EF4-FFF2-40B4-BE49-F238E27FC236}">
                <a16:creationId xmlns:a16="http://schemas.microsoft.com/office/drawing/2014/main" id="{4FBD8292-A87A-443A-AD1C-419F1A3975BB}"/>
              </a:ext>
            </a:extLst>
          </p:cNvPr>
          <p:cNvSpPr/>
          <p:nvPr/>
        </p:nvSpPr>
        <p:spPr bwMode="auto">
          <a:xfrm>
            <a:off x="5474671" y="5803729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Storage</a:t>
            </a:r>
          </a:p>
        </p:txBody>
      </p:sp>
      <p:sp>
        <p:nvSpPr>
          <p:cNvPr id="102" name="Rectangle: Rounded Corners 239">
            <a:extLst>
              <a:ext uri="{FF2B5EF4-FFF2-40B4-BE49-F238E27FC236}">
                <a16:creationId xmlns:a16="http://schemas.microsoft.com/office/drawing/2014/main" id="{D51BA8F7-1DF2-4C28-B4BA-0E6778DBEBA9}"/>
              </a:ext>
            </a:extLst>
          </p:cNvPr>
          <p:cNvSpPr/>
          <p:nvPr/>
        </p:nvSpPr>
        <p:spPr bwMode="auto">
          <a:xfrm>
            <a:off x="6309996" y="5797602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Database</a:t>
            </a:r>
          </a:p>
        </p:txBody>
      </p:sp>
      <p:sp>
        <p:nvSpPr>
          <p:cNvPr id="103" name="Rectangle: Rounded Corners 240">
            <a:extLst>
              <a:ext uri="{FF2B5EF4-FFF2-40B4-BE49-F238E27FC236}">
                <a16:creationId xmlns:a16="http://schemas.microsoft.com/office/drawing/2014/main" id="{5D92D689-E20E-4478-A58A-F5FF83C63387}"/>
              </a:ext>
            </a:extLst>
          </p:cNvPr>
          <p:cNvSpPr/>
          <p:nvPr/>
        </p:nvSpPr>
        <p:spPr bwMode="auto">
          <a:xfrm>
            <a:off x="7136302" y="5799914"/>
            <a:ext cx="732075" cy="151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latin typeface="+mn-lt"/>
              </a:rPr>
              <a:t>EUC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396D552-006E-4CC7-A40B-DCD31FE69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2730" y="5698304"/>
            <a:ext cx="578057" cy="29801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36466C1-2715-4D39-9C00-452C1F061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033" y="5673158"/>
            <a:ext cx="648912" cy="299093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40E3FE4-9E27-48BE-9B25-4AC001316301}"/>
              </a:ext>
            </a:extLst>
          </p:cNvPr>
          <p:cNvSpPr txBox="1"/>
          <p:nvPr/>
        </p:nvSpPr>
        <p:spPr>
          <a:xfrm>
            <a:off x="10263788" y="6026970"/>
            <a:ext cx="147989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Private | Public | Hybrid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E72A18-FF62-4EC7-B9A1-072D885471C6}"/>
              </a:ext>
            </a:extLst>
          </p:cNvPr>
          <p:cNvSpPr txBox="1"/>
          <p:nvPr/>
        </p:nvSpPr>
        <p:spPr>
          <a:xfrm>
            <a:off x="72319" y="5923331"/>
            <a:ext cx="365732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API | CF/Azure/AWS/GCP CLI | SSH | Bosh | Bash | PowerShell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9023C3-1A07-4CCE-A39E-B54F4DEA1DD1}"/>
              </a:ext>
            </a:extLst>
          </p:cNvPr>
          <p:cNvSpPr/>
          <p:nvPr/>
        </p:nvSpPr>
        <p:spPr>
          <a:xfrm>
            <a:off x="8371906" y="2403956"/>
            <a:ext cx="935688" cy="210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Workday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187106-147C-4BE7-8DF8-FC84936FEAAD}"/>
              </a:ext>
            </a:extLst>
          </p:cNvPr>
          <p:cNvSpPr/>
          <p:nvPr/>
        </p:nvSpPr>
        <p:spPr>
          <a:xfrm>
            <a:off x="8231662" y="2227554"/>
            <a:ext cx="2334479" cy="48372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C482CF-AD8F-43E9-B4D6-334FB2EFCCBD}"/>
              </a:ext>
            </a:extLst>
          </p:cNvPr>
          <p:cNvSpPr txBox="1"/>
          <p:nvPr/>
        </p:nvSpPr>
        <p:spPr>
          <a:xfrm>
            <a:off x="8192592" y="2115761"/>
            <a:ext cx="1212509" cy="191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SaaS Providers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F64B14-5D7A-44BE-8007-BE4A6E4F41EA}"/>
              </a:ext>
            </a:extLst>
          </p:cNvPr>
          <p:cNvSpPr/>
          <p:nvPr/>
        </p:nvSpPr>
        <p:spPr>
          <a:xfrm>
            <a:off x="9442893" y="2410511"/>
            <a:ext cx="935688" cy="210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Salesforce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7B1865-004C-49A4-B88E-B9826305C0F8}"/>
              </a:ext>
            </a:extLst>
          </p:cNvPr>
          <p:cNvSpPr/>
          <p:nvPr/>
        </p:nvSpPr>
        <p:spPr>
          <a:xfrm>
            <a:off x="8365487" y="3022679"/>
            <a:ext cx="935688" cy="210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ServiceNow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60BF427-35CA-40C3-965B-806CF2811CA0}"/>
              </a:ext>
            </a:extLst>
          </p:cNvPr>
          <p:cNvSpPr/>
          <p:nvPr/>
        </p:nvSpPr>
        <p:spPr>
          <a:xfrm>
            <a:off x="8225243" y="2846277"/>
            <a:ext cx="2334479" cy="48372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E5A41A-EE30-4A2D-966A-D49CA4E6EE02}"/>
              </a:ext>
            </a:extLst>
          </p:cNvPr>
          <p:cNvSpPr/>
          <p:nvPr/>
        </p:nvSpPr>
        <p:spPr>
          <a:xfrm>
            <a:off x="9517071" y="2910113"/>
            <a:ext cx="935688" cy="210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Splunk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D43969-AB00-47C8-B55B-41478CEF4A88}"/>
              </a:ext>
            </a:extLst>
          </p:cNvPr>
          <p:cNvSpPr txBox="1"/>
          <p:nvPr/>
        </p:nvSpPr>
        <p:spPr>
          <a:xfrm>
            <a:off x="8186392" y="2731978"/>
            <a:ext cx="1212509" cy="191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PaaS Providers</a:t>
            </a:r>
          </a:p>
        </p:txBody>
      </p:sp>
      <p:cxnSp>
        <p:nvCxnSpPr>
          <p:cNvPr id="116" name="Connector: Elbow 253">
            <a:extLst>
              <a:ext uri="{FF2B5EF4-FFF2-40B4-BE49-F238E27FC236}">
                <a16:creationId xmlns:a16="http://schemas.microsoft.com/office/drawing/2014/main" id="{9927614A-6AD7-4E90-AC7D-227A0DC05B5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546775" y="3129070"/>
            <a:ext cx="1048351" cy="8764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Arrow: Left-Right 272">
            <a:extLst>
              <a:ext uri="{FF2B5EF4-FFF2-40B4-BE49-F238E27FC236}">
                <a16:creationId xmlns:a16="http://schemas.microsoft.com/office/drawing/2014/main" id="{7BA3598D-3D63-49FF-852C-5A56D769C30E}"/>
              </a:ext>
            </a:extLst>
          </p:cNvPr>
          <p:cNvSpPr/>
          <p:nvPr/>
        </p:nvSpPr>
        <p:spPr>
          <a:xfrm>
            <a:off x="7443786" y="2837378"/>
            <a:ext cx="396831" cy="95500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Left-Right 281">
            <a:extLst>
              <a:ext uri="{FF2B5EF4-FFF2-40B4-BE49-F238E27FC236}">
                <a16:creationId xmlns:a16="http://schemas.microsoft.com/office/drawing/2014/main" id="{B42CBD0B-6AF2-4A9E-865D-6FBDB935DAAB}"/>
              </a:ext>
            </a:extLst>
          </p:cNvPr>
          <p:cNvSpPr/>
          <p:nvPr/>
        </p:nvSpPr>
        <p:spPr>
          <a:xfrm>
            <a:off x="7854861" y="2567598"/>
            <a:ext cx="313828" cy="53143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Left-Right 282">
            <a:extLst>
              <a:ext uri="{FF2B5EF4-FFF2-40B4-BE49-F238E27FC236}">
                <a16:creationId xmlns:a16="http://schemas.microsoft.com/office/drawing/2014/main" id="{A04AD397-C994-45C6-BBEF-51148CBE8C7A}"/>
              </a:ext>
            </a:extLst>
          </p:cNvPr>
          <p:cNvSpPr/>
          <p:nvPr/>
        </p:nvSpPr>
        <p:spPr>
          <a:xfrm>
            <a:off x="7854636" y="3089933"/>
            <a:ext cx="313828" cy="53143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1" name="Connector: Elbow 149">
            <a:extLst>
              <a:ext uri="{FF2B5EF4-FFF2-40B4-BE49-F238E27FC236}">
                <a16:creationId xmlns:a16="http://schemas.microsoft.com/office/drawing/2014/main" id="{1CDA9D54-177A-491F-BA66-BE93965A8FDB}"/>
              </a:ext>
            </a:extLst>
          </p:cNvPr>
          <p:cNvCxnSpPr>
            <a:cxnSpLocks/>
          </p:cNvCxnSpPr>
          <p:nvPr/>
        </p:nvCxnSpPr>
        <p:spPr>
          <a:xfrm>
            <a:off x="7443786" y="3590355"/>
            <a:ext cx="3368420" cy="501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2611633-C5AA-4F29-8423-85086B244C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1883" y="3822820"/>
            <a:ext cx="705310" cy="365314"/>
          </a:xfrm>
          <a:prstGeom prst="rect">
            <a:avLst/>
          </a:prstGeom>
        </p:spPr>
      </p:pic>
      <p:sp>
        <p:nvSpPr>
          <p:cNvPr id="123" name="Arrow: Left-Right 150">
            <a:extLst>
              <a:ext uri="{FF2B5EF4-FFF2-40B4-BE49-F238E27FC236}">
                <a16:creationId xmlns:a16="http://schemas.microsoft.com/office/drawing/2014/main" id="{AB19C3FF-A1C6-4F0D-A7F8-05179567DA92}"/>
              </a:ext>
            </a:extLst>
          </p:cNvPr>
          <p:cNvSpPr/>
          <p:nvPr/>
        </p:nvSpPr>
        <p:spPr>
          <a:xfrm rot="5400000">
            <a:off x="3108133" y="3830077"/>
            <a:ext cx="177515" cy="45719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B0AAB3-AD1C-4CAF-B0CA-4138C30F143D}"/>
              </a:ext>
            </a:extLst>
          </p:cNvPr>
          <p:cNvSpPr/>
          <p:nvPr/>
        </p:nvSpPr>
        <p:spPr>
          <a:xfrm>
            <a:off x="4790825" y="3248053"/>
            <a:ext cx="2546836" cy="48372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B9F0A9-E72E-4E61-8843-9DAD53E5D137}"/>
              </a:ext>
            </a:extLst>
          </p:cNvPr>
          <p:cNvSpPr txBox="1"/>
          <p:nvPr/>
        </p:nvSpPr>
        <p:spPr>
          <a:xfrm>
            <a:off x="4790824" y="3136260"/>
            <a:ext cx="980613" cy="200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Kafka Cluster</a:t>
            </a:r>
          </a:p>
        </p:txBody>
      </p:sp>
      <p:cxnSp>
        <p:nvCxnSpPr>
          <p:cNvPr id="126" name="Connector: Elbow 153">
            <a:extLst>
              <a:ext uri="{FF2B5EF4-FFF2-40B4-BE49-F238E27FC236}">
                <a16:creationId xmlns:a16="http://schemas.microsoft.com/office/drawing/2014/main" id="{5A81AF09-A2EF-46D6-B46E-AFE3FF41BCC3}"/>
              </a:ext>
            </a:extLst>
          </p:cNvPr>
          <p:cNvCxnSpPr>
            <a:cxnSpLocks/>
          </p:cNvCxnSpPr>
          <p:nvPr/>
        </p:nvCxnSpPr>
        <p:spPr>
          <a:xfrm>
            <a:off x="1049802" y="3601806"/>
            <a:ext cx="3734581" cy="4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55">
            <a:extLst>
              <a:ext uri="{FF2B5EF4-FFF2-40B4-BE49-F238E27FC236}">
                <a16:creationId xmlns:a16="http://schemas.microsoft.com/office/drawing/2014/main" id="{A8496C99-F963-43CE-BD0C-019A2AEC0EE6}"/>
              </a:ext>
            </a:extLst>
          </p:cNvPr>
          <p:cNvCxnSpPr>
            <a:cxnSpLocks/>
          </p:cNvCxnSpPr>
          <p:nvPr/>
        </p:nvCxnSpPr>
        <p:spPr>
          <a:xfrm>
            <a:off x="4667818" y="2702396"/>
            <a:ext cx="1228944" cy="4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Arrow: Left-Right 158">
            <a:extLst>
              <a:ext uri="{FF2B5EF4-FFF2-40B4-BE49-F238E27FC236}">
                <a16:creationId xmlns:a16="http://schemas.microsoft.com/office/drawing/2014/main" id="{4E18BF44-A96D-4137-BE38-8769F62B32F4}"/>
              </a:ext>
            </a:extLst>
          </p:cNvPr>
          <p:cNvSpPr/>
          <p:nvPr/>
        </p:nvSpPr>
        <p:spPr>
          <a:xfrm rot="5400000">
            <a:off x="6432977" y="2254251"/>
            <a:ext cx="330768" cy="69086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694909E-C31D-40F8-9974-E0374FC860DD}"/>
              </a:ext>
            </a:extLst>
          </p:cNvPr>
          <p:cNvCxnSpPr>
            <a:cxnSpLocks/>
          </p:cNvCxnSpPr>
          <p:nvPr/>
        </p:nvCxnSpPr>
        <p:spPr>
          <a:xfrm flipV="1">
            <a:off x="3787054" y="3350609"/>
            <a:ext cx="0" cy="239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1FCD455-655E-48FB-8F6B-04DB90A54713}"/>
              </a:ext>
            </a:extLst>
          </p:cNvPr>
          <p:cNvCxnSpPr>
            <a:cxnSpLocks/>
          </p:cNvCxnSpPr>
          <p:nvPr/>
        </p:nvCxnSpPr>
        <p:spPr>
          <a:xfrm flipV="1">
            <a:off x="4370474" y="2946697"/>
            <a:ext cx="0" cy="17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F2600-D2BC-46F1-86CF-59BBFBA5827C}"/>
              </a:ext>
            </a:extLst>
          </p:cNvPr>
          <p:cNvSpPr/>
          <p:nvPr/>
        </p:nvSpPr>
        <p:spPr>
          <a:xfrm>
            <a:off x="9588874" y="3076356"/>
            <a:ext cx="935688" cy="210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Logstash</a:t>
            </a:r>
          </a:p>
        </p:txBody>
      </p:sp>
      <p:sp>
        <p:nvSpPr>
          <p:cNvPr id="132" name="Arrow: Left-Right 184">
            <a:extLst>
              <a:ext uri="{FF2B5EF4-FFF2-40B4-BE49-F238E27FC236}">
                <a16:creationId xmlns:a16="http://schemas.microsoft.com/office/drawing/2014/main" id="{965AD434-71B3-48E0-9FC8-428B6B4E8629}"/>
              </a:ext>
            </a:extLst>
          </p:cNvPr>
          <p:cNvSpPr/>
          <p:nvPr/>
        </p:nvSpPr>
        <p:spPr>
          <a:xfrm rot="16200000">
            <a:off x="4061436" y="2077790"/>
            <a:ext cx="533518" cy="126350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3" name="Connector: Elbow 57">
            <a:extLst>
              <a:ext uri="{FF2B5EF4-FFF2-40B4-BE49-F238E27FC236}">
                <a16:creationId xmlns:a16="http://schemas.microsoft.com/office/drawing/2014/main" id="{5EE2A163-AEBB-4C1F-8D23-ACCD5798991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443786" y="1732926"/>
            <a:ext cx="3971525" cy="17112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D499ECB-DDB0-48E1-971F-5D7EC13743D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1815443" y="1739729"/>
            <a:ext cx="10338" cy="693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73BFFE-9FB7-4438-9038-D8369EEA7C7D}"/>
              </a:ext>
            </a:extLst>
          </p:cNvPr>
          <p:cNvCxnSpPr>
            <a:stCxn id="43" idx="2"/>
          </p:cNvCxnSpPr>
          <p:nvPr/>
        </p:nvCxnSpPr>
        <p:spPr>
          <a:xfrm>
            <a:off x="11815443" y="2729676"/>
            <a:ext cx="10338" cy="131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A2A9FFD-7FD9-4F0B-8039-B59FF1AFE541}"/>
              </a:ext>
            </a:extLst>
          </p:cNvPr>
          <p:cNvSpPr txBox="1"/>
          <p:nvPr/>
        </p:nvSpPr>
        <p:spPr>
          <a:xfrm>
            <a:off x="-5925" y="1271726"/>
            <a:ext cx="1856957" cy="141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Cloud / IaaS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C488B81-A4A2-43BC-811F-DDC298D40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786" y="4503462"/>
            <a:ext cx="699450" cy="255491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3AC8E-F4BD-411A-8CC8-38ECA475B03A}"/>
              </a:ext>
            </a:extLst>
          </p:cNvPr>
          <p:cNvSpPr/>
          <p:nvPr/>
        </p:nvSpPr>
        <p:spPr>
          <a:xfrm>
            <a:off x="9373596" y="4690741"/>
            <a:ext cx="789020" cy="2831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900" b="1" dirty="0">
                <a:solidFill>
                  <a:schemeClr val="tx1"/>
                </a:solidFill>
              </a:rPr>
              <a:t>Gemfire </a:t>
            </a:r>
          </a:p>
          <a:p>
            <a:pPr algn="ctr" defTabSz="914126" eaLnBrk="0" hangingPunct="0"/>
            <a:r>
              <a:rPr lang="en-US" sz="900" b="1" dirty="0">
                <a:latin typeface="+mn-lt"/>
              </a:rPr>
              <a:t>Cache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26D39A2-8656-4A03-A910-52A85C3C9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17" y="4769669"/>
            <a:ext cx="550588" cy="282952"/>
          </a:xfrm>
          <a:prstGeom prst="rect">
            <a:avLst/>
          </a:prstGeom>
        </p:spPr>
      </p:pic>
      <p:sp>
        <p:nvSpPr>
          <p:cNvPr id="140" name="Arrow: Left-Right 188">
            <a:extLst>
              <a:ext uri="{FF2B5EF4-FFF2-40B4-BE49-F238E27FC236}">
                <a16:creationId xmlns:a16="http://schemas.microsoft.com/office/drawing/2014/main" id="{6834E01C-543E-4673-B5B2-2F64CC653AE0}"/>
              </a:ext>
            </a:extLst>
          </p:cNvPr>
          <p:cNvSpPr/>
          <p:nvPr/>
        </p:nvSpPr>
        <p:spPr>
          <a:xfrm>
            <a:off x="9108778" y="4893356"/>
            <a:ext cx="211123" cy="53143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Arrow: Left-Right 192">
            <a:extLst>
              <a:ext uri="{FF2B5EF4-FFF2-40B4-BE49-F238E27FC236}">
                <a16:creationId xmlns:a16="http://schemas.microsoft.com/office/drawing/2014/main" id="{21718862-D964-497E-8977-AA0AB2F019A2}"/>
              </a:ext>
            </a:extLst>
          </p:cNvPr>
          <p:cNvSpPr/>
          <p:nvPr/>
        </p:nvSpPr>
        <p:spPr>
          <a:xfrm rot="5400000">
            <a:off x="9700698" y="4553102"/>
            <a:ext cx="190104" cy="63340"/>
          </a:xfrm>
          <a:prstGeom prst="leftRightArrow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E16AA6A-5FC8-48B3-9A0C-0B913B6A5B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2365" y="4693256"/>
            <a:ext cx="391671" cy="380999"/>
          </a:xfrm>
          <a:prstGeom prst="rect">
            <a:avLst/>
          </a:prstGeom>
        </p:spPr>
      </p:pic>
      <p:sp>
        <p:nvSpPr>
          <p:cNvPr id="143" name="Arrow: Left-Right 193">
            <a:extLst>
              <a:ext uri="{FF2B5EF4-FFF2-40B4-BE49-F238E27FC236}">
                <a16:creationId xmlns:a16="http://schemas.microsoft.com/office/drawing/2014/main" id="{92059322-E1E0-4B04-9EEB-937681216C2A}"/>
              </a:ext>
            </a:extLst>
          </p:cNvPr>
          <p:cNvSpPr/>
          <p:nvPr/>
        </p:nvSpPr>
        <p:spPr>
          <a:xfrm>
            <a:off x="9301175" y="4330138"/>
            <a:ext cx="92476" cy="56054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Left-Right 194">
            <a:extLst>
              <a:ext uri="{FF2B5EF4-FFF2-40B4-BE49-F238E27FC236}">
                <a16:creationId xmlns:a16="http://schemas.microsoft.com/office/drawing/2014/main" id="{094DCA19-47CF-441D-82B7-DC8D127DFD10}"/>
              </a:ext>
            </a:extLst>
          </p:cNvPr>
          <p:cNvSpPr/>
          <p:nvPr/>
        </p:nvSpPr>
        <p:spPr>
          <a:xfrm>
            <a:off x="10709126" y="4283364"/>
            <a:ext cx="706185" cy="66654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row: Left-Right 196">
            <a:extLst>
              <a:ext uri="{FF2B5EF4-FFF2-40B4-BE49-F238E27FC236}">
                <a16:creationId xmlns:a16="http://schemas.microsoft.com/office/drawing/2014/main" id="{486ED37A-1C7D-4692-9A7A-9095661B3C6F}"/>
              </a:ext>
            </a:extLst>
          </p:cNvPr>
          <p:cNvSpPr/>
          <p:nvPr/>
        </p:nvSpPr>
        <p:spPr>
          <a:xfrm>
            <a:off x="8431893" y="4340473"/>
            <a:ext cx="133851" cy="45719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189C654-500E-4367-BE66-B3486325FF6D}"/>
              </a:ext>
            </a:extLst>
          </p:cNvPr>
          <p:cNvSpPr txBox="1"/>
          <p:nvPr/>
        </p:nvSpPr>
        <p:spPr>
          <a:xfrm>
            <a:off x="1467300" y="1570681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n-lt"/>
              </a:rPr>
              <a:t>Browsers</a:t>
            </a:r>
          </a:p>
        </p:txBody>
      </p:sp>
      <p:pic>
        <p:nvPicPr>
          <p:cNvPr id="148" name="Picture 6" descr="Image result for azure icon png">
            <a:extLst>
              <a:ext uri="{FF2B5EF4-FFF2-40B4-BE49-F238E27FC236}">
                <a16:creationId xmlns:a16="http://schemas.microsoft.com/office/drawing/2014/main" id="{1624C6D6-6EF6-49FB-AC56-53DC841C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86" y="5568234"/>
            <a:ext cx="615204" cy="4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6DC29E0B-A8E5-4C93-9AB9-4DE826A4ECDC}"/>
              </a:ext>
            </a:extLst>
          </p:cNvPr>
          <p:cNvSpPr txBox="1"/>
          <p:nvPr/>
        </p:nvSpPr>
        <p:spPr>
          <a:xfrm>
            <a:off x="1264737" y="3887995"/>
            <a:ext cx="398336" cy="1963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ETL</a:t>
            </a:r>
          </a:p>
        </p:txBody>
      </p:sp>
      <p:sp>
        <p:nvSpPr>
          <p:cNvPr id="150" name="Arrow: Left-Right 200">
            <a:extLst>
              <a:ext uri="{FF2B5EF4-FFF2-40B4-BE49-F238E27FC236}">
                <a16:creationId xmlns:a16="http://schemas.microsoft.com/office/drawing/2014/main" id="{93E8E869-E3D9-4978-88DE-97B019CCA5F6}"/>
              </a:ext>
            </a:extLst>
          </p:cNvPr>
          <p:cNvSpPr/>
          <p:nvPr/>
        </p:nvSpPr>
        <p:spPr>
          <a:xfrm rot="5400000">
            <a:off x="7264027" y="3891996"/>
            <a:ext cx="366142" cy="47899"/>
          </a:xfrm>
          <a:prstGeom prst="leftRightArrow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2AF02C-AD5C-4A59-A24A-8F338C90D924}"/>
              </a:ext>
            </a:extLst>
          </p:cNvPr>
          <p:cNvSpPr txBox="1"/>
          <p:nvPr/>
        </p:nvSpPr>
        <p:spPr>
          <a:xfrm>
            <a:off x="7042071" y="3837032"/>
            <a:ext cx="489873" cy="207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26" eaLnBrk="0" hangingPunct="0">
              <a:defRPr sz="1000" b="1">
                <a:latin typeface="+mn-lt"/>
              </a:defRPr>
            </a:lvl1pPr>
          </a:lstStyle>
          <a:p>
            <a:r>
              <a:rPr lang="en-US" sz="1100" dirty="0">
                <a:solidFill>
                  <a:schemeClr val="tx2"/>
                </a:solidFill>
              </a:rPr>
              <a:t>ETL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8AA512A-E719-431D-BF0B-C086997D3D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6762" y="2805150"/>
            <a:ext cx="1458203" cy="28430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720B50C-DC46-4E00-A47D-A5AC268AD3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6222" y="1968904"/>
            <a:ext cx="668901" cy="222967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58CC8A6-BAE4-451E-A7D4-54AFCB363008}"/>
              </a:ext>
            </a:extLst>
          </p:cNvPr>
          <p:cNvSpPr txBox="1"/>
          <p:nvPr/>
        </p:nvSpPr>
        <p:spPr>
          <a:xfrm>
            <a:off x="2254810" y="2081397"/>
            <a:ext cx="19223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(.NET Core, Java/Tomcat, Nodejs)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66B8A20-C078-440B-8C2F-4619C5828C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8236" y="1524762"/>
            <a:ext cx="1743075" cy="28704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6BF2BAA3-A864-4793-91C1-06CFB7FCB3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5567" y="1507076"/>
            <a:ext cx="352425" cy="35242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BC0CA59-A2F0-4680-8CDC-9C9026444D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9478" y="1587141"/>
            <a:ext cx="647700" cy="247650"/>
          </a:xfrm>
          <a:prstGeom prst="rect">
            <a:avLst/>
          </a:prstGeom>
        </p:spPr>
      </p:pic>
      <p:sp>
        <p:nvSpPr>
          <p:cNvPr id="159" name="Footer Placeholder 1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Mansoor.MohamedSalihu@gmail.com |  Digital Transformation</a:t>
            </a:r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CA42-DD91-4FF0-A070-FE15A3ACAD00}" type="slidenum">
              <a:rPr lang="en-US" smtClean="0"/>
              <a:t>8</a:t>
            </a:fld>
            <a:endParaRPr lang="en-US"/>
          </a:p>
        </p:txBody>
      </p:sp>
      <p:cxnSp>
        <p:nvCxnSpPr>
          <p:cNvPr id="162" name="Elbow Connector 161"/>
          <p:cNvCxnSpPr>
            <a:endCxn id="142" idx="1"/>
          </p:cNvCxnSpPr>
          <p:nvPr/>
        </p:nvCxnSpPr>
        <p:spPr>
          <a:xfrm rot="16200000" flipH="1">
            <a:off x="10420160" y="4541550"/>
            <a:ext cx="394039" cy="29037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7" idx="3"/>
          </p:cNvCxnSpPr>
          <p:nvPr/>
        </p:nvCxnSpPr>
        <p:spPr>
          <a:xfrm flipH="1">
            <a:off x="2144613" y="1693792"/>
            <a:ext cx="1078" cy="34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840617" y="2567598"/>
            <a:ext cx="0" cy="57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9A4BDE0-0C59-408A-B63B-03FF0529AD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41789" y="3238977"/>
            <a:ext cx="343630" cy="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AB82A10-50E0-44FD-A928-8030CA889034}"/>
              </a:ext>
            </a:extLst>
          </p:cNvPr>
          <p:cNvSpPr txBox="1">
            <a:spLocks/>
          </p:cNvSpPr>
          <p:nvPr/>
        </p:nvSpPr>
        <p:spPr>
          <a:xfrm>
            <a:off x="1113" y="48304"/>
            <a:ext cx="990667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Big Data, Analytics &amp; Data Science Reference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295F6A-0A94-4FAD-A386-1028422EF884}"/>
              </a:ext>
            </a:extLst>
          </p:cNvPr>
          <p:cNvSpPr/>
          <p:nvPr/>
        </p:nvSpPr>
        <p:spPr>
          <a:xfrm>
            <a:off x="296104" y="811942"/>
            <a:ext cx="930583" cy="4877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D4BCA-40BA-40C8-BF0F-C7CCA2667CDE}"/>
              </a:ext>
            </a:extLst>
          </p:cNvPr>
          <p:cNvSpPr/>
          <p:nvPr/>
        </p:nvSpPr>
        <p:spPr>
          <a:xfrm>
            <a:off x="263521" y="1030916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Analysts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9A9B1-7A4E-48B5-B420-5F66A8C12D4D}"/>
              </a:ext>
            </a:extLst>
          </p:cNvPr>
          <p:cNvSpPr/>
          <p:nvPr/>
        </p:nvSpPr>
        <p:spPr>
          <a:xfrm>
            <a:off x="263520" y="839697"/>
            <a:ext cx="1062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Contributors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72813-ADCE-4FC6-AC10-B087CEADDFB2}"/>
              </a:ext>
            </a:extLst>
          </p:cNvPr>
          <p:cNvSpPr/>
          <p:nvPr/>
        </p:nvSpPr>
        <p:spPr>
          <a:xfrm>
            <a:off x="296105" y="1490875"/>
            <a:ext cx="930583" cy="4877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24070-61D0-4427-85D2-4AE1397464B8}"/>
              </a:ext>
            </a:extLst>
          </p:cNvPr>
          <p:cNvSpPr/>
          <p:nvPr/>
        </p:nvSpPr>
        <p:spPr>
          <a:xfrm>
            <a:off x="230900" y="1498005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29E19-6142-45FA-859B-F66ABEAB520E}"/>
              </a:ext>
            </a:extLst>
          </p:cNvPr>
          <p:cNvSpPr/>
          <p:nvPr/>
        </p:nvSpPr>
        <p:spPr>
          <a:xfrm>
            <a:off x="230899" y="1734732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FBC1C-4794-466C-A5A4-F5ADD6EF9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10" y="986120"/>
            <a:ext cx="376139" cy="29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6643-348D-469B-B5F9-97548F5BC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74" y="904987"/>
            <a:ext cx="376139" cy="29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B04F2-D70F-458E-8762-1F88E7141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42" y="1526007"/>
            <a:ext cx="570419" cy="449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5C1EB7-9FF0-4DF9-A1F1-FDEB62541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02" y="1363741"/>
            <a:ext cx="546475" cy="43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CC036-17C6-426C-9091-F395B097E888}"/>
              </a:ext>
            </a:extLst>
          </p:cNvPr>
          <p:cNvCxnSpPr/>
          <p:nvPr/>
        </p:nvCxnSpPr>
        <p:spPr>
          <a:xfrm>
            <a:off x="925574" y="1608813"/>
            <a:ext cx="837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D6406-0F22-4DB1-9E95-D4A1BC3BF5CC}"/>
              </a:ext>
            </a:extLst>
          </p:cNvPr>
          <p:cNvCxnSpPr/>
          <p:nvPr/>
        </p:nvCxnSpPr>
        <p:spPr>
          <a:xfrm>
            <a:off x="925574" y="1865537"/>
            <a:ext cx="837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5F4D7-9C3B-48E7-AAF2-7A906EC67C88}"/>
              </a:ext>
            </a:extLst>
          </p:cNvPr>
          <p:cNvCxnSpPr>
            <a:cxnSpLocks/>
          </p:cNvCxnSpPr>
          <p:nvPr/>
        </p:nvCxnSpPr>
        <p:spPr>
          <a:xfrm>
            <a:off x="1197899" y="939722"/>
            <a:ext cx="552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E4768E-E12E-4CF8-B71A-5AC12370B035}"/>
              </a:ext>
            </a:extLst>
          </p:cNvPr>
          <p:cNvCxnSpPr/>
          <p:nvPr/>
        </p:nvCxnSpPr>
        <p:spPr>
          <a:xfrm>
            <a:off x="938458" y="1134363"/>
            <a:ext cx="837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1D219D2-8D04-486F-812C-D343F82A73A1}"/>
              </a:ext>
            </a:extLst>
          </p:cNvPr>
          <p:cNvSpPr/>
          <p:nvPr/>
        </p:nvSpPr>
        <p:spPr>
          <a:xfrm>
            <a:off x="128329" y="3108494"/>
            <a:ext cx="11897529" cy="33765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5EB3D7-4D92-485F-A472-8D0C29BB8D8A}"/>
              </a:ext>
            </a:extLst>
          </p:cNvPr>
          <p:cNvSpPr/>
          <p:nvPr/>
        </p:nvSpPr>
        <p:spPr>
          <a:xfrm rot="16200000">
            <a:off x="-1312191" y="1232936"/>
            <a:ext cx="28882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Not optimal for holistic analytics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BFDBD-2DB6-4174-B94F-C1BC1F3A9273}"/>
              </a:ext>
            </a:extLst>
          </p:cNvPr>
          <p:cNvSpPr/>
          <p:nvPr/>
        </p:nvSpPr>
        <p:spPr>
          <a:xfrm>
            <a:off x="227433" y="2113725"/>
            <a:ext cx="25518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Long cycle times – drive insights/build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418B0A-2C9A-4B71-ACF6-17D2706D063E}"/>
              </a:ext>
            </a:extLst>
          </p:cNvPr>
          <p:cNvSpPr/>
          <p:nvPr/>
        </p:nvSpPr>
        <p:spPr>
          <a:xfrm>
            <a:off x="224488" y="2350452"/>
            <a:ext cx="25518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Lack of insight – full customer/trans behavior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A457B-AD9C-49FE-9E5C-CEB949C8E83E}"/>
              </a:ext>
            </a:extLst>
          </p:cNvPr>
          <p:cNvSpPr/>
          <p:nvPr/>
        </p:nvSpPr>
        <p:spPr>
          <a:xfrm>
            <a:off x="224488" y="2590945"/>
            <a:ext cx="25518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High complexity – data storage/governance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CC5118-DAC6-4B26-9C44-56D238B145E0}"/>
              </a:ext>
            </a:extLst>
          </p:cNvPr>
          <p:cNvSpPr/>
          <p:nvPr/>
        </p:nvSpPr>
        <p:spPr>
          <a:xfrm>
            <a:off x="1665874" y="691535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Data Marts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18E5A3-CB1E-45A8-B9EA-7F5B7603F87C}"/>
              </a:ext>
            </a:extLst>
          </p:cNvPr>
          <p:cNvSpPr/>
          <p:nvPr/>
        </p:nvSpPr>
        <p:spPr>
          <a:xfrm>
            <a:off x="794647" y="1291175"/>
            <a:ext cx="14447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Data Warehouses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870970-91C7-4FB8-B2D5-2998D25ED87B}"/>
              </a:ext>
            </a:extLst>
          </p:cNvPr>
          <p:cNvSpPr/>
          <p:nvPr/>
        </p:nvSpPr>
        <p:spPr>
          <a:xfrm>
            <a:off x="128331" y="712696"/>
            <a:ext cx="2887579" cy="22475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5193A-91C3-468A-9315-B28CF3A43DD0}"/>
              </a:ext>
            </a:extLst>
          </p:cNvPr>
          <p:cNvSpPr/>
          <p:nvPr/>
        </p:nvSpPr>
        <p:spPr>
          <a:xfrm rot="16200000">
            <a:off x="-1315780" y="4669799"/>
            <a:ext cx="28882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Need for flexible BigData/AA/AI platforms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1AC41-1863-47EB-82A0-B5DE609A2674}"/>
              </a:ext>
            </a:extLst>
          </p:cNvPr>
          <p:cNvSpPr/>
          <p:nvPr/>
        </p:nvSpPr>
        <p:spPr>
          <a:xfrm>
            <a:off x="208460" y="5810593"/>
            <a:ext cx="3134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Data Science enabled – ML at scale, NLP, CS, DL, NN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2A713-5653-43CF-A6F9-8E3A4DBEBBED}"/>
              </a:ext>
            </a:extLst>
          </p:cNvPr>
          <p:cNvSpPr/>
          <p:nvPr/>
        </p:nvSpPr>
        <p:spPr>
          <a:xfrm>
            <a:off x="206836" y="6020884"/>
            <a:ext cx="31259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Ability to support newer tech/opensource, simplify DW/DM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F34B3-64D2-477A-A979-952953CB0516}"/>
              </a:ext>
            </a:extLst>
          </p:cNvPr>
          <p:cNvSpPr/>
          <p:nvPr/>
        </p:nvSpPr>
        <p:spPr>
          <a:xfrm>
            <a:off x="202438" y="6226652"/>
            <a:ext cx="3134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Develop richer models/insights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34CA49-5661-49D3-84DA-89F6E9FB0A45}"/>
              </a:ext>
            </a:extLst>
          </p:cNvPr>
          <p:cNvSpPr/>
          <p:nvPr/>
        </p:nvSpPr>
        <p:spPr>
          <a:xfrm>
            <a:off x="6908196" y="702116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Split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AC495D-8054-4B8F-9839-7B0F69441C65}"/>
              </a:ext>
            </a:extLst>
          </p:cNvPr>
          <p:cNvSpPr/>
          <p:nvPr/>
        </p:nvSpPr>
        <p:spPr>
          <a:xfrm>
            <a:off x="3423289" y="5810593"/>
            <a:ext cx="36512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Perform computations at scale, operate in parallel massively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7D9308-57E5-4922-A568-7A6CCE4082EE}"/>
              </a:ext>
            </a:extLst>
          </p:cNvPr>
          <p:cNvSpPr/>
          <p:nvPr/>
        </p:nvSpPr>
        <p:spPr>
          <a:xfrm>
            <a:off x="3423288" y="6041425"/>
            <a:ext cx="52514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Fault tolerant, easily scalable, efficient processing larger datasets, resource pooling, high availability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0F8C06-6DA2-439B-A101-4E224B4AA6D5}"/>
              </a:ext>
            </a:extLst>
          </p:cNvPr>
          <p:cNvSpPr/>
          <p:nvPr/>
        </p:nvSpPr>
        <p:spPr>
          <a:xfrm>
            <a:off x="3411246" y="6265320"/>
            <a:ext cx="43250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Complex setup/better outcome: Nodes/Cores: 32/32 Memory/Storage: 6TB/2.5PB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02192-8FBD-490A-AC12-5311127B7566}"/>
              </a:ext>
            </a:extLst>
          </p:cNvPr>
          <p:cNvSpPr/>
          <p:nvPr/>
        </p:nvSpPr>
        <p:spPr>
          <a:xfrm>
            <a:off x="6774383" y="5831317"/>
            <a:ext cx="52514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Challenges: Managing cluster membership, coordinating resource sharing, scheduling node tasks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FC1748-471B-4525-BDDF-C6300CFC01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40" y="1311709"/>
            <a:ext cx="546475" cy="43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36358-9A11-43A6-B423-7265D16CB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623" y="1440061"/>
            <a:ext cx="546475" cy="43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2788AA-F710-4429-BF68-2849D31FC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32" y="1497268"/>
            <a:ext cx="546475" cy="43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AB1D7B-8E60-4963-868F-F74ACDAF20DE}"/>
              </a:ext>
            </a:extLst>
          </p:cNvPr>
          <p:cNvCxnSpPr/>
          <p:nvPr/>
        </p:nvCxnSpPr>
        <p:spPr>
          <a:xfrm>
            <a:off x="4804977" y="1655437"/>
            <a:ext cx="837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1DE61-4607-436A-838F-4502D44050EA}"/>
              </a:ext>
            </a:extLst>
          </p:cNvPr>
          <p:cNvSpPr/>
          <p:nvPr/>
        </p:nvSpPr>
        <p:spPr>
          <a:xfrm>
            <a:off x="3967429" y="741759"/>
            <a:ext cx="8058429" cy="22475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6007E8-AB81-4335-94E4-876CC2A1EA6B}"/>
              </a:ext>
            </a:extLst>
          </p:cNvPr>
          <p:cNvSpPr/>
          <p:nvPr/>
        </p:nvSpPr>
        <p:spPr>
          <a:xfrm>
            <a:off x="5642328" y="1153267"/>
            <a:ext cx="1061197" cy="9122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Feature</a:t>
            </a:r>
          </a:p>
          <a:p>
            <a:pPr algn="ctr"/>
            <a:r>
              <a:rPr lang="en-IN" sz="900" b="1" dirty="0"/>
              <a:t>Engineering</a:t>
            </a:r>
            <a:r>
              <a:rPr lang="en-IN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7EE876-7BE9-4FDC-91E8-1513CF7C5B0C}"/>
              </a:ext>
            </a:extLst>
          </p:cNvPr>
          <p:cNvCxnSpPr>
            <a:cxnSpLocks/>
          </p:cNvCxnSpPr>
          <p:nvPr/>
        </p:nvCxnSpPr>
        <p:spPr>
          <a:xfrm>
            <a:off x="6703525" y="1658619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94E4A-72B2-47F3-B19C-25ACD3793CF5}"/>
              </a:ext>
            </a:extLst>
          </p:cNvPr>
          <p:cNvCxnSpPr>
            <a:cxnSpLocks/>
          </p:cNvCxnSpPr>
          <p:nvPr/>
        </p:nvCxnSpPr>
        <p:spPr>
          <a:xfrm flipV="1">
            <a:off x="6658556" y="1110961"/>
            <a:ext cx="490137" cy="11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CF683E-ACDD-4371-86E5-7B135DE98806}"/>
              </a:ext>
            </a:extLst>
          </p:cNvPr>
          <p:cNvCxnSpPr>
            <a:cxnSpLocks/>
          </p:cNvCxnSpPr>
          <p:nvPr/>
        </p:nvCxnSpPr>
        <p:spPr>
          <a:xfrm>
            <a:off x="6577614" y="2023755"/>
            <a:ext cx="445168" cy="272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F8C14E-9D2E-404C-B326-2B62F1C055F5}"/>
              </a:ext>
            </a:extLst>
          </p:cNvPr>
          <p:cNvSpPr/>
          <p:nvPr/>
        </p:nvSpPr>
        <p:spPr>
          <a:xfrm>
            <a:off x="7234318" y="969508"/>
            <a:ext cx="930583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F001D-85D2-4C97-BD41-6E5269606590}"/>
              </a:ext>
            </a:extLst>
          </p:cNvPr>
          <p:cNvSpPr/>
          <p:nvPr/>
        </p:nvSpPr>
        <p:spPr>
          <a:xfrm>
            <a:off x="7197902" y="1000346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Training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EE0EE2-DDEC-4136-9605-C1486ABE4D91}"/>
              </a:ext>
            </a:extLst>
          </p:cNvPr>
          <p:cNvSpPr/>
          <p:nvPr/>
        </p:nvSpPr>
        <p:spPr>
          <a:xfrm>
            <a:off x="7189907" y="1648985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9F262E-4539-4347-BCF1-5FA4769B2C00}"/>
              </a:ext>
            </a:extLst>
          </p:cNvPr>
          <p:cNvSpPr/>
          <p:nvPr/>
        </p:nvSpPr>
        <p:spPr>
          <a:xfrm>
            <a:off x="7173936" y="2350283"/>
            <a:ext cx="11479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Hold-out/A|B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D530E2-7907-4EF2-991E-1A0DBDE361AD}"/>
              </a:ext>
            </a:extLst>
          </p:cNvPr>
          <p:cNvSpPr/>
          <p:nvPr/>
        </p:nvSpPr>
        <p:spPr>
          <a:xfrm>
            <a:off x="7217206" y="1575293"/>
            <a:ext cx="930583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CC9E34-105D-4E44-9C88-19C3BA7DB084}"/>
              </a:ext>
            </a:extLst>
          </p:cNvPr>
          <p:cNvSpPr/>
          <p:nvPr/>
        </p:nvSpPr>
        <p:spPr>
          <a:xfrm>
            <a:off x="7165840" y="2353052"/>
            <a:ext cx="979529" cy="29614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73EAD5-BA5F-43FD-B9A9-43E892474BF5}"/>
              </a:ext>
            </a:extLst>
          </p:cNvPr>
          <p:cNvSpPr/>
          <p:nvPr/>
        </p:nvSpPr>
        <p:spPr>
          <a:xfrm>
            <a:off x="3986862" y="934683"/>
            <a:ext cx="1462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Historical Data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2EDB9C-17A7-46CC-8DDD-30A5F9E2C895}"/>
              </a:ext>
            </a:extLst>
          </p:cNvPr>
          <p:cNvCxnSpPr>
            <a:cxnSpLocks/>
          </p:cNvCxnSpPr>
          <p:nvPr/>
        </p:nvCxnSpPr>
        <p:spPr>
          <a:xfrm>
            <a:off x="8313815" y="1134363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06E131-FCEB-4A6C-A9D4-971B26B0BA5C}"/>
              </a:ext>
            </a:extLst>
          </p:cNvPr>
          <p:cNvCxnSpPr>
            <a:cxnSpLocks/>
          </p:cNvCxnSpPr>
          <p:nvPr/>
        </p:nvCxnSpPr>
        <p:spPr>
          <a:xfrm>
            <a:off x="8313815" y="1764762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71BB41-2AF6-4B95-9305-77DDD1311C52}"/>
              </a:ext>
            </a:extLst>
          </p:cNvPr>
          <p:cNvCxnSpPr>
            <a:cxnSpLocks/>
          </p:cNvCxnSpPr>
          <p:nvPr/>
        </p:nvCxnSpPr>
        <p:spPr>
          <a:xfrm>
            <a:off x="8313815" y="2464189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B2B7F-0842-4AB2-9E6E-A504834A1690}"/>
              </a:ext>
            </a:extLst>
          </p:cNvPr>
          <p:cNvSpPr/>
          <p:nvPr/>
        </p:nvSpPr>
        <p:spPr>
          <a:xfrm>
            <a:off x="8944619" y="997277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Results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22842F-189D-4838-BCC0-C25C6631E483}"/>
              </a:ext>
            </a:extLst>
          </p:cNvPr>
          <p:cNvSpPr/>
          <p:nvPr/>
        </p:nvSpPr>
        <p:spPr>
          <a:xfrm>
            <a:off x="8805245" y="1597951"/>
            <a:ext cx="930583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BBA62D-CD31-4064-8CCB-1472BAC2D3AE}"/>
              </a:ext>
            </a:extLst>
          </p:cNvPr>
          <p:cNvSpPr/>
          <p:nvPr/>
        </p:nvSpPr>
        <p:spPr>
          <a:xfrm>
            <a:off x="8797667" y="970985"/>
            <a:ext cx="930583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80EBB8-5E20-41FA-B6D6-1B7C778563F0}"/>
              </a:ext>
            </a:extLst>
          </p:cNvPr>
          <p:cNvSpPr/>
          <p:nvPr/>
        </p:nvSpPr>
        <p:spPr>
          <a:xfrm>
            <a:off x="8797667" y="2356259"/>
            <a:ext cx="930583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03A574-B500-405F-A6ED-2B04931D37FC}"/>
              </a:ext>
            </a:extLst>
          </p:cNvPr>
          <p:cNvSpPr/>
          <p:nvPr/>
        </p:nvSpPr>
        <p:spPr>
          <a:xfrm>
            <a:off x="8883108" y="1655437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Results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37C9F3-B742-4641-854D-CAC450246AAE}"/>
              </a:ext>
            </a:extLst>
          </p:cNvPr>
          <p:cNvSpPr/>
          <p:nvPr/>
        </p:nvSpPr>
        <p:spPr>
          <a:xfrm>
            <a:off x="8883107" y="2402163"/>
            <a:ext cx="963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Models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585F43-B870-43CF-AC56-32628D32B787}"/>
              </a:ext>
            </a:extLst>
          </p:cNvPr>
          <p:cNvCxnSpPr>
            <a:cxnSpLocks/>
          </p:cNvCxnSpPr>
          <p:nvPr/>
        </p:nvCxnSpPr>
        <p:spPr>
          <a:xfrm>
            <a:off x="9749601" y="1781338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261264E-CCC7-4B06-BEDF-EE6F4EC2F4B6}"/>
              </a:ext>
            </a:extLst>
          </p:cNvPr>
          <p:cNvSpPr/>
          <p:nvPr/>
        </p:nvSpPr>
        <p:spPr>
          <a:xfrm>
            <a:off x="10211062" y="1580334"/>
            <a:ext cx="1739239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D20236-222C-4506-AC36-F57DE2412D48}"/>
              </a:ext>
            </a:extLst>
          </p:cNvPr>
          <p:cNvSpPr/>
          <p:nvPr/>
        </p:nvSpPr>
        <p:spPr>
          <a:xfrm>
            <a:off x="10194769" y="1637244"/>
            <a:ext cx="17482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Hyperparameter tuning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2DFE28-8404-43CC-BE47-F347E1B11120}"/>
              </a:ext>
            </a:extLst>
          </p:cNvPr>
          <p:cNvSpPr/>
          <p:nvPr/>
        </p:nvSpPr>
        <p:spPr>
          <a:xfrm>
            <a:off x="4439647" y="2739982"/>
            <a:ext cx="4232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Machine Learning Process &amp; Statistics Models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7A5D5-0DB0-4B2A-A70C-BFB7BD0AAB3E}"/>
              </a:ext>
            </a:extLst>
          </p:cNvPr>
          <p:cNvSpPr/>
          <p:nvPr/>
        </p:nvSpPr>
        <p:spPr>
          <a:xfrm>
            <a:off x="10211062" y="1996342"/>
            <a:ext cx="1739239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F54B93-7FBC-4D46-A459-0DE83744E2A8}"/>
              </a:ext>
            </a:extLst>
          </p:cNvPr>
          <p:cNvSpPr/>
          <p:nvPr/>
        </p:nvSpPr>
        <p:spPr>
          <a:xfrm>
            <a:off x="10194769" y="2053252"/>
            <a:ext cx="17482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Predictive analytics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BD1CDB-034A-480F-9C9A-A383278F8444}"/>
              </a:ext>
            </a:extLst>
          </p:cNvPr>
          <p:cNvSpPr/>
          <p:nvPr/>
        </p:nvSpPr>
        <p:spPr>
          <a:xfrm>
            <a:off x="10219083" y="1131156"/>
            <a:ext cx="1739239" cy="3216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BB0EB-7A86-4BED-A065-5F09A1292E13}"/>
              </a:ext>
            </a:extLst>
          </p:cNvPr>
          <p:cNvSpPr/>
          <p:nvPr/>
        </p:nvSpPr>
        <p:spPr>
          <a:xfrm>
            <a:off x="10202790" y="1188066"/>
            <a:ext cx="17482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Improved engagement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EE0225F-FC2A-4184-AB8D-763D5922B9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3" y="1202139"/>
            <a:ext cx="546475" cy="430752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16D98A9F-9473-4456-A503-40EC4A29F380}"/>
              </a:ext>
            </a:extLst>
          </p:cNvPr>
          <p:cNvSpPr/>
          <p:nvPr/>
        </p:nvSpPr>
        <p:spPr>
          <a:xfrm>
            <a:off x="158090" y="3225191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Sources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3BBA6F-75EB-4B96-AED1-8F6232BA5A12}"/>
              </a:ext>
            </a:extLst>
          </p:cNvPr>
          <p:cNvSpPr/>
          <p:nvPr/>
        </p:nvSpPr>
        <p:spPr>
          <a:xfrm>
            <a:off x="232868" y="3366574"/>
            <a:ext cx="1270805" cy="1610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AAE456-8193-4C75-B0AF-AEDDEB207DFD}"/>
              </a:ext>
            </a:extLst>
          </p:cNvPr>
          <p:cNvSpPr/>
          <p:nvPr/>
        </p:nvSpPr>
        <p:spPr>
          <a:xfrm>
            <a:off x="199822" y="3522632"/>
            <a:ext cx="15205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Mainframe/ Midrange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4B03E9-494F-4C6A-841D-9CDF3E91D1A8}"/>
              </a:ext>
            </a:extLst>
          </p:cNvPr>
          <p:cNvSpPr/>
          <p:nvPr/>
        </p:nvSpPr>
        <p:spPr>
          <a:xfrm>
            <a:off x="227433" y="3904414"/>
            <a:ext cx="15319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Systems (SOR/SOE)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32CEAE-13B4-474A-9057-6316589EB8AB}"/>
              </a:ext>
            </a:extLst>
          </p:cNvPr>
          <p:cNvSpPr/>
          <p:nvPr/>
        </p:nvSpPr>
        <p:spPr>
          <a:xfrm>
            <a:off x="227432" y="4220419"/>
            <a:ext cx="96316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Exchanges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C0BF5C-E530-4D58-BFA3-97306EDE0379}"/>
              </a:ext>
            </a:extLst>
          </p:cNvPr>
          <p:cNvSpPr/>
          <p:nvPr/>
        </p:nvSpPr>
        <p:spPr>
          <a:xfrm>
            <a:off x="213977" y="4487231"/>
            <a:ext cx="10622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Contributors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BF15F7-A8F6-475A-BD6A-708E7B8E84FD}"/>
              </a:ext>
            </a:extLst>
          </p:cNvPr>
          <p:cNvSpPr/>
          <p:nvPr/>
        </p:nvSpPr>
        <p:spPr>
          <a:xfrm>
            <a:off x="202438" y="4728590"/>
            <a:ext cx="129563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Filesystem/ Logs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787CC2-C115-450D-A425-987FD1A3949B}"/>
              </a:ext>
            </a:extLst>
          </p:cNvPr>
          <p:cNvSpPr/>
          <p:nvPr/>
        </p:nvSpPr>
        <p:spPr>
          <a:xfrm>
            <a:off x="1572121" y="4140025"/>
            <a:ext cx="5486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ETL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F8E6AC-2DDD-4AF8-A15C-E92BC4B9A268}"/>
              </a:ext>
            </a:extLst>
          </p:cNvPr>
          <p:cNvSpPr/>
          <p:nvPr/>
        </p:nvSpPr>
        <p:spPr>
          <a:xfrm>
            <a:off x="1564002" y="4112164"/>
            <a:ext cx="381627" cy="2850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82134A-72DE-4C02-B64A-D0D9D0F4DB58}"/>
              </a:ext>
            </a:extLst>
          </p:cNvPr>
          <p:cNvSpPr/>
          <p:nvPr/>
        </p:nvSpPr>
        <p:spPr>
          <a:xfrm>
            <a:off x="2120802" y="5229927"/>
            <a:ext cx="4833440" cy="621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418BE7-9380-42FF-B3AD-44AC3A3DFAA6}"/>
              </a:ext>
            </a:extLst>
          </p:cNvPr>
          <p:cNvSpPr/>
          <p:nvPr/>
        </p:nvSpPr>
        <p:spPr>
          <a:xfrm>
            <a:off x="2126562" y="3320050"/>
            <a:ext cx="4827680" cy="18137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BE26E4-4F10-49B1-BB3F-2EFCA535A965}"/>
              </a:ext>
            </a:extLst>
          </p:cNvPr>
          <p:cNvSpPr/>
          <p:nvPr/>
        </p:nvSpPr>
        <p:spPr>
          <a:xfrm>
            <a:off x="2126562" y="3169956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Environments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337668-EE85-41FC-87A2-A717A5F2ED1F}"/>
              </a:ext>
            </a:extLst>
          </p:cNvPr>
          <p:cNvSpPr/>
          <p:nvPr/>
        </p:nvSpPr>
        <p:spPr>
          <a:xfrm>
            <a:off x="3173688" y="5141572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Analytics Zone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CA178-1553-4B06-B43E-531FC078E048}"/>
              </a:ext>
            </a:extLst>
          </p:cNvPr>
          <p:cNvSpPr/>
          <p:nvPr/>
        </p:nvSpPr>
        <p:spPr>
          <a:xfrm>
            <a:off x="2417773" y="5385267"/>
            <a:ext cx="4339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Anaconda Enterprise / Tableau / Power BI / Jupyter / Zeppelin /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8C702A-AD4F-4A4A-9F5F-1409C9560334}"/>
              </a:ext>
            </a:extLst>
          </p:cNvPr>
          <p:cNvSpPr/>
          <p:nvPr/>
        </p:nvSpPr>
        <p:spPr>
          <a:xfrm>
            <a:off x="3231600" y="5574439"/>
            <a:ext cx="2975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Hue (SQL Editor / Visualizer)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98245DC-4B49-4A03-AE26-BD6D8DF8DBF8}"/>
              </a:ext>
            </a:extLst>
          </p:cNvPr>
          <p:cNvCxnSpPr>
            <a:cxnSpLocks/>
          </p:cNvCxnSpPr>
          <p:nvPr/>
        </p:nvCxnSpPr>
        <p:spPr>
          <a:xfrm flipV="1">
            <a:off x="2016718" y="4284847"/>
            <a:ext cx="5205838" cy="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E50B12A-5E3A-45B0-AC2B-738E73767557}"/>
              </a:ext>
            </a:extLst>
          </p:cNvPr>
          <p:cNvSpPr/>
          <p:nvPr/>
        </p:nvSpPr>
        <p:spPr>
          <a:xfrm>
            <a:off x="4806519" y="3539081"/>
            <a:ext cx="820468" cy="2197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585F94-FF39-4615-A182-C7C1C0D4684D}"/>
              </a:ext>
            </a:extLst>
          </p:cNvPr>
          <p:cNvSpPr/>
          <p:nvPr/>
        </p:nvSpPr>
        <p:spPr>
          <a:xfrm>
            <a:off x="2038531" y="3387797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Development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77BC67-120F-4DDF-B757-5EB6BE384887}"/>
              </a:ext>
            </a:extLst>
          </p:cNvPr>
          <p:cNvSpPr/>
          <p:nvPr/>
        </p:nvSpPr>
        <p:spPr>
          <a:xfrm>
            <a:off x="3229731" y="3514264"/>
            <a:ext cx="674315" cy="2152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5B0BC1-BC8C-4E33-BC2F-13B781FE887E}"/>
              </a:ext>
            </a:extLst>
          </p:cNvPr>
          <p:cNvSpPr/>
          <p:nvPr/>
        </p:nvSpPr>
        <p:spPr>
          <a:xfrm>
            <a:off x="2846598" y="3382347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Tests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FBD97C-B063-411F-8F65-EADDDB250958}"/>
              </a:ext>
            </a:extLst>
          </p:cNvPr>
          <p:cNvSpPr/>
          <p:nvPr/>
        </p:nvSpPr>
        <p:spPr>
          <a:xfrm>
            <a:off x="2171832" y="3495462"/>
            <a:ext cx="975674" cy="22849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A0508D-52F6-4D76-8E85-2CE48540D8E8}"/>
              </a:ext>
            </a:extLst>
          </p:cNvPr>
          <p:cNvSpPr/>
          <p:nvPr/>
        </p:nvSpPr>
        <p:spPr>
          <a:xfrm>
            <a:off x="4610109" y="3393840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Production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65CA4C-861A-408E-86D5-616CD68A5016}"/>
              </a:ext>
            </a:extLst>
          </p:cNvPr>
          <p:cNvSpPr/>
          <p:nvPr/>
        </p:nvSpPr>
        <p:spPr>
          <a:xfrm>
            <a:off x="2171832" y="4080913"/>
            <a:ext cx="4633496" cy="9474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790CFB-1B07-4E07-B0F3-E50C38CFC327}"/>
              </a:ext>
            </a:extLst>
          </p:cNvPr>
          <p:cNvSpPr/>
          <p:nvPr/>
        </p:nvSpPr>
        <p:spPr>
          <a:xfrm>
            <a:off x="1891600" y="3957576"/>
            <a:ext cx="2983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Exploration…Clean, Trusted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675FB4-2AD0-4AE7-B95F-E15BB1756858}"/>
              </a:ext>
            </a:extLst>
          </p:cNvPr>
          <p:cNvSpPr/>
          <p:nvPr/>
        </p:nvSpPr>
        <p:spPr>
          <a:xfrm>
            <a:off x="2180506" y="4284847"/>
            <a:ext cx="9892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Data Quality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E9FDED-923F-48EC-B21C-A3A3752F8BDA}"/>
              </a:ext>
            </a:extLst>
          </p:cNvPr>
          <p:cNvSpPr/>
          <p:nvPr/>
        </p:nvSpPr>
        <p:spPr>
          <a:xfrm>
            <a:off x="2170296" y="4533528"/>
            <a:ext cx="10979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Data Catalog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9D539C-5716-4014-ACD7-15B320776CAA}"/>
              </a:ext>
            </a:extLst>
          </p:cNvPr>
          <p:cNvSpPr/>
          <p:nvPr/>
        </p:nvSpPr>
        <p:spPr>
          <a:xfrm>
            <a:off x="2174702" y="4797968"/>
            <a:ext cx="11695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Data Security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BF81310-D7BF-4900-ACED-4FFCABE019EB}"/>
              </a:ext>
            </a:extLst>
          </p:cNvPr>
          <p:cNvSpPr/>
          <p:nvPr/>
        </p:nvSpPr>
        <p:spPr>
          <a:xfrm>
            <a:off x="3682805" y="4375160"/>
            <a:ext cx="25292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Analysts &amp; Data Scientists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54518-0D35-4FB4-A1FD-44491E075B48}"/>
              </a:ext>
            </a:extLst>
          </p:cNvPr>
          <p:cNvSpPr/>
          <p:nvPr/>
        </p:nvSpPr>
        <p:spPr>
          <a:xfrm>
            <a:off x="3689096" y="4573345"/>
            <a:ext cx="31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Model development, Machine learning, Portfolio analytics, Measurements, insights &amp; monetization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6CF1E0-CBB8-4F6B-AB63-FDF915058987}"/>
              </a:ext>
            </a:extLst>
          </p:cNvPr>
          <p:cNvCxnSpPr>
            <a:cxnSpLocks/>
          </p:cNvCxnSpPr>
          <p:nvPr/>
        </p:nvCxnSpPr>
        <p:spPr>
          <a:xfrm>
            <a:off x="4597031" y="4977081"/>
            <a:ext cx="0" cy="3281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7E5DFD8-3074-4801-809C-A10AD731C78F}"/>
              </a:ext>
            </a:extLst>
          </p:cNvPr>
          <p:cNvSpPr/>
          <p:nvPr/>
        </p:nvSpPr>
        <p:spPr>
          <a:xfrm>
            <a:off x="7993447" y="3200734"/>
            <a:ext cx="3934960" cy="2067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3C201D-14ED-4E83-AC44-93DCBA4F7B0E}"/>
              </a:ext>
            </a:extLst>
          </p:cNvPr>
          <p:cNvSpPr/>
          <p:nvPr/>
        </p:nvSpPr>
        <p:spPr>
          <a:xfrm>
            <a:off x="5560492" y="3360587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DR/BC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AEF98E9-2404-4CDF-929D-DA6A19737CAA}"/>
              </a:ext>
            </a:extLst>
          </p:cNvPr>
          <p:cNvSpPr/>
          <p:nvPr/>
        </p:nvSpPr>
        <p:spPr>
          <a:xfrm>
            <a:off x="4019735" y="3498182"/>
            <a:ext cx="674315" cy="2397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D9C66D-6619-4399-A789-112D02CAB924}"/>
              </a:ext>
            </a:extLst>
          </p:cNvPr>
          <p:cNvSpPr/>
          <p:nvPr/>
        </p:nvSpPr>
        <p:spPr>
          <a:xfrm>
            <a:off x="3648117" y="3380174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POC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E8FF691-9B03-43B2-AF30-379EEAECF469}"/>
              </a:ext>
            </a:extLst>
          </p:cNvPr>
          <p:cNvSpPr/>
          <p:nvPr/>
        </p:nvSpPr>
        <p:spPr>
          <a:xfrm>
            <a:off x="122311" y="5143514"/>
            <a:ext cx="1543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Structured &amp; Unstructured 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62FAA8-B7AC-43FA-A1AF-4F9C0ABF63AE}"/>
              </a:ext>
            </a:extLst>
          </p:cNvPr>
          <p:cNvSpPr/>
          <p:nvPr/>
        </p:nvSpPr>
        <p:spPr>
          <a:xfrm>
            <a:off x="7978471" y="3181514"/>
            <a:ext cx="3949936" cy="26290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1B78EF-4134-42F6-AAFA-7BE2AFA4AE0E}"/>
              </a:ext>
            </a:extLst>
          </p:cNvPr>
          <p:cNvSpPr/>
          <p:nvPr/>
        </p:nvSpPr>
        <p:spPr>
          <a:xfrm>
            <a:off x="7253129" y="3333914"/>
            <a:ext cx="389074" cy="23052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03756E-AB80-434B-B525-6AF39B96B208}"/>
              </a:ext>
            </a:extLst>
          </p:cNvPr>
          <p:cNvSpPr/>
          <p:nvPr/>
        </p:nvSpPr>
        <p:spPr>
          <a:xfrm rot="16200000">
            <a:off x="6593749" y="4259472"/>
            <a:ext cx="169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Flume </a:t>
            </a:r>
            <a:r>
              <a:rPr lang="en-US" sz="1800" b="1" dirty="0"/>
              <a:t>Kafka</a:t>
            </a:r>
            <a:r>
              <a:rPr lang="en-US" sz="1050" dirty="0"/>
              <a:t> Sqoop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F3EF91-0C2E-402E-B6A4-7CEBEC0201CD}"/>
              </a:ext>
            </a:extLst>
          </p:cNvPr>
          <p:cNvCxnSpPr>
            <a:cxnSpLocks/>
          </p:cNvCxnSpPr>
          <p:nvPr/>
        </p:nvCxnSpPr>
        <p:spPr>
          <a:xfrm flipV="1">
            <a:off x="7665102" y="4281557"/>
            <a:ext cx="337314" cy="3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F2394B-F9EA-49D4-A721-E95DBB71A105}"/>
              </a:ext>
            </a:extLst>
          </p:cNvPr>
          <p:cNvSpPr/>
          <p:nvPr/>
        </p:nvSpPr>
        <p:spPr>
          <a:xfrm>
            <a:off x="5794097" y="3495882"/>
            <a:ext cx="1082214" cy="26014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95CE3D5-879F-400E-B128-BAE4993B5DA6}"/>
              </a:ext>
            </a:extLst>
          </p:cNvPr>
          <p:cNvSpPr/>
          <p:nvPr/>
        </p:nvSpPr>
        <p:spPr>
          <a:xfrm>
            <a:off x="7985959" y="5594214"/>
            <a:ext cx="3934960" cy="2067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Cassandra | Aerospike | MongoDB | HDP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7D6BFB8-2179-448B-9F7A-FAD099A1F7CF}"/>
              </a:ext>
            </a:extLst>
          </p:cNvPr>
          <p:cNvSpPr/>
          <p:nvPr/>
        </p:nvSpPr>
        <p:spPr>
          <a:xfrm>
            <a:off x="7985959" y="3399208"/>
            <a:ext cx="307946" cy="21950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E865D4-4EA0-44EF-AB6E-88699130D7BD}"/>
              </a:ext>
            </a:extLst>
          </p:cNvPr>
          <p:cNvSpPr/>
          <p:nvPr/>
        </p:nvSpPr>
        <p:spPr>
          <a:xfrm rot="16200000">
            <a:off x="7338440" y="4319704"/>
            <a:ext cx="1668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Hadoop </a:t>
            </a:r>
            <a:r>
              <a:rPr lang="en-US" sz="1600" b="1" dirty="0"/>
              <a:t>HDFS</a:t>
            </a:r>
            <a:endParaRPr lang="en-US" sz="105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084D2B-857A-4A3B-AEC7-087FDE7E9394}"/>
              </a:ext>
            </a:extLst>
          </p:cNvPr>
          <p:cNvSpPr/>
          <p:nvPr/>
        </p:nvSpPr>
        <p:spPr>
          <a:xfrm>
            <a:off x="8294971" y="3407470"/>
            <a:ext cx="280019" cy="19227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2A9ECF7-B557-4A14-AB75-66067D2EA187}"/>
              </a:ext>
            </a:extLst>
          </p:cNvPr>
          <p:cNvSpPr/>
          <p:nvPr/>
        </p:nvSpPr>
        <p:spPr>
          <a:xfrm rot="16200000">
            <a:off x="7647452" y="4327966"/>
            <a:ext cx="1668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Hadoop </a:t>
            </a:r>
            <a:r>
              <a:rPr lang="en-US" sz="1600" b="1" dirty="0"/>
              <a:t>YARN</a:t>
            </a:r>
            <a:endParaRPr lang="en-US" sz="105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8706DF-9FE9-46BD-9E71-BF7101B89A4C}"/>
              </a:ext>
            </a:extLst>
          </p:cNvPr>
          <p:cNvSpPr/>
          <p:nvPr/>
        </p:nvSpPr>
        <p:spPr>
          <a:xfrm>
            <a:off x="8581009" y="3414800"/>
            <a:ext cx="221980" cy="11988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408AD81-494C-472C-A0A4-05803509809D}"/>
              </a:ext>
            </a:extLst>
          </p:cNvPr>
          <p:cNvSpPr/>
          <p:nvPr/>
        </p:nvSpPr>
        <p:spPr>
          <a:xfrm rot="16200000">
            <a:off x="8207333" y="3871350"/>
            <a:ext cx="8851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Hadoop </a:t>
            </a:r>
            <a:r>
              <a:rPr lang="en-US" sz="900" b="1" dirty="0"/>
              <a:t>MR</a:t>
            </a:r>
            <a:endParaRPr lang="en-US" sz="105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53E894-7DD2-4D2C-A341-A0B550122FA9}"/>
              </a:ext>
            </a:extLst>
          </p:cNvPr>
          <p:cNvSpPr/>
          <p:nvPr/>
        </p:nvSpPr>
        <p:spPr>
          <a:xfrm>
            <a:off x="8281527" y="5339824"/>
            <a:ext cx="3639392" cy="2291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HBase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5F847E-5383-46D9-AF80-B6B64D66E806}"/>
              </a:ext>
            </a:extLst>
          </p:cNvPr>
          <p:cNvSpPr/>
          <p:nvPr/>
        </p:nvSpPr>
        <p:spPr>
          <a:xfrm>
            <a:off x="8822438" y="3432700"/>
            <a:ext cx="3050486" cy="2109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STORM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363648-4809-4733-A5E5-CB4665F65EC4}"/>
              </a:ext>
            </a:extLst>
          </p:cNvPr>
          <p:cNvSpPr/>
          <p:nvPr/>
        </p:nvSpPr>
        <p:spPr>
          <a:xfrm>
            <a:off x="8822438" y="3656810"/>
            <a:ext cx="3050486" cy="2109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Lucene | </a:t>
            </a:r>
            <a:r>
              <a:rPr lang="en-US" sz="1000" b="1" dirty="0" err="1">
                <a:solidFill>
                  <a:schemeClr val="tx1"/>
                </a:solidFill>
              </a:rPr>
              <a:t>Solr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4E44F95-558F-4DDE-BAA4-5EFA9F2F3CBC}"/>
              </a:ext>
            </a:extLst>
          </p:cNvPr>
          <p:cNvSpPr/>
          <p:nvPr/>
        </p:nvSpPr>
        <p:spPr>
          <a:xfrm>
            <a:off x="8574990" y="4624824"/>
            <a:ext cx="3340999" cy="714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2400" b="1" dirty="0">
                <a:solidFill>
                  <a:schemeClr val="tx1"/>
                </a:solidFill>
              </a:rPr>
              <a:t>Spark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 defTabSz="914126" eaLnBrk="0" hangingPunct="0"/>
            <a:r>
              <a:rPr lang="en-US" sz="1000" b="1" dirty="0"/>
              <a:t>Streaming | SQL | </a:t>
            </a:r>
            <a:r>
              <a:rPr lang="en-US" sz="1000" b="1" dirty="0" err="1"/>
              <a:t>MLlib</a:t>
            </a:r>
            <a:r>
              <a:rPr lang="en-US" sz="1000" b="1" dirty="0"/>
              <a:t> | GraphX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9A2A39C-185A-4CA2-95A5-3E997427A8D8}"/>
              </a:ext>
            </a:extLst>
          </p:cNvPr>
          <p:cNvSpPr/>
          <p:nvPr/>
        </p:nvSpPr>
        <p:spPr>
          <a:xfrm>
            <a:off x="8808870" y="3893016"/>
            <a:ext cx="955179" cy="7381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Mahout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10E40B-2D32-48C8-BC06-76773E8728D0}"/>
              </a:ext>
            </a:extLst>
          </p:cNvPr>
          <p:cNvSpPr/>
          <p:nvPr/>
        </p:nvSpPr>
        <p:spPr>
          <a:xfrm>
            <a:off x="9776369" y="3887950"/>
            <a:ext cx="1113001" cy="7381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 err="1">
                <a:solidFill>
                  <a:schemeClr val="tx1"/>
                </a:solidFill>
              </a:rPr>
              <a:t>Hawq</a:t>
            </a:r>
            <a:r>
              <a:rPr lang="en-US" sz="1000" b="1" dirty="0">
                <a:solidFill>
                  <a:schemeClr val="tx1"/>
                </a:solidFill>
              </a:rPr>
              <a:t> | Hive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438294-07AF-49A7-93BB-A68D0F1F3356}"/>
              </a:ext>
            </a:extLst>
          </p:cNvPr>
          <p:cNvSpPr/>
          <p:nvPr/>
        </p:nvSpPr>
        <p:spPr>
          <a:xfrm>
            <a:off x="10889370" y="3876047"/>
            <a:ext cx="998265" cy="7381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r>
              <a:rPr lang="en-US" sz="1000" b="1" dirty="0">
                <a:solidFill>
                  <a:schemeClr val="tx1"/>
                </a:solidFill>
              </a:rPr>
              <a:t>Pig | Scripts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94B47A-8A7A-444F-9748-90F59E5BE01D}"/>
              </a:ext>
            </a:extLst>
          </p:cNvPr>
          <p:cNvCxnSpPr>
            <a:cxnSpLocks/>
          </p:cNvCxnSpPr>
          <p:nvPr/>
        </p:nvCxnSpPr>
        <p:spPr>
          <a:xfrm>
            <a:off x="3062943" y="1601241"/>
            <a:ext cx="898183" cy="7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28ADDB3-654F-4A4B-8CD6-FA5C9712A8D8}"/>
              </a:ext>
            </a:extLst>
          </p:cNvPr>
          <p:cNvSpPr/>
          <p:nvPr/>
        </p:nvSpPr>
        <p:spPr>
          <a:xfrm>
            <a:off x="3190489" y="1365840"/>
            <a:ext cx="729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Optimal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A71CF5F-6D6A-4675-A323-631A5FE6D990}"/>
              </a:ext>
            </a:extLst>
          </p:cNvPr>
          <p:cNvCxnSpPr>
            <a:cxnSpLocks/>
          </p:cNvCxnSpPr>
          <p:nvPr/>
        </p:nvCxnSpPr>
        <p:spPr>
          <a:xfrm>
            <a:off x="3493706" y="1645070"/>
            <a:ext cx="14388" cy="133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ooter Placeholder 125"/>
          <p:cNvSpPr>
            <a:spLocks noGrp="1"/>
          </p:cNvSpPr>
          <p:nvPr>
            <p:ph type="ftr" sz="quarter" idx="11"/>
          </p:nvPr>
        </p:nvSpPr>
        <p:spPr>
          <a:xfrm>
            <a:off x="4038600" y="6465534"/>
            <a:ext cx="4114800" cy="365125"/>
          </a:xfrm>
        </p:spPr>
        <p:txBody>
          <a:bodyPr/>
          <a:lstStyle/>
          <a:p>
            <a:r>
              <a:rPr lang="en-US" dirty="0"/>
              <a:t>Mansoor.MohamedSalihu@gmail.com |  Digital Transformation</a:t>
            </a: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>
          <a:xfrm>
            <a:off x="8610600" y="6465534"/>
            <a:ext cx="2743200" cy="365125"/>
          </a:xfrm>
        </p:spPr>
        <p:txBody>
          <a:bodyPr/>
          <a:lstStyle/>
          <a:p>
            <a:fld id="{CBD4CA42-DD91-4FF0-A070-FE15A3ACAD00}" type="slidenum">
              <a:rPr lang="en-US" smtClean="0"/>
              <a:t>9</a:t>
            </a:fld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7F8E6AC-2DDD-4AF8-A15C-E92BC4B9A268}"/>
              </a:ext>
            </a:extLst>
          </p:cNvPr>
          <p:cNvSpPr/>
          <p:nvPr/>
        </p:nvSpPr>
        <p:spPr>
          <a:xfrm>
            <a:off x="1551637" y="3718732"/>
            <a:ext cx="430296" cy="3102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7F8E6AC-2DDD-4AF8-A15C-E92BC4B9A268}"/>
              </a:ext>
            </a:extLst>
          </p:cNvPr>
          <p:cNvSpPr/>
          <p:nvPr/>
        </p:nvSpPr>
        <p:spPr>
          <a:xfrm>
            <a:off x="1551637" y="4539343"/>
            <a:ext cx="393992" cy="2939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A5B0BC1-BC8C-4E33-BC2F-13B781FE887E}"/>
              </a:ext>
            </a:extLst>
          </p:cNvPr>
          <p:cNvSpPr/>
          <p:nvPr/>
        </p:nvSpPr>
        <p:spPr>
          <a:xfrm>
            <a:off x="1141283" y="3712724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OLAP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A5B0BC1-BC8C-4E33-BC2F-13B781FE887E}"/>
              </a:ext>
            </a:extLst>
          </p:cNvPr>
          <p:cNvSpPr/>
          <p:nvPr/>
        </p:nvSpPr>
        <p:spPr>
          <a:xfrm>
            <a:off x="1169531" y="4557687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HMA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A5B0BC1-BC8C-4E33-BC2F-13B781FE887E}"/>
              </a:ext>
            </a:extLst>
          </p:cNvPr>
          <p:cNvSpPr/>
          <p:nvPr/>
        </p:nvSpPr>
        <p:spPr>
          <a:xfrm>
            <a:off x="1172399" y="4982437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HTAP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F8E6AC-2DDD-4AF8-A15C-E92BC4B9A268}"/>
              </a:ext>
            </a:extLst>
          </p:cNvPr>
          <p:cNvSpPr/>
          <p:nvPr/>
        </p:nvSpPr>
        <p:spPr>
          <a:xfrm>
            <a:off x="1551638" y="4950710"/>
            <a:ext cx="393992" cy="3017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5B0BC1-BC8C-4E33-BC2F-13B781FE887E}"/>
              </a:ext>
            </a:extLst>
          </p:cNvPr>
          <p:cNvSpPr/>
          <p:nvPr/>
        </p:nvSpPr>
        <p:spPr>
          <a:xfrm>
            <a:off x="1144218" y="3400114"/>
            <a:ext cx="1237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OLTP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F8E6AC-2DDD-4AF8-A15C-E92BC4B9A268}"/>
              </a:ext>
            </a:extLst>
          </p:cNvPr>
          <p:cNvSpPr/>
          <p:nvPr/>
        </p:nvSpPr>
        <p:spPr>
          <a:xfrm>
            <a:off x="1569413" y="3329113"/>
            <a:ext cx="378930" cy="2833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eaLnBrk="0" hangingPunct="0"/>
            <a:endParaRPr 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1791</Words>
  <Application>Microsoft Office PowerPoint</Application>
  <PresentationFormat>Widescreen</PresentationFormat>
  <Paragraphs>448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Gotham Bold</vt:lpstr>
      <vt:lpstr>Helvetica</vt:lpstr>
      <vt:lpstr>Segoe UI</vt:lpstr>
      <vt:lpstr>Times New Roman</vt:lpstr>
      <vt:lpstr>Wingdings</vt:lpstr>
      <vt:lpstr>Office Theme</vt:lpstr>
      <vt:lpstr>Scaled Digital Engineering addresses these trends</vt:lpstr>
      <vt:lpstr>Digital Transformation needs focus on six core tenets</vt:lpstr>
      <vt:lpstr>Modernization patterns</vt:lpstr>
      <vt:lpstr>Prioritize modernization using the A-B-C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 Mohamed Salihu</dc:creator>
  <cp:lastModifiedBy>Mansoor Mohamed Salihu</cp:lastModifiedBy>
  <cp:revision>82</cp:revision>
  <dcterms:created xsi:type="dcterms:W3CDTF">2019-03-07T23:03:33Z</dcterms:created>
  <dcterms:modified xsi:type="dcterms:W3CDTF">2019-07-17T22:25:03Z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6eb2b902-497d-43da-bf62-d3a015af3c1d</vt:lpwstr>
  </property>
  <property fmtid="{D5CDD505-2E9C-101B-9397-08002B2CF9AE}" pid="3" name="HCLClassification">
    <vt:lpwstr>null</vt:lpwstr>
  </property>
</Properties>
</file>