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4"/>
  </p:notesMasterIdLst>
  <p:sldIdLst>
    <p:sldId id="346" r:id="rId2"/>
    <p:sldId id="256" r:id="rId3"/>
    <p:sldId id="375" r:id="rId4"/>
    <p:sldId id="356" r:id="rId5"/>
    <p:sldId id="357" r:id="rId6"/>
    <p:sldId id="358" r:id="rId7"/>
    <p:sldId id="371" r:id="rId8"/>
    <p:sldId id="372" r:id="rId9"/>
    <p:sldId id="359" r:id="rId10"/>
    <p:sldId id="360" r:id="rId11"/>
    <p:sldId id="361" r:id="rId12"/>
    <p:sldId id="362" r:id="rId13"/>
    <p:sldId id="363" r:id="rId14"/>
    <p:sldId id="373" r:id="rId15"/>
    <p:sldId id="364" r:id="rId16"/>
    <p:sldId id="365" r:id="rId17"/>
    <p:sldId id="366" r:id="rId18"/>
    <p:sldId id="367" r:id="rId19"/>
    <p:sldId id="374" r:id="rId20"/>
    <p:sldId id="369" r:id="rId21"/>
    <p:sldId id="370" r:id="rId22"/>
    <p:sldId id="34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1A3"/>
    <a:srgbClr val="808080"/>
    <a:srgbClr val="005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71033" autoAdjust="0"/>
  </p:normalViewPr>
  <p:slideViewPr>
    <p:cSldViewPr snapToGrid="0">
      <p:cViewPr varScale="1">
        <p:scale>
          <a:sx n="51" d="100"/>
          <a:sy n="51" d="100"/>
        </p:scale>
        <p:origin x="1392" y="102"/>
      </p:cViewPr>
      <p:guideLst/>
    </p:cSldViewPr>
  </p:slideViewPr>
  <p:outlineViewPr>
    <p:cViewPr>
      <p:scale>
        <a:sx n="33" d="100"/>
        <a:sy n="33" d="100"/>
      </p:scale>
      <p:origin x="0" y="-134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C4D06-021B-134C-907A-B18B6A71183B}"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3B5A7-9584-6843-A2CE-D53C639DE4CF}" type="slidenum">
              <a:rPr lang="en-US" smtClean="0"/>
              <a:t>‹#›</a:t>
            </a:fld>
            <a:endParaRPr lang="en-US"/>
          </a:p>
        </p:txBody>
      </p:sp>
    </p:spTree>
    <p:extLst>
      <p:ext uri="{BB962C8B-B14F-4D97-AF65-F5344CB8AC3E}">
        <p14:creationId xmlns:p14="http://schemas.microsoft.com/office/powerpoint/2010/main" val="149325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omi.com/wp-content/uploads/The-Ultimate-Salesforce-Integration-Guide.pdf"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salesforce.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BD3B5A7-9584-6843-A2CE-D53C639DE4CF}" type="slidenum">
              <a:rPr lang="en-US" smtClean="0"/>
              <a:t>1</a:t>
            </a:fld>
            <a:endParaRPr lang="en-US"/>
          </a:p>
        </p:txBody>
      </p:sp>
    </p:spTree>
    <p:extLst>
      <p:ext uri="{BB962C8B-B14F-4D97-AF65-F5344CB8AC3E}">
        <p14:creationId xmlns:p14="http://schemas.microsoft.com/office/powerpoint/2010/main" val="4236336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0" dirty="0"/>
              <a:t>Two major focus tools are:</a:t>
            </a:r>
          </a:p>
          <a:p>
            <a:r>
              <a:rPr lang="en-US" b="1" dirty="0"/>
              <a:t>Integration</a:t>
            </a:r>
          </a:p>
          <a:p>
            <a:pPr marL="171450" indent="-171450">
              <a:buFontTx/>
              <a:buChar char="-"/>
            </a:pPr>
            <a:r>
              <a:rPr lang="en-US" dirty="0"/>
              <a:t>Signup for Twilio tenants using corporate credentials</a:t>
            </a:r>
          </a:p>
          <a:p>
            <a:pPr marL="171450" indent="-171450">
              <a:buFontTx/>
              <a:buChar char="-"/>
            </a:pPr>
            <a:r>
              <a:rPr lang="en-US" dirty="0"/>
              <a:t>Setup Org and Account structure</a:t>
            </a:r>
            <a:endParaRPr lang="en-US" sz="1200" kern="1200" dirty="0">
              <a:solidFill>
                <a:schemeClr val="tx1"/>
              </a:solidFill>
              <a:latin typeface="+mn-lt"/>
              <a:ea typeface="+mn-ea"/>
              <a:cs typeface="+mn-cs"/>
            </a:endParaRPr>
          </a:p>
          <a:p>
            <a:pPr marL="171450" indent="-171450">
              <a:buFontTx/>
              <a:buChar char="-"/>
            </a:pPr>
            <a:r>
              <a:rPr lang="en-US" sz="1200" kern="1200" dirty="0">
                <a:solidFill>
                  <a:schemeClr val="tx1"/>
                </a:solidFill>
                <a:latin typeface="+mn-lt"/>
                <a:ea typeface="+mn-ea"/>
                <a:cs typeface="+mn-cs"/>
              </a:rPr>
              <a:t>Setup Security Key and configure with Password i.e. </a:t>
            </a:r>
            <a:r>
              <a:rPr lang="en-US" sz="1200" kern="1200" dirty="0" err="1">
                <a:solidFill>
                  <a:schemeClr val="tx1"/>
                </a:solidFill>
                <a:latin typeface="+mn-lt"/>
                <a:ea typeface="+mn-ea"/>
                <a:cs typeface="+mn-cs"/>
              </a:rPr>
              <a:t>Password+Security</a:t>
            </a:r>
            <a:r>
              <a:rPr lang="en-US" sz="1200" kern="1200" dirty="0">
                <a:solidFill>
                  <a:schemeClr val="tx1"/>
                </a:solidFill>
                <a:latin typeface="+mn-lt"/>
                <a:ea typeface="+mn-ea"/>
                <a:cs typeface="+mn-cs"/>
              </a:rPr>
              <a:t> Token</a:t>
            </a:r>
          </a:p>
          <a:p>
            <a:pPr marL="171450" indent="-171450">
              <a:buFontTx/>
              <a:buChar char="-"/>
            </a:pPr>
            <a:r>
              <a:rPr lang="en-US" sz="1200" kern="1200" dirty="0" err="1">
                <a:solidFill>
                  <a:schemeClr val="tx1"/>
                </a:solidFill>
                <a:latin typeface="+mn-lt"/>
                <a:ea typeface="+mn-ea"/>
                <a:cs typeface="+mn-cs"/>
              </a:rPr>
              <a:t>AtomSphere</a:t>
            </a:r>
            <a:r>
              <a:rPr lang="en-US" sz="1200" kern="1200" dirty="0">
                <a:solidFill>
                  <a:schemeClr val="tx1"/>
                </a:solidFill>
                <a:latin typeface="+mn-lt"/>
                <a:ea typeface="+mn-ea"/>
                <a:cs typeface="+mn-cs"/>
              </a:rPr>
              <a:t>, Atom, Molecule, Atom Cloud provides the Integration richness!</a:t>
            </a:r>
          </a:p>
          <a:p>
            <a:pPr marL="171450" indent="-171450">
              <a:buFontTx/>
              <a:buChar char="-"/>
            </a:pPr>
            <a:r>
              <a:rPr lang="en-US" sz="1200" kern="1200" dirty="0">
                <a:solidFill>
                  <a:schemeClr val="tx1"/>
                </a:solidFill>
                <a:latin typeface="+mn-lt"/>
                <a:ea typeface="+mn-ea"/>
                <a:cs typeface="+mn-cs"/>
              </a:rPr>
              <a:t>Runs on sophisticated Atom/Molecule engines</a:t>
            </a:r>
          </a:p>
          <a:p>
            <a:pPr marL="171450" indent="-171450">
              <a:buFontTx/>
              <a:buChar char="-"/>
            </a:pPr>
            <a:r>
              <a:rPr lang="en-US" sz="1200" kern="1200" dirty="0">
                <a:solidFill>
                  <a:schemeClr val="tx1"/>
                </a:solidFill>
                <a:latin typeface="+mn-lt"/>
                <a:ea typeface="+mn-ea"/>
                <a:cs typeface="+mn-cs"/>
              </a:rPr>
              <a:t>Provides all major industry leading Connectors and Shapes for the processes</a:t>
            </a:r>
          </a:p>
          <a:p>
            <a:pPr marL="0" indent="0">
              <a:buFontTx/>
              <a:buNone/>
            </a:pPr>
            <a:endParaRPr lang="en-US" dirty="0"/>
          </a:p>
          <a:p>
            <a:pPr marL="0" indent="0">
              <a:buFontTx/>
              <a:buNone/>
            </a:pPr>
            <a:r>
              <a:rPr lang="en-US" b="1" dirty="0"/>
              <a:t>Flow</a:t>
            </a:r>
          </a:p>
          <a:p>
            <a:pPr marL="171450" indent="-171450">
              <a:buFontTx/>
              <a:buChar char="-"/>
            </a:pPr>
            <a:r>
              <a:rPr lang="en-US" dirty="0"/>
              <a:t>Requires a separate setup and signup</a:t>
            </a:r>
          </a:p>
          <a:p>
            <a:pPr marL="171450" indent="-171450">
              <a:buFontTx/>
              <a:buChar char="-"/>
            </a:pPr>
            <a:r>
              <a:rPr lang="en-US" dirty="0"/>
              <a:t>Explain RWD, RIA, Web 2.0, </a:t>
            </a:r>
            <a:r>
              <a:rPr lang="en-US" dirty="0" err="1"/>
              <a:t>Lowcode</a:t>
            </a:r>
            <a:r>
              <a:rPr lang="en-US" dirty="0"/>
              <a:t> concepts</a:t>
            </a:r>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10</a:t>
            </a:fld>
            <a:endParaRPr lang="en-US"/>
          </a:p>
        </p:txBody>
      </p:sp>
    </p:spTree>
    <p:extLst>
      <p:ext uri="{BB962C8B-B14F-4D97-AF65-F5344CB8AC3E}">
        <p14:creationId xmlns:p14="http://schemas.microsoft.com/office/powerpoint/2010/main" val="83259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1" dirty="0"/>
              <a:t>Entry Criteria</a:t>
            </a:r>
          </a:p>
          <a:p>
            <a:pPr marL="171450" indent="-171450">
              <a:buFontTx/>
              <a:buChar char="-"/>
            </a:pPr>
            <a:r>
              <a:rPr lang="en-US" b="0" dirty="0"/>
              <a:t>These are the set of entry criteria and in our parameters that we understood, please validate</a:t>
            </a:r>
          </a:p>
          <a:p>
            <a:pPr marL="171450" indent="-171450">
              <a:buFontTx/>
              <a:buChar char="-"/>
            </a:pPr>
            <a:r>
              <a:rPr lang="en-US" b="1" dirty="0" err="1"/>
              <a:t>PoC</a:t>
            </a:r>
            <a:r>
              <a:rPr lang="en-US" b="1" dirty="0"/>
              <a:t> Approaches</a:t>
            </a:r>
          </a:p>
          <a:p>
            <a:pPr marL="171450" lvl="0" indent="-171450">
              <a:buFontTx/>
              <a:buChar char="-"/>
            </a:pPr>
            <a:r>
              <a:rPr lang="en-US" b="0" dirty="0"/>
              <a:t>Bottom Up Approach</a:t>
            </a:r>
          </a:p>
          <a:p>
            <a:pPr marL="628650" lvl="1" indent="-171450">
              <a:buFontTx/>
              <a:buChar char="-"/>
            </a:pPr>
            <a:r>
              <a:rPr lang="en-US" b="0" dirty="0"/>
              <a:t>Setup Connectors (Salesforce, MySQL, Twilio) first</a:t>
            </a:r>
          </a:p>
          <a:p>
            <a:pPr marL="171450" lvl="0" indent="-171450">
              <a:buFontTx/>
              <a:buChar char="-"/>
            </a:pPr>
            <a:r>
              <a:rPr lang="en-US" b="0" dirty="0"/>
              <a:t>Top Down Approach</a:t>
            </a:r>
          </a:p>
          <a:p>
            <a:pPr marL="628650" lvl="1" indent="-171450">
              <a:buFontTx/>
              <a:buChar char="-"/>
            </a:pPr>
            <a:r>
              <a:rPr lang="en-US" b="0" dirty="0"/>
              <a:t>Start </a:t>
            </a:r>
            <a:r>
              <a:rPr lang="en-US" b="0" dirty="0" err="1"/>
              <a:t>Boomi</a:t>
            </a:r>
            <a:r>
              <a:rPr lang="en-US" b="0" dirty="0"/>
              <a:t> Integration and Flow first</a:t>
            </a:r>
          </a:p>
          <a:p>
            <a:pPr marL="171450" lvl="0" indent="-171450">
              <a:buFontTx/>
              <a:buChar char="-"/>
            </a:pPr>
            <a:r>
              <a:rPr lang="en-US" b="0" dirty="0"/>
              <a:t>Hybrid Approach</a:t>
            </a:r>
          </a:p>
          <a:p>
            <a:pPr marL="628650" lvl="1" indent="-171450">
              <a:buFontTx/>
              <a:buChar char="-"/>
            </a:pPr>
            <a:r>
              <a:rPr lang="en-US" b="0" dirty="0"/>
              <a:t>Perform tasks as become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indent="0">
              <a:buFontTx/>
              <a:buNone/>
            </a:pPr>
            <a:r>
              <a:rPr lang="en-US" b="1" dirty="0"/>
              <a:t>Exit/Success Criteria</a:t>
            </a:r>
          </a:p>
          <a:p>
            <a:pPr marL="171450" indent="-171450">
              <a:buFontTx/>
              <a:buChar char="-"/>
            </a:pPr>
            <a:r>
              <a:rPr lang="en-US" b="0" dirty="0"/>
              <a:t>These are the set of entry criteria and in our parameters that we understood, please validate</a:t>
            </a:r>
          </a:p>
          <a:p>
            <a:pPr marL="171450" indent="-171450">
              <a:buFontTx/>
              <a:buChar char="-"/>
            </a:pPr>
            <a:r>
              <a:rPr lang="en-US" b="0" dirty="0"/>
              <a:t>The above are the expected outcome from the </a:t>
            </a:r>
            <a:r>
              <a:rPr lang="en-US" b="0" dirty="0" err="1"/>
              <a:t>PoC</a:t>
            </a:r>
            <a:r>
              <a:rPr lang="en-US" b="0" dirty="0"/>
              <a:t> exercise</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11</a:t>
            </a:fld>
            <a:endParaRPr lang="en-US"/>
          </a:p>
        </p:txBody>
      </p:sp>
    </p:spTree>
    <p:extLst>
      <p:ext uri="{BB962C8B-B14F-4D97-AF65-F5344CB8AC3E}">
        <p14:creationId xmlns:p14="http://schemas.microsoft.com/office/powerpoint/2010/main" val="359052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1" dirty="0"/>
              <a:t>Solution Demo</a:t>
            </a:r>
          </a:p>
          <a:p>
            <a:pPr marL="171450" indent="-171450">
              <a:buFontTx/>
              <a:buChar char="-"/>
            </a:pPr>
            <a:r>
              <a:rPr lang="en-US" b="0" dirty="0"/>
              <a:t>I’m going to demonstrate 3 use cases to highlight Dell </a:t>
            </a:r>
            <a:r>
              <a:rPr lang="en-US" b="0" dirty="0" err="1"/>
              <a:t>Boomi’s</a:t>
            </a:r>
            <a:r>
              <a:rPr lang="en-US" b="0" dirty="0"/>
              <a:t> capabilities</a:t>
            </a:r>
          </a:p>
          <a:p>
            <a:pPr marL="171450" indent="-171450">
              <a:buFontTx/>
              <a:buChar char="-"/>
            </a:pPr>
            <a:r>
              <a:rPr lang="en-US" b="0" dirty="0"/>
              <a:t>Dell </a:t>
            </a:r>
            <a:r>
              <a:rPr lang="en-US" b="0" dirty="0" err="1"/>
              <a:t>Boomi</a:t>
            </a:r>
            <a:r>
              <a:rPr lang="en-US" b="0" dirty="0"/>
              <a:t> can connect and process much more than the samples above</a:t>
            </a:r>
            <a:endParaRPr lang="en-US" dirty="0"/>
          </a:p>
          <a:p>
            <a:pPr marL="0" indent="0">
              <a:buFontTx/>
              <a:buNone/>
            </a:pPr>
            <a:endParaRPr lang="en-US" b="1" dirty="0"/>
          </a:p>
          <a:p>
            <a:pPr marL="0" indent="0">
              <a:buFontTx/>
              <a:buNone/>
            </a:pPr>
            <a:r>
              <a:rPr lang="en-US" b="1" dirty="0"/>
              <a:t>Network Settings</a:t>
            </a:r>
          </a:p>
          <a:p>
            <a:pPr marL="171450" indent="-171450">
              <a:buFontTx/>
              <a:buChar char="-"/>
            </a:pPr>
            <a:r>
              <a:rPr lang="en-US" dirty="0"/>
              <a:t>Options:</a:t>
            </a:r>
          </a:p>
          <a:p>
            <a:pPr marL="171450" indent="-171450">
              <a:buFontTx/>
              <a:buChar char="-"/>
            </a:pPr>
            <a:r>
              <a:rPr lang="en-US" b="0" dirty="0"/>
              <a:t>a) </a:t>
            </a:r>
            <a:r>
              <a:rPr lang="en-US" b="1" dirty="0" err="1"/>
              <a:t>Godaddy</a:t>
            </a:r>
            <a:r>
              <a:rPr lang="en-US" b="0" dirty="0"/>
              <a:t>  MySQL with fixed IP to avoid “Use Boomi Atom” whitelisting</a:t>
            </a:r>
          </a:p>
          <a:p>
            <a:pPr marL="171450" indent="-171450">
              <a:buFontTx/>
              <a:buChar char="-"/>
            </a:pPr>
            <a:r>
              <a:rPr lang="en-US" b="0" dirty="0" err="1"/>
              <a:t>Godaddy</a:t>
            </a:r>
            <a:r>
              <a:rPr lang="en-US" b="0" dirty="0"/>
              <a:t> MySQL needs IP whitelisting if you need to </a:t>
            </a:r>
            <a:r>
              <a:rPr lang="en-US" b="0" dirty="0" err="1"/>
              <a:t>use“SE</a:t>
            </a:r>
            <a:r>
              <a:rPr lang="en-US" b="0" dirty="0"/>
              <a:t> </a:t>
            </a:r>
            <a:r>
              <a:rPr lang="en-US" b="0" dirty="0" err="1"/>
              <a:t>Env</a:t>
            </a:r>
            <a:r>
              <a:rPr lang="en-US" b="0"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b) Any other Cloud provider </a:t>
            </a:r>
            <a:r>
              <a:rPr lang="en-US" b="0" dirty="0"/>
              <a:t>(</a:t>
            </a:r>
            <a:r>
              <a:rPr lang="en-US" b="1" dirty="0"/>
              <a:t>Azure/AWS IaaS/DBaaS)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indent="-171450">
              <a:buFontTx/>
              <a:buChar char="-"/>
            </a:pPr>
            <a:r>
              <a:rPr lang="en-US" b="1" dirty="0"/>
              <a:t>c) Localhost </a:t>
            </a:r>
          </a:p>
          <a:p>
            <a:pPr marL="171450" indent="-171450">
              <a:buFontTx/>
              <a:buChar char="-"/>
            </a:pPr>
            <a:r>
              <a:rPr lang="en-US" dirty="0"/>
              <a:t>Configure your Wireless Router for Port Forwarding for local installs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Configure list of IP Addresses found under </a:t>
            </a:r>
            <a:r>
              <a:rPr lang="en-US" sz="1200" dirty="0"/>
              <a:t>https://help.boomi.com/bundle/integration/page/r-boo-Hostnames_and_IP_addresses_for_platform_a5f68e32-b852-4e36-bdee-80423232a17a.html to allow incoming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Understand if you connected to Corporate Network, VPN, or Home Wireless and configure Ports, Firewalls, on Router accordingly (ping, </a:t>
            </a:r>
            <a:r>
              <a:rPr lang="en-US" sz="1200" dirty="0" err="1"/>
              <a:t>tracert</a:t>
            </a:r>
            <a:r>
              <a:rPr lang="en-US" sz="1200" dirty="0"/>
              <a:t> IP addresses to verify)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Router/Linksys – Port 3306 is opened via Dashboard with login credentials, try to bypass the Modem to check if the Port is opened on the end of Model, Port is closed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ISP/Xfinity – performs open Ports from ISP/Model. Port opened from Router as above, if Port for MySQL is closed..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Modem/Aris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Repeat the same for http/80, https/443, ftp/23 Ports, if required</a:t>
            </a: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12</a:t>
            </a:fld>
            <a:endParaRPr lang="en-US"/>
          </a:p>
        </p:txBody>
      </p:sp>
    </p:spTree>
    <p:extLst>
      <p:ext uri="{BB962C8B-B14F-4D97-AF65-F5344CB8AC3E}">
        <p14:creationId xmlns:p14="http://schemas.microsoft.com/office/powerpoint/2010/main" val="2200232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b="1" dirty="0"/>
              <a:t>Salesforce</a:t>
            </a:r>
          </a:p>
          <a:p>
            <a:pPr marL="171450" indent="-171450">
              <a:buFontTx/>
              <a:buChar char="-"/>
            </a:pPr>
            <a:r>
              <a:rPr lang="en-US" dirty="0"/>
              <a:t>Signup for Salesforce (Trials and Developer Accounts) tenant using corporate credentials – M*******.*@***.com S***********5</a:t>
            </a:r>
          </a:p>
          <a:p>
            <a:pPr marL="171450" indent="-171450">
              <a:buFontTx/>
              <a:buChar char="-"/>
            </a:pPr>
            <a:r>
              <a:rPr lang="en-US" dirty="0"/>
              <a:t>Setup Org and Account structure – Create few Account with Type Prospect and others</a:t>
            </a:r>
          </a:p>
          <a:p>
            <a:pPr marL="171450" indent="-171450">
              <a:buFontTx/>
              <a:buChar char="-"/>
            </a:pPr>
            <a:r>
              <a:rPr lang="en-US" dirty="0"/>
              <a:t>Generate/Setup Security Token and configure with Password i.e. Password+Security Token using the </a:t>
            </a:r>
            <a:r>
              <a:rPr lang="en-US" dirty="0" err="1"/>
              <a:t>url</a:t>
            </a:r>
            <a:r>
              <a:rPr lang="en-US" dirty="0"/>
              <a:t> https://na112.lightning.force.com/lightning/settings/personal/ResetApiToken/home</a:t>
            </a:r>
          </a:p>
          <a:p>
            <a:pPr marL="171450" indent="-171450">
              <a:buFontTx/>
              <a:buChar char="-"/>
            </a:pPr>
            <a:r>
              <a:rPr lang="en-US" dirty="0"/>
              <a:t>Credentials mansoor@force.com S*******5 </a:t>
            </a:r>
            <a:r>
              <a:rPr lang="en-IN" sz="1200" b="0" i="0" kern="1200" dirty="0">
                <a:solidFill>
                  <a:schemeClr val="tx1"/>
                </a:solidFill>
                <a:effectLst/>
                <a:latin typeface="+mn-lt"/>
                <a:ea typeface="+mn-ea"/>
                <a:cs typeface="+mn-cs"/>
              </a:rPr>
              <a:t>8SLfL8gpVIeorUBO9sU4G7cUb</a:t>
            </a:r>
            <a:endParaRPr lang="en-US" dirty="0"/>
          </a:p>
          <a:p>
            <a:pPr marL="171450" indent="-171450">
              <a:buFontTx/>
              <a:buChar char="-"/>
            </a:pPr>
            <a:r>
              <a:rPr lang="en-US" dirty="0"/>
              <a:t>Refer </a:t>
            </a:r>
            <a:r>
              <a:rPr lang="en-IN" dirty="0">
                <a:hlinkClick r:id="rId3"/>
              </a:rPr>
              <a:t>https://boomi.com/wp-content/uploads/The-Ultimate-Salesforce-Integration-Guide.pdf</a:t>
            </a:r>
            <a:endParaRPr lang="en-US" dirty="0"/>
          </a:p>
          <a:p>
            <a:pPr marL="171450" indent="-171450">
              <a:buFontTx/>
              <a:buChar char="-"/>
            </a:pPr>
            <a:endParaRPr lang="en-US" dirty="0"/>
          </a:p>
          <a:p>
            <a:pPr marL="171450" indent="-171450">
              <a:buFontTx/>
              <a:buChar char="-"/>
            </a:pPr>
            <a:r>
              <a:rPr lang="en-US" b="1" dirty="0"/>
              <a:t>Exceptions Faced</a:t>
            </a:r>
          </a:p>
          <a:p>
            <a:pPr marL="171450" indent="-171450">
              <a:buFontTx/>
              <a:buChar char="-"/>
            </a:pPr>
            <a:r>
              <a:rPr lang="en-US" sz="1200" b="1" kern="1200" dirty="0">
                <a:solidFill>
                  <a:schemeClr val="tx1"/>
                </a:solidFill>
                <a:effectLst/>
                <a:latin typeface="+mn-lt"/>
                <a:ea typeface="+mn-ea"/>
                <a:cs typeface="+mn-cs"/>
              </a:rPr>
              <a:t>A) </a:t>
            </a:r>
            <a:r>
              <a:rPr lang="en-IN" sz="1200" b="1" kern="1200" dirty="0">
                <a:solidFill>
                  <a:schemeClr val="tx1"/>
                </a:solidFill>
                <a:effectLst/>
                <a:latin typeface="+mn-lt"/>
                <a:ea typeface="+mn-ea"/>
                <a:cs typeface="+mn-cs"/>
              </a:rPr>
              <a:t>Salesforce Import Wizard</a:t>
            </a:r>
          </a:p>
          <a:p>
            <a:pPr lvl="1" fontAlgn="base"/>
            <a:r>
              <a:rPr lang="en-IN" dirty="0">
                <a:effectLst/>
              </a:rPr>
              <a:t>Error attempting to browse Salesforce operations. Error executing login. Error message received from Webservice. ERROR: </a:t>
            </a:r>
            <a:r>
              <a:rPr lang="en-IN" dirty="0" err="1">
                <a:effectLst/>
              </a:rPr>
              <a:t>sf:API_DISABLED_FOR_ORG</a:t>
            </a:r>
            <a:r>
              <a:rPr lang="en-IN" dirty="0">
                <a:effectLst/>
              </a:rPr>
              <a:t> --------------- API_DISABLED_FOR_ORG: API is not enabled for this Organization or Partner</a:t>
            </a:r>
          </a:p>
          <a:p>
            <a:pPr lvl="1" fontAlgn="base"/>
            <a:endParaRPr lang="en-IN" dirty="0">
              <a:effectLst/>
            </a:endParaRPr>
          </a:p>
          <a:p>
            <a:pPr lvl="1"/>
            <a:r>
              <a:rPr lang="en-US" sz="1200" b="1" i="0" kern="1200" dirty="0">
                <a:solidFill>
                  <a:schemeClr val="tx1"/>
                </a:solidFill>
                <a:effectLst/>
                <a:latin typeface="+mn-lt"/>
                <a:ea typeface="+mn-ea"/>
                <a:cs typeface="+mn-cs"/>
              </a:rPr>
              <a:t>Resolution</a:t>
            </a:r>
            <a:r>
              <a:rPr lang="en-US" sz="1200" b="0" i="0" kern="1200" dirty="0">
                <a:solidFill>
                  <a:schemeClr val="tx1"/>
                </a:solidFill>
                <a:effectLst/>
                <a:latin typeface="+mn-lt"/>
                <a:ea typeface="+mn-ea"/>
                <a:cs typeface="+mn-cs"/>
              </a:rPr>
              <a:t>: You have to sign up for a Developer account.  That will be a different Username than your trial user account. </a:t>
            </a:r>
            <a:r>
              <a:rPr lang="en-IN" dirty="0">
                <a:hlinkClick r:id="rId4"/>
              </a:rPr>
              <a:t>https://developer.salesforce.com/</a:t>
            </a:r>
            <a:endParaRPr lang="en-US" sz="1200" b="0" i="0" kern="1200" dirty="0">
              <a:solidFill>
                <a:schemeClr val="tx1"/>
              </a:solidFill>
              <a:effectLst/>
              <a:latin typeface="+mn-lt"/>
              <a:ea typeface="+mn-ea"/>
              <a:cs typeface="+mn-cs"/>
            </a:endParaRPr>
          </a:p>
          <a:p>
            <a:pPr marL="171450" indent="-171450">
              <a:buFontTx/>
              <a:buChar char="-"/>
            </a:pPr>
            <a:endParaRPr lang="en-US" dirty="0"/>
          </a:p>
          <a:p>
            <a:pPr marL="171450" indent="-171450">
              <a:buFontTx/>
              <a:buChar char="-"/>
            </a:pPr>
            <a:r>
              <a:rPr lang="en-US" dirty="0"/>
              <a:t>B) </a:t>
            </a:r>
            <a:r>
              <a:rPr lang="en-US" b="1" dirty="0"/>
              <a:t>Test</a:t>
            </a:r>
          </a:p>
          <a:p>
            <a:pPr marL="457200" lvl="1" indent="0">
              <a:buFontTx/>
              <a:buNone/>
            </a:pPr>
            <a:r>
              <a:rPr lang="en-US" sz="1200" b="0" i="0" kern="1200" dirty="0">
                <a:solidFill>
                  <a:schemeClr val="tx1"/>
                </a:solidFill>
                <a:effectLst/>
                <a:latin typeface="+mn-lt"/>
                <a:ea typeface="+mn-ea"/>
                <a:cs typeface="+mn-cs"/>
              </a:rPr>
              <a:t>Atom Setup: The action that you are attempting to complete requires that at least one Atom is installed. Would you like to install an Atom? Can’t do without Administrator access to the laptop.</a:t>
            </a:r>
          </a:p>
          <a:p>
            <a:endParaRPr lang="en-US" dirty="0"/>
          </a:p>
          <a:p>
            <a:pPr marL="0" indent="0">
              <a:buFontTx/>
              <a:buNone/>
            </a:pPr>
            <a:r>
              <a:rPr lang="en-US" b="1" dirty="0"/>
              <a:t>MySQL</a:t>
            </a:r>
          </a:p>
          <a:p>
            <a:pPr marL="171450" indent="-171450">
              <a:buFontTx/>
              <a:buChar char="-"/>
            </a:pPr>
            <a:r>
              <a:rPr lang="en-US" b="1" dirty="0"/>
              <a:t>1) Schema &amp; Table</a:t>
            </a:r>
          </a:p>
          <a:p>
            <a:pPr marL="171450" indent="-171450">
              <a:buFontTx/>
              <a:buChar char="-"/>
            </a:pPr>
            <a:r>
              <a:rPr lang="en-US" dirty="0"/>
              <a:t>Prepare table design and schema (</a:t>
            </a:r>
            <a:r>
              <a:rPr lang="en-US" dirty="0" err="1"/>
              <a:t>boomisales.customer</a:t>
            </a:r>
            <a:r>
              <a:rPr lang="en-US" dirty="0"/>
              <a:t>) and keep them handy</a:t>
            </a:r>
          </a:p>
          <a:p>
            <a:pPr marL="0" indent="0">
              <a:buFontTx/>
              <a:buNone/>
            </a:pPr>
            <a:r>
              <a:rPr lang="en-US" sz="1200" b="0" i="0" u="none" strike="noStrike" kern="1200" dirty="0">
                <a:solidFill>
                  <a:schemeClr val="tx1"/>
                </a:solidFill>
                <a:effectLst/>
                <a:latin typeface="+mn-lt"/>
                <a:ea typeface="+mn-ea"/>
                <a:cs typeface="+mn-cs"/>
              </a:rPr>
              <a:t>	CREATE TABLE IF NOT EXISTS customer (Id INT AUTO_INCREMENT, Name VARCHAR(255) NOT NULL, Type VARCHAR(255) NOT NULL, PRIMARY KEY (Id))</a:t>
            </a:r>
          </a:p>
          <a:p>
            <a:pPr marL="171450" indent="-171450">
              <a:buFontTx/>
              <a:buChar char="-"/>
            </a:pPr>
            <a:r>
              <a:rPr lang="en-US" b="1" dirty="0"/>
              <a:t>2) Connection Options:</a:t>
            </a:r>
          </a:p>
          <a:p>
            <a:pPr marL="171450" indent="-171450">
              <a:buFontTx/>
              <a:buChar char="-"/>
            </a:pPr>
            <a:r>
              <a:rPr lang="en-US" b="1" dirty="0"/>
              <a:t>a) </a:t>
            </a:r>
            <a:r>
              <a:rPr lang="en-US" b="1" dirty="0" err="1"/>
              <a:t>Godaddy</a:t>
            </a:r>
            <a:r>
              <a:rPr lang="en-US" b="1" dirty="0"/>
              <a:t> MySQL or Other Public Cloud such as AWS, Azure /IaaS/PaaS/DBaaS with fixed IP to avoid “Use </a:t>
            </a:r>
            <a:r>
              <a:rPr lang="en-US" b="1" dirty="0" err="1"/>
              <a:t>Boomi</a:t>
            </a:r>
            <a:r>
              <a:rPr lang="en-US" b="1" dirty="0"/>
              <a:t> Atom” whitelisting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err="1"/>
              <a:t>Godaddy</a:t>
            </a:r>
            <a:r>
              <a:rPr lang="en-US" sz="1200" dirty="0"/>
              <a:t> </a:t>
            </a:r>
            <a:r>
              <a:rPr lang="en-US" sz="1200" b="1" dirty="0"/>
              <a:t>Host</a:t>
            </a:r>
            <a:r>
              <a:rPr lang="en-US" sz="1200" dirty="0"/>
              <a:t> 198.71.225.50 (or 160.153.71.135) </a:t>
            </a:r>
            <a:r>
              <a:rPr lang="en-US" sz="1200" b="1" dirty="0"/>
              <a:t>Port</a:t>
            </a:r>
            <a:r>
              <a:rPr lang="en-US" sz="1200" dirty="0"/>
              <a:t> 3306 </a:t>
            </a:r>
            <a:r>
              <a:rPr lang="en-US" sz="1200" b="1" dirty="0"/>
              <a:t>Username</a:t>
            </a:r>
            <a:r>
              <a:rPr lang="en-US" sz="1200" dirty="0"/>
              <a:t> </a:t>
            </a:r>
            <a:r>
              <a:rPr lang="en-US" sz="1200" dirty="0" err="1"/>
              <a:t>mansoor</a:t>
            </a:r>
            <a:r>
              <a:rPr lang="en-US" sz="1200" dirty="0"/>
              <a:t> </a:t>
            </a:r>
            <a:r>
              <a:rPr lang="en-US" sz="1200" b="1" dirty="0"/>
              <a:t>Password</a:t>
            </a:r>
            <a:r>
              <a:rPr lang="en-US" sz="1200" dirty="0"/>
              <a:t> W*********</a:t>
            </a:r>
            <a:r>
              <a:rPr lang="en-US" sz="1200" strike="dblStrike" baseline="0" dirty="0">
                <a:solidFill>
                  <a:schemeClr val="tx1"/>
                </a:solidFill>
              </a:rPr>
              <a:t>@</a:t>
            </a:r>
            <a:r>
              <a:rPr lang="en-US" sz="1200" dirty="0"/>
              <a:t>M </a:t>
            </a:r>
            <a:r>
              <a:rPr lang="en-US" sz="1200" b="1" dirty="0"/>
              <a:t>Database</a:t>
            </a:r>
            <a:r>
              <a:rPr lang="en-US" sz="1200" dirty="0"/>
              <a:t> sales </a:t>
            </a:r>
            <a:r>
              <a:rPr lang="en-US" sz="1200" b="1" dirty="0"/>
              <a:t>Table</a:t>
            </a:r>
            <a:r>
              <a:rPr lang="en-US" sz="1200" dirty="0"/>
              <a:t> customer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cPanel or </a:t>
            </a:r>
            <a:r>
              <a:rPr lang="en-US" dirty="0" err="1"/>
              <a:t>phpMyAdmin</a:t>
            </a:r>
            <a:r>
              <a:rPr lang="en-US" dirty="0"/>
              <a:t> or Chrome MySQL Plugin Editor to connect and/or query the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indent="-171450">
              <a:buFontTx/>
              <a:buChar char="-"/>
            </a:pPr>
            <a:r>
              <a:rPr lang="en-US" b="1" dirty="0"/>
              <a:t>b) Localhost </a:t>
            </a:r>
          </a:p>
          <a:p>
            <a:pPr marL="171450" indent="-171450">
              <a:buFontTx/>
              <a:buChar char="-"/>
            </a:pPr>
            <a:r>
              <a:rPr lang="en-US" dirty="0"/>
              <a:t>Configure your Wireless Router for Port Forwarding for local installs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Configure list of IP Addresses found under </a:t>
            </a:r>
            <a:r>
              <a:rPr lang="en-US" sz="1200" dirty="0"/>
              <a:t>https://help.boomi.com/bundle/integration/page/r-boo-Hostnames_and_IP_addresses_for_platform_a5f68e32-b852-4e36-bdee-80423232a17a.html to allow incoming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Understand if you connected to Corporate Network, VPN, or Home Wireless and configure Ports, Firewalls, on Router accordingly (ping, </a:t>
            </a:r>
            <a:r>
              <a:rPr lang="en-US" sz="1200" dirty="0" err="1"/>
              <a:t>tracert</a:t>
            </a:r>
            <a:r>
              <a:rPr lang="en-US" sz="1200" dirty="0"/>
              <a:t> IP addresses to verify)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Router/Linksys – Port 3306 is opened via Dashboard with login credentials, try to bypass the Modem to check if the Port is opened on the end of Model, Port is closed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ISP/Xfinity – performs open Ports from ISP/Model. Port opened from Router as above, if Port for MySQL is closed..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Modem/Aris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Repeat the same for http/80, https/443, ftp/23 Ports, if required</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13</a:t>
            </a:fld>
            <a:endParaRPr lang="en-US"/>
          </a:p>
        </p:txBody>
      </p:sp>
    </p:spTree>
    <p:extLst>
      <p:ext uri="{BB962C8B-B14F-4D97-AF65-F5344CB8AC3E}">
        <p14:creationId xmlns:p14="http://schemas.microsoft.com/office/powerpoint/2010/main" val="10344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b="1" dirty="0"/>
              <a:t>Salesforce</a:t>
            </a:r>
            <a:endParaRPr lang="en-US" b="0" dirty="0"/>
          </a:p>
          <a:p>
            <a:pPr marL="171450" indent="-171450">
              <a:buFontTx/>
              <a:buChar char="-"/>
            </a:pPr>
            <a:r>
              <a:rPr lang="en-US" b="0" dirty="0"/>
              <a:t>4 Prospects</a:t>
            </a:r>
          </a:p>
          <a:p>
            <a:pPr marL="171450" indent="-171450">
              <a:buFontTx/>
              <a:buChar char="-"/>
            </a:pPr>
            <a:r>
              <a:rPr lang="en-US" b="0" dirty="0"/>
              <a:t>1 Customer</a:t>
            </a:r>
          </a:p>
          <a:p>
            <a:pPr marL="171450" indent="-171450">
              <a:buFontTx/>
              <a:buChar char="-"/>
            </a:pPr>
            <a:r>
              <a:rPr lang="en-US" b="0" dirty="0"/>
              <a:t>1 Partner</a:t>
            </a:r>
            <a:endParaRPr lang="en-US" b="1" dirty="0"/>
          </a:p>
        </p:txBody>
      </p:sp>
      <p:sp>
        <p:nvSpPr>
          <p:cNvPr id="4" name="Slide Number Placeholder 3"/>
          <p:cNvSpPr>
            <a:spLocks noGrp="1"/>
          </p:cNvSpPr>
          <p:nvPr>
            <p:ph type="sldNum" sz="quarter" idx="10"/>
          </p:nvPr>
        </p:nvSpPr>
        <p:spPr/>
        <p:txBody>
          <a:bodyPr/>
          <a:lstStyle/>
          <a:p>
            <a:fld id="{2BD3B5A7-9584-6843-A2CE-D53C639DE4CF}" type="slidenum">
              <a:rPr lang="en-US" smtClean="0"/>
              <a:t>14</a:t>
            </a:fld>
            <a:endParaRPr lang="en-US"/>
          </a:p>
        </p:txBody>
      </p:sp>
    </p:spTree>
    <p:extLst>
      <p:ext uri="{BB962C8B-B14F-4D97-AF65-F5344CB8AC3E}">
        <p14:creationId xmlns:p14="http://schemas.microsoft.com/office/powerpoint/2010/main" val="1588101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pPr marL="0" indent="0">
              <a:buFontTx/>
              <a:buNone/>
            </a:pPr>
            <a:endParaRPr lang="en-US" dirty="0"/>
          </a:p>
          <a:p>
            <a:pPr marL="0" indent="0">
              <a:buFontTx/>
              <a:buNone/>
            </a:pPr>
            <a:r>
              <a:rPr lang="en-US" b="1" dirty="0"/>
              <a:t>Dell </a:t>
            </a:r>
            <a:r>
              <a:rPr lang="en-US" b="1" dirty="0" err="1"/>
              <a:t>Boomi</a:t>
            </a: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Signup for Boomi tenants using corporate credentials Mansoor@SeniorArchitects.com D********5</a:t>
            </a:r>
          </a:p>
          <a:p>
            <a:pPr marL="171450" indent="-171450">
              <a:buFontTx/>
              <a:buChar char="-"/>
            </a:pPr>
            <a:r>
              <a:rPr lang="en-US" dirty="0"/>
              <a:t>Setup Atom Environment for Runtime and Testing</a:t>
            </a:r>
          </a:p>
          <a:p>
            <a:pPr marL="628650" lvl="1" indent="-171450">
              <a:buFontTx/>
              <a:buChar char="-"/>
            </a:pPr>
            <a:r>
              <a:rPr lang="en-US" dirty="0"/>
              <a:t>Manage-&gt;Atom Management-&gt;Environment (ACME Inc. Onprem PoC </a:t>
            </a:r>
            <a:r>
              <a:rPr lang="en-US" dirty="0" err="1"/>
              <a:t>Env</a:t>
            </a:r>
            <a:r>
              <a:rPr lang="en-US" dirty="0"/>
              <a:t>)</a:t>
            </a:r>
          </a:p>
          <a:p>
            <a:pPr marL="628650" lvl="1" indent="-171450">
              <a:buFontTx/>
              <a:buChar char="-"/>
            </a:pPr>
            <a:r>
              <a:rPr lang="en-US" dirty="0"/>
              <a:t>Create Atom (Atom Installer Token </a:t>
            </a:r>
            <a:r>
              <a:rPr lang="en-IN" sz="1200" b="0" i="0" kern="1200" dirty="0">
                <a:solidFill>
                  <a:schemeClr val="tx1"/>
                </a:solidFill>
                <a:effectLst/>
                <a:latin typeface="+mn-lt"/>
                <a:ea typeface="+mn-ea"/>
                <a:cs typeface="+mn-cs"/>
              </a:rPr>
              <a:t>atom-f0bb64e5-d681-4a21-b39f-99311d744da1) – this need Administrator access in your PC/Laptop</a:t>
            </a:r>
            <a:endParaRPr lang="en-US" dirty="0"/>
          </a:p>
          <a:p>
            <a:pPr marL="171450" indent="-171450">
              <a:buFontTx/>
              <a:buChar char="-"/>
            </a:pPr>
            <a:r>
              <a:rPr lang="en-US" b="0" dirty="0"/>
              <a:t>Integration Components to be used: A) Salesforce B) Flow Control C) Map D) MySQL E) End</a:t>
            </a:r>
          </a:p>
          <a:p>
            <a:pPr marL="171450" indent="-171450">
              <a:buFontTx/>
              <a:buChar char="-"/>
            </a:pPr>
            <a:r>
              <a:rPr lang="en-US" b="0" dirty="0">
                <a:effectLst/>
              </a:rPr>
              <a:t>Flow.manywho.com with credentials Mansoor@SeniorArchitects.com D*********5</a:t>
            </a:r>
            <a:endParaRPr lang="en-IN" dirty="0">
              <a:effectLst/>
            </a:endParaRPr>
          </a:p>
          <a:p>
            <a:endParaRPr lang="en-US" b="1" dirty="0"/>
          </a:p>
          <a:p>
            <a:r>
              <a:rPr lang="en-US" b="1" dirty="0"/>
              <a:t>Twilio</a:t>
            </a:r>
          </a:p>
          <a:p>
            <a:pPr marL="171450" indent="-171450">
              <a:buFontTx/>
              <a:buChar char="-"/>
            </a:pPr>
            <a:r>
              <a:rPr lang="en-US" dirty="0"/>
              <a:t>Signup for Twilio tenants using corporate credentials</a:t>
            </a:r>
          </a:p>
          <a:p>
            <a:pPr marL="628650" lvl="1" indent="-171450">
              <a:buFontTx/>
              <a:buChar char="-"/>
            </a:pPr>
            <a:r>
              <a:rPr lang="en-US" dirty="0"/>
              <a:t>M*******.*@***.com T********53***5 Account SID </a:t>
            </a:r>
            <a:r>
              <a:rPr lang="en-IN" sz="1200" b="0" i="0" kern="1200" dirty="0">
                <a:solidFill>
                  <a:schemeClr val="tx1"/>
                </a:solidFill>
                <a:effectLst/>
                <a:latin typeface="+mn-lt"/>
                <a:ea typeface="+mn-ea"/>
                <a:cs typeface="+mn-cs"/>
              </a:rPr>
              <a:t>ACbbee1852da32753fabb684d1008e2ffe Auth Token d9cdc22498a6571c96928ffe13f8d38c (check) or</a:t>
            </a:r>
            <a:endParaRPr lang="en-US" dirty="0"/>
          </a:p>
          <a:p>
            <a:pPr marL="628650" lvl="1" indent="-171450">
              <a:buFontTx/>
              <a:buChar char="-"/>
            </a:pPr>
            <a:r>
              <a:rPr lang="en-US" dirty="0"/>
              <a:t>M******@*************.com T********53***5 Account SID </a:t>
            </a:r>
            <a:r>
              <a:rPr lang="en-IN" sz="1200" b="0" i="0" kern="1200" dirty="0">
                <a:solidFill>
                  <a:schemeClr val="tx1"/>
                </a:solidFill>
                <a:effectLst/>
                <a:latin typeface="+mn-lt"/>
                <a:ea typeface="+mn-ea"/>
                <a:cs typeface="+mn-cs"/>
              </a:rPr>
              <a:t>ACbbee1852da32753fabb684d1008e2ffe Auth Token d9cdc22498a6571c96928ffe13f8d38c</a:t>
            </a:r>
            <a:endParaRPr lang="en-US" dirty="0"/>
          </a:p>
          <a:p>
            <a:pPr marL="171450" indent="-171450">
              <a:buFontTx/>
              <a:buChar char="-"/>
            </a:pPr>
            <a:r>
              <a:rPr lang="en-US" dirty="0"/>
              <a:t>Setup Org and Account structure</a:t>
            </a:r>
          </a:p>
          <a:p>
            <a:pPr marL="171450" indent="-171450">
              <a:buFontTx/>
              <a:buChar char="-"/>
            </a:pPr>
            <a:r>
              <a:rPr lang="en-US" dirty="0"/>
              <a:t>Setup Security Key and configure with Password i.e. Password+Security Token</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15</a:t>
            </a:fld>
            <a:endParaRPr lang="en-US"/>
          </a:p>
        </p:txBody>
      </p:sp>
    </p:spTree>
    <p:extLst>
      <p:ext uri="{BB962C8B-B14F-4D97-AF65-F5344CB8AC3E}">
        <p14:creationId xmlns:p14="http://schemas.microsoft.com/office/powerpoint/2010/main" val="123326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1" dirty="0"/>
              <a:t>Use Case 1 – Salesforce to MySQL</a:t>
            </a:r>
          </a:p>
          <a:p>
            <a:pPr marL="171450" indent="-171450">
              <a:buFontTx/>
              <a:buChar char="-"/>
            </a:pPr>
            <a:r>
              <a:rPr lang="en-US" b="0" dirty="0"/>
              <a:t>Enables new Cloud based Salesforce into ERP ecosystem</a:t>
            </a:r>
            <a:endParaRPr lang="en-US" dirty="0"/>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16</a:t>
            </a:fld>
            <a:endParaRPr lang="en-US"/>
          </a:p>
        </p:txBody>
      </p:sp>
    </p:spTree>
    <p:extLst>
      <p:ext uri="{BB962C8B-B14F-4D97-AF65-F5344CB8AC3E}">
        <p14:creationId xmlns:p14="http://schemas.microsoft.com/office/powerpoint/2010/main" val="422014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 </a:t>
            </a:r>
          </a:p>
          <a:p>
            <a:r>
              <a:rPr lang="en-US" b="1" dirty="0"/>
              <a:t>PoC#1 – Salesforce to MySQL</a:t>
            </a:r>
          </a:p>
          <a:p>
            <a:pPr marL="171450" indent="-171450">
              <a:buFontTx/>
              <a:buChar char="-"/>
            </a:pPr>
            <a:r>
              <a:rPr lang="en-US" dirty="0"/>
              <a:t>Walk through the Process, Connectors, Shapes</a:t>
            </a:r>
          </a:p>
          <a:p>
            <a:pPr marL="171450" indent="-171450">
              <a:buFontTx/>
              <a:buChar char="-"/>
            </a:pPr>
            <a:r>
              <a:rPr lang="en-US" dirty="0"/>
              <a:t>Demonstrate</a:t>
            </a:r>
            <a:r>
              <a:rPr lang="en-US" baseline="0" dirty="0"/>
              <a:t> from Salesforce, </a:t>
            </a:r>
            <a:r>
              <a:rPr lang="en-US" baseline="0" dirty="0" err="1"/>
              <a:t>Boomi</a:t>
            </a:r>
            <a:r>
              <a:rPr lang="en-US" baseline="0" dirty="0"/>
              <a:t> Integration &amp; MySQL</a:t>
            </a:r>
            <a:endParaRPr lang="en-US" dirty="0"/>
          </a:p>
          <a:p>
            <a:pPr marL="0" indent="0">
              <a:buFontTx/>
              <a:buNone/>
            </a:pPr>
            <a:r>
              <a:rPr lang="en-US" b="1" dirty="0"/>
              <a:t>Dell </a:t>
            </a:r>
            <a:r>
              <a:rPr lang="en-US" b="1" dirty="0" err="1"/>
              <a:t>Boomi</a:t>
            </a:r>
            <a:endParaRPr lang="en-US" b="1" dirty="0"/>
          </a:p>
          <a:p>
            <a:pPr marL="171450" indent="-171450">
              <a:buFontTx/>
              <a:buChar char="-"/>
            </a:pPr>
            <a:r>
              <a:rPr lang="en-US" dirty="0"/>
              <a:t>Signup for Boomi tenants using credentials</a:t>
            </a:r>
          </a:p>
          <a:p>
            <a:pPr marL="171450" indent="-171450">
              <a:buFontTx/>
              <a:buChar char="-"/>
            </a:pPr>
            <a:r>
              <a:rPr lang="en-US" dirty="0"/>
              <a:t>Setup Atom Environment for Runtime and Testing</a:t>
            </a:r>
          </a:p>
          <a:p>
            <a:pPr marL="171450" indent="-171450">
              <a:buFontTx/>
              <a:buChar char="-"/>
            </a:pPr>
            <a:r>
              <a:rPr lang="en-US" b="1" dirty="0"/>
              <a:t>A) Salesforce</a:t>
            </a:r>
          </a:p>
          <a:p>
            <a:pPr marL="171450" indent="-171450">
              <a:buFontTx/>
              <a:buChar char="-"/>
            </a:pPr>
            <a:r>
              <a:rPr lang="en-US" dirty="0"/>
              <a:t>Understand Org and Account structures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Get ready with Security Key to configure as Password i.e. </a:t>
            </a:r>
            <a:r>
              <a:rPr lang="en-US" dirty="0" err="1"/>
              <a:t>Password+Security</a:t>
            </a:r>
            <a:r>
              <a:rPr lang="en-US" dirty="0"/>
              <a:t> Token</a:t>
            </a:r>
          </a:p>
          <a:p>
            <a:pPr marL="171450" indent="-171450">
              <a:buFontTx/>
              <a:buChar char="-"/>
            </a:pPr>
            <a:r>
              <a:rPr lang="en-US" dirty="0"/>
              <a:t>Create Process named Salesforce to MySQL (Salesforce Prospect)</a:t>
            </a:r>
          </a:p>
          <a:p>
            <a:pPr marL="171450" indent="-171450">
              <a:buFontTx/>
              <a:buChar char="-"/>
            </a:pPr>
            <a:r>
              <a:rPr lang="en-US" dirty="0"/>
              <a:t>Create or select existing Connection named Salesforce Prospect </a:t>
            </a:r>
          </a:p>
          <a:p>
            <a:pPr marL="171450" indent="-171450">
              <a:buFontTx/>
              <a:buChar char="-"/>
            </a:pPr>
            <a:r>
              <a:rPr lang="en-US" dirty="0"/>
              <a:t>Create Operation named SF Operation: Get Prospects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Setup Salesforce Operation (Import Query Response, Add Filter &amp; Expression, Runtime Parameter)</a:t>
            </a:r>
          </a:p>
          <a:p>
            <a:pPr marL="171450" indent="-171450">
              <a:buFontTx/>
              <a:buChar char="-"/>
            </a:pPr>
            <a:r>
              <a:rPr lang="en-US" dirty="0"/>
              <a:t>Import the Account Query object from Salesforce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down the Response Profile “</a:t>
            </a:r>
            <a:r>
              <a:rPr lang="en-IN" dirty="0" err="1">
                <a:effectLst/>
              </a:rPr>
              <a:t>SF_Account_QUERY_Response</a:t>
            </a:r>
            <a:r>
              <a:rPr lang="en-IN" dirty="0">
                <a:effectLst/>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Setup Filters Type Equal To AND </a:t>
            </a:r>
            <a:r>
              <a:rPr lang="en-IN" dirty="0" err="1">
                <a:effectLst/>
              </a:rPr>
              <a:t>LastModifiedDate</a:t>
            </a:r>
            <a:r>
              <a:rPr lang="en-IN" dirty="0">
                <a:effectLst/>
              </a:rPr>
              <a:t> Greater Than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Configure Parameters from the Salesforce Prospect Start Process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For Type add Prospect as Static Value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For </a:t>
            </a:r>
            <a:r>
              <a:rPr lang="en-IN" dirty="0" err="1">
                <a:effectLst/>
              </a:rPr>
              <a:t>LastModifiedDate</a:t>
            </a:r>
            <a:r>
              <a:rPr lang="en-IN" dirty="0">
                <a:effectLst/>
              </a:rPr>
              <a:t> choose Type as Date/Time, Date Mask same as one found in the Account </a:t>
            </a:r>
            <a:r>
              <a:rPr lang="en-IN" dirty="0" err="1">
                <a:effectLst/>
              </a:rPr>
              <a:t>LastModifiedDate</a:t>
            </a:r>
            <a:r>
              <a:rPr lang="en-IN" dirty="0">
                <a:effectLst/>
              </a:rPr>
              <a:t> (</a:t>
            </a:r>
            <a:r>
              <a:rPr lang="en-IN" dirty="0" err="1">
                <a:effectLst/>
              </a:rPr>
              <a:t>yyyy-MM-dd'T'HH:mm:ss.SSS'Z</a:t>
            </a:r>
            <a:r>
              <a:rPr lang="en-IN" dirty="0">
                <a:effectLst/>
              </a:rPr>
              <a:t>'), Date Type as Relative Date, Relative To Current Date (-24 hours for the past 24 hours Prospect)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Run the Process under Atom Environment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effectLst/>
              </a:rPr>
              <a:t>Make sure the Prospects are retuned Documents as XML type setup in the </a:t>
            </a:r>
            <a:r>
              <a:rPr lang="en-US" dirty="0"/>
              <a:t>“</a:t>
            </a:r>
            <a:r>
              <a:rPr lang="en-IN" dirty="0" err="1">
                <a:effectLst/>
              </a:rPr>
              <a:t>SF_Account_QUERY_Response</a:t>
            </a:r>
            <a:r>
              <a:rPr lang="en-IN" dirty="0">
                <a:effectLst/>
              </a:rPr>
              <a:t>” XML Profile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Connect to the below Flow Control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B) Program Control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Find if there’s any Prospect in customer table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 Decision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D) Flow Control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Flow Control from Execute Shapes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“Run Each Document Individually” 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Connect to the below 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IN"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E) 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Map Shape (SF (Prospects) to MySQL as Display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Map (SF (Prospects) to MySQL as Map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Map Source: Choose XML as  Profile Type, Select Profile: </a:t>
            </a:r>
            <a:r>
              <a:rPr lang="en-IN" dirty="0" err="1">
                <a:effectLst/>
              </a:rPr>
              <a:t>SF_Account_QUERY_Response</a:t>
            </a:r>
            <a:r>
              <a:rPr lang="en-IN" dirty="0">
                <a:effectLst/>
              </a:rPr>
              <a:t> from ACME Inc project folder (you can optimize to only required fields later)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Map Destination: Choose Database as Profile Type, Select Profile: MySQL Profile: Prospects. Expand the Fields, start mapping from Source fields to Destination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Map Functions: User Defined Function, Create New Function (Create </a:t>
            </a:r>
            <a:r>
              <a:rPr lang="en-US" dirty="0" err="1"/>
              <a:t>CustID</a:t>
            </a:r>
            <a:r>
              <a:rPr lang="en-US"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Steps: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1. Create </a:t>
            </a:r>
            <a:r>
              <a:rPr lang="en-US" dirty="0" err="1"/>
              <a:t>CustID</a:t>
            </a:r>
            <a:r>
              <a:rPr lang="en-US" dirty="0"/>
              <a:t> value: Category: Lookup, Functions: </a:t>
            </a:r>
            <a:r>
              <a:rPr lang="en-US" dirty="0" err="1"/>
              <a:t>Sql</a:t>
            </a:r>
            <a:r>
              <a:rPr lang="en-US" dirty="0"/>
              <a:t> Lookup, Choose Connection, Enter </a:t>
            </a:r>
            <a:r>
              <a:rPr lang="en-US" dirty="0" err="1"/>
              <a:t>Sql</a:t>
            </a:r>
            <a:r>
              <a:rPr lang="en-US" dirty="0"/>
              <a:t> to Execute (make sure works in MySQL per requirement), Output: Name: Id to store the output of the above query, Type: Integer</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2. Increment </a:t>
            </a:r>
            <a:r>
              <a:rPr lang="en-US" dirty="0" err="1"/>
              <a:t>CustID</a:t>
            </a:r>
            <a:r>
              <a:rPr lang="en-US" dirty="0"/>
              <a:t> value by 1: Category: Numeric, Functions: Math Add, Value: Id, Value to Add: 1</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Map Id of </a:t>
            </a:r>
            <a:r>
              <a:rPr lang="en-US" dirty="0" err="1"/>
              <a:t>Sql</a:t>
            </a:r>
            <a:r>
              <a:rPr lang="en-US" dirty="0"/>
              <a:t> lookup to Math Add Value(Id)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Outputs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Map </a:t>
            </a:r>
            <a:r>
              <a:rPr lang="en-US" dirty="0" err="1"/>
              <a:t>Fucntion</a:t>
            </a:r>
            <a:r>
              <a:rPr lang="en-US" dirty="0"/>
              <a:t> Create </a:t>
            </a:r>
            <a:r>
              <a:rPr lang="en-US" dirty="0" err="1"/>
              <a:t>CustID</a:t>
            </a:r>
            <a:r>
              <a:rPr lang="en-US" dirty="0"/>
              <a:t>/Id to MySQL Profile: Prospects Id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Inputs – Not required, since deriving from </a:t>
            </a:r>
            <a:r>
              <a:rPr lang="en-US" dirty="0" err="1"/>
              <a:t>Sql</a:t>
            </a:r>
            <a:r>
              <a:rPr lang="en-US" dirty="0"/>
              <a:t> lookup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Connect this Map to MySQL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F) MySQL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Database from Execute Shapes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or select existing Connection named </a:t>
            </a:r>
            <a:r>
              <a:rPr lang="en-US" b="0" dirty="0"/>
              <a:t>Database Connection (MySQL: Prospect) with details found in MySQL section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Database Operation (MySQL Operation: Customer Creation)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Database Action as Send since we’re inserting record in MySQL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Setup MySQL Profile (MySQL Profile: Prospects)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Change Type to Dynamic Insert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Import Fields from </a:t>
            </a:r>
            <a:r>
              <a:rPr lang="en-US" b="0" dirty="0" err="1"/>
              <a:t>sales.customer</a:t>
            </a:r>
            <a:r>
              <a:rPr lang="en-US" b="0" dirty="0"/>
              <a:t> table using Database Import Wizard, click Next &amp; Finish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Choose Columns from the customer table and Finish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G) Stop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Database from Execute Shapes area</a:t>
            </a:r>
            <a:endParaRPr lang="en-US" b="0" dirty="0"/>
          </a:p>
          <a:p>
            <a:endParaRPr lang="en-IN" dirty="0"/>
          </a:p>
          <a:p>
            <a:r>
              <a:rPr lang="en-IN" b="1" dirty="0"/>
              <a:t>Exceptions</a:t>
            </a:r>
            <a:r>
              <a:rPr lang="en-IN" dirty="0"/>
              <a:t>:</a:t>
            </a:r>
          </a:p>
          <a:p>
            <a:endParaRPr lang="en-IN" dirty="0"/>
          </a:p>
          <a:p>
            <a:r>
              <a:rPr lang="en-US" sz="1200" b="0" i="0" kern="1200" dirty="0">
                <a:solidFill>
                  <a:schemeClr val="tx1"/>
                </a:solidFill>
                <a:effectLst/>
                <a:latin typeface="+mn-lt"/>
                <a:ea typeface="+mn-ea"/>
                <a:cs typeface="+mn-cs"/>
              </a:rPr>
              <a:t>Test execution of Salesforce to MySQL completed with errors. Embedded message: There was an error executing the most recent statement; Caused by: Duplicate entry '2' for key 'PRIMARY’</a:t>
            </a: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17</a:t>
            </a:fld>
            <a:endParaRPr lang="en-US"/>
          </a:p>
        </p:txBody>
      </p:sp>
    </p:spTree>
    <p:extLst>
      <p:ext uri="{BB962C8B-B14F-4D97-AF65-F5344CB8AC3E}">
        <p14:creationId xmlns:p14="http://schemas.microsoft.com/office/powerpoint/2010/main" val="320844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1" dirty="0"/>
              <a:t>Use Case 1 – Salesforce to MySQL</a:t>
            </a:r>
          </a:p>
          <a:p>
            <a:pPr marL="171450" indent="-171450">
              <a:buFontTx/>
              <a:buChar char="-"/>
            </a:pPr>
            <a:r>
              <a:rPr lang="en-US" b="0" dirty="0"/>
              <a:t>Enables new Cloud based Salesforce into ERP ecosystem</a:t>
            </a:r>
          </a:p>
          <a:p>
            <a:pPr marL="171450" indent="-171450">
              <a:buFontTx/>
              <a:buChar char="-"/>
            </a:pPr>
            <a:r>
              <a:rPr lang="en-US" b="0" dirty="0"/>
              <a:t>ALTER TABLE using</a:t>
            </a:r>
          </a:p>
          <a:p>
            <a:pPr marL="457200" lvl="1" indent="0">
              <a:buFontTx/>
              <a:buNone/>
            </a:pPr>
            <a:r>
              <a:rPr lang="en-US" sz="1200" kern="1200" dirty="0">
                <a:solidFill>
                  <a:schemeClr val="tx1"/>
                </a:solidFill>
                <a:effectLst/>
                <a:latin typeface="+mn-lt"/>
                <a:ea typeface="+mn-ea"/>
                <a:cs typeface="+mn-cs"/>
              </a:rPr>
              <a:t>ALTER TABLE customer ADD COLUMN Won SMALLINT(1) AFTER Name, ADD COLUMN `Notified` SMALLINT(1) AFTER Won;</a:t>
            </a:r>
          </a:p>
          <a:p>
            <a:pPr marL="457200" lvl="1" indent="0">
              <a:buFontTx/>
              <a:buNone/>
            </a:pPr>
            <a:endParaRPr lang="en-US" sz="1200" kern="1200" dirty="0">
              <a:solidFill>
                <a:schemeClr val="tx1"/>
              </a:solidFill>
              <a:effectLst/>
              <a:latin typeface="+mn-lt"/>
              <a:ea typeface="+mn-ea"/>
              <a:cs typeface="+mn-cs"/>
            </a:endParaRPr>
          </a:p>
          <a:p>
            <a:pPr marL="457200" lvl="1" indent="0">
              <a:buFontTx/>
              <a:buNone/>
            </a:pPr>
            <a:r>
              <a:rPr lang="en-US" dirty="0"/>
              <a:t>Create Find All Won Not Notified  Customers Process with SELECT id, name, type FROM customer WHERE Won=1 AND Notified != 1</a:t>
            </a:r>
            <a:endParaRPr lang="en-IN"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18</a:t>
            </a:fld>
            <a:endParaRPr lang="en-US"/>
          </a:p>
        </p:txBody>
      </p:sp>
    </p:spTree>
    <p:extLst>
      <p:ext uri="{BB962C8B-B14F-4D97-AF65-F5344CB8AC3E}">
        <p14:creationId xmlns:p14="http://schemas.microsoft.com/office/powerpoint/2010/main" val="1741362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 </a:t>
            </a:r>
          </a:p>
          <a:p>
            <a:r>
              <a:rPr lang="en-US" b="1" dirty="0"/>
              <a:t>PoC#1 – Salesforce to MySQL</a:t>
            </a:r>
          </a:p>
          <a:p>
            <a:pPr marL="171450" indent="-171450">
              <a:buFontTx/>
              <a:buChar char="-"/>
            </a:pPr>
            <a:r>
              <a:rPr lang="en-US" dirty="0"/>
              <a:t>Walk through the Process, Connectors, Shapes</a:t>
            </a:r>
          </a:p>
          <a:p>
            <a:pPr marL="171450" indent="-171450">
              <a:buFontTx/>
              <a:buChar char="-"/>
            </a:pPr>
            <a:r>
              <a:rPr lang="en-US" dirty="0"/>
              <a:t>Demonstrate</a:t>
            </a:r>
            <a:r>
              <a:rPr lang="en-US" baseline="0" dirty="0"/>
              <a:t> from MySQL, Boomi Integration &amp; Salesforce</a:t>
            </a:r>
            <a:endParaRPr lang="en-US" dirty="0"/>
          </a:p>
          <a:p>
            <a:pPr marL="0" indent="0">
              <a:buFontTx/>
              <a:buNone/>
            </a:pPr>
            <a:r>
              <a:rPr lang="en-US" b="1" dirty="0"/>
              <a:t>Dell </a:t>
            </a:r>
            <a:r>
              <a:rPr lang="en-US" b="1" dirty="0" err="1"/>
              <a:t>Boomi</a:t>
            </a:r>
            <a:endParaRPr lang="en-US" b="1" dirty="0"/>
          </a:p>
          <a:p>
            <a:pPr marL="171450" indent="-171450">
              <a:buFontTx/>
              <a:buChar char="-"/>
            </a:pPr>
            <a:r>
              <a:rPr lang="en-US" dirty="0"/>
              <a:t>Signup for Boomi tenants using credentials</a:t>
            </a:r>
          </a:p>
          <a:p>
            <a:pPr marL="171450" indent="-171450">
              <a:buFontTx/>
              <a:buChar char="-"/>
            </a:pPr>
            <a:r>
              <a:rPr lang="en-US" dirty="0"/>
              <a:t>Setup Atom Environment for Runtime and Testing</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 MySQL: Find All Won Not Notified Customers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Database from Execute Shapes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or select existing Connection named </a:t>
            </a:r>
            <a:r>
              <a:rPr lang="en-US" b="0" dirty="0"/>
              <a:t>Database Connection (MySQL: Prospect) with details found in  MySQL section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Database Operation (MySQL Operation: Customer Creation)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Database Action as Send since we’re inserting record in MySQL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Setup MySQL Profile (MySQL Profile: Prospects)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Change Type to Dynamic Insert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Import Fields from </a:t>
            </a:r>
            <a:r>
              <a:rPr lang="en-US" b="0" dirty="0" err="1"/>
              <a:t>sales.customer</a:t>
            </a:r>
            <a:r>
              <a:rPr lang="en-US" b="0" dirty="0"/>
              <a:t> table using Database Import Wizard, click Next &amp; Finish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Choose Columns from the customer table and Finish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B) Flow Control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Flow Control from Execute Shapes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“Run Each Document Individually” 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Connect to the below 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IN"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 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Map Shape (SF Update as Display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Map (Update SF  Type as Map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Connect this Map to MySQL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D) Salesforce: Prospect Update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Database from Execute Shapes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or select existing Connection named </a:t>
            </a:r>
            <a:r>
              <a:rPr lang="en-US" b="0" dirty="0"/>
              <a:t>Database Connection (MySQL: Prospect) with details found in  MySQL section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Database Operation (Salesforce Operation: Prospect Update)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Plan Salesforce Action as Send since we’re updating record in Salesforce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Setup Profile (Update Profile)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Change Type to Dynamic Update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Import Fields from Account using Salesforce Import Wizard, click Next &amp; Finish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Choose Columns from the customer table and Finish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E) Send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Mail Shape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SMTP details from Gmail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F) Stop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Database from Execute Shapes area</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IN"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19</a:t>
            </a:fld>
            <a:endParaRPr lang="en-US"/>
          </a:p>
        </p:txBody>
      </p:sp>
    </p:spTree>
    <p:extLst>
      <p:ext uri="{BB962C8B-B14F-4D97-AF65-F5344CB8AC3E}">
        <p14:creationId xmlns:p14="http://schemas.microsoft.com/office/powerpoint/2010/main" val="6398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2</a:t>
            </a:fld>
            <a:endParaRPr lang="en-US"/>
          </a:p>
        </p:txBody>
      </p:sp>
    </p:spTree>
    <p:extLst>
      <p:ext uri="{BB962C8B-B14F-4D97-AF65-F5344CB8AC3E}">
        <p14:creationId xmlns:p14="http://schemas.microsoft.com/office/powerpoint/2010/main" val="99359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1" dirty="0"/>
              <a:t>Use Case 3 – </a:t>
            </a:r>
            <a:r>
              <a:rPr lang="en-US" b="1" dirty="0" err="1"/>
              <a:t>Boomi</a:t>
            </a:r>
            <a:r>
              <a:rPr lang="en-US" b="1" dirty="0"/>
              <a:t> Flow with Twilio Integration</a:t>
            </a:r>
          </a:p>
          <a:p>
            <a:pPr marL="171450" indent="-171450">
              <a:buFontTx/>
              <a:buChar char="-"/>
            </a:pPr>
            <a:r>
              <a:rPr lang="en-US" b="0" dirty="0"/>
              <a:t>Enables new Cloud based Salesforce into ERP ecosystem</a:t>
            </a:r>
            <a:endParaRPr lang="en-US" dirty="0"/>
          </a:p>
        </p:txBody>
      </p:sp>
      <p:sp>
        <p:nvSpPr>
          <p:cNvPr id="4" name="Slide Number Placeholder 3"/>
          <p:cNvSpPr>
            <a:spLocks noGrp="1"/>
          </p:cNvSpPr>
          <p:nvPr>
            <p:ph type="sldNum" sz="quarter" idx="10"/>
          </p:nvPr>
        </p:nvSpPr>
        <p:spPr/>
        <p:txBody>
          <a:bodyPr/>
          <a:lstStyle/>
          <a:p>
            <a:fld id="{2BD3B5A7-9584-6843-A2CE-D53C639DE4CF}" type="slidenum">
              <a:rPr lang="en-US" smtClean="0"/>
              <a:t>20</a:t>
            </a:fld>
            <a:endParaRPr lang="en-US"/>
          </a:p>
        </p:txBody>
      </p:sp>
    </p:spTree>
    <p:extLst>
      <p:ext uri="{BB962C8B-B14F-4D97-AF65-F5344CB8AC3E}">
        <p14:creationId xmlns:p14="http://schemas.microsoft.com/office/powerpoint/2010/main" val="110568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r>
              <a:rPr lang="en-US" dirty="0"/>
              <a:t>: </a:t>
            </a:r>
          </a:p>
          <a:p>
            <a:r>
              <a:rPr lang="en-US" b="1" dirty="0" err="1"/>
              <a:t>PoC</a:t>
            </a:r>
            <a:r>
              <a:rPr lang="en-US" b="1" dirty="0"/>
              <a:t> – </a:t>
            </a:r>
            <a:r>
              <a:rPr lang="en-US" b="1" dirty="0" err="1"/>
              <a:t>Boomi</a:t>
            </a:r>
            <a:r>
              <a:rPr lang="en-US" b="1" dirty="0"/>
              <a:t> Flow with Twilio Integration</a:t>
            </a:r>
          </a:p>
          <a:p>
            <a:pPr marL="171450" indent="-171450">
              <a:buFontTx/>
              <a:buChar char="-"/>
            </a:pPr>
            <a:r>
              <a:rPr lang="en-US" dirty="0"/>
              <a:t>Walk through the process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BD3B5A7-9584-6843-A2CE-D53C639DE4CF}" type="slidenum">
              <a:rPr lang="en-US" smtClean="0"/>
              <a:t>21</a:t>
            </a:fld>
            <a:endParaRPr lang="en-US"/>
          </a:p>
        </p:txBody>
      </p:sp>
    </p:spTree>
    <p:extLst>
      <p:ext uri="{BB962C8B-B14F-4D97-AF65-F5344CB8AC3E}">
        <p14:creationId xmlns:p14="http://schemas.microsoft.com/office/powerpoint/2010/main" val="2566592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BD3B5A7-9584-6843-A2CE-D53C639DE4CF}" type="slidenum">
              <a:rPr lang="en-US" smtClean="0"/>
              <a:t>22</a:t>
            </a:fld>
            <a:endParaRPr lang="en-US"/>
          </a:p>
        </p:txBody>
      </p:sp>
    </p:spTree>
    <p:extLst>
      <p:ext uri="{BB962C8B-B14F-4D97-AF65-F5344CB8AC3E}">
        <p14:creationId xmlns:p14="http://schemas.microsoft.com/office/powerpoint/2010/main" val="254476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3</a:t>
            </a:fld>
            <a:endParaRPr lang="en-US"/>
          </a:p>
        </p:txBody>
      </p:sp>
    </p:spTree>
    <p:extLst>
      <p:ext uri="{BB962C8B-B14F-4D97-AF65-F5344CB8AC3E}">
        <p14:creationId xmlns:p14="http://schemas.microsoft.com/office/powerpoint/2010/main" val="160382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Speaker Notes:</a:t>
            </a:r>
          </a:p>
          <a:p>
            <a:r>
              <a:rPr lang="en-IN" b="1" dirty="0"/>
              <a:t>About ACME Inc.</a:t>
            </a:r>
          </a:p>
          <a:p>
            <a:pPr marL="171450" indent="-171450">
              <a:buFontTx/>
              <a:buChar char="-"/>
            </a:pPr>
            <a:r>
              <a:rPr lang="en-IN" b="0" dirty="0"/>
              <a:t>Explain about the customer Integration problem, refer the word doc.</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4</a:t>
            </a:fld>
            <a:endParaRPr lang="en-US"/>
          </a:p>
        </p:txBody>
      </p:sp>
    </p:spTree>
    <p:extLst>
      <p:ext uri="{BB962C8B-B14F-4D97-AF65-F5344CB8AC3E}">
        <p14:creationId xmlns:p14="http://schemas.microsoft.com/office/powerpoint/2010/main" val="2762874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Speaker Notes:</a:t>
            </a:r>
          </a:p>
          <a:p>
            <a:r>
              <a:rPr lang="en-IN" b="1" dirty="0"/>
              <a:t>ACME Inc. Problem Statement</a:t>
            </a:r>
          </a:p>
          <a:p>
            <a:pPr marL="171450" indent="-171450">
              <a:buFontTx/>
              <a:buChar char="-"/>
            </a:pPr>
            <a:r>
              <a:rPr lang="en-IN" b="0" dirty="0"/>
              <a:t>Validate the problem statement with the customer, confirm if the PS is correct?</a:t>
            </a:r>
          </a:p>
          <a:p>
            <a:pPr marL="171450" indent="-171450">
              <a:buFontTx/>
              <a:buChar char="-"/>
            </a:pPr>
            <a:r>
              <a:rPr lang="en-IN" b="0" dirty="0"/>
              <a:t>Prioritize the issues/areas, if required</a:t>
            </a:r>
          </a:p>
          <a:p>
            <a:pPr marL="171450" indent="-171450">
              <a:buFontTx/>
              <a:buChar char="-"/>
            </a:pPr>
            <a:endParaRPr lang="en-IN" b="0"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5</a:t>
            </a:fld>
            <a:endParaRPr lang="en-US"/>
          </a:p>
        </p:txBody>
      </p:sp>
    </p:spTree>
    <p:extLst>
      <p:ext uri="{BB962C8B-B14F-4D97-AF65-F5344CB8AC3E}">
        <p14:creationId xmlns:p14="http://schemas.microsoft.com/office/powerpoint/2010/main" val="379066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Speaker Notes:</a:t>
            </a:r>
          </a:p>
          <a:p>
            <a:pPr marL="171450" indent="-171450">
              <a:buFontTx/>
              <a:buChar char="-"/>
            </a:pPr>
            <a:r>
              <a:rPr lang="en-IN" b="0" dirty="0"/>
              <a:t>Highlight this talks about one of the value proposition – Drive Your Business Forward</a:t>
            </a:r>
          </a:p>
          <a:p>
            <a:pPr marL="171450" indent="-171450">
              <a:buFontTx/>
              <a:buChar char="-"/>
            </a:pPr>
            <a:r>
              <a:rPr lang="en-IN" b="0" dirty="0"/>
              <a:t>Achieved thru Design Thinking and Persona based Omni-Channel integration Approaches</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6</a:t>
            </a:fld>
            <a:endParaRPr lang="en-US"/>
          </a:p>
        </p:txBody>
      </p:sp>
    </p:spTree>
    <p:extLst>
      <p:ext uri="{BB962C8B-B14F-4D97-AF65-F5344CB8AC3E}">
        <p14:creationId xmlns:p14="http://schemas.microsoft.com/office/powerpoint/2010/main" val="153900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Speaker Notes:</a:t>
            </a:r>
          </a:p>
          <a:p>
            <a:pPr marL="171450" indent="-171450">
              <a:buFontTx/>
              <a:buChar char="-"/>
            </a:pPr>
            <a:r>
              <a:rPr lang="en-IN" b="0" dirty="0"/>
              <a:t>Highlight this talks about one of the value proposition – Drive Your Business Forward</a:t>
            </a:r>
            <a:endParaRPr lang="en-IN"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7</a:t>
            </a:fld>
            <a:endParaRPr lang="en-US"/>
          </a:p>
        </p:txBody>
      </p:sp>
    </p:spTree>
    <p:extLst>
      <p:ext uri="{BB962C8B-B14F-4D97-AF65-F5344CB8AC3E}">
        <p14:creationId xmlns:p14="http://schemas.microsoft.com/office/powerpoint/2010/main" val="39912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b="0" dirty="0"/>
              <a:t>In Summary, Boomi is:</a:t>
            </a:r>
          </a:p>
          <a:p>
            <a:pPr marL="171450" indent="-171450">
              <a:buFontTx/>
              <a:buChar char="-"/>
            </a:pPr>
            <a:r>
              <a:rPr lang="en-US" b="0" dirty="0"/>
              <a:t>Platform: Platform, Integrate, Hub, Exchange, Mediate, Flow</a:t>
            </a:r>
          </a:p>
          <a:p>
            <a:pPr marL="171450" indent="-171450">
              <a:buFontTx/>
              <a:buChar char="-"/>
            </a:pPr>
            <a:r>
              <a:rPr lang="en-US" b="0" dirty="0"/>
              <a:t>Solutions: Connect, Modernize, Transform, Innovate</a:t>
            </a:r>
          </a:p>
          <a:p>
            <a:pPr marL="171450" indent="-171450">
              <a:buFontTx/>
              <a:buChar char="-"/>
            </a:pPr>
            <a:r>
              <a:rPr lang="en-US" b="0" dirty="0"/>
              <a:t>Services: Training &amp; Certifications, Support, Professional Services, Customer Success</a:t>
            </a:r>
          </a:p>
          <a:p>
            <a:pPr marL="171450" indent="-171450">
              <a:buFontTx/>
              <a:buChar char="-"/>
            </a:pPr>
            <a:r>
              <a:rPr lang="en-US" b="0" dirty="0"/>
              <a:t>Others: Customers, Partners, Resources</a:t>
            </a:r>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8</a:t>
            </a:fld>
            <a:endParaRPr lang="en-US"/>
          </a:p>
        </p:txBody>
      </p:sp>
    </p:spTree>
    <p:extLst>
      <p:ext uri="{BB962C8B-B14F-4D97-AF65-F5344CB8AC3E}">
        <p14:creationId xmlns:p14="http://schemas.microsoft.com/office/powerpoint/2010/main" val="665685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pPr marL="171450" indent="-171450">
              <a:buFontTx/>
              <a:buChar char="-"/>
            </a:pPr>
            <a:r>
              <a:rPr lang="en-US" b="0" dirty="0"/>
              <a:t>Platform capabilities work around Integration</a:t>
            </a:r>
          </a:p>
          <a:p>
            <a:pPr marL="171450" indent="-171450">
              <a:buFontTx/>
              <a:buChar char="-"/>
            </a:pPr>
            <a:endParaRPr lang="en-US" b="0" dirty="0"/>
          </a:p>
          <a:p>
            <a:endParaRPr lang="en-IN" dirty="0"/>
          </a:p>
        </p:txBody>
      </p:sp>
      <p:sp>
        <p:nvSpPr>
          <p:cNvPr id="4" name="Slide Number Placeholder 3"/>
          <p:cNvSpPr>
            <a:spLocks noGrp="1"/>
          </p:cNvSpPr>
          <p:nvPr>
            <p:ph type="sldNum" sz="quarter" idx="10"/>
          </p:nvPr>
        </p:nvSpPr>
        <p:spPr/>
        <p:txBody>
          <a:bodyPr/>
          <a:lstStyle/>
          <a:p>
            <a:fld id="{2BD3B5A7-9584-6843-A2CE-D53C639DE4CF}" type="slidenum">
              <a:rPr lang="en-US" smtClean="0"/>
              <a:t>9</a:t>
            </a:fld>
            <a:endParaRPr lang="en-US"/>
          </a:p>
        </p:txBody>
      </p:sp>
    </p:spTree>
    <p:extLst>
      <p:ext uri="{BB962C8B-B14F-4D97-AF65-F5344CB8AC3E}">
        <p14:creationId xmlns:p14="http://schemas.microsoft.com/office/powerpoint/2010/main" val="2137925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143000" y="3890865"/>
            <a:ext cx="9144000" cy="1138335"/>
          </a:xfrm>
          <a:prstGeom prst="rect">
            <a:avLst/>
          </a:prstGeom>
        </p:spPr>
        <p:txBody>
          <a:bodyPr vert="horz"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Area for a Subtitle – Only Use if Necessary</a:t>
            </a:r>
          </a:p>
        </p:txBody>
      </p:sp>
      <p:sp>
        <p:nvSpPr>
          <p:cNvPr id="2" name="Title 1"/>
          <p:cNvSpPr>
            <a:spLocks noGrp="1"/>
          </p:cNvSpPr>
          <p:nvPr>
            <p:ph type="ctrTitle" hasCustomPrompt="1"/>
          </p:nvPr>
        </p:nvSpPr>
        <p:spPr>
          <a:xfrm>
            <a:off x="1143000" y="1432329"/>
            <a:ext cx="9144000" cy="2387600"/>
          </a:xfrm>
          <a:prstGeom prst="rect">
            <a:avLst/>
          </a:prstGeom>
        </p:spPr>
        <p:txBody>
          <a:bodyPr vert="horz" anchor="b" anchorCtr="0"/>
          <a:lstStyle>
            <a:lvl1pPr algn="l">
              <a:defRPr sz="6000"/>
            </a:lvl1pPr>
          </a:lstStyle>
          <a:p>
            <a:r>
              <a:rPr lang="en-US" dirty="0"/>
              <a:t>Presentation Title: </a:t>
            </a:r>
            <a:br>
              <a:rPr lang="en-US" dirty="0"/>
            </a:br>
            <a:r>
              <a:rPr lang="en-US" dirty="0"/>
              <a:t>Try to Limit to Two Lines</a:t>
            </a:r>
          </a:p>
        </p:txBody>
      </p:sp>
      <p:sp>
        <p:nvSpPr>
          <p:cNvPr id="5" name="Footer Placeholder 4"/>
          <p:cNvSpPr>
            <a:spLocks noGrp="1"/>
          </p:cNvSpPr>
          <p:nvPr>
            <p:ph type="ftr" sz="quarter" idx="11"/>
          </p:nvPr>
        </p:nvSpPr>
        <p:spPr>
          <a:xfrm>
            <a:off x="1143000" y="6356350"/>
            <a:ext cx="4114800" cy="365125"/>
          </a:xfrm>
        </p:spPr>
        <p:txBody>
          <a:bodyPr/>
          <a:lstStyle>
            <a:lvl1pPr algn="l">
              <a:defRPr sz="1400" i="1"/>
            </a:lvl1pPr>
          </a:lstStyle>
          <a:p>
            <a:endParaRPr lang="en-US"/>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
        <p:nvSpPr>
          <p:cNvPr id="11" name="Rectangle 10"/>
          <p:cNvSpPr/>
          <p:nvPr userDrawn="1"/>
        </p:nvSpPr>
        <p:spPr>
          <a:xfrm>
            <a:off x="915924" y="914400"/>
            <a:ext cx="10360152" cy="502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5257800" y="-1824556"/>
            <a:ext cx="8185235" cy="7441584"/>
            <a:chOff x="6764973" y="209518"/>
            <a:chExt cx="5154612" cy="4686301"/>
          </a:xfrm>
          <a:solidFill>
            <a:srgbClr val="FFFFFF">
              <a:alpha val="20000"/>
            </a:srgbClr>
          </a:solidFill>
        </p:grpSpPr>
        <p:sp>
          <p:nvSpPr>
            <p:cNvPr id="9" name="Freeform 5"/>
            <p:cNvSpPr>
              <a:spLocks noEditPoints="1"/>
            </p:cNvSpPr>
            <p:nvPr userDrawn="1"/>
          </p:nvSpPr>
          <p:spPr bwMode="auto">
            <a:xfrm>
              <a:off x="6764973" y="209518"/>
              <a:ext cx="5154612" cy="4686301"/>
            </a:xfrm>
            <a:custGeom>
              <a:avLst/>
              <a:gdLst>
                <a:gd name="T0" fmla="*/ 1179 w 1426"/>
                <a:gd name="T1" fmla="*/ 432 h 1296"/>
                <a:gd name="T2" fmla="*/ 1119 w 1426"/>
                <a:gd name="T3" fmla="*/ 414 h 1296"/>
                <a:gd name="T4" fmla="*/ 1133 w 1426"/>
                <a:gd name="T5" fmla="*/ 352 h 1296"/>
                <a:gd name="T6" fmla="*/ 1070 w 1426"/>
                <a:gd name="T7" fmla="*/ 30 h 1296"/>
                <a:gd name="T8" fmla="*/ 863 w 1426"/>
                <a:gd name="T9" fmla="*/ 59 h 1296"/>
                <a:gd name="T10" fmla="*/ 748 w 1426"/>
                <a:gd name="T11" fmla="*/ 146 h 1296"/>
                <a:gd name="T12" fmla="*/ 356 w 1426"/>
                <a:gd name="T13" fmla="*/ 30 h 1296"/>
                <a:gd name="T14" fmla="*/ 307 w 1426"/>
                <a:gd name="T15" fmla="*/ 414 h 1296"/>
                <a:gd name="T16" fmla="*/ 0 w 1426"/>
                <a:gd name="T17" fmla="*/ 648 h 1296"/>
                <a:gd name="T18" fmla="*/ 356 w 1426"/>
                <a:gd name="T19" fmla="*/ 1266 h 1296"/>
                <a:gd name="T20" fmla="*/ 713 w 1426"/>
                <a:gd name="T21" fmla="*/ 1117 h 1296"/>
                <a:gd name="T22" fmla="*/ 759 w 1426"/>
                <a:gd name="T23" fmla="*/ 1160 h 1296"/>
                <a:gd name="T24" fmla="*/ 1070 w 1426"/>
                <a:gd name="T25" fmla="*/ 1266 h 1296"/>
                <a:gd name="T26" fmla="*/ 1148 w 1426"/>
                <a:gd name="T27" fmla="*/ 1072 h 1296"/>
                <a:gd name="T28" fmla="*/ 1130 w 1426"/>
                <a:gd name="T29" fmla="*/ 929 h 1296"/>
                <a:gd name="T30" fmla="*/ 1165 w 1426"/>
                <a:gd name="T31" fmla="*/ 869 h 1296"/>
                <a:gd name="T32" fmla="*/ 1298 w 1426"/>
                <a:gd name="T33" fmla="*/ 813 h 1296"/>
                <a:gd name="T34" fmla="*/ 1426 w 1426"/>
                <a:gd name="T35" fmla="*/ 648 h 1296"/>
                <a:gd name="T36" fmla="*/ 636 w 1426"/>
                <a:gd name="T37" fmla="*/ 929 h 1296"/>
                <a:gd name="T38" fmla="*/ 713 w 1426"/>
                <a:gd name="T39" fmla="*/ 251 h 1296"/>
                <a:gd name="T40" fmla="*/ 618 w 1426"/>
                <a:gd name="T41" fmla="*/ 367 h 1296"/>
                <a:gd name="T42" fmla="*/ 713 w 1426"/>
                <a:gd name="T43" fmla="*/ 881 h 1296"/>
                <a:gd name="T44" fmla="*/ 520 w 1426"/>
                <a:gd name="T45" fmla="*/ 781 h 1296"/>
                <a:gd name="T46" fmla="*/ 449 w 1426"/>
                <a:gd name="T47" fmla="*/ 648 h 1296"/>
                <a:gd name="T48" fmla="*/ 520 w 1426"/>
                <a:gd name="T49" fmla="*/ 515 h 1296"/>
                <a:gd name="T50" fmla="*/ 713 w 1426"/>
                <a:gd name="T51" fmla="*/ 415 h 1296"/>
                <a:gd name="T52" fmla="*/ 906 w 1426"/>
                <a:gd name="T53" fmla="*/ 515 h 1296"/>
                <a:gd name="T54" fmla="*/ 924 w 1426"/>
                <a:gd name="T55" fmla="*/ 749 h 1296"/>
                <a:gd name="T56" fmla="*/ 845 w 1426"/>
                <a:gd name="T57" fmla="*/ 877 h 1296"/>
                <a:gd name="T58" fmla="*/ 369 w 1426"/>
                <a:gd name="T59" fmla="*/ 450 h 1296"/>
                <a:gd name="T60" fmla="*/ 431 w 1426"/>
                <a:gd name="T61" fmla="*/ 722 h 1296"/>
                <a:gd name="T62" fmla="*/ 422 w 1426"/>
                <a:gd name="T63" fmla="*/ 706 h 1296"/>
                <a:gd name="T64" fmla="*/ 1057 w 1426"/>
                <a:gd name="T65" fmla="*/ 846 h 1296"/>
                <a:gd name="T66" fmla="*/ 958 w 1426"/>
                <a:gd name="T67" fmla="*/ 506 h 1296"/>
                <a:gd name="T68" fmla="*/ 1004 w 1426"/>
                <a:gd name="T69" fmla="*/ 590 h 1296"/>
                <a:gd name="T70" fmla="*/ 850 w 1426"/>
                <a:gd name="T71" fmla="*/ 126 h 1296"/>
                <a:gd name="T72" fmla="*/ 966 w 1426"/>
                <a:gd name="T73" fmla="*/ 68 h 1296"/>
                <a:gd name="T74" fmla="*/ 1089 w 1426"/>
                <a:gd name="T75" fmla="*/ 139 h 1296"/>
                <a:gd name="T76" fmla="*/ 1096 w 1426"/>
                <a:gd name="T77" fmla="*/ 268 h 1296"/>
                <a:gd name="T78" fmla="*/ 1070 w 1426"/>
                <a:gd name="T79" fmla="*/ 402 h 1296"/>
                <a:gd name="T80" fmla="*/ 328 w 1426"/>
                <a:gd name="T81" fmla="*/ 195 h 1296"/>
                <a:gd name="T82" fmla="*/ 554 w 1426"/>
                <a:gd name="T83" fmla="*/ 372 h 1296"/>
                <a:gd name="T84" fmla="*/ 128 w 1426"/>
                <a:gd name="T85" fmla="*/ 540 h 1296"/>
                <a:gd name="T86" fmla="*/ 128 w 1426"/>
                <a:gd name="T87" fmla="*/ 756 h 1296"/>
                <a:gd name="T88" fmla="*/ 328 w 1426"/>
                <a:gd name="T89" fmla="*/ 1101 h 1296"/>
                <a:gd name="T90" fmla="*/ 514 w 1426"/>
                <a:gd name="T91" fmla="*/ 1208 h 1296"/>
                <a:gd name="T92" fmla="*/ 966 w 1426"/>
                <a:gd name="T93" fmla="*/ 1229 h 1296"/>
                <a:gd name="T94" fmla="*/ 852 w 1426"/>
                <a:gd name="T95" fmla="*/ 1171 h 1296"/>
                <a:gd name="T96" fmla="*/ 839 w 1426"/>
                <a:gd name="T97" fmla="*/ 1161 h 1296"/>
                <a:gd name="T98" fmla="*/ 1095 w 1426"/>
                <a:gd name="T99" fmla="*/ 1014 h 1296"/>
                <a:gd name="T100" fmla="*/ 1096 w 1426"/>
                <a:gd name="T101" fmla="*/ 1030 h 1296"/>
                <a:gd name="T102" fmla="*/ 1343 w 1426"/>
                <a:gd name="T103" fmla="*/ 719 h 1296"/>
                <a:gd name="T104" fmla="*/ 1235 w 1426"/>
                <a:gd name="T105" fmla="*/ 789 h 1296"/>
                <a:gd name="T106" fmla="*/ 1221 w 1426"/>
                <a:gd name="T107" fmla="*/ 796 h 1296"/>
                <a:gd name="T108" fmla="*/ 1221 w 1426"/>
                <a:gd name="T109" fmla="*/ 500 h 1296"/>
                <a:gd name="T110" fmla="*/ 1235 w 1426"/>
                <a:gd name="T111" fmla="*/ 507 h 1296"/>
                <a:gd name="T112" fmla="*/ 1343 w 1426"/>
                <a:gd name="T113" fmla="*/ 577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6" h="1296">
                  <a:moveTo>
                    <a:pt x="1306" y="487"/>
                  </a:moveTo>
                  <a:cubicBezTo>
                    <a:pt x="1303" y="486"/>
                    <a:pt x="1300" y="484"/>
                    <a:pt x="1298" y="483"/>
                  </a:cubicBezTo>
                  <a:cubicBezTo>
                    <a:pt x="1265" y="464"/>
                    <a:pt x="1225" y="447"/>
                    <a:pt x="1181" y="432"/>
                  </a:cubicBezTo>
                  <a:cubicBezTo>
                    <a:pt x="1180" y="432"/>
                    <a:pt x="1180" y="432"/>
                    <a:pt x="1179" y="432"/>
                  </a:cubicBezTo>
                  <a:cubicBezTo>
                    <a:pt x="1177" y="431"/>
                    <a:pt x="1174" y="430"/>
                    <a:pt x="1171" y="429"/>
                  </a:cubicBezTo>
                  <a:cubicBezTo>
                    <a:pt x="1169" y="429"/>
                    <a:pt x="1167" y="428"/>
                    <a:pt x="1165" y="427"/>
                  </a:cubicBezTo>
                  <a:cubicBezTo>
                    <a:pt x="1164" y="427"/>
                    <a:pt x="1164" y="427"/>
                    <a:pt x="1163" y="427"/>
                  </a:cubicBezTo>
                  <a:cubicBezTo>
                    <a:pt x="1149" y="422"/>
                    <a:pt x="1134" y="418"/>
                    <a:pt x="1119" y="414"/>
                  </a:cubicBezTo>
                  <a:cubicBezTo>
                    <a:pt x="1123" y="399"/>
                    <a:pt x="1126" y="384"/>
                    <a:pt x="1130" y="369"/>
                  </a:cubicBezTo>
                  <a:cubicBezTo>
                    <a:pt x="1130" y="368"/>
                    <a:pt x="1130" y="368"/>
                    <a:pt x="1130" y="367"/>
                  </a:cubicBezTo>
                  <a:cubicBezTo>
                    <a:pt x="1131" y="365"/>
                    <a:pt x="1131" y="363"/>
                    <a:pt x="1132" y="360"/>
                  </a:cubicBezTo>
                  <a:cubicBezTo>
                    <a:pt x="1132" y="358"/>
                    <a:pt x="1133" y="355"/>
                    <a:pt x="1133" y="352"/>
                  </a:cubicBezTo>
                  <a:cubicBezTo>
                    <a:pt x="1133" y="352"/>
                    <a:pt x="1133" y="351"/>
                    <a:pt x="1134" y="351"/>
                  </a:cubicBezTo>
                  <a:cubicBezTo>
                    <a:pt x="1143" y="305"/>
                    <a:pt x="1148" y="262"/>
                    <a:pt x="1148" y="224"/>
                  </a:cubicBezTo>
                  <a:cubicBezTo>
                    <a:pt x="1149" y="221"/>
                    <a:pt x="1149" y="218"/>
                    <a:pt x="1149" y="215"/>
                  </a:cubicBezTo>
                  <a:cubicBezTo>
                    <a:pt x="1148" y="124"/>
                    <a:pt x="1122" y="60"/>
                    <a:pt x="1070" y="30"/>
                  </a:cubicBezTo>
                  <a:cubicBezTo>
                    <a:pt x="1070" y="30"/>
                    <a:pt x="1070" y="30"/>
                    <a:pt x="1070" y="30"/>
                  </a:cubicBezTo>
                  <a:cubicBezTo>
                    <a:pt x="1070" y="30"/>
                    <a:pt x="1070" y="30"/>
                    <a:pt x="1070" y="30"/>
                  </a:cubicBezTo>
                  <a:cubicBezTo>
                    <a:pt x="1018" y="0"/>
                    <a:pt x="949" y="9"/>
                    <a:pt x="870" y="54"/>
                  </a:cubicBezTo>
                  <a:cubicBezTo>
                    <a:pt x="867" y="56"/>
                    <a:pt x="865" y="57"/>
                    <a:pt x="863" y="59"/>
                  </a:cubicBezTo>
                  <a:cubicBezTo>
                    <a:pt x="830" y="79"/>
                    <a:pt x="795" y="104"/>
                    <a:pt x="760" y="135"/>
                  </a:cubicBezTo>
                  <a:cubicBezTo>
                    <a:pt x="760" y="136"/>
                    <a:pt x="759" y="136"/>
                    <a:pt x="759" y="136"/>
                  </a:cubicBezTo>
                  <a:cubicBezTo>
                    <a:pt x="757" y="138"/>
                    <a:pt x="755" y="140"/>
                    <a:pt x="753" y="142"/>
                  </a:cubicBezTo>
                  <a:cubicBezTo>
                    <a:pt x="751" y="143"/>
                    <a:pt x="750" y="145"/>
                    <a:pt x="748" y="146"/>
                  </a:cubicBezTo>
                  <a:cubicBezTo>
                    <a:pt x="747" y="147"/>
                    <a:pt x="747" y="147"/>
                    <a:pt x="746" y="148"/>
                  </a:cubicBezTo>
                  <a:cubicBezTo>
                    <a:pt x="735" y="158"/>
                    <a:pt x="724" y="168"/>
                    <a:pt x="713" y="179"/>
                  </a:cubicBezTo>
                  <a:cubicBezTo>
                    <a:pt x="658" y="124"/>
                    <a:pt x="605" y="82"/>
                    <a:pt x="556" y="54"/>
                  </a:cubicBezTo>
                  <a:cubicBezTo>
                    <a:pt x="477" y="9"/>
                    <a:pt x="408" y="0"/>
                    <a:pt x="356" y="30"/>
                  </a:cubicBezTo>
                  <a:cubicBezTo>
                    <a:pt x="356" y="30"/>
                    <a:pt x="356" y="30"/>
                    <a:pt x="356" y="30"/>
                  </a:cubicBezTo>
                  <a:cubicBezTo>
                    <a:pt x="356" y="30"/>
                    <a:pt x="356" y="30"/>
                    <a:pt x="356" y="30"/>
                  </a:cubicBezTo>
                  <a:cubicBezTo>
                    <a:pt x="304" y="60"/>
                    <a:pt x="278" y="124"/>
                    <a:pt x="277" y="215"/>
                  </a:cubicBezTo>
                  <a:cubicBezTo>
                    <a:pt x="277" y="272"/>
                    <a:pt x="287" y="338"/>
                    <a:pt x="307" y="414"/>
                  </a:cubicBezTo>
                  <a:cubicBezTo>
                    <a:pt x="232" y="434"/>
                    <a:pt x="169" y="459"/>
                    <a:pt x="120" y="487"/>
                  </a:cubicBezTo>
                  <a:cubicBezTo>
                    <a:pt x="42" y="533"/>
                    <a:pt x="0" y="588"/>
                    <a:pt x="0" y="648"/>
                  </a:cubicBezTo>
                  <a:cubicBezTo>
                    <a:pt x="0" y="648"/>
                    <a:pt x="0" y="648"/>
                    <a:pt x="0" y="648"/>
                  </a:cubicBezTo>
                  <a:cubicBezTo>
                    <a:pt x="0" y="648"/>
                    <a:pt x="0" y="648"/>
                    <a:pt x="0" y="648"/>
                  </a:cubicBezTo>
                  <a:cubicBezTo>
                    <a:pt x="0" y="708"/>
                    <a:pt x="42" y="763"/>
                    <a:pt x="120" y="809"/>
                  </a:cubicBezTo>
                  <a:cubicBezTo>
                    <a:pt x="169" y="837"/>
                    <a:pt x="232" y="862"/>
                    <a:pt x="307" y="882"/>
                  </a:cubicBezTo>
                  <a:cubicBezTo>
                    <a:pt x="287" y="958"/>
                    <a:pt x="277" y="1024"/>
                    <a:pt x="277" y="1081"/>
                  </a:cubicBezTo>
                  <a:cubicBezTo>
                    <a:pt x="278" y="1172"/>
                    <a:pt x="304" y="1236"/>
                    <a:pt x="356" y="1266"/>
                  </a:cubicBezTo>
                  <a:cubicBezTo>
                    <a:pt x="356" y="1266"/>
                    <a:pt x="356" y="1266"/>
                    <a:pt x="356" y="1266"/>
                  </a:cubicBezTo>
                  <a:cubicBezTo>
                    <a:pt x="356" y="1266"/>
                    <a:pt x="356" y="1266"/>
                    <a:pt x="356" y="1266"/>
                  </a:cubicBezTo>
                  <a:cubicBezTo>
                    <a:pt x="408" y="1296"/>
                    <a:pt x="477" y="1287"/>
                    <a:pt x="556" y="1242"/>
                  </a:cubicBezTo>
                  <a:cubicBezTo>
                    <a:pt x="605" y="1214"/>
                    <a:pt x="658" y="1172"/>
                    <a:pt x="713" y="1117"/>
                  </a:cubicBezTo>
                  <a:cubicBezTo>
                    <a:pt x="724" y="1128"/>
                    <a:pt x="735" y="1138"/>
                    <a:pt x="746" y="1148"/>
                  </a:cubicBezTo>
                  <a:cubicBezTo>
                    <a:pt x="747" y="1149"/>
                    <a:pt x="747" y="1149"/>
                    <a:pt x="748" y="1150"/>
                  </a:cubicBezTo>
                  <a:cubicBezTo>
                    <a:pt x="750" y="1151"/>
                    <a:pt x="751" y="1153"/>
                    <a:pt x="753" y="1154"/>
                  </a:cubicBezTo>
                  <a:cubicBezTo>
                    <a:pt x="755" y="1156"/>
                    <a:pt x="757" y="1158"/>
                    <a:pt x="759" y="1160"/>
                  </a:cubicBezTo>
                  <a:cubicBezTo>
                    <a:pt x="759" y="1160"/>
                    <a:pt x="760" y="1160"/>
                    <a:pt x="760" y="1161"/>
                  </a:cubicBezTo>
                  <a:cubicBezTo>
                    <a:pt x="795" y="1192"/>
                    <a:pt x="830" y="1217"/>
                    <a:pt x="863" y="1237"/>
                  </a:cubicBezTo>
                  <a:cubicBezTo>
                    <a:pt x="865" y="1239"/>
                    <a:pt x="867" y="1240"/>
                    <a:pt x="870" y="1242"/>
                  </a:cubicBezTo>
                  <a:cubicBezTo>
                    <a:pt x="949" y="1287"/>
                    <a:pt x="1018" y="1296"/>
                    <a:pt x="1070" y="1266"/>
                  </a:cubicBezTo>
                  <a:cubicBezTo>
                    <a:pt x="1070" y="1266"/>
                    <a:pt x="1070" y="1266"/>
                    <a:pt x="1070" y="1266"/>
                  </a:cubicBezTo>
                  <a:cubicBezTo>
                    <a:pt x="1070" y="1266"/>
                    <a:pt x="1070" y="1266"/>
                    <a:pt x="1070" y="1266"/>
                  </a:cubicBezTo>
                  <a:cubicBezTo>
                    <a:pt x="1122" y="1236"/>
                    <a:pt x="1148" y="1172"/>
                    <a:pt x="1149" y="1081"/>
                  </a:cubicBezTo>
                  <a:cubicBezTo>
                    <a:pt x="1149" y="1078"/>
                    <a:pt x="1149" y="1075"/>
                    <a:pt x="1148" y="1072"/>
                  </a:cubicBezTo>
                  <a:cubicBezTo>
                    <a:pt x="1148" y="1034"/>
                    <a:pt x="1143" y="991"/>
                    <a:pt x="1134" y="945"/>
                  </a:cubicBezTo>
                  <a:cubicBezTo>
                    <a:pt x="1133" y="945"/>
                    <a:pt x="1133" y="944"/>
                    <a:pt x="1133" y="944"/>
                  </a:cubicBezTo>
                  <a:cubicBezTo>
                    <a:pt x="1133" y="941"/>
                    <a:pt x="1132" y="938"/>
                    <a:pt x="1132" y="936"/>
                  </a:cubicBezTo>
                  <a:cubicBezTo>
                    <a:pt x="1131" y="933"/>
                    <a:pt x="1131" y="931"/>
                    <a:pt x="1130" y="929"/>
                  </a:cubicBezTo>
                  <a:cubicBezTo>
                    <a:pt x="1130" y="928"/>
                    <a:pt x="1130" y="928"/>
                    <a:pt x="1130" y="927"/>
                  </a:cubicBezTo>
                  <a:cubicBezTo>
                    <a:pt x="1126" y="912"/>
                    <a:pt x="1123" y="897"/>
                    <a:pt x="1119" y="882"/>
                  </a:cubicBezTo>
                  <a:cubicBezTo>
                    <a:pt x="1134" y="878"/>
                    <a:pt x="1149" y="874"/>
                    <a:pt x="1163" y="869"/>
                  </a:cubicBezTo>
                  <a:cubicBezTo>
                    <a:pt x="1164" y="869"/>
                    <a:pt x="1164" y="869"/>
                    <a:pt x="1165" y="869"/>
                  </a:cubicBezTo>
                  <a:cubicBezTo>
                    <a:pt x="1167" y="868"/>
                    <a:pt x="1169" y="867"/>
                    <a:pt x="1171" y="867"/>
                  </a:cubicBezTo>
                  <a:cubicBezTo>
                    <a:pt x="1174" y="866"/>
                    <a:pt x="1177" y="865"/>
                    <a:pt x="1179" y="864"/>
                  </a:cubicBezTo>
                  <a:cubicBezTo>
                    <a:pt x="1180" y="864"/>
                    <a:pt x="1180" y="864"/>
                    <a:pt x="1181" y="864"/>
                  </a:cubicBezTo>
                  <a:cubicBezTo>
                    <a:pt x="1225" y="849"/>
                    <a:pt x="1265" y="832"/>
                    <a:pt x="1298" y="813"/>
                  </a:cubicBezTo>
                  <a:cubicBezTo>
                    <a:pt x="1300" y="812"/>
                    <a:pt x="1303" y="810"/>
                    <a:pt x="1306" y="809"/>
                  </a:cubicBezTo>
                  <a:cubicBezTo>
                    <a:pt x="1384" y="763"/>
                    <a:pt x="1426" y="708"/>
                    <a:pt x="1426" y="648"/>
                  </a:cubicBezTo>
                  <a:cubicBezTo>
                    <a:pt x="1426" y="648"/>
                    <a:pt x="1426" y="648"/>
                    <a:pt x="1426" y="648"/>
                  </a:cubicBezTo>
                  <a:cubicBezTo>
                    <a:pt x="1426" y="648"/>
                    <a:pt x="1426" y="648"/>
                    <a:pt x="1426" y="648"/>
                  </a:cubicBezTo>
                  <a:cubicBezTo>
                    <a:pt x="1426" y="588"/>
                    <a:pt x="1384" y="533"/>
                    <a:pt x="1306" y="487"/>
                  </a:cubicBezTo>
                  <a:close/>
                  <a:moveTo>
                    <a:pt x="713" y="1045"/>
                  </a:moveTo>
                  <a:cubicBezTo>
                    <a:pt x="681" y="1009"/>
                    <a:pt x="649" y="970"/>
                    <a:pt x="618" y="929"/>
                  </a:cubicBezTo>
                  <a:cubicBezTo>
                    <a:pt x="624" y="929"/>
                    <a:pt x="630" y="929"/>
                    <a:pt x="636" y="929"/>
                  </a:cubicBezTo>
                  <a:cubicBezTo>
                    <a:pt x="661" y="930"/>
                    <a:pt x="687" y="931"/>
                    <a:pt x="713" y="931"/>
                  </a:cubicBezTo>
                  <a:cubicBezTo>
                    <a:pt x="745" y="931"/>
                    <a:pt x="777" y="930"/>
                    <a:pt x="808" y="929"/>
                  </a:cubicBezTo>
                  <a:cubicBezTo>
                    <a:pt x="777" y="970"/>
                    <a:pt x="745" y="1009"/>
                    <a:pt x="713" y="1045"/>
                  </a:cubicBezTo>
                  <a:close/>
                  <a:moveTo>
                    <a:pt x="713" y="251"/>
                  </a:moveTo>
                  <a:cubicBezTo>
                    <a:pt x="745" y="287"/>
                    <a:pt x="777" y="326"/>
                    <a:pt x="808" y="367"/>
                  </a:cubicBezTo>
                  <a:cubicBezTo>
                    <a:pt x="777" y="366"/>
                    <a:pt x="745" y="365"/>
                    <a:pt x="713" y="365"/>
                  </a:cubicBezTo>
                  <a:cubicBezTo>
                    <a:pt x="687" y="365"/>
                    <a:pt x="661" y="366"/>
                    <a:pt x="636" y="367"/>
                  </a:cubicBezTo>
                  <a:cubicBezTo>
                    <a:pt x="630" y="367"/>
                    <a:pt x="624" y="367"/>
                    <a:pt x="618" y="367"/>
                  </a:cubicBezTo>
                  <a:cubicBezTo>
                    <a:pt x="649" y="326"/>
                    <a:pt x="681" y="287"/>
                    <a:pt x="713" y="251"/>
                  </a:cubicBezTo>
                  <a:close/>
                  <a:moveTo>
                    <a:pt x="845" y="877"/>
                  </a:moveTo>
                  <a:cubicBezTo>
                    <a:pt x="808" y="879"/>
                    <a:pt x="770" y="881"/>
                    <a:pt x="731" y="881"/>
                  </a:cubicBezTo>
                  <a:cubicBezTo>
                    <a:pt x="725" y="881"/>
                    <a:pt x="719" y="881"/>
                    <a:pt x="713" y="881"/>
                  </a:cubicBezTo>
                  <a:cubicBezTo>
                    <a:pt x="707" y="881"/>
                    <a:pt x="700" y="881"/>
                    <a:pt x="694" y="881"/>
                  </a:cubicBezTo>
                  <a:cubicBezTo>
                    <a:pt x="658" y="881"/>
                    <a:pt x="622" y="880"/>
                    <a:pt x="587" y="877"/>
                  </a:cubicBezTo>
                  <a:cubicBezTo>
                    <a:pt x="585" y="877"/>
                    <a:pt x="583" y="877"/>
                    <a:pt x="581" y="877"/>
                  </a:cubicBezTo>
                  <a:cubicBezTo>
                    <a:pt x="560" y="846"/>
                    <a:pt x="540" y="814"/>
                    <a:pt x="520" y="781"/>
                  </a:cubicBezTo>
                  <a:cubicBezTo>
                    <a:pt x="517" y="775"/>
                    <a:pt x="514" y="770"/>
                    <a:pt x="511" y="765"/>
                  </a:cubicBezTo>
                  <a:cubicBezTo>
                    <a:pt x="508" y="759"/>
                    <a:pt x="505" y="754"/>
                    <a:pt x="502" y="748"/>
                  </a:cubicBezTo>
                  <a:cubicBezTo>
                    <a:pt x="484" y="717"/>
                    <a:pt x="467" y="685"/>
                    <a:pt x="452" y="653"/>
                  </a:cubicBezTo>
                  <a:cubicBezTo>
                    <a:pt x="451" y="651"/>
                    <a:pt x="450" y="650"/>
                    <a:pt x="449" y="648"/>
                  </a:cubicBezTo>
                  <a:cubicBezTo>
                    <a:pt x="450" y="646"/>
                    <a:pt x="451" y="645"/>
                    <a:pt x="452" y="643"/>
                  </a:cubicBezTo>
                  <a:cubicBezTo>
                    <a:pt x="467" y="611"/>
                    <a:pt x="484" y="579"/>
                    <a:pt x="502" y="548"/>
                  </a:cubicBezTo>
                  <a:cubicBezTo>
                    <a:pt x="505" y="542"/>
                    <a:pt x="508" y="537"/>
                    <a:pt x="511" y="531"/>
                  </a:cubicBezTo>
                  <a:cubicBezTo>
                    <a:pt x="514" y="526"/>
                    <a:pt x="517" y="521"/>
                    <a:pt x="520" y="515"/>
                  </a:cubicBezTo>
                  <a:cubicBezTo>
                    <a:pt x="540" y="482"/>
                    <a:pt x="560" y="450"/>
                    <a:pt x="581" y="419"/>
                  </a:cubicBezTo>
                  <a:cubicBezTo>
                    <a:pt x="583" y="419"/>
                    <a:pt x="585" y="419"/>
                    <a:pt x="587" y="419"/>
                  </a:cubicBezTo>
                  <a:cubicBezTo>
                    <a:pt x="622" y="416"/>
                    <a:pt x="658" y="415"/>
                    <a:pt x="694" y="415"/>
                  </a:cubicBezTo>
                  <a:cubicBezTo>
                    <a:pt x="700" y="415"/>
                    <a:pt x="707" y="415"/>
                    <a:pt x="713" y="415"/>
                  </a:cubicBezTo>
                  <a:cubicBezTo>
                    <a:pt x="719" y="415"/>
                    <a:pt x="725" y="415"/>
                    <a:pt x="731" y="415"/>
                  </a:cubicBezTo>
                  <a:cubicBezTo>
                    <a:pt x="770" y="415"/>
                    <a:pt x="808" y="417"/>
                    <a:pt x="845" y="419"/>
                  </a:cubicBezTo>
                  <a:cubicBezTo>
                    <a:pt x="846" y="421"/>
                    <a:pt x="847" y="423"/>
                    <a:pt x="848" y="424"/>
                  </a:cubicBezTo>
                  <a:cubicBezTo>
                    <a:pt x="868" y="453"/>
                    <a:pt x="887" y="484"/>
                    <a:pt x="906" y="515"/>
                  </a:cubicBezTo>
                  <a:cubicBezTo>
                    <a:pt x="909" y="520"/>
                    <a:pt x="912" y="526"/>
                    <a:pt x="915" y="531"/>
                  </a:cubicBezTo>
                  <a:cubicBezTo>
                    <a:pt x="918" y="537"/>
                    <a:pt x="921" y="542"/>
                    <a:pt x="924" y="547"/>
                  </a:cubicBezTo>
                  <a:cubicBezTo>
                    <a:pt x="943" y="581"/>
                    <a:pt x="961" y="615"/>
                    <a:pt x="977" y="648"/>
                  </a:cubicBezTo>
                  <a:cubicBezTo>
                    <a:pt x="961" y="681"/>
                    <a:pt x="943" y="715"/>
                    <a:pt x="924" y="749"/>
                  </a:cubicBezTo>
                  <a:cubicBezTo>
                    <a:pt x="921" y="754"/>
                    <a:pt x="918" y="759"/>
                    <a:pt x="915" y="765"/>
                  </a:cubicBezTo>
                  <a:cubicBezTo>
                    <a:pt x="912" y="770"/>
                    <a:pt x="909" y="776"/>
                    <a:pt x="906" y="781"/>
                  </a:cubicBezTo>
                  <a:cubicBezTo>
                    <a:pt x="887" y="812"/>
                    <a:pt x="868" y="843"/>
                    <a:pt x="848" y="872"/>
                  </a:cubicBezTo>
                  <a:cubicBezTo>
                    <a:pt x="847" y="873"/>
                    <a:pt x="846" y="875"/>
                    <a:pt x="845" y="877"/>
                  </a:cubicBezTo>
                  <a:close/>
                  <a:moveTo>
                    <a:pt x="468" y="507"/>
                  </a:moveTo>
                  <a:cubicBezTo>
                    <a:pt x="455" y="529"/>
                    <a:pt x="443" y="551"/>
                    <a:pt x="431" y="574"/>
                  </a:cubicBezTo>
                  <a:cubicBezTo>
                    <a:pt x="428" y="579"/>
                    <a:pt x="425" y="585"/>
                    <a:pt x="422" y="590"/>
                  </a:cubicBezTo>
                  <a:cubicBezTo>
                    <a:pt x="402" y="542"/>
                    <a:pt x="384" y="495"/>
                    <a:pt x="369" y="450"/>
                  </a:cubicBezTo>
                  <a:cubicBezTo>
                    <a:pt x="416" y="439"/>
                    <a:pt x="466" y="431"/>
                    <a:pt x="518" y="425"/>
                  </a:cubicBezTo>
                  <a:cubicBezTo>
                    <a:pt x="501" y="452"/>
                    <a:pt x="484" y="479"/>
                    <a:pt x="468" y="507"/>
                  </a:cubicBezTo>
                  <a:close/>
                  <a:moveTo>
                    <a:pt x="422" y="706"/>
                  </a:moveTo>
                  <a:cubicBezTo>
                    <a:pt x="425" y="711"/>
                    <a:pt x="428" y="717"/>
                    <a:pt x="431" y="722"/>
                  </a:cubicBezTo>
                  <a:cubicBezTo>
                    <a:pt x="443" y="745"/>
                    <a:pt x="455" y="767"/>
                    <a:pt x="468" y="789"/>
                  </a:cubicBezTo>
                  <a:cubicBezTo>
                    <a:pt x="484" y="817"/>
                    <a:pt x="501" y="844"/>
                    <a:pt x="518" y="871"/>
                  </a:cubicBezTo>
                  <a:cubicBezTo>
                    <a:pt x="466" y="865"/>
                    <a:pt x="416" y="857"/>
                    <a:pt x="369" y="846"/>
                  </a:cubicBezTo>
                  <a:cubicBezTo>
                    <a:pt x="384" y="801"/>
                    <a:pt x="402" y="754"/>
                    <a:pt x="422" y="706"/>
                  </a:cubicBezTo>
                  <a:close/>
                  <a:moveTo>
                    <a:pt x="918" y="855"/>
                  </a:moveTo>
                  <a:cubicBezTo>
                    <a:pt x="932" y="834"/>
                    <a:pt x="945" y="812"/>
                    <a:pt x="958" y="790"/>
                  </a:cubicBezTo>
                  <a:cubicBezTo>
                    <a:pt x="974" y="762"/>
                    <a:pt x="989" y="734"/>
                    <a:pt x="1004" y="706"/>
                  </a:cubicBezTo>
                  <a:cubicBezTo>
                    <a:pt x="1024" y="754"/>
                    <a:pt x="1042" y="801"/>
                    <a:pt x="1057" y="846"/>
                  </a:cubicBezTo>
                  <a:cubicBezTo>
                    <a:pt x="1010" y="857"/>
                    <a:pt x="960" y="865"/>
                    <a:pt x="908" y="871"/>
                  </a:cubicBezTo>
                  <a:cubicBezTo>
                    <a:pt x="912" y="866"/>
                    <a:pt x="915" y="860"/>
                    <a:pt x="918" y="855"/>
                  </a:cubicBezTo>
                  <a:close/>
                  <a:moveTo>
                    <a:pt x="1004" y="590"/>
                  </a:moveTo>
                  <a:cubicBezTo>
                    <a:pt x="989" y="562"/>
                    <a:pt x="974" y="534"/>
                    <a:pt x="958" y="506"/>
                  </a:cubicBezTo>
                  <a:cubicBezTo>
                    <a:pt x="945" y="484"/>
                    <a:pt x="932" y="462"/>
                    <a:pt x="918" y="441"/>
                  </a:cubicBezTo>
                  <a:cubicBezTo>
                    <a:pt x="915" y="436"/>
                    <a:pt x="912" y="430"/>
                    <a:pt x="908" y="425"/>
                  </a:cubicBezTo>
                  <a:cubicBezTo>
                    <a:pt x="960" y="431"/>
                    <a:pt x="1010" y="439"/>
                    <a:pt x="1057" y="450"/>
                  </a:cubicBezTo>
                  <a:cubicBezTo>
                    <a:pt x="1042" y="495"/>
                    <a:pt x="1024" y="542"/>
                    <a:pt x="1004" y="590"/>
                  </a:cubicBezTo>
                  <a:close/>
                  <a:moveTo>
                    <a:pt x="839" y="135"/>
                  </a:moveTo>
                  <a:cubicBezTo>
                    <a:pt x="840" y="134"/>
                    <a:pt x="841" y="134"/>
                    <a:pt x="841" y="133"/>
                  </a:cubicBezTo>
                  <a:cubicBezTo>
                    <a:pt x="843" y="132"/>
                    <a:pt x="844" y="131"/>
                    <a:pt x="845" y="130"/>
                  </a:cubicBezTo>
                  <a:cubicBezTo>
                    <a:pt x="847" y="129"/>
                    <a:pt x="849" y="128"/>
                    <a:pt x="850" y="126"/>
                  </a:cubicBezTo>
                  <a:cubicBezTo>
                    <a:pt x="851" y="126"/>
                    <a:pt x="851" y="126"/>
                    <a:pt x="852" y="125"/>
                  </a:cubicBezTo>
                  <a:cubicBezTo>
                    <a:pt x="857" y="122"/>
                    <a:pt x="862" y="118"/>
                    <a:pt x="868" y="115"/>
                  </a:cubicBezTo>
                  <a:cubicBezTo>
                    <a:pt x="868" y="115"/>
                    <a:pt x="868" y="115"/>
                    <a:pt x="868" y="115"/>
                  </a:cubicBezTo>
                  <a:cubicBezTo>
                    <a:pt x="903" y="91"/>
                    <a:pt x="936" y="75"/>
                    <a:pt x="966" y="68"/>
                  </a:cubicBezTo>
                  <a:cubicBezTo>
                    <a:pt x="966" y="67"/>
                    <a:pt x="966" y="67"/>
                    <a:pt x="966" y="67"/>
                  </a:cubicBezTo>
                  <a:cubicBezTo>
                    <a:pt x="997" y="59"/>
                    <a:pt x="1024" y="61"/>
                    <a:pt x="1045" y="73"/>
                  </a:cubicBezTo>
                  <a:cubicBezTo>
                    <a:pt x="1066" y="85"/>
                    <a:pt x="1081" y="108"/>
                    <a:pt x="1090" y="138"/>
                  </a:cubicBezTo>
                  <a:cubicBezTo>
                    <a:pt x="1089" y="139"/>
                    <a:pt x="1089" y="139"/>
                    <a:pt x="1089" y="139"/>
                  </a:cubicBezTo>
                  <a:cubicBezTo>
                    <a:pt x="1098" y="168"/>
                    <a:pt x="1100" y="205"/>
                    <a:pt x="1098" y="247"/>
                  </a:cubicBezTo>
                  <a:cubicBezTo>
                    <a:pt x="1098" y="247"/>
                    <a:pt x="1098" y="247"/>
                    <a:pt x="1098" y="247"/>
                  </a:cubicBezTo>
                  <a:cubicBezTo>
                    <a:pt x="1097" y="254"/>
                    <a:pt x="1097" y="260"/>
                    <a:pt x="1096" y="266"/>
                  </a:cubicBezTo>
                  <a:cubicBezTo>
                    <a:pt x="1096" y="267"/>
                    <a:pt x="1096" y="268"/>
                    <a:pt x="1096" y="268"/>
                  </a:cubicBezTo>
                  <a:cubicBezTo>
                    <a:pt x="1096" y="270"/>
                    <a:pt x="1096" y="273"/>
                    <a:pt x="1095" y="275"/>
                  </a:cubicBezTo>
                  <a:cubicBezTo>
                    <a:pt x="1095" y="276"/>
                    <a:pt x="1095" y="278"/>
                    <a:pt x="1095" y="279"/>
                  </a:cubicBezTo>
                  <a:cubicBezTo>
                    <a:pt x="1095" y="280"/>
                    <a:pt x="1095" y="281"/>
                    <a:pt x="1095" y="282"/>
                  </a:cubicBezTo>
                  <a:cubicBezTo>
                    <a:pt x="1090" y="319"/>
                    <a:pt x="1082" y="359"/>
                    <a:pt x="1070" y="402"/>
                  </a:cubicBezTo>
                  <a:cubicBezTo>
                    <a:pt x="1009" y="388"/>
                    <a:pt x="942" y="378"/>
                    <a:pt x="872" y="372"/>
                  </a:cubicBezTo>
                  <a:cubicBezTo>
                    <a:pt x="832" y="315"/>
                    <a:pt x="790" y="262"/>
                    <a:pt x="747" y="215"/>
                  </a:cubicBezTo>
                  <a:cubicBezTo>
                    <a:pt x="779" y="184"/>
                    <a:pt x="809" y="157"/>
                    <a:pt x="839" y="135"/>
                  </a:cubicBezTo>
                  <a:close/>
                  <a:moveTo>
                    <a:pt x="328" y="195"/>
                  </a:moveTo>
                  <a:cubicBezTo>
                    <a:pt x="331" y="135"/>
                    <a:pt x="349" y="92"/>
                    <a:pt x="381" y="73"/>
                  </a:cubicBezTo>
                  <a:cubicBezTo>
                    <a:pt x="413" y="55"/>
                    <a:pt x="460" y="60"/>
                    <a:pt x="514" y="88"/>
                  </a:cubicBezTo>
                  <a:cubicBezTo>
                    <a:pt x="563" y="113"/>
                    <a:pt x="620" y="156"/>
                    <a:pt x="679" y="215"/>
                  </a:cubicBezTo>
                  <a:cubicBezTo>
                    <a:pt x="636" y="262"/>
                    <a:pt x="594" y="315"/>
                    <a:pt x="554" y="372"/>
                  </a:cubicBezTo>
                  <a:cubicBezTo>
                    <a:pt x="484" y="378"/>
                    <a:pt x="417" y="388"/>
                    <a:pt x="355" y="402"/>
                  </a:cubicBezTo>
                  <a:cubicBezTo>
                    <a:pt x="334" y="322"/>
                    <a:pt x="324" y="251"/>
                    <a:pt x="328" y="195"/>
                  </a:cubicBezTo>
                  <a:close/>
                  <a:moveTo>
                    <a:pt x="49" y="648"/>
                  </a:moveTo>
                  <a:cubicBezTo>
                    <a:pt x="49" y="611"/>
                    <a:pt x="77" y="574"/>
                    <a:pt x="128" y="540"/>
                  </a:cubicBezTo>
                  <a:cubicBezTo>
                    <a:pt x="175" y="510"/>
                    <a:pt x="241" y="483"/>
                    <a:pt x="321" y="461"/>
                  </a:cubicBezTo>
                  <a:cubicBezTo>
                    <a:pt x="340" y="522"/>
                    <a:pt x="365" y="585"/>
                    <a:pt x="394" y="648"/>
                  </a:cubicBezTo>
                  <a:cubicBezTo>
                    <a:pt x="365" y="711"/>
                    <a:pt x="340" y="774"/>
                    <a:pt x="321" y="835"/>
                  </a:cubicBezTo>
                  <a:cubicBezTo>
                    <a:pt x="241" y="813"/>
                    <a:pt x="175" y="786"/>
                    <a:pt x="128" y="756"/>
                  </a:cubicBezTo>
                  <a:cubicBezTo>
                    <a:pt x="77" y="722"/>
                    <a:pt x="49" y="685"/>
                    <a:pt x="49" y="648"/>
                  </a:cubicBezTo>
                  <a:close/>
                  <a:moveTo>
                    <a:pt x="514" y="1208"/>
                  </a:moveTo>
                  <a:cubicBezTo>
                    <a:pt x="460" y="1236"/>
                    <a:pt x="413" y="1241"/>
                    <a:pt x="381" y="1223"/>
                  </a:cubicBezTo>
                  <a:cubicBezTo>
                    <a:pt x="349" y="1204"/>
                    <a:pt x="331" y="1161"/>
                    <a:pt x="328" y="1101"/>
                  </a:cubicBezTo>
                  <a:cubicBezTo>
                    <a:pt x="324" y="1045"/>
                    <a:pt x="334" y="974"/>
                    <a:pt x="355" y="894"/>
                  </a:cubicBezTo>
                  <a:cubicBezTo>
                    <a:pt x="417" y="908"/>
                    <a:pt x="484" y="918"/>
                    <a:pt x="554" y="924"/>
                  </a:cubicBezTo>
                  <a:cubicBezTo>
                    <a:pt x="594" y="981"/>
                    <a:pt x="636" y="1034"/>
                    <a:pt x="679" y="1081"/>
                  </a:cubicBezTo>
                  <a:cubicBezTo>
                    <a:pt x="620" y="1140"/>
                    <a:pt x="563" y="1183"/>
                    <a:pt x="514" y="1208"/>
                  </a:cubicBezTo>
                  <a:close/>
                  <a:moveTo>
                    <a:pt x="1089" y="1157"/>
                  </a:moveTo>
                  <a:cubicBezTo>
                    <a:pt x="1090" y="1158"/>
                    <a:pt x="1090" y="1158"/>
                    <a:pt x="1090" y="1158"/>
                  </a:cubicBezTo>
                  <a:cubicBezTo>
                    <a:pt x="1081" y="1188"/>
                    <a:pt x="1066" y="1211"/>
                    <a:pt x="1045" y="1223"/>
                  </a:cubicBezTo>
                  <a:cubicBezTo>
                    <a:pt x="1024" y="1235"/>
                    <a:pt x="997" y="1237"/>
                    <a:pt x="966" y="1229"/>
                  </a:cubicBezTo>
                  <a:cubicBezTo>
                    <a:pt x="966" y="1228"/>
                    <a:pt x="966" y="1228"/>
                    <a:pt x="966" y="1228"/>
                  </a:cubicBezTo>
                  <a:cubicBezTo>
                    <a:pt x="936" y="1221"/>
                    <a:pt x="903" y="1205"/>
                    <a:pt x="868" y="1181"/>
                  </a:cubicBezTo>
                  <a:cubicBezTo>
                    <a:pt x="868" y="1181"/>
                    <a:pt x="868" y="1181"/>
                    <a:pt x="868" y="1181"/>
                  </a:cubicBezTo>
                  <a:cubicBezTo>
                    <a:pt x="862" y="1178"/>
                    <a:pt x="857" y="1174"/>
                    <a:pt x="852" y="1171"/>
                  </a:cubicBezTo>
                  <a:cubicBezTo>
                    <a:pt x="851" y="1170"/>
                    <a:pt x="851" y="1170"/>
                    <a:pt x="850" y="1170"/>
                  </a:cubicBezTo>
                  <a:cubicBezTo>
                    <a:pt x="849" y="1168"/>
                    <a:pt x="847" y="1167"/>
                    <a:pt x="845" y="1166"/>
                  </a:cubicBezTo>
                  <a:cubicBezTo>
                    <a:pt x="844" y="1165"/>
                    <a:pt x="843" y="1164"/>
                    <a:pt x="841" y="1163"/>
                  </a:cubicBezTo>
                  <a:cubicBezTo>
                    <a:pt x="841" y="1162"/>
                    <a:pt x="840" y="1162"/>
                    <a:pt x="839" y="1161"/>
                  </a:cubicBezTo>
                  <a:cubicBezTo>
                    <a:pt x="809" y="1139"/>
                    <a:pt x="779" y="1112"/>
                    <a:pt x="747" y="1081"/>
                  </a:cubicBezTo>
                  <a:cubicBezTo>
                    <a:pt x="790" y="1034"/>
                    <a:pt x="832" y="981"/>
                    <a:pt x="872" y="924"/>
                  </a:cubicBezTo>
                  <a:cubicBezTo>
                    <a:pt x="942" y="918"/>
                    <a:pt x="1009" y="908"/>
                    <a:pt x="1070" y="894"/>
                  </a:cubicBezTo>
                  <a:cubicBezTo>
                    <a:pt x="1082" y="937"/>
                    <a:pt x="1090" y="977"/>
                    <a:pt x="1095" y="1014"/>
                  </a:cubicBezTo>
                  <a:cubicBezTo>
                    <a:pt x="1095" y="1015"/>
                    <a:pt x="1095" y="1016"/>
                    <a:pt x="1095" y="1017"/>
                  </a:cubicBezTo>
                  <a:cubicBezTo>
                    <a:pt x="1095" y="1018"/>
                    <a:pt x="1095" y="1020"/>
                    <a:pt x="1095" y="1021"/>
                  </a:cubicBezTo>
                  <a:cubicBezTo>
                    <a:pt x="1096" y="1023"/>
                    <a:pt x="1096" y="1026"/>
                    <a:pt x="1096" y="1028"/>
                  </a:cubicBezTo>
                  <a:cubicBezTo>
                    <a:pt x="1096" y="1028"/>
                    <a:pt x="1096" y="1029"/>
                    <a:pt x="1096" y="1030"/>
                  </a:cubicBezTo>
                  <a:cubicBezTo>
                    <a:pt x="1097" y="1036"/>
                    <a:pt x="1097" y="1042"/>
                    <a:pt x="1098" y="1049"/>
                  </a:cubicBezTo>
                  <a:cubicBezTo>
                    <a:pt x="1098" y="1049"/>
                    <a:pt x="1098" y="1049"/>
                    <a:pt x="1098" y="1049"/>
                  </a:cubicBezTo>
                  <a:cubicBezTo>
                    <a:pt x="1100" y="1091"/>
                    <a:pt x="1098" y="1128"/>
                    <a:pt x="1089" y="1157"/>
                  </a:cubicBezTo>
                  <a:close/>
                  <a:moveTo>
                    <a:pt x="1343" y="719"/>
                  </a:moveTo>
                  <a:cubicBezTo>
                    <a:pt x="1342" y="719"/>
                    <a:pt x="1342" y="719"/>
                    <a:pt x="1342" y="719"/>
                  </a:cubicBezTo>
                  <a:cubicBezTo>
                    <a:pt x="1321" y="741"/>
                    <a:pt x="1290" y="762"/>
                    <a:pt x="1252" y="781"/>
                  </a:cubicBezTo>
                  <a:cubicBezTo>
                    <a:pt x="1252" y="781"/>
                    <a:pt x="1252" y="781"/>
                    <a:pt x="1252" y="781"/>
                  </a:cubicBezTo>
                  <a:cubicBezTo>
                    <a:pt x="1247" y="784"/>
                    <a:pt x="1241" y="786"/>
                    <a:pt x="1235" y="789"/>
                  </a:cubicBezTo>
                  <a:cubicBezTo>
                    <a:pt x="1235" y="789"/>
                    <a:pt x="1234" y="790"/>
                    <a:pt x="1233" y="790"/>
                  </a:cubicBezTo>
                  <a:cubicBezTo>
                    <a:pt x="1231" y="791"/>
                    <a:pt x="1229" y="792"/>
                    <a:pt x="1227" y="793"/>
                  </a:cubicBezTo>
                  <a:cubicBezTo>
                    <a:pt x="1226" y="793"/>
                    <a:pt x="1225" y="794"/>
                    <a:pt x="1223" y="794"/>
                  </a:cubicBezTo>
                  <a:cubicBezTo>
                    <a:pt x="1222" y="795"/>
                    <a:pt x="1221" y="795"/>
                    <a:pt x="1221" y="796"/>
                  </a:cubicBezTo>
                  <a:cubicBezTo>
                    <a:pt x="1186" y="810"/>
                    <a:pt x="1148" y="823"/>
                    <a:pt x="1105" y="835"/>
                  </a:cubicBezTo>
                  <a:cubicBezTo>
                    <a:pt x="1086" y="774"/>
                    <a:pt x="1061" y="711"/>
                    <a:pt x="1032" y="648"/>
                  </a:cubicBezTo>
                  <a:cubicBezTo>
                    <a:pt x="1061" y="585"/>
                    <a:pt x="1086" y="522"/>
                    <a:pt x="1105" y="461"/>
                  </a:cubicBezTo>
                  <a:cubicBezTo>
                    <a:pt x="1148" y="473"/>
                    <a:pt x="1186" y="486"/>
                    <a:pt x="1221" y="500"/>
                  </a:cubicBezTo>
                  <a:cubicBezTo>
                    <a:pt x="1221" y="501"/>
                    <a:pt x="1222" y="501"/>
                    <a:pt x="1223" y="502"/>
                  </a:cubicBezTo>
                  <a:cubicBezTo>
                    <a:pt x="1225" y="502"/>
                    <a:pt x="1226" y="503"/>
                    <a:pt x="1227" y="503"/>
                  </a:cubicBezTo>
                  <a:cubicBezTo>
                    <a:pt x="1229" y="504"/>
                    <a:pt x="1231" y="505"/>
                    <a:pt x="1233" y="506"/>
                  </a:cubicBezTo>
                  <a:cubicBezTo>
                    <a:pt x="1234" y="506"/>
                    <a:pt x="1235" y="507"/>
                    <a:pt x="1235" y="507"/>
                  </a:cubicBezTo>
                  <a:cubicBezTo>
                    <a:pt x="1241" y="510"/>
                    <a:pt x="1247" y="512"/>
                    <a:pt x="1252" y="515"/>
                  </a:cubicBezTo>
                  <a:cubicBezTo>
                    <a:pt x="1252" y="515"/>
                    <a:pt x="1252" y="515"/>
                    <a:pt x="1252" y="515"/>
                  </a:cubicBezTo>
                  <a:cubicBezTo>
                    <a:pt x="1290" y="534"/>
                    <a:pt x="1321" y="555"/>
                    <a:pt x="1342" y="577"/>
                  </a:cubicBezTo>
                  <a:cubicBezTo>
                    <a:pt x="1343" y="577"/>
                    <a:pt x="1343" y="577"/>
                    <a:pt x="1343" y="577"/>
                  </a:cubicBezTo>
                  <a:cubicBezTo>
                    <a:pt x="1365" y="600"/>
                    <a:pt x="1377" y="624"/>
                    <a:pt x="1377" y="648"/>
                  </a:cubicBezTo>
                  <a:cubicBezTo>
                    <a:pt x="1377" y="672"/>
                    <a:pt x="1365" y="696"/>
                    <a:pt x="1343" y="7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8777923" y="2009743"/>
              <a:ext cx="965200" cy="1092200"/>
            </a:xfrm>
            <a:custGeom>
              <a:avLst/>
              <a:gdLst>
                <a:gd name="T0" fmla="*/ 262 w 267"/>
                <a:gd name="T1" fmla="*/ 81 h 302"/>
                <a:gd name="T2" fmla="*/ 230 w 267"/>
                <a:gd name="T3" fmla="*/ 0 h 302"/>
                <a:gd name="T4" fmla="*/ 235 w 267"/>
                <a:gd name="T5" fmla="*/ 69 h 302"/>
                <a:gd name="T6" fmla="*/ 0 w 267"/>
                <a:gd name="T7" fmla="*/ 214 h 302"/>
                <a:gd name="T8" fmla="*/ 45 w 267"/>
                <a:gd name="T9" fmla="*/ 276 h 302"/>
                <a:gd name="T10" fmla="*/ 84 w 267"/>
                <a:gd name="T11" fmla="*/ 302 h 302"/>
                <a:gd name="T12" fmla="*/ 262 w 267"/>
                <a:gd name="T13" fmla="*/ 81 h 302"/>
              </a:gdLst>
              <a:ahLst/>
              <a:cxnLst>
                <a:cxn ang="0">
                  <a:pos x="T0" y="T1"/>
                </a:cxn>
                <a:cxn ang="0">
                  <a:pos x="T2" y="T3"/>
                </a:cxn>
                <a:cxn ang="0">
                  <a:pos x="T4" y="T5"/>
                </a:cxn>
                <a:cxn ang="0">
                  <a:pos x="T6" y="T7"/>
                </a:cxn>
                <a:cxn ang="0">
                  <a:pos x="T8" y="T9"/>
                </a:cxn>
                <a:cxn ang="0">
                  <a:pos x="T10" y="T11"/>
                </a:cxn>
                <a:cxn ang="0">
                  <a:pos x="T12" y="T13"/>
                </a:cxn>
              </a:cxnLst>
              <a:rect l="0" t="0" r="r" b="b"/>
              <a:pathLst>
                <a:path w="267" h="302">
                  <a:moveTo>
                    <a:pt x="262" y="81"/>
                  </a:moveTo>
                  <a:cubicBezTo>
                    <a:pt x="267" y="41"/>
                    <a:pt x="257" y="13"/>
                    <a:pt x="230" y="0"/>
                  </a:cubicBezTo>
                  <a:cubicBezTo>
                    <a:pt x="250" y="14"/>
                    <a:pt x="251" y="40"/>
                    <a:pt x="235" y="69"/>
                  </a:cubicBezTo>
                  <a:cubicBezTo>
                    <a:pt x="205" y="124"/>
                    <a:pt x="104" y="182"/>
                    <a:pt x="0" y="214"/>
                  </a:cubicBezTo>
                  <a:cubicBezTo>
                    <a:pt x="11" y="238"/>
                    <a:pt x="26" y="259"/>
                    <a:pt x="45" y="276"/>
                  </a:cubicBezTo>
                  <a:cubicBezTo>
                    <a:pt x="57" y="286"/>
                    <a:pt x="71" y="295"/>
                    <a:pt x="84" y="302"/>
                  </a:cubicBezTo>
                  <a:cubicBezTo>
                    <a:pt x="174" y="249"/>
                    <a:pt x="251" y="161"/>
                    <a:pt x="262" y="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auto">
            <a:xfrm>
              <a:off x="9252585" y="2139918"/>
              <a:ext cx="696912" cy="1020763"/>
            </a:xfrm>
            <a:custGeom>
              <a:avLst/>
              <a:gdLst>
                <a:gd name="T0" fmla="*/ 181 w 193"/>
                <a:gd name="T1" fmla="*/ 174 h 282"/>
                <a:gd name="T2" fmla="*/ 184 w 193"/>
                <a:gd name="T3" fmla="*/ 168 h 282"/>
                <a:gd name="T4" fmla="*/ 186 w 193"/>
                <a:gd name="T5" fmla="*/ 160 h 282"/>
                <a:gd name="T6" fmla="*/ 188 w 193"/>
                <a:gd name="T7" fmla="*/ 152 h 282"/>
                <a:gd name="T8" fmla="*/ 190 w 193"/>
                <a:gd name="T9" fmla="*/ 146 h 282"/>
                <a:gd name="T10" fmla="*/ 192 w 193"/>
                <a:gd name="T11" fmla="*/ 131 h 282"/>
                <a:gd name="T12" fmla="*/ 192 w 193"/>
                <a:gd name="T13" fmla="*/ 130 h 282"/>
                <a:gd name="T14" fmla="*/ 193 w 193"/>
                <a:gd name="T15" fmla="*/ 116 h 282"/>
                <a:gd name="T16" fmla="*/ 193 w 193"/>
                <a:gd name="T17" fmla="*/ 111 h 282"/>
                <a:gd name="T18" fmla="*/ 192 w 193"/>
                <a:gd name="T19" fmla="*/ 100 h 282"/>
                <a:gd name="T20" fmla="*/ 191 w 193"/>
                <a:gd name="T21" fmla="*/ 95 h 282"/>
                <a:gd name="T22" fmla="*/ 190 w 193"/>
                <a:gd name="T23" fmla="*/ 84 h 282"/>
                <a:gd name="T24" fmla="*/ 188 w 193"/>
                <a:gd name="T25" fmla="*/ 75 h 282"/>
                <a:gd name="T26" fmla="*/ 186 w 193"/>
                <a:gd name="T27" fmla="*/ 66 h 282"/>
                <a:gd name="T28" fmla="*/ 183 w 193"/>
                <a:gd name="T29" fmla="*/ 59 h 282"/>
                <a:gd name="T30" fmla="*/ 181 w 193"/>
                <a:gd name="T31" fmla="*/ 52 h 282"/>
                <a:gd name="T32" fmla="*/ 178 w 193"/>
                <a:gd name="T33" fmla="*/ 46 h 282"/>
                <a:gd name="T34" fmla="*/ 175 w 193"/>
                <a:gd name="T35" fmla="*/ 38 h 282"/>
                <a:gd name="T36" fmla="*/ 172 w 193"/>
                <a:gd name="T37" fmla="*/ 33 h 282"/>
                <a:gd name="T38" fmla="*/ 164 w 193"/>
                <a:gd name="T39" fmla="*/ 20 h 282"/>
                <a:gd name="T40" fmla="*/ 163 w 193"/>
                <a:gd name="T41" fmla="*/ 19 h 282"/>
                <a:gd name="T42" fmla="*/ 155 w 193"/>
                <a:gd name="T43" fmla="*/ 8 h 282"/>
                <a:gd name="T44" fmla="*/ 153 w 193"/>
                <a:gd name="T45" fmla="*/ 5 h 282"/>
                <a:gd name="T46" fmla="*/ 148 w 193"/>
                <a:gd name="T47" fmla="*/ 0 h 282"/>
                <a:gd name="T48" fmla="*/ 149 w 193"/>
                <a:gd name="T49" fmla="*/ 78 h 282"/>
                <a:gd name="T50" fmla="*/ 0 w 193"/>
                <a:gd name="T51" fmla="*/ 280 h 282"/>
                <a:gd name="T52" fmla="*/ 25 w 193"/>
                <a:gd name="T53" fmla="*/ 282 h 282"/>
                <a:gd name="T54" fmla="*/ 87 w 193"/>
                <a:gd name="T55" fmla="*/ 270 h 282"/>
                <a:gd name="T56" fmla="*/ 171 w 193"/>
                <a:gd name="T57" fmla="*/ 196 h 282"/>
                <a:gd name="T58" fmla="*/ 176 w 193"/>
                <a:gd name="T59" fmla="*/ 186 h 282"/>
                <a:gd name="T60" fmla="*/ 178 w 193"/>
                <a:gd name="T61" fmla="*/ 182 h 282"/>
                <a:gd name="T62" fmla="*/ 181 w 193"/>
                <a:gd name="T63" fmla="*/ 1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3" h="282">
                  <a:moveTo>
                    <a:pt x="181" y="174"/>
                  </a:moveTo>
                  <a:cubicBezTo>
                    <a:pt x="182" y="172"/>
                    <a:pt x="183" y="170"/>
                    <a:pt x="184" y="168"/>
                  </a:cubicBezTo>
                  <a:cubicBezTo>
                    <a:pt x="185" y="165"/>
                    <a:pt x="185" y="163"/>
                    <a:pt x="186" y="160"/>
                  </a:cubicBezTo>
                  <a:cubicBezTo>
                    <a:pt x="187" y="158"/>
                    <a:pt x="188" y="155"/>
                    <a:pt x="188" y="152"/>
                  </a:cubicBezTo>
                  <a:cubicBezTo>
                    <a:pt x="189" y="150"/>
                    <a:pt x="189" y="148"/>
                    <a:pt x="190" y="146"/>
                  </a:cubicBezTo>
                  <a:cubicBezTo>
                    <a:pt x="190" y="141"/>
                    <a:pt x="191" y="136"/>
                    <a:pt x="192" y="131"/>
                  </a:cubicBezTo>
                  <a:cubicBezTo>
                    <a:pt x="192" y="131"/>
                    <a:pt x="192" y="130"/>
                    <a:pt x="192" y="130"/>
                  </a:cubicBezTo>
                  <a:cubicBezTo>
                    <a:pt x="192" y="125"/>
                    <a:pt x="193" y="121"/>
                    <a:pt x="193" y="116"/>
                  </a:cubicBezTo>
                  <a:cubicBezTo>
                    <a:pt x="193" y="114"/>
                    <a:pt x="193" y="113"/>
                    <a:pt x="193" y="111"/>
                  </a:cubicBezTo>
                  <a:cubicBezTo>
                    <a:pt x="192" y="108"/>
                    <a:pt x="192" y="104"/>
                    <a:pt x="192" y="100"/>
                  </a:cubicBezTo>
                  <a:cubicBezTo>
                    <a:pt x="192" y="98"/>
                    <a:pt x="192" y="97"/>
                    <a:pt x="191" y="95"/>
                  </a:cubicBezTo>
                  <a:cubicBezTo>
                    <a:pt x="191" y="91"/>
                    <a:pt x="190" y="88"/>
                    <a:pt x="190" y="84"/>
                  </a:cubicBezTo>
                  <a:cubicBezTo>
                    <a:pt x="189" y="81"/>
                    <a:pt x="189" y="78"/>
                    <a:pt x="188" y="75"/>
                  </a:cubicBezTo>
                  <a:cubicBezTo>
                    <a:pt x="187" y="72"/>
                    <a:pt x="187" y="69"/>
                    <a:pt x="186" y="66"/>
                  </a:cubicBezTo>
                  <a:cubicBezTo>
                    <a:pt x="185" y="64"/>
                    <a:pt x="184" y="61"/>
                    <a:pt x="183" y="59"/>
                  </a:cubicBezTo>
                  <a:cubicBezTo>
                    <a:pt x="183" y="57"/>
                    <a:pt x="182" y="55"/>
                    <a:pt x="181" y="52"/>
                  </a:cubicBezTo>
                  <a:cubicBezTo>
                    <a:pt x="180" y="50"/>
                    <a:pt x="179" y="48"/>
                    <a:pt x="178" y="46"/>
                  </a:cubicBezTo>
                  <a:cubicBezTo>
                    <a:pt x="177" y="43"/>
                    <a:pt x="176" y="41"/>
                    <a:pt x="175" y="38"/>
                  </a:cubicBezTo>
                  <a:cubicBezTo>
                    <a:pt x="174" y="36"/>
                    <a:pt x="173" y="35"/>
                    <a:pt x="172" y="33"/>
                  </a:cubicBezTo>
                  <a:cubicBezTo>
                    <a:pt x="169" y="28"/>
                    <a:pt x="167" y="24"/>
                    <a:pt x="164" y="20"/>
                  </a:cubicBezTo>
                  <a:cubicBezTo>
                    <a:pt x="164" y="20"/>
                    <a:pt x="164" y="20"/>
                    <a:pt x="163" y="19"/>
                  </a:cubicBezTo>
                  <a:cubicBezTo>
                    <a:pt x="161" y="16"/>
                    <a:pt x="158" y="12"/>
                    <a:pt x="155" y="8"/>
                  </a:cubicBezTo>
                  <a:cubicBezTo>
                    <a:pt x="154" y="7"/>
                    <a:pt x="153" y="6"/>
                    <a:pt x="153" y="5"/>
                  </a:cubicBezTo>
                  <a:cubicBezTo>
                    <a:pt x="151" y="4"/>
                    <a:pt x="150" y="2"/>
                    <a:pt x="148" y="0"/>
                  </a:cubicBezTo>
                  <a:cubicBezTo>
                    <a:pt x="155" y="17"/>
                    <a:pt x="153" y="52"/>
                    <a:pt x="149" y="78"/>
                  </a:cubicBezTo>
                  <a:cubicBezTo>
                    <a:pt x="135" y="147"/>
                    <a:pt x="81" y="220"/>
                    <a:pt x="0" y="280"/>
                  </a:cubicBezTo>
                  <a:cubicBezTo>
                    <a:pt x="8" y="281"/>
                    <a:pt x="17" y="282"/>
                    <a:pt x="25" y="282"/>
                  </a:cubicBezTo>
                  <a:cubicBezTo>
                    <a:pt x="47" y="282"/>
                    <a:pt x="68" y="277"/>
                    <a:pt x="87" y="270"/>
                  </a:cubicBezTo>
                  <a:cubicBezTo>
                    <a:pt x="122" y="255"/>
                    <a:pt x="152" y="230"/>
                    <a:pt x="171" y="196"/>
                  </a:cubicBezTo>
                  <a:cubicBezTo>
                    <a:pt x="173" y="193"/>
                    <a:pt x="175" y="189"/>
                    <a:pt x="176" y="186"/>
                  </a:cubicBezTo>
                  <a:cubicBezTo>
                    <a:pt x="177" y="185"/>
                    <a:pt x="177" y="184"/>
                    <a:pt x="178" y="182"/>
                  </a:cubicBezTo>
                  <a:cubicBezTo>
                    <a:pt x="179" y="180"/>
                    <a:pt x="180" y="177"/>
                    <a:pt x="181" y="1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8723948" y="1898618"/>
              <a:ext cx="885825" cy="747713"/>
            </a:xfrm>
            <a:custGeom>
              <a:avLst/>
              <a:gdLst>
                <a:gd name="T0" fmla="*/ 230 w 245"/>
                <a:gd name="T1" fmla="*/ 77 h 207"/>
                <a:gd name="T2" fmla="*/ 212 w 245"/>
                <a:gd name="T3" fmla="*/ 18 h 207"/>
                <a:gd name="T4" fmla="*/ 25 w 245"/>
                <a:gd name="T5" fmla="*/ 99 h 207"/>
                <a:gd name="T6" fmla="*/ 5 w 245"/>
                <a:gd name="T7" fmla="*/ 207 h 207"/>
                <a:gd name="T8" fmla="*/ 230 w 245"/>
                <a:gd name="T9" fmla="*/ 77 h 207"/>
              </a:gdLst>
              <a:ahLst/>
              <a:cxnLst>
                <a:cxn ang="0">
                  <a:pos x="T0" y="T1"/>
                </a:cxn>
                <a:cxn ang="0">
                  <a:pos x="T2" y="T3"/>
                </a:cxn>
                <a:cxn ang="0">
                  <a:pos x="T4" y="T5"/>
                </a:cxn>
                <a:cxn ang="0">
                  <a:pos x="T6" y="T7"/>
                </a:cxn>
                <a:cxn ang="0">
                  <a:pos x="T8" y="T9"/>
                </a:cxn>
              </a:cxnLst>
              <a:rect l="0" t="0" r="r" b="b"/>
              <a:pathLst>
                <a:path w="245" h="207">
                  <a:moveTo>
                    <a:pt x="230" y="77"/>
                  </a:moveTo>
                  <a:cubicBezTo>
                    <a:pt x="245" y="49"/>
                    <a:pt x="237" y="29"/>
                    <a:pt x="212" y="18"/>
                  </a:cubicBezTo>
                  <a:cubicBezTo>
                    <a:pt x="140" y="0"/>
                    <a:pt x="62" y="32"/>
                    <a:pt x="25" y="99"/>
                  </a:cubicBezTo>
                  <a:cubicBezTo>
                    <a:pt x="6" y="133"/>
                    <a:pt x="0" y="171"/>
                    <a:pt x="5" y="207"/>
                  </a:cubicBezTo>
                  <a:cubicBezTo>
                    <a:pt x="102" y="185"/>
                    <a:pt x="201" y="128"/>
                    <a:pt x="230" y="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Content Placeholder 6">
            <a:extLst>
              <a:ext uri="{FF2B5EF4-FFF2-40B4-BE49-F238E27FC236}">
                <a16:creationId xmlns:a16="http://schemas.microsoft.com/office/drawing/2014/main" id="{B322C1C7-6561-8E47-931C-C40EDA8D2EA8}"/>
              </a:ext>
            </a:extLst>
          </p:cNvPr>
          <p:cNvSpPr>
            <a:spLocks noGrp="1"/>
          </p:cNvSpPr>
          <p:nvPr>
            <p:ph sz="quarter" idx="12" hasCustomPrompt="1"/>
          </p:nvPr>
        </p:nvSpPr>
        <p:spPr>
          <a:xfrm>
            <a:off x="1143000" y="5100638"/>
            <a:ext cx="4119563" cy="593725"/>
          </a:xfrm>
        </p:spPr>
        <p:txBody>
          <a:bodyPr anchor="b" anchorCtr="0">
            <a:normAutofit/>
          </a:bodyPr>
          <a:lstStyle>
            <a:lvl1pPr marL="0" indent="0">
              <a:buNone/>
              <a:defRPr sz="1800" i="0"/>
            </a:lvl1pPr>
            <a:lvl2pPr marL="457200" indent="0">
              <a:buNone/>
              <a:defRPr/>
            </a:lvl2pPr>
            <a:lvl3pPr marL="914400" indent="0">
              <a:buNone/>
              <a:defRPr/>
            </a:lvl3pPr>
            <a:lvl4pPr marL="1371600" indent="0">
              <a:buNone/>
              <a:defRPr/>
            </a:lvl4pPr>
            <a:lvl5pPr marL="1828800" indent="0">
              <a:buNone/>
              <a:defRPr/>
            </a:lvl5pPr>
          </a:lstStyle>
          <a:p>
            <a:pPr lvl="0"/>
            <a:r>
              <a:rPr lang="en-US" dirty="0"/>
              <a:t>Optional Area for Date</a:t>
            </a: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 Textur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BB610-DEA2-F947-B8C9-0F01A0F48687}"/>
              </a:ext>
            </a:extLst>
          </p:cNvPr>
          <p:cNvPicPr>
            <a:picLocks noChangeAspect="1"/>
          </p:cNvPicPr>
          <p:nvPr userDrawn="1"/>
        </p:nvPicPr>
        <p:blipFill rotWithShape="1">
          <a:blip r:embed="rId2" cstate="screen">
            <a:grayscl/>
            <a:alphaModFix amt="20000"/>
            <a:extLst>
              <a:ext uri="{28A0092B-C50C-407E-A947-70E740481C1C}">
                <a14:useLocalDpi xmlns:a14="http://schemas.microsoft.com/office/drawing/2010/main"/>
              </a:ext>
            </a:extLst>
          </a:blip>
          <a:srcRect/>
          <a:stretch/>
        </p:blipFill>
        <p:spPr>
          <a:xfrm>
            <a:off x="0" y="-1"/>
            <a:ext cx="12191999" cy="6858001"/>
          </a:xfrm>
          <a:prstGeom prst="rect">
            <a:avLst/>
          </a:prstGeom>
        </p:spPr>
      </p:pic>
      <p:sp>
        <p:nvSpPr>
          <p:cNvPr id="4" name="Rectangle 3">
            <a:extLst>
              <a:ext uri="{FF2B5EF4-FFF2-40B4-BE49-F238E27FC236}">
                <a16:creationId xmlns:a16="http://schemas.microsoft.com/office/drawing/2014/main" id="{092EF83A-50F9-974D-A4B3-140FAC3BBE1E}"/>
              </a:ext>
            </a:extLst>
          </p:cNvPr>
          <p:cNvSpPr/>
          <p:nvPr userDrawn="1"/>
        </p:nvSpPr>
        <p:spPr>
          <a:xfrm>
            <a:off x="0" y="0"/>
            <a:ext cx="12192000" cy="6858000"/>
          </a:xfrm>
          <a:prstGeom prst="rect">
            <a:avLst/>
          </a:prstGeom>
          <a:gradFill>
            <a:gsLst>
              <a:gs pos="6000">
                <a:schemeClr val="accent1">
                  <a:alpha val="50000"/>
                </a:schemeClr>
              </a:gs>
              <a:gs pos="100000">
                <a:schemeClr val="accent1">
                  <a:alpha val="0"/>
                </a:schemeClr>
              </a:gs>
            </a:gsLst>
            <a:lin ang="2700000" scaled="1"/>
          </a:gra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ext uri="{BB962C8B-B14F-4D97-AF65-F5344CB8AC3E}">
        <p14:creationId xmlns:p14="http://schemas.microsoft.com/office/powerpoint/2010/main" val="290002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 Abstrac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BB610-DEA2-F947-B8C9-0F01A0F48687}"/>
              </a:ext>
            </a:extLst>
          </p:cNvPr>
          <p:cNvPicPr>
            <a:picLocks noChangeAspect="1"/>
          </p:cNvPicPr>
          <p:nvPr userDrawn="1"/>
        </p:nvPicPr>
        <p:blipFill rotWithShape="1">
          <a:blip r:embed="rId2" cstate="screen">
            <a:grayscl/>
            <a:alphaModFix amt="20000"/>
            <a:extLst>
              <a:ext uri="{28A0092B-C50C-407E-A947-70E740481C1C}">
                <a14:useLocalDpi xmlns:a14="http://schemas.microsoft.com/office/drawing/2010/main"/>
              </a:ext>
            </a:extLst>
          </a:blip>
          <a:srcRect/>
          <a:stretch/>
        </p:blipFill>
        <p:spPr>
          <a:xfrm>
            <a:off x="1" y="-1"/>
            <a:ext cx="12192000" cy="6858001"/>
          </a:xfrm>
          <a:prstGeom prst="rect">
            <a:avLst/>
          </a:prstGeom>
        </p:spPr>
      </p:pic>
      <p:sp>
        <p:nvSpPr>
          <p:cNvPr id="4" name="Rectangle 3">
            <a:extLst>
              <a:ext uri="{FF2B5EF4-FFF2-40B4-BE49-F238E27FC236}">
                <a16:creationId xmlns:a16="http://schemas.microsoft.com/office/drawing/2014/main" id="{092EF83A-50F9-974D-A4B3-140FAC3BBE1E}"/>
              </a:ext>
            </a:extLst>
          </p:cNvPr>
          <p:cNvSpPr/>
          <p:nvPr userDrawn="1"/>
        </p:nvSpPr>
        <p:spPr>
          <a:xfrm>
            <a:off x="0" y="0"/>
            <a:ext cx="12192000" cy="6858000"/>
          </a:xfrm>
          <a:prstGeom prst="rect">
            <a:avLst/>
          </a:prstGeom>
          <a:gradFill>
            <a:gsLst>
              <a:gs pos="6000">
                <a:schemeClr val="accent1">
                  <a:alpha val="50000"/>
                </a:schemeClr>
              </a:gs>
              <a:gs pos="100000">
                <a:schemeClr val="accent1">
                  <a:alpha val="0"/>
                </a:schemeClr>
              </a:gs>
            </a:gsLst>
            <a:lin ang="2700000" scaled="1"/>
          </a:gra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ext uri="{BB962C8B-B14F-4D97-AF65-F5344CB8AC3E}">
        <p14:creationId xmlns:p14="http://schemas.microsoft.com/office/powerpoint/2010/main" val="48096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381000"/>
            <a:ext cx="12192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chemeClr val="accent1"/>
                </a:solidFill>
              </a:defRPr>
            </a:lvl1pPr>
          </a:lstStyle>
          <a:p>
            <a:r>
              <a:rPr lang="en-US" dirty="0"/>
              <a:t>Slide Title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CA736-D2DC-4F5F-B357-2673D59A21B9}" type="slidenum">
              <a:rPr lang="en-US" smtClean="0"/>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chemeClr val="tx1"/>
                </a:solidFill>
              </a:defRPr>
            </a:lvl1pPr>
          </a:lstStyle>
          <a:p>
            <a:r>
              <a:rPr lang="en-US" dirty="0"/>
              <a:t>Slide Title</a:t>
            </a: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A0CA736-D2DC-4F5F-B357-2673D59A21B9}" type="slidenum">
              <a:rPr lang="en-US" smtClean="0">
                <a:solidFill>
                  <a:srgbClr val="FFFFFF">
                    <a:tint val="75000"/>
                  </a:srgbClr>
                </a:solidFill>
              </a:rPr>
              <a:pPr/>
              <a:t>‹#›</a:t>
            </a:fld>
            <a:endParaRPr lang="en-US">
              <a:solidFill>
                <a:srgbClr val="FFFFFF">
                  <a:tint val="75000"/>
                </a:srgbClr>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CA736-D2DC-4F5F-B357-2673D59A21B9}" type="slidenum">
              <a:rPr lang="en-US" smtClean="0"/>
              <a:t>‹#›</a:t>
            </a:fld>
            <a:endParaRPr lang="en-US"/>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
        <p:nvSpPr>
          <p:cNvPr id="6" name="Rectangle 5"/>
          <p:cNvSpPr/>
          <p:nvPr userDrawn="1"/>
        </p:nvSpPr>
        <p:spPr>
          <a:xfrm>
            <a:off x="0" y="381000"/>
            <a:ext cx="12192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Gradien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CA736-D2DC-4F5F-B357-2673D59A21B9}" type="slidenum">
              <a:rPr lang="en-US" smtClean="0"/>
              <a:t>‹#›</a:t>
            </a:fld>
            <a:endParaRPr lang="en-US"/>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Compact - Title Only">
    <p:spTree>
      <p:nvGrpSpPr>
        <p:cNvPr id="1" name=""/>
        <p:cNvGrpSpPr/>
        <p:nvPr/>
      </p:nvGrpSpPr>
      <p:grpSpPr>
        <a:xfrm>
          <a:off x="0" y="0"/>
          <a:ext cx="0" cy="0"/>
          <a:chOff x="0" y="0"/>
          <a:chExt cx="0" cy="0"/>
        </a:xfrm>
      </p:grpSpPr>
      <p:sp>
        <p:nvSpPr>
          <p:cNvPr id="7" name="Rectangle 6"/>
          <p:cNvSpPr/>
          <p:nvPr userDrawn="1"/>
        </p:nvSpPr>
        <p:spPr>
          <a:xfrm>
            <a:off x="0" y="381000"/>
            <a:ext cx="12192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hasCustomPrompt="1"/>
          </p:nvPr>
        </p:nvSpPr>
        <p:spPr>
          <a:xfrm>
            <a:off x="838200" y="20321"/>
            <a:ext cx="10515600" cy="381000"/>
          </a:xfrm>
          <a:prstGeom prst="rect">
            <a:avLst/>
          </a:prstGeom>
        </p:spPr>
        <p:txBody>
          <a:bodyPr>
            <a:noAutofit/>
          </a:bodyPr>
          <a:lstStyle>
            <a:lvl1pPr>
              <a:defRPr sz="2000">
                <a:solidFill>
                  <a:schemeClr val="tx1"/>
                </a:solidFill>
              </a:defRPr>
            </a:lvl1pPr>
          </a:lstStyle>
          <a:p>
            <a:r>
              <a:rPr lang="en-US" dirty="0"/>
              <a:t>Compact Title</a:t>
            </a: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A0CA736-D2DC-4F5F-B357-2673D59A21B9}" type="slidenum">
              <a:rPr lang="en-US" smtClean="0">
                <a:solidFill>
                  <a:srgbClr val="FFFFFF">
                    <a:tint val="75000"/>
                  </a:srgbClr>
                </a:solidFill>
              </a:rPr>
              <a:pPr/>
              <a:t>‹#›</a:t>
            </a:fld>
            <a:endParaRPr lang="en-US">
              <a:solidFill>
                <a:srgbClr val="FFFFFF">
                  <a:tint val="75000"/>
                </a:srgbClr>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extLst mod="1">
    <p:ext uri="{DCECCB84-F9BA-43D5-87BE-67443E8EF086}">
      <p15:sldGuideLst xmlns:p15="http://schemas.microsoft.com/office/powerpoint/2012/main">
        <p15:guide id="1" pos="3840">
          <p15:clr>
            <a:srgbClr val="FBAE40"/>
          </p15:clr>
        </p15:guide>
        <p15:guide id="2" pos="4512">
          <p15:clr>
            <a:srgbClr val="FBAE40"/>
          </p15:clr>
        </p15:guide>
        <p15:guide id="3" pos="5184">
          <p15:clr>
            <a:srgbClr val="FBAE40"/>
          </p15:clr>
        </p15:guide>
        <p15:guide id="4" pos="5856">
          <p15:clr>
            <a:srgbClr val="FBAE40"/>
          </p15:clr>
        </p15:guide>
        <p15:guide id="5" pos="6528">
          <p15:clr>
            <a:srgbClr val="FBAE40"/>
          </p15:clr>
        </p15:guide>
        <p15:guide id="6" pos="3168">
          <p15:clr>
            <a:srgbClr val="FBAE40"/>
          </p15:clr>
        </p15:guide>
        <p15:guide id="7" pos="2496">
          <p15:clr>
            <a:srgbClr val="FBAE40"/>
          </p15:clr>
        </p15:guide>
        <p15:guide id="8" pos="1824">
          <p15:clr>
            <a:srgbClr val="FBAE40"/>
          </p15:clr>
        </p15:guide>
        <p15:guide id="9" pos="11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Question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1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title" hasCustomPrompt="1"/>
          </p:nvPr>
        </p:nvSpPr>
        <p:spPr>
          <a:xfrm>
            <a:off x="831850" y="1709738"/>
            <a:ext cx="10515600" cy="2852737"/>
          </a:xfrm>
          <a:prstGeom prst="rect">
            <a:avLst/>
          </a:prstGeom>
        </p:spPr>
        <p:txBody>
          <a:bodyPr anchor="b">
            <a:normAutofit/>
          </a:bodyPr>
          <a:lstStyle>
            <a:lvl1pPr algn="ctr">
              <a:defRPr sz="8800"/>
            </a:lvl1pPr>
          </a:lstStyle>
          <a:p>
            <a:r>
              <a:rPr lang="en-US" dirty="0"/>
              <a:t>Questions?</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pic>
        <p:nvPicPr>
          <p:cNvPr id="5" name="Picture 4" title="Dell Boomi"/>
          <p:cNvPicPr>
            <a:picLocks noChangeAspect="1"/>
          </p:cNvPicPr>
          <p:nvPr userDrawn="1"/>
        </p:nvPicPr>
        <p:blipFill>
          <a:blip r:embed="rId2"/>
          <a:stretch>
            <a:fillRect/>
          </a:stretch>
        </p:blipFill>
        <p:spPr>
          <a:xfrm>
            <a:off x="2018775" y="2547257"/>
            <a:ext cx="8154450" cy="1763486"/>
          </a:xfrm>
          <a:prstGeom prst="rect">
            <a:avLst/>
          </a:prstGeom>
        </p:spPr>
      </p:pic>
      <p:grpSp>
        <p:nvGrpSpPr>
          <p:cNvPr id="6" name="Group 5">
            <a:extLst>
              <a:ext uri="{FF2B5EF4-FFF2-40B4-BE49-F238E27FC236}">
                <a16:creationId xmlns:a16="http://schemas.microsoft.com/office/drawing/2014/main" id="{1942F750-449E-FC4A-B7E9-C65B6FF50010}"/>
              </a:ext>
            </a:extLst>
          </p:cNvPr>
          <p:cNvGrpSpPr/>
          <p:nvPr userDrawn="1"/>
        </p:nvGrpSpPr>
        <p:grpSpPr>
          <a:xfrm>
            <a:off x="5257800" y="-1824556"/>
            <a:ext cx="8185235" cy="7441584"/>
            <a:chOff x="6764973" y="209518"/>
            <a:chExt cx="5154612" cy="4686301"/>
          </a:xfrm>
          <a:solidFill>
            <a:srgbClr val="FFFFFF">
              <a:alpha val="20000"/>
            </a:srgbClr>
          </a:solidFill>
        </p:grpSpPr>
        <p:sp>
          <p:nvSpPr>
            <p:cNvPr id="7" name="Freeform 5">
              <a:extLst>
                <a:ext uri="{FF2B5EF4-FFF2-40B4-BE49-F238E27FC236}">
                  <a16:creationId xmlns:a16="http://schemas.microsoft.com/office/drawing/2014/main" id="{EA7796D2-BD1D-D046-AC79-196DE5FBAC34}"/>
                </a:ext>
              </a:extLst>
            </p:cNvPr>
            <p:cNvSpPr>
              <a:spLocks noEditPoints="1"/>
            </p:cNvSpPr>
            <p:nvPr userDrawn="1"/>
          </p:nvSpPr>
          <p:spPr bwMode="auto">
            <a:xfrm>
              <a:off x="6764973" y="209518"/>
              <a:ext cx="5154612" cy="4686301"/>
            </a:xfrm>
            <a:custGeom>
              <a:avLst/>
              <a:gdLst>
                <a:gd name="T0" fmla="*/ 1179 w 1426"/>
                <a:gd name="T1" fmla="*/ 432 h 1296"/>
                <a:gd name="T2" fmla="*/ 1119 w 1426"/>
                <a:gd name="T3" fmla="*/ 414 h 1296"/>
                <a:gd name="T4" fmla="*/ 1133 w 1426"/>
                <a:gd name="T5" fmla="*/ 352 h 1296"/>
                <a:gd name="T6" fmla="*/ 1070 w 1426"/>
                <a:gd name="T7" fmla="*/ 30 h 1296"/>
                <a:gd name="T8" fmla="*/ 863 w 1426"/>
                <a:gd name="T9" fmla="*/ 59 h 1296"/>
                <a:gd name="T10" fmla="*/ 748 w 1426"/>
                <a:gd name="T11" fmla="*/ 146 h 1296"/>
                <a:gd name="T12" fmla="*/ 356 w 1426"/>
                <a:gd name="T13" fmla="*/ 30 h 1296"/>
                <a:gd name="T14" fmla="*/ 307 w 1426"/>
                <a:gd name="T15" fmla="*/ 414 h 1296"/>
                <a:gd name="T16" fmla="*/ 0 w 1426"/>
                <a:gd name="T17" fmla="*/ 648 h 1296"/>
                <a:gd name="T18" fmla="*/ 356 w 1426"/>
                <a:gd name="T19" fmla="*/ 1266 h 1296"/>
                <a:gd name="T20" fmla="*/ 713 w 1426"/>
                <a:gd name="T21" fmla="*/ 1117 h 1296"/>
                <a:gd name="T22" fmla="*/ 759 w 1426"/>
                <a:gd name="T23" fmla="*/ 1160 h 1296"/>
                <a:gd name="T24" fmla="*/ 1070 w 1426"/>
                <a:gd name="T25" fmla="*/ 1266 h 1296"/>
                <a:gd name="T26" fmla="*/ 1148 w 1426"/>
                <a:gd name="T27" fmla="*/ 1072 h 1296"/>
                <a:gd name="T28" fmla="*/ 1130 w 1426"/>
                <a:gd name="T29" fmla="*/ 929 h 1296"/>
                <a:gd name="T30" fmla="*/ 1165 w 1426"/>
                <a:gd name="T31" fmla="*/ 869 h 1296"/>
                <a:gd name="T32" fmla="*/ 1298 w 1426"/>
                <a:gd name="T33" fmla="*/ 813 h 1296"/>
                <a:gd name="T34" fmla="*/ 1426 w 1426"/>
                <a:gd name="T35" fmla="*/ 648 h 1296"/>
                <a:gd name="T36" fmla="*/ 636 w 1426"/>
                <a:gd name="T37" fmla="*/ 929 h 1296"/>
                <a:gd name="T38" fmla="*/ 713 w 1426"/>
                <a:gd name="T39" fmla="*/ 251 h 1296"/>
                <a:gd name="T40" fmla="*/ 618 w 1426"/>
                <a:gd name="T41" fmla="*/ 367 h 1296"/>
                <a:gd name="T42" fmla="*/ 713 w 1426"/>
                <a:gd name="T43" fmla="*/ 881 h 1296"/>
                <a:gd name="T44" fmla="*/ 520 w 1426"/>
                <a:gd name="T45" fmla="*/ 781 h 1296"/>
                <a:gd name="T46" fmla="*/ 449 w 1426"/>
                <a:gd name="T47" fmla="*/ 648 h 1296"/>
                <a:gd name="T48" fmla="*/ 520 w 1426"/>
                <a:gd name="T49" fmla="*/ 515 h 1296"/>
                <a:gd name="T50" fmla="*/ 713 w 1426"/>
                <a:gd name="T51" fmla="*/ 415 h 1296"/>
                <a:gd name="T52" fmla="*/ 906 w 1426"/>
                <a:gd name="T53" fmla="*/ 515 h 1296"/>
                <a:gd name="T54" fmla="*/ 924 w 1426"/>
                <a:gd name="T55" fmla="*/ 749 h 1296"/>
                <a:gd name="T56" fmla="*/ 845 w 1426"/>
                <a:gd name="T57" fmla="*/ 877 h 1296"/>
                <a:gd name="T58" fmla="*/ 369 w 1426"/>
                <a:gd name="T59" fmla="*/ 450 h 1296"/>
                <a:gd name="T60" fmla="*/ 431 w 1426"/>
                <a:gd name="T61" fmla="*/ 722 h 1296"/>
                <a:gd name="T62" fmla="*/ 422 w 1426"/>
                <a:gd name="T63" fmla="*/ 706 h 1296"/>
                <a:gd name="T64" fmla="*/ 1057 w 1426"/>
                <a:gd name="T65" fmla="*/ 846 h 1296"/>
                <a:gd name="T66" fmla="*/ 958 w 1426"/>
                <a:gd name="T67" fmla="*/ 506 h 1296"/>
                <a:gd name="T68" fmla="*/ 1004 w 1426"/>
                <a:gd name="T69" fmla="*/ 590 h 1296"/>
                <a:gd name="T70" fmla="*/ 850 w 1426"/>
                <a:gd name="T71" fmla="*/ 126 h 1296"/>
                <a:gd name="T72" fmla="*/ 966 w 1426"/>
                <a:gd name="T73" fmla="*/ 68 h 1296"/>
                <a:gd name="T74" fmla="*/ 1089 w 1426"/>
                <a:gd name="T75" fmla="*/ 139 h 1296"/>
                <a:gd name="T76" fmla="*/ 1096 w 1426"/>
                <a:gd name="T77" fmla="*/ 268 h 1296"/>
                <a:gd name="T78" fmla="*/ 1070 w 1426"/>
                <a:gd name="T79" fmla="*/ 402 h 1296"/>
                <a:gd name="T80" fmla="*/ 328 w 1426"/>
                <a:gd name="T81" fmla="*/ 195 h 1296"/>
                <a:gd name="T82" fmla="*/ 554 w 1426"/>
                <a:gd name="T83" fmla="*/ 372 h 1296"/>
                <a:gd name="T84" fmla="*/ 128 w 1426"/>
                <a:gd name="T85" fmla="*/ 540 h 1296"/>
                <a:gd name="T86" fmla="*/ 128 w 1426"/>
                <a:gd name="T87" fmla="*/ 756 h 1296"/>
                <a:gd name="T88" fmla="*/ 328 w 1426"/>
                <a:gd name="T89" fmla="*/ 1101 h 1296"/>
                <a:gd name="T90" fmla="*/ 514 w 1426"/>
                <a:gd name="T91" fmla="*/ 1208 h 1296"/>
                <a:gd name="T92" fmla="*/ 966 w 1426"/>
                <a:gd name="T93" fmla="*/ 1229 h 1296"/>
                <a:gd name="T94" fmla="*/ 852 w 1426"/>
                <a:gd name="T95" fmla="*/ 1171 h 1296"/>
                <a:gd name="T96" fmla="*/ 839 w 1426"/>
                <a:gd name="T97" fmla="*/ 1161 h 1296"/>
                <a:gd name="T98" fmla="*/ 1095 w 1426"/>
                <a:gd name="T99" fmla="*/ 1014 h 1296"/>
                <a:gd name="T100" fmla="*/ 1096 w 1426"/>
                <a:gd name="T101" fmla="*/ 1030 h 1296"/>
                <a:gd name="T102" fmla="*/ 1343 w 1426"/>
                <a:gd name="T103" fmla="*/ 719 h 1296"/>
                <a:gd name="T104" fmla="*/ 1235 w 1426"/>
                <a:gd name="T105" fmla="*/ 789 h 1296"/>
                <a:gd name="T106" fmla="*/ 1221 w 1426"/>
                <a:gd name="T107" fmla="*/ 796 h 1296"/>
                <a:gd name="T108" fmla="*/ 1221 w 1426"/>
                <a:gd name="T109" fmla="*/ 500 h 1296"/>
                <a:gd name="T110" fmla="*/ 1235 w 1426"/>
                <a:gd name="T111" fmla="*/ 507 h 1296"/>
                <a:gd name="T112" fmla="*/ 1343 w 1426"/>
                <a:gd name="T113" fmla="*/ 577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6" h="1296">
                  <a:moveTo>
                    <a:pt x="1306" y="487"/>
                  </a:moveTo>
                  <a:cubicBezTo>
                    <a:pt x="1303" y="486"/>
                    <a:pt x="1300" y="484"/>
                    <a:pt x="1298" y="483"/>
                  </a:cubicBezTo>
                  <a:cubicBezTo>
                    <a:pt x="1265" y="464"/>
                    <a:pt x="1225" y="447"/>
                    <a:pt x="1181" y="432"/>
                  </a:cubicBezTo>
                  <a:cubicBezTo>
                    <a:pt x="1180" y="432"/>
                    <a:pt x="1180" y="432"/>
                    <a:pt x="1179" y="432"/>
                  </a:cubicBezTo>
                  <a:cubicBezTo>
                    <a:pt x="1177" y="431"/>
                    <a:pt x="1174" y="430"/>
                    <a:pt x="1171" y="429"/>
                  </a:cubicBezTo>
                  <a:cubicBezTo>
                    <a:pt x="1169" y="429"/>
                    <a:pt x="1167" y="428"/>
                    <a:pt x="1165" y="427"/>
                  </a:cubicBezTo>
                  <a:cubicBezTo>
                    <a:pt x="1164" y="427"/>
                    <a:pt x="1164" y="427"/>
                    <a:pt x="1163" y="427"/>
                  </a:cubicBezTo>
                  <a:cubicBezTo>
                    <a:pt x="1149" y="422"/>
                    <a:pt x="1134" y="418"/>
                    <a:pt x="1119" y="414"/>
                  </a:cubicBezTo>
                  <a:cubicBezTo>
                    <a:pt x="1123" y="399"/>
                    <a:pt x="1126" y="384"/>
                    <a:pt x="1130" y="369"/>
                  </a:cubicBezTo>
                  <a:cubicBezTo>
                    <a:pt x="1130" y="368"/>
                    <a:pt x="1130" y="368"/>
                    <a:pt x="1130" y="367"/>
                  </a:cubicBezTo>
                  <a:cubicBezTo>
                    <a:pt x="1131" y="365"/>
                    <a:pt x="1131" y="363"/>
                    <a:pt x="1132" y="360"/>
                  </a:cubicBezTo>
                  <a:cubicBezTo>
                    <a:pt x="1132" y="358"/>
                    <a:pt x="1133" y="355"/>
                    <a:pt x="1133" y="352"/>
                  </a:cubicBezTo>
                  <a:cubicBezTo>
                    <a:pt x="1133" y="352"/>
                    <a:pt x="1133" y="351"/>
                    <a:pt x="1134" y="351"/>
                  </a:cubicBezTo>
                  <a:cubicBezTo>
                    <a:pt x="1143" y="305"/>
                    <a:pt x="1148" y="262"/>
                    <a:pt x="1148" y="224"/>
                  </a:cubicBezTo>
                  <a:cubicBezTo>
                    <a:pt x="1149" y="221"/>
                    <a:pt x="1149" y="218"/>
                    <a:pt x="1149" y="215"/>
                  </a:cubicBezTo>
                  <a:cubicBezTo>
                    <a:pt x="1148" y="124"/>
                    <a:pt x="1122" y="60"/>
                    <a:pt x="1070" y="30"/>
                  </a:cubicBezTo>
                  <a:cubicBezTo>
                    <a:pt x="1070" y="30"/>
                    <a:pt x="1070" y="30"/>
                    <a:pt x="1070" y="30"/>
                  </a:cubicBezTo>
                  <a:cubicBezTo>
                    <a:pt x="1070" y="30"/>
                    <a:pt x="1070" y="30"/>
                    <a:pt x="1070" y="30"/>
                  </a:cubicBezTo>
                  <a:cubicBezTo>
                    <a:pt x="1018" y="0"/>
                    <a:pt x="949" y="9"/>
                    <a:pt x="870" y="54"/>
                  </a:cubicBezTo>
                  <a:cubicBezTo>
                    <a:pt x="867" y="56"/>
                    <a:pt x="865" y="57"/>
                    <a:pt x="863" y="59"/>
                  </a:cubicBezTo>
                  <a:cubicBezTo>
                    <a:pt x="830" y="79"/>
                    <a:pt x="795" y="104"/>
                    <a:pt x="760" y="135"/>
                  </a:cubicBezTo>
                  <a:cubicBezTo>
                    <a:pt x="760" y="136"/>
                    <a:pt x="759" y="136"/>
                    <a:pt x="759" y="136"/>
                  </a:cubicBezTo>
                  <a:cubicBezTo>
                    <a:pt x="757" y="138"/>
                    <a:pt x="755" y="140"/>
                    <a:pt x="753" y="142"/>
                  </a:cubicBezTo>
                  <a:cubicBezTo>
                    <a:pt x="751" y="143"/>
                    <a:pt x="750" y="145"/>
                    <a:pt x="748" y="146"/>
                  </a:cubicBezTo>
                  <a:cubicBezTo>
                    <a:pt x="747" y="147"/>
                    <a:pt x="747" y="147"/>
                    <a:pt x="746" y="148"/>
                  </a:cubicBezTo>
                  <a:cubicBezTo>
                    <a:pt x="735" y="158"/>
                    <a:pt x="724" y="168"/>
                    <a:pt x="713" y="179"/>
                  </a:cubicBezTo>
                  <a:cubicBezTo>
                    <a:pt x="658" y="124"/>
                    <a:pt x="605" y="82"/>
                    <a:pt x="556" y="54"/>
                  </a:cubicBezTo>
                  <a:cubicBezTo>
                    <a:pt x="477" y="9"/>
                    <a:pt x="408" y="0"/>
                    <a:pt x="356" y="30"/>
                  </a:cubicBezTo>
                  <a:cubicBezTo>
                    <a:pt x="356" y="30"/>
                    <a:pt x="356" y="30"/>
                    <a:pt x="356" y="30"/>
                  </a:cubicBezTo>
                  <a:cubicBezTo>
                    <a:pt x="356" y="30"/>
                    <a:pt x="356" y="30"/>
                    <a:pt x="356" y="30"/>
                  </a:cubicBezTo>
                  <a:cubicBezTo>
                    <a:pt x="304" y="60"/>
                    <a:pt x="278" y="124"/>
                    <a:pt x="277" y="215"/>
                  </a:cubicBezTo>
                  <a:cubicBezTo>
                    <a:pt x="277" y="272"/>
                    <a:pt x="287" y="338"/>
                    <a:pt x="307" y="414"/>
                  </a:cubicBezTo>
                  <a:cubicBezTo>
                    <a:pt x="232" y="434"/>
                    <a:pt x="169" y="459"/>
                    <a:pt x="120" y="487"/>
                  </a:cubicBezTo>
                  <a:cubicBezTo>
                    <a:pt x="42" y="533"/>
                    <a:pt x="0" y="588"/>
                    <a:pt x="0" y="648"/>
                  </a:cubicBezTo>
                  <a:cubicBezTo>
                    <a:pt x="0" y="648"/>
                    <a:pt x="0" y="648"/>
                    <a:pt x="0" y="648"/>
                  </a:cubicBezTo>
                  <a:cubicBezTo>
                    <a:pt x="0" y="648"/>
                    <a:pt x="0" y="648"/>
                    <a:pt x="0" y="648"/>
                  </a:cubicBezTo>
                  <a:cubicBezTo>
                    <a:pt x="0" y="708"/>
                    <a:pt x="42" y="763"/>
                    <a:pt x="120" y="809"/>
                  </a:cubicBezTo>
                  <a:cubicBezTo>
                    <a:pt x="169" y="837"/>
                    <a:pt x="232" y="862"/>
                    <a:pt x="307" y="882"/>
                  </a:cubicBezTo>
                  <a:cubicBezTo>
                    <a:pt x="287" y="958"/>
                    <a:pt x="277" y="1024"/>
                    <a:pt x="277" y="1081"/>
                  </a:cubicBezTo>
                  <a:cubicBezTo>
                    <a:pt x="278" y="1172"/>
                    <a:pt x="304" y="1236"/>
                    <a:pt x="356" y="1266"/>
                  </a:cubicBezTo>
                  <a:cubicBezTo>
                    <a:pt x="356" y="1266"/>
                    <a:pt x="356" y="1266"/>
                    <a:pt x="356" y="1266"/>
                  </a:cubicBezTo>
                  <a:cubicBezTo>
                    <a:pt x="356" y="1266"/>
                    <a:pt x="356" y="1266"/>
                    <a:pt x="356" y="1266"/>
                  </a:cubicBezTo>
                  <a:cubicBezTo>
                    <a:pt x="408" y="1296"/>
                    <a:pt x="477" y="1287"/>
                    <a:pt x="556" y="1242"/>
                  </a:cubicBezTo>
                  <a:cubicBezTo>
                    <a:pt x="605" y="1214"/>
                    <a:pt x="658" y="1172"/>
                    <a:pt x="713" y="1117"/>
                  </a:cubicBezTo>
                  <a:cubicBezTo>
                    <a:pt x="724" y="1128"/>
                    <a:pt x="735" y="1138"/>
                    <a:pt x="746" y="1148"/>
                  </a:cubicBezTo>
                  <a:cubicBezTo>
                    <a:pt x="747" y="1149"/>
                    <a:pt x="747" y="1149"/>
                    <a:pt x="748" y="1150"/>
                  </a:cubicBezTo>
                  <a:cubicBezTo>
                    <a:pt x="750" y="1151"/>
                    <a:pt x="751" y="1153"/>
                    <a:pt x="753" y="1154"/>
                  </a:cubicBezTo>
                  <a:cubicBezTo>
                    <a:pt x="755" y="1156"/>
                    <a:pt x="757" y="1158"/>
                    <a:pt x="759" y="1160"/>
                  </a:cubicBezTo>
                  <a:cubicBezTo>
                    <a:pt x="759" y="1160"/>
                    <a:pt x="760" y="1160"/>
                    <a:pt x="760" y="1161"/>
                  </a:cubicBezTo>
                  <a:cubicBezTo>
                    <a:pt x="795" y="1192"/>
                    <a:pt x="830" y="1217"/>
                    <a:pt x="863" y="1237"/>
                  </a:cubicBezTo>
                  <a:cubicBezTo>
                    <a:pt x="865" y="1239"/>
                    <a:pt x="867" y="1240"/>
                    <a:pt x="870" y="1242"/>
                  </a:cubicBezTo>
                  <a:cubicBezTo>
                    <a:pt x="949" y="1287"/>
                    <a:pt x="1018" y="1296"/>
                    <a:pt x="1070" y="1266"/>
                  </a:cubicBezTo>
                  <a:cubicBezTo>
                    <a:pt x="1070" y="1266"/>
                    <a:pt x="1070" y="1266"/>
                    <a:pt x="1070" y="1266"/>
                  </a:cubicBezTo>
                  <a:cubicBezTo>
                    <a:pt x="1070" y="1266"/>
                    <a:pt x="1070" y="1266"/>
                    <a:pt x="1070" y="1266"/>
                  </a:cubicBezTo>
                  <a:cubicBezTo>
                    <a:pt x="1122" y="1236"/>
                    <a:pt x="1148" y="1172"/>
                    <a:pt x="1149" y="1081"/>
                  </a:cubicBezTo>
                  <a:cubicBezTo>
                    <a:pt x="1149" y="1078"/>
                    <a:pt x="1149" y="1075"/>
                    <a:pt x="1148" y="1072"/>
                  </a:cubicBezTo>
                  <a:cubicBezTo>
                    <a:pt x="1148" y="1034"/>
                    <a:pt x="1143" y="991"/>
                    <a:pt x="1134" y="945"/>
                  </a:cubicBezTo>
                  <a:cubicBezTo>
                    <a:pt x="1133" y="945"/>
                    <a:pt x="1133" y="944"/>
                    <a:pt x="1133" y="944"/>
                  </a:cubicBezTo>
                  <a:cubicBezTo>
                    <a:pt x="1133" y="941"/>
                    <a:pt x="1132" y="938"/>
                    <a:pt x="1132" y="936"/>
                  </a:cubicBezTo>
                  <a:cubicBezTo>
                    <a:pt x="1131" y="933"/>
                    <a:pt x="1131" y="931"/>
                    <a:pt x="1130" y="929"/>
                  </a:cubicBezTo>
                  <a:cubicBezTo>
                    <a:pt x="1130" y="928"/>
                    <a:pt x="1130" y="928"/>
                    <a:pt x="1130" y="927"/>
                  </a:cubicBezTo>
                  <a:cubicBezTo>
                    <a:pt x="1126" y="912"/>
                    <a:pt x="1123" y="897"/>
                    <a:pt x="1119" y="882"/>
                  </a:cubicBezTo>
                  <a:cubicBezTo>
                    <a:pt x="1134" y="878"/>
                    <a:pt x="1149" y="874"/>
                    <a:pt x="1163" y="869"/>
                  </a:cubicBezTo>
                  <a:cubicBezTo>
                    <a:pt x="1164" y="869"/>
                    <a:pt x="1164" y="869"/>
                    <a:pt x="1165" y="869"/>
                  </a:cubicBezTo>
                  <a:cubicBezTo>
                    <a:pt x="1167" y="868"/>
                    <a:pt x="1169" y="867"/>
                    <a:pt x="1171" y="867"/>
                  </a:cubicBezTo>
                  <a:cubicBezTo>
                    <a:pt x="1174" y="866"/>
                    <a:pt x="1177" y="865"/>
                    <a:pt x="1179" y="864"/>
                  </a:cubicBezTo>
                  <a:cubicBezTo>
                    <a:pt x="1180" y="864"/>
                    <a:pt x="1180" y="864"/>
                    <a:pt x="1181" y="864"/>
                  </a:cubicBezTo>
                  <a:cubicBezTo>
                    <a:pt x="1225" y="849"/>
                    <a:pt x="1265" y="832"/>
                    <a:pt x="1298" y="813"/>
                  </a:cubicBezTo>
                  <a:cubicBezTo>
                    <a:pt x="1300" y="812"/>
                    <a:pt x="1303" y="810"/>
                    <a:pt x="1306" y="809"/>
                  </a:cubicBezTo>
                  <a:cubicBezTo>
                    <a:pt x="1384" y="763"/>
                    <a:pt x="1426" y="708"/>
                    <a:pt x="1426" y="648"/>
                  </a:cubicBezTo>
                  <a:cubicBezTo>
                    <a:pt x="1426" y="648"/>
                    <a:pt x="1426" y="648"/>
                    <a:pt x="1426" y="648"/>
                  </a:cubicBezTo>
                  <a:cubicBezTo>
                    <a:pt x="1426" y="648"/>
                    <a:pt x="1426" y="648"/>
                    <a:pt x="1426" y="648"/>
                  </a:cubicBezTo>
                  <a:cubicBezTo>
                    <a:pt x="1426" y="588"/>
                    <a:pt x="1384" y="533"/>
                    <a:pt x="1306" y="487"/>
                  </a:cubicBezTo>
                  <a:close/>
                  <a:moveTo>
                    <a:pt x="713" y="1045"/>
                  </a:moveTo>
                  <a:cubicBezTo>
                    <a:pt x="681" y="1009"/>
                    <a:pt x="649" y="970"/>
                    <a:pt x="618" y="929"/>
                  </a:cubicBezTo>
                  <a:cubicBezTo>
                    <a:pt x="624" y="929"/>
                    <a:pt x="630" y="929"/>
                    <a:pt x="636" y="929"/>
                  </a:cubicBezTo>
                  <a:cubicBezTo>
                    <a:pt x="661" y="930"/>
                    <a:pt x="687" y="931"/>
                    <a:pt x="713" y="931"/>
                  </a:cubicBezTo>
                  <a:cubicBezTo>
                    <a:pt x="745" y="931"/>
                    <a:pt x="777" y="930"/>
                    <a:pt x="808" y="929"/>
                  </a:cubicBezTo>
                  <a:cubicBezTo>
                    <a:pt x="777" y="970"/>
                    <a:pt x="745" y="1009"/>
                    <a:pt x="713" y="1045"/>
                  </a:cubicBezTo>
                  <a:close/>
                  <a:moveTo>
                    <a:pt x="713" y="251"/>
                  </a:moveTo>
                  <a:cubicBezTo>
                    <a:pt x="745" y="287"/>
                    <a:pt x="777" y="326"/>
                    <a:pt x="808" y="367"/>
                  </a:cubicBezTo>
                  <a:cubicBezTo>
                    <a:pt x="777" y="366"/>
                    <a:pt x="745" y="365"/>
                    <a:pt x="713" y="365"/>
                  </a:cubicBezTo>
                  <a:cubicBezTo>
                    <a:pt x="687" y="365"/>
                    <a:pt x="661" y="366"/>
                    <a:pt x="636" y="367"/>
                  </a:cubicBezTo>
                  <a:cubicBezTo>
                    <a:pt x="630" y="367"/>
                    <a:pt x="624" y="367"/>
                    <a:pt x="618" y="367"/>
                  </a:cubicBezTo>
                  <a:cubicBezTo>
                    <a:pt x="649" y="326"/>
                    <a:pt x="681" y="287"/>
                    <a:pt x="713" y="251"/>
                  </a:cubicBezTo>
                  <a:close/>
                  <a:moveTo>
                    <a:pt x="845" y="877"/>
                  </a:moveTo>
                  <a:cubicBezTo>
                    <a:pt x="808" y="879"/>
                    <a:pt x="770" y="881"/>
                    <a:pt x="731" y="881"/>
                  </a:cubicBezTo>
                  <a:cubicBezTo>
                    <a:pt x="725" y="881"/>
                    <a:pt x="719" y="881"/>
                    <a:pt x="713" y="881"/>
                  </a:cubicBezTo>
                  <a:cubicBezTo>
                    <a:pt x="707" y="881"/>
                    <a:pt x="700" y="881"/>
                    <a:pt x="694" y="881"/>
                  </a:cubicBezTo>
                  <a:cubicBezTo>
                    <a:pt x="658" y="881"/>
                    <a:pt x="622" y="880"/>
                    <a:pt x="587" y="877"/>
                  </a:cubicBezTo>
                  <a:cubicBezTo>
                    <a:pt x="585" y="877"/>
                    <a:pt x="583" y="877"/>
                    <a:pt x="581" y="877"/>
                  </a:cubicBezTo>
                  <a:cubicBezTo>
                    <a:pt x="560" y="846"/>
                    <a:pt x="540" y="814"/>
                    <a:pt x="520" y="781"/>
                  </a:cubicBezTo>
                  <a:cubicBezTo>
                    <a:pt x="517" y="775"/>
                    <a:pt x="514" y="770"/>
                    <a:pt x="511" y="765"/>
                  </a:cubicBezTo>
                  <a:cubicBezTo>
                    <a:pt x="508" y="759"/>
                    <a:pt x="505" y="754"/>
                    <a:pt x="502" y="748"/>
                  </a:cubicBezTo>
                  <a:cubicBezTo>
                    <a:pt x="484" y="717"/>
                    <a:pt x="467" y="685"/>
                    <a:pt x="452" y="653"/>
                  </a:cubicBezTo>
                  <a:cubicBezTo>
                    <a:pt x="451" y="651"/>
                    <a:pt x="450" y="650"/>
                    <a:pt x="449" y="648"/>
                  </a:cubicBezTo>
                  <a:cubicBezTo>
                    <a:pt x="450" y="646"/>
                    <a:pt x="451" y="645"/>
                    <a:pt x="452" y="643"/>
                  </a:cubicBezTo>
                  <a:cubicBezTo>
                    <a:pt x="467" y="611"/>
                    <a:pt x="484" y="579"/>
                    <a:pt x="502" y="548"/>
                  </a:cubicBezTo>
                  <a:cubicBezTo>
                    <a:pt x="505" y="542"/>
                    <a:pt x="508" y="537"/>
                    <a:pt x="511" y="531"/>
                  </a:cubicBezTo>
                  <a:cubicBezTo>
                    <a:pt x="514" y="526"/>
                    <a:pt x="517" y="521"/>
                    <a:pt x="520" y="515"/>
                  </a:cubicBezTo>
                  <a:cubicBezTo>
                    <a:pt x="540" y="482"/>
                    <a:pt x="560" y="450"/>
                    <a:pt x="581" y="419"/>
                  </a:cubicBezTo>
                  <a:cubicBezTo>
                    <a:pt x="583" y="419"/>
                    <a:pt x="585" y="419"/>
                    <a:pt x="587" y="419"/>
                  </a:cubicBezTo>
                  <a:cubicBezTo>
                    <a:pt x="622" y="416"/>
                    <a:pt x="658" y="415"/>
                    <a:pt x="694" y="415"/>
                  </a:cubicBezTo>
                  <a:cubicBezTo>
                    <a:pt x="700" y="415"/>
                    <a:pt x="707" y="415"/>
                    <a:pt x="713" y="415"/>
                  </a:cubicBezTo>
                  <a:cubicBezTo>
                    <a:pt x="719" y="415"/>
                    <a:pt x="725" y="415"/>
                    <a:pt x="731" y="415"/>
                  </a:cubicBezTo>
                  <a:cubicBezTo>
                    <a:pt x="770" y="415"/>
                    <a:pt x="808" y="417"/>
                    <a:pt x="845" y="419"/>
                  </a:cubicBezTo>
                  <a:cubicBezTo>
                    <a:pt x="846" y="421"/>
                    <a:pt x="847" y="423"/>
                    <a:pt x="848" y="424"/>
                  </a:cubicBezTo>
                  <a:cubicBezTo>
                    <a:pt x="868" y="453"/>
                    <a:pt x="887" y="484"/>
                    <a:pt x="906" y="515"/>
                  </a:cubicBezTo>
                  <a:cubicBezTo>
                    <a:pt x="909" y="520"/>
                    <a:pt x="912" y="526"/>
                    <a:pt x="915" y="531"/>
                  </a:cubicBezTo>
                  <a:cubicBezTo>
                    <a:pt x="918" y="537"/>
                    <a:pt x="921" y="542"/>
                    <a:pt x="924" y="547"/>
                  </a:cubicBezTo>
                  <a:cubicBezTo>
                    <a:pt x="943" y="581"/>
                    <a:pt x="961" y="615"/>
                    <a:pt x="977" y="648"/>
                  </a:cubicBezTo>
                  <a:cubicBezTo>
                    <a:pt x="961" y="681"/>
                    <a:pt x="943" y="715"/>
                    <a:pt x="924" y="749"/>
                  </a:cubicBezTo>
                  <a:cubicBezTo>
                    <a:pt x="921" y="754"/>
                    <a:pt x="918" y="759"/>
                    <a:pt x="915" y="765"/>
                  </a:cubicBezTo>
                  <a:cubicBezTo>
                    <a:pt x="912" y="770"/>
                    <a:pt x="909" y="776"/>
                    <a:pt x="906" y="781"/>
                  </a:cubicBezTo>
                  <a:cubicBezTo>
                    <a:pt x="887" y="812"/>
                    <a:pt x="868" y="843"/>
                    <a:pt x="848" y="872"/>
                  </a:cubicBezTo>
                  <a:cubicBezTo>
                    <a:pt x="847" y="873"/>
                    <a:pt x="846" y="875"/>
                    <a:pt x="845" y="877"/>
                  </a:cubicBezTo>
                  <a:close/>
                  <a:moveTo>
                    <a:pt x="468" y="507"/>
                  </a:moveTo>
                  <a:cubicBezTo>
                    <a:pt x="455" y="529"/>
                    <a:pt x="443" y="551"/>
                    <a:pt x="431" y="574"/>
                  </a:cubicBezTo>
                  <a:cubicBezTo>
                    <a:pt x="428" y="579"/>
                    <a:pt x="425" y="585"/>
                    <a:pt x="422" y="590"/>
                  </a:cubicBezTo>
                  <a:cubicBezTo>
                    <a:pt x="402" y="542"/>
                    <a:pt x="384" y="495"/>
                    <a:pt x="369" y="450"/>
                  </a:cubicBezTo>
                  <a:cubicBezTo>
                    <a:pt x="416" y="439"/>
                    <a:pt x="466" y="431"/>
                    <a:pt x="518" y="425"/>
                  </a:cubicBezTo>
                  <a:cubicBezTo>
                    <a:pt x="501" y="452"/>
                    <a:pt x="484" y="479"/>
                    <a:pt x="468" y="507"/>
                  </a:cubicBezTo>
                  <a:close/>
                  <a:moveTo>
                    <a:pt x="422" y="706"/>
                  </a:moveTo>
                  <a:cubicBezTo>
                    <a:pt x="425" y="711"/>
                    <a:pt x="428" y="717"/>
                    <a:pt x="431" y="722"/>
                  </a:cubicBezTo>
                  <a:cubicBezTo>
                    <a:pt x="443" y="745"/>
                    <a:pt x="455" y="767"/>
                    <a:pt x="468" y="789"/>
                  </a:cubicBezTo>
                  <a:cubicBezTo>
                    <a:pt x="484" y="817"/>
                    <a:pt x="501" y="844"/>
                    <a:pt x="518" y="871"/>
                  </a:cubicBezTo>
                  <a:cubicBezTo>
                    <a:pt x="466" y="865"/>
                    <a:pt x="416" y="857"/>
                    <a:pt x="369" y="846"/>
                  </a:cubicBezTo>
                  <a:cubicBezTo>
                    <a:pt x="384" y="801"/>
                    <a:pt x="402" y="754"/>
                    <a:pt x="422" y="706"/>
                  </a:cubicBezTo>
                  <a:close/>
                  <a:moveTo>
                    <a:pt x="918" y="855"/>
                  </a:moveTo>
                  <a:cubicBezTo>
                    <a:pt x="932" y="834"/>
                    <a:pt x="945" y="812"/>
                    <a:pt x="958" y="790"/>
                  </a:cubicBezTo>
                  <a:cubicBezTo>
                    <a:pt x="974" y="762"/>
                    <a:pt x="989" y="734"/>
                    <a:pt x="1004" y="706"/>
                  </a:cubicBezTo>
                  <a:cubicBezTo>
                    <a:pt x="1024" y="754"/>
                    <a:pt x="1042" y="801"/>
                    <a:pt x="1057" y="846"/>
                  </a:cubicBezTo>
                  <a:cubicBezTo>
                    <a:pt x="1010" y="857"/>
                    <a:pt x="960" y="865"/>
                    <a:pt x="908" y="871"/>
                  </a:cubicBezTo>
                  <a:cubicBezTo>
                    <a:pt x="912" y="866"/>
                    <a:pt x="915" y="860"/>
                    <a:pt x="918" y="855"/>
                  </a:cubicBezTo>
                  <a:close/>
                  <a:moveTo>
                    <a:pt x="1004" y="590"/>
                  </a:moveTo>
                  <a:cubicBezTo>
                    <a:pt x="989" y="562"/>
                    <a:pt x="974" y="534"/>
                    <a:pt x="958" y="506"/>
                  </a:cubicBezTo>
                  <a:cubicBezTo>
                    <a:pt x="945" y="484"/>
                    <a:pt x="932" y="462"/>
                    <a:pt x="918" y="441"/>
                  </a:cubicBezTo>
                  <a:cubicBezTo>
                    <a:pt x="915" y="436"/>
                    <a:pt x="912" y="430"/>
                    <a:pt x="908" y="425"/>
                  </a:cubicBezTo>
                  <a:cubicBezTo>
                    <a:pt x="960" y="431"/>
                    <a:pt x="1010" y="439"/>
                    <a:pt x="1057" y="450"/>
                  </a:cubicBezTo>
                  <a:cubicBezTo>
                    <a:pt x="1042" y="495"/>
                    <a:pt x="1024" y="542"/>
                    <a:pt x="1004" y="590"/>
                  </a:cubicBezTo>
                  <a:close/>
                  <a:moveTo>
                    <a:pt x="839" y="135"/>
                  </a:moveTo>
                  <a:cubicBezTo>
                    <a:pt x="840" y="134"/>
                    <a:pt x="841" y="134"/>
                    <a:pt x="841" y="133"/>
                  </a:cubicBezTo>
                  <a:cubicBezTo>
                    <a:pt x="843" y="132"/>
                    <a:pt x="844" y="131"/>
                    <a:pt x="845" y="130"/>
                  </a:cubicBezTo>
                  <a:cubicBezTo>
                    <a:pt x="847" y="129"/>
                    <a:pt x="849" y="128"/>
                    <a:pt x="850" y="126"/>
                  </a:cubicBezTo>
                  <a:cubicBezTo>
                    <a:pt x="851" y="126"/>
                    <a:pt x="851" y="126"/>
                    <a:pt x="852" y="125"/>
                  </a:cubicBezTo>
                  <a:cubicBezTo>
                    <a:pt x="857" y="122"/>
                    <a:pt x="862" y="118"/>
                    <a:pt x="868" y="115"/>
                  </a:cubicBezTo>
                  <a:cubicBezTo>
                    <a:pt x="868" y="115"/>
                    <a:pt x="868" y="115"/>
                    <a:pt x="868" y="115"/>
                  </a:cubicBezTo>
                  <a:cubicBezTo>
                    <a:pt x="903" y="91"/>
                    <a:pt x="936" y="75"/>
                    <a:pt x="966" y="68"/>
                  </a:cubicBezTo>
                  <a:cubicBezTo>
                    <a:pt x="966" y="67"/>
                    <a:pt x="966" y="67"/>
                    <a:pt x="966" y="67"/>
                  </a:cubicBezTo>
                  <a:cubicBezTo>
                    <a:pt x="997" y="59"/>
                    <a:pt x="1024" y="61"/>
                    <a:pt x="1045" y="73"/>
                  </a:cubicBezTo>
                  <a:cubicBezTo>
                    <a:pt x="1066" y="85"/>
                    <a:pt x="1081" y="108"/>
                    <a:pt x="1090" y="138"/>
                  </a:cubicBezTo>
                  <a:cubicBezTo>
                    <a:pt x="1089" y="139"/>
                    <a:pt x="1089" y="139"/>
                    <a:pt x="1089" y="139"/>
                  </a:cubicBezTo>
                  <a:cubicBezTo>
                    <a:pt x="1098" y="168"/>
                    <a:pt x="1100" y="205"/>
                    <a:pt x="1098" y="247"/>
                  </a:cubicBezTo>
                  <a:cubicBezTo>
                    <a:pt x="1098" y="247"/>
                    <a:pt x="1098" y="247"/>
                    <a:pt x="1098" y="247"/>
                  </a:cubicBezTo>
                  <a:cubicBezTo>
                    <a:pt x="1097" y="254"/>
                    <a:pt x="1097" y="260"/>
                    <a:pt x="1096" y="266"/>
                  </a:cubicBezTo>
                  <a:cubicBezTo>
                    <a:pt x="1096" y="267"/>
                    <a:pt x="1096" y="268"/>
                    <a:pt x="1096" y="268"/>
                  </a:cubicBezTo>
                  <a:cubicBezTo>
                    <a:pt x="1096" y="270"/>
                    <a:pt x="1096" y="273"/>
                    <a:pt x="1095" y="275"/>
                  </a:cubicBezTo>
                  <a:cubicBezTo>
                    <a:pt x="1095" y="276"/>
                    <a:pt x="1095" y="278"/>
                    <a:pt x="1095" y="279"/>
                  </a:cubicBezTo>
                  <a:cubicBezTo>
                    <a:pt x="1095" y="280"/>
                    <a:pt x="1095" y="281"/>
                    <a:pt x="1095" y="282"/>
                  </a:cubicBezTo>
                  <a:cubicBezTo>
                    <a:pt x="1090" y="319"/>
                    <a:pt x="1082" y="359"/>
                    <a:pt x="1070" y="402"/>
                  </a:cubicBezTo>
                  <a:cubicBezTo>
                    <a:pt x="1009" y="388"/>
                    <a:pt x="942" y="378"/>
                    <a:pt x="872" y="372"/>
                  </a:cubicBezTo>
                  <a:cubicBezTo>
                    <a:pt x="832" y="315"/>
                    <a:pt x="790" y="262"/>
                    <a:pt x="747" y="215"/>
                  </a:cubicBezTo>
                  <a:cubicBezTo>
                    <a:pt x="779" y="184"/>
                    <a:pt x="809" y="157"/>
                    <a:pt x="839" y="135"/>
                  </a:cubicBezTo>
                  <a:close/>
                  <a:moveTo>
                    <a:pt x="328" y="195"/>
                  </a:moveTo>
                  <a:cubicBezTo>
                    <a:pt x="331" y="135"/>
                    <a:pt x="349" y="92"/>
                    <a:pt x="381" y="73"/>
                  </a:cubicBezTo>
                  <a:cubicBezTo>
                    <a:pt x="413" y="55"/>
                    <a:pt x="460" y="60"/>
                    <a:pt x="514" y="88"/>
                  </a:cubicBezTo>
                  <a:cubicBezTo>
                    <a:pt x="563" y="113"/>
                    <a:pt x="620" y="156"/>
                    <a:pt x="679" y="215"/>
                  </a:cubicBezTo>
                  <a:cubicBezTo>
                    <a:pt x="636" y="262"/>
                    <a:pt x="594" y="315"/>
                    <a:pt x="554" y="372"/>
                  </a:cubicBezTo>
                  <a:cubicBezTo>
                    <a:pt x="484" y="378"/>
                    <a:pt x="417" y="388"/>
                    <a:pt x="355" y="402"/>
                  </a:cubicBezTo>
                  <a:cubicBezTo>
                    <a:pt x="334" y="322"/>
                    <a:pt x="324" y="251"/>
                    <a:pt x="328" y="195"/>
                  </a:cubicBezTo>
                  <a:close/>
                  <a:moveTo>
                    <a:pt x="49" y="648"/>
                  </a:moveTo>
                  <a:cubicBezTo>
                    <a:pt x="49" y="611"/>
                    <a:pt x="77" y="574"/>
                    <a:pt x="128" y="540"/>
                  </a:cubicBezTo>
                  <a:cubicBezTo>
                    <a:pt x="175" y="510"/>
                    <a:pt x="241" y="483"/>
                    <a:pt x="321" y="461"/>
                  </a:cubicBezTo>
                  <a:cubicBezTo>
                    <a:pt x="340" y="522"/>
                    <a:pt x="365" y="585"/>
                    <a:pt x="394" y="648"/>
                  </a:cubicBezTo>
                  <a:cubicBezTo>
                    <a:pt x="365" y="711"/>
                    <a:pt x="340" y="774"/>
                    <a:pt x="321" y="835"/>
                  </a:cubicBezTo>
                  <a:cubicBezTo>
                    <a:pt x="241" y="813"/>
                    <a:pt x="175" y="786"/>
                    <a:pt x="128" y="756"/>
                  </a:cubicBezTo>
                  <a:cubicBezTo>
                    <a:pt x="77" y="722"/>
                    <a:pt x="49" y="685"/>
                    <a:pt x="49" y="648"/>
                  </a:cubicBezTo>
                  <a:close/>
                  <a:moveTo>
                    <a:pt x="514" y="1208"/>
                  </a:moveTo>
                  <a:cubicBezTo>
                    <a:pt x="460" y="1236"/>
                    <a:pt x="413" y="1241"/>
                    <a:pt x="381" y="1223"/>
                  </a:cubicBezTo>
                  <a:cubicBezTo>
                    <a:pt x="349" y="1204"/>
                    <a:pt x="331" y="1161"/>
                    <a:pt x="328" y="1101"/>
                  </a:cubicBezTo>
                  <a:cubicBezTo>
                    <a:pt x="324" y="1045"/>
                    <a:pt x="334" y="974"/>
                    <a:pt x="355" y="894"/>
                  </a:cubicBezTo>
                  <a:cubicBezTo>
                    <a:pt x="417" y="908"/>
                    <a:pt x="484" y="918"/>
                    <a:pt x="554" y="924"/>
                  </a:cubicBezTo>
                  <a:cubicBezTo>
                    <a:pt x="594" y="981"/>
                    <a:pt x="636" y="1034"/>
                    <a:pt x="679" y="1081"/>
                  </a:cubicBezTo>
                  <a:cubicBezTo>
                    <a:pt x="620" y="1140"/>
                    <a:pt x="563" y="1183"/>
                    <a:pt x="514" y="1208"/>
                  </a:cubicBezTo>
                  <a:close/>
                  <a:moveTo>
                    <a:pt x="1089" y="1157"/>
                  </a:moveTo>
                  <a:cubicBezTo>
                    <a:pt x="1090" y="1158"/>
                    <a:pt x="1090" y="1158"/>
                    <a:pt x="1090" y="1158"/>
                  </a:cubicBezTo>
                  <a:cubicBezTo>
                    <a:pt x="1081" y="1188"/>
                    <a:pt x="1066" y="1211"/>
                    <a:pt x="1045" y="1223"/>
                  </a:cubicBezTo>
                  <a:cubicBezTo>
                    <a:pt x="1024" y="1235"/>
                    <a:pt x="997" y="1237"/>
                    <a:pt x="966" y="1229"/>
                  </a:cubicBezTo>
                  <a:cubicBezTo>
                    <a:pt x="966" y="1228"/>
                    <a:pt x="966" y="1228"/>
                    <a:pt x="966" y="1228"/>
                  </a:cubicBezTo>
                  <a:cubicBezTo>
                    <a:pt x="936" y="1221"/>
                    <a:pt x="903" y="1205"/>
                    <a:pt x="868" y="1181"/>
                  </a:cubicBezTo>
                  <a:cubicBezTo>
                    <a:pt x="868" y="1181"/>
                    <a:pt x="868" y="1181"/>
                    <a:pt x="868" y="1181"/>
                  </a:cubicBezTo>
                  <a:cubicBezTo>
                    <a:pt x="862" y="1178"/>
                    <a:pt x="857" y="1174"/>
                    <a:pt x="852" y="1171"/>
                  </a:cubicBezTo>
                  <a:cubicBezTo>
                    <a:pt x="851" y="1170"/>
                    <a:pt x="851" y="1170"/>
                    <a:pt x="850" y="1170"/>
                  </a:cubicBezTo>
                  <a:cubicBezTo>
                    <a:pt x="849" y="1168"/>
                    <a:pt x="847" y="1167"/>
                    <a:pt x="845" y="1166"/>
                  </a:cubicBezTo>
                  <a:cubicBezTo>
                    <a:pt x="844" y="1165"/>
                    <a:pt x="843" y="1164"/>
                    <a:pt x="841" y="1163"/>
                  </a:cubicBezTo>
                  <a:cubicBezTo>
                    <a:pt x="841" y="1162"/>
                    <a:pt x="840" y="1162"/>
                    <a:pt x="839" y="1161"/>
                  </a:cubicBezTo>
                  <a:cubicBezTo>
                    <a:pt x="809" y="1139"/>
                    <a:pt x="779" y="1112"/>
                    <a:pt x="747" y="1081"/>
                  </a:cubicBezTo>
                  <a:cubicBezTo>
                    <a:pt x="790" y="1034"/>
                    <a:pt x="832" y="981"/>
                    <a:pt x="872" y="924"/>
                  </a:cubicBezTo>
                  <a:cubicBezTo>
                    <a:pt x="942" y="918"/>
                    <a:pt x="1009" y="908"/>
                    <a:pt x="1070" y="894"/>
                  </a:cubicBezTo>
                  <a:cubicBezTo>
                    <a:pt x="1082" y="937"/>
                    <a:pt x="1090" y="977"/>
                    <a:pt x="1095" y="1014"/>
                  </a:cubicBezTo>
                  <a:cubicBezTo>
                    <a:pt x="1095" y="1015"/>
                    <a:pt x="1095" y="1016"/>
                    <a:pt x="1095" y="1017"/>
                  </a:cubicBezTo>
                  <a:cubicBezTo>
                    <a:pt x="1095" y="1018"/>
                    <a:pt x="1095" y="1020"/>
                    <a:pt x="1095" y="1021"/>
                  </a:cubicBezTo>
                  <a:cubicBezTo>
                    <a:pt x="1096" y="1023"/>
                    <a:pt x="1096" y="1026"/>
                    <a:pt x="1096" y="1028"/>
                  </a:cubicBezTo>
                  <a:cubicBezTo>
                    <a:pt x="1096" y="1028"/>
                    <a:pt x="1096" y="1029"/>
                    <a:pt x="1096" y="1030"/>
                  </a:cubicBezTo>
                  <a:cubicBezTo>
                    <a:pt x="1097" y="1036"/>
                    <a:pt x="1097" y="1042"/>
                    <a:pt x="1098" y="1049"/>
                  </a:cubicBezTo>
                  <a:cubicBezTo>
                    <a:pt x="1098" y="1049"/>
                    <a:pt x="1098" y="1049"/>
                    <a:pt x="1098" y="1049"/>
                  </a:cubicBezTo>
                  <a:cubicBezTo>
                    <a:pt x="1100" y="1091"/>
                    <a:pt x="1098" y="1128"/>
                    <a:pt x="1089" y="1157"/>
                  </a:cubicBezTo>
                  <a:close/>
                  <a:moveTo>
                    <a:pt x="1343" y="719"/>
                  </a:moveTo>
                  <a:cubicBezTo>
                    <a:pt x="1342" y="719"/>
                    <a:pt x="1342" y="719"/>
                    <a:pt x="1342" y="719"/>
                  </a:cubicBezTo>
                  <a:cubicBezTo>
                    <a:pt x="1321" y="741"/>
                    <a:pt x="1290" y="762"/>
                    <a:pt x="1252" y="781"/>
                  </a:cubicBezTo>
                  <a:cubicBezTo>
                    <a:pt x="1252" y="781"/>
                    <a:pt x="1252" y="781"/>
                    <a:pt x="1252" y="781"/>
                  </a:cubicBezTo>
                  <a:cubicBezTo>
                    <a:pt x="1247" y="784"/>
                    <a:pt x="1241" y="786"/>
                    <a:pt x="1235" y="789"/>
                  </a:cubicBezTo>
                  <a:cubicBezTo>
                    <a:pt x="1235" y="789"/>
                    <a:pt x="1234" y="790"/>
                    <a:pt x="1233" y="790"/>
                  </a:cubicBezTo>
                  <a:cubicBezTo>
                    <a:pt x="1231" y="791"/>
                    <a:pt x="1229" y="792"/>
                    <a:pt x="1227" y="793"/>
                  </a:cubicBezTo>
                  <a:cubicBezTo>
                    <a:pt x="1226" y="793"/>
                    <a:pt x="1225" y="794"/>
                    <a:pt x="1223" y="794"/>
                  </a:cubicBezTo>
                  <a:cubicBezTo>
                    <a:pt x="1222" y="795"/>
                    <a:pt x="1221" y="795"/>
                    <a:pt x="1221" y="796"/>
                  </a:cubicBezTo>
                  <a:cubicBezTo>
                    <a:pt x="1186" y="810"/>
                    <a:pt x="1148" y="823"/>
                    <a:pt x="1105" y="835"/>
                  </a:cubicBezTo>
                  <a:cubicBezTo>
                    <a:pt x="1086" y="774"/>
                    <a:pt x="1061" y="711"/>
                    <a:pt x="1032" y="648"/>
                  </a:cubicBezTo>
                  <a:cubicBezTo>
                    <a:pt x="1061" y="585"/>
                    <a:pt x="1086" y="522"/>
                    <a:pt x="1105" y="461"/>
                  </a:cubicBezTo>
                  <a:cubicBezTo>
                    <a:pt x="1148" y="473"/>
                    <a:pt x="1186" y="486"/>
                    <a:pt x="1221" y="500"/>
                  </a:cubicBezTo>
                  <a:cubicBezTo>
                    <a:pt x="1221" y="501"/>
                    <a:pt x="1222" y="501"/>
                    <a:pt x="1223" y="502"/>
                  </a:cubicBezTo>
                  <a:cubicBezTo>
                    <a:pt x="1225" y="502"/>
                    <a:pt x="1226" y="503"/>
                    <a:pt x="1227" y="503"/>
                  </a:cubicBezTo>
                  <a:cubicBezTo>
                    <a:pt x="1229" y="504"/>
                    <a:pt x="1231" y="505"/>
                    <a:pt x="1233" y="506"/>
                  </a:cubicBezTo>
                  <a:cubicBezTo>
                    <a:pt x="1234" y="506"/>
                    <a:pt x="1235" y="507"/>
                    <a:pt x="1235" y="507"/>
                  </a:cubicBezTo>
                  <a:cubicBezTo>
                    <a:pt x="1241" y="510"/>
                    <a:pt x="1247" y="512"/>
                    <a:pt x="1252" y="515"/>
                  </a:cubicBezTo>
                  <a:cubicBezTo>
                    <a:pt x="1252" y="515"/>
                    <a:pt x="1252" y="515"/>
                    <a:pt x="1252" y="515"/>
                  </a:cubicBezTo>
                  <a:cubicBezTo>
                    <a:pt x="1290" y="534"/>
                    <a:pt x="1321" y="555"/>
                    <a:pt x="1342" y="577"/>
                  </a:cubicBezTo>
                  <a:cubicBezTo>
                    <a:pt x="1343" y="577"/>
                    <a:pt x="1343" y="577"/>
                    <a:pt x="1343" y="577"/>
                  </a:cubicBezTo>
                  <a:cubicBezTo>
                    <a:pt x="1365" y="600"/>
                    <a:pt x="1377" y="624"/>
                    <a:pt x="1377" y="648"/>
                  </a:cubicBezTo>
                  <a:cubicBezTo>
                    <a:pt x="1377" y="672"/>
                    <a:pt x="1365" y="696"/>
                    <a:pt x="1343" y="7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47EB1FE8-5B75-A649-8B2D-A51FEDEFC653}"/>
                </a:ext>
              </a:extLst>
            </p:cNvPr>
            <p:cNvSpPr>
              <a:spLocks/>
            </p:cNvSpPr>
            <p:nvPr userDrawn="1"/>
          </p:nvSpPr>
          <p:spPr bwMode="auto">
            <a:xfrm>
              <a:off x="8777923" y="2009743"/>
              <a:ext cx="965200" cy="1092200"/>
            </a:xfrm>
            <a:custGeom>
              <a:avLst/>
              <a:gdLst>
                <a:gd name="T0" fmla="*/ 262 w 267"/>
                <a:gd name="T1" fmla="*/ 81 h 302"/>
                <a:gd name="T2" fmla="*/ 230 w 267"/>
                <a:gd name="T3" fmla="*/ 0 h 302"/>
                <a:gd name="T4" fmla="*/ 235 w 267"/>
                <a:gd name="T5" fmla="*/ 69 h 302"/>
                <a:gd name="T6" fmla="*/ 0 w 267"/>
                <a:gd name="T7" fmla="*/ 214 h 302"/>
                <a:gd name="T8" fmla="*/ 45 w 267"/>
                <a:gd name="T9" fmla="*/ 276 h 302"/>
                <a:gd name="T10" fmla="*/ 84 w 267"/>
                <a:gd name="T11" fmla="*/ 302 h 302"/>
                <a:gd name="T12" fmla="*/ 262 w 267"/>
                <a:gd name="T13" fmla="*/ 81 h 302"/>
              </a:gdLst>
              <a:ahLst/>
              <a:cxnLst>
                <a:cxn ang="0">
                  <a:pos x="T0" y="T1"/>
                </a:cxn>
                <a:cxn ang="0">
                  <a:pos x="T2" y="T3"/>
                </a:cxn>
                <a:cxn ang="0">
                  <a:pos x="T4" y="T5"/>
                </a:cxn>
                <a:cxn ang="0">
                  <a:pos x="T6" y="T7"/>
                </a:cxn>
                <a:cxn ang="0">
                  <a:pos x="T8" y="T9"/>
                </a:cxn>
                <a:cxn ang="0">
                  <a:pos x="T10" y="T11"/>
                </a:cxn>
                <a:cxn ang="0">
                  <a:pos x="T12" y="T13"/>
                </a:cxn>
              </a:cxnLst>
              <a:rect l="0" t="0" r="r" b="b"/>
              <a:pathLst>
                <a:path w="267" h="302">
                  <a:moveTo>
                    <a:pt x="262" y="81"/>
                  </a:moveTo>
                  <a:cubicBezTo>
                    <a:pt x="267" y="41"/>
                    <a:pt x="257" y="13"/>
                    <a:pt x="230" y="0"/>
                  </a:cubicBezTo>
                  <a:cubicBezTo>
                    <a:pt x="250" y="14"/>
                    <a:pt x="251" y="40"/>
                    <a:pt x="235" y="69"/>
                  </a:cubicBezTo>
                  <a:cubicBezTo>
                    <a:pt x="205" y="124"/>
                    <a:pt x="104" y="182"/>
                    <a:pt x="0" y="214"/>
                  </a:cubicBezTo>
                  <a:cubicBezTo>
                    <a:pt x="11" y="238"/>
                    <a:pt x="26" y="259"/>
                    <a:pt x="45" y="276"/>
                  </a:cubicBezTo>
                  <a:cubicBezTo>
                    <a:pt x="57" y="286"/>
                    <a:pt x="71" y="295"/>
                    <a:pt x="84" y="302"/>
                  </a:cubicBezTo>
                  <a:cubicBezTo>
                    <a:pt x="174" y="249"/>
                    <a:pt x="251" y="161"/>
                    <a:pt x="262" y="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6E15FE3-CCA5-6D44-A8A6-1F2829839F6A}"/>
                </a:ext>
              </a:extLst>
            </p:cNvPr>
            <p:cNvSpPr>
              <a:spLocks/>
            </p:cNvSpPr>
            <p:nvPr userDrawn="1"/>
          </p:nvSpPr>
          <p:spPr bwMode="auto">
            <a:xfrm>
              <a:off x="9252585" y="2139918"/>
              <a:ext cx="696912" cy="1020763"/>
            </a:xfrm>
            <a:custGeom>
              <a:avLst/>
              <a:gdLst>
                <a:gd name="T0" fmla="*/ 181 w 193"/>
                <a:gd name="T1" fmla="*/ 174 h 282"/>
                <a:gd name="T2" fmla="*/ 184 w 193"/>
                <a:gd name="T3" fmla="*/ 168 h 282"/>
                <a:gd name="T4" fmla="*/ 186 w 193"/>
                <a:gd name="T5" fmla="*/ 160 h 282"/>
                <a:gd name="T6" fmla="*/ 188 w 193"/>
                <a:gd name="T7" fmla="*/ 152 h 282"/>
                <a:gd name="T8" fmla="*/ 190 w 193"/>
                <a:gd name="T9" fmla="*/ 146 h 282"/>
                <a:gd name="T10" fmla="*/ 192 w 193"/>
                <a:gd name="T11" fmla="*/ 131 h 282"/>
                <a:gd name="T12" fmla="*/ 192 w 193"/>
                <a:gd name="T13" fmla="*/ 130 h 282"/>
                <a:gd name="T14" fmla="*/ 193 w 193"/>
                <a:gd name="T15" fmla="*/ 116 h 282"/>
                <a:gd name="T16" fmla="*/ 193 w 193"/>
                <a:gd name="T17" fmla="*/ 111 h 282"/>
                <a:gd name="T18" fmla="*/ 192 w 193"/>
                <a:gd name="T19" fmla="*/ 100 h 282"/>
                <a:gd name="T20" fmla="*/ 191 w 193"/>
                <a:gd name="T21" fmla="*/ 95 h 282"/>
                <a:gd name="T22" fmla="*/ 190 w 193"/>
                <a:gd name="T23" fmla="*/ 84 h 282"/>
                <a:gd name="T24" fmla="*/ 188 w 193"/>
                <a:gd name="T25" fmla="*/ 75 h 282"/>
                <a:gd name="T26" fmla="*/ 186 w 193"/>
                <a:gd name="T27" fmla="*/ 66 h 282"/>
                <a:gd name="T28" fmla="*/ 183 w 193"/>
                <a:gd name="T29" fmla="*/ 59 h 282"/>
                <a:gd name="T30" fmla="*/ 181 w 193"/>
                <a:gd name="T31" fmla="*/ 52 h 282"/>
                <a:gd name="T32" fmla="*/ 178 w 193"/>
                <a:gd name="T33" fmla="*/ 46 h 282"/>
                <a:gd name="T34" fmla="*/ 175 w 193"/>
                <a:gd name="T35" fmla="*/ 38 h 282"/>
                <a:gd name="T36" fmla="*/ 172 w 193"/>
                <a:gd name="T37" fmla="*/ 33 h 282"/>
                <a:gd name="T38" fmla="*/ 164 w 193"/>
                <a:gd name="T39" fmla="*/ 20 h 282"/>
                <a:gd name="T40" fmla="*/ 163 w 193"/>
                <a:gd name="T41" fmla="*/ 19 h 282"/>
                <a:gd name="T42" fmla="*/ 155 w 193"/>
                <a:gd name="T43" fmla="*/ 8 h 282"/>
                <a:gd name="T44" fmla="*/ 153 w 193"/>
                <a:gd name="T45" fmla="*/ 5 h 282"/>
                <a:gd name="T46" fmla="*/ 148 w 193"/>
                <a:gd name="T47" fmla="*/ 0 h 282"/>
                <a:gd name="T48" fmla="*/ 149 w 193"/>
                <a:gd name="T49" fmla="*/ 78 h 282"/>
                <a:gd name="T50" fmla="*/ 0 w 193"/>
                <a:gd name="T51" fmla="*/ 280 h 282"/>
                <a:gd name="T52" fmla="*/ 25 w 193"/>
                <a:gd name="T53" fmla="*/ 282 h 282"/>
                <a:gd name="T54" fmla="*/ 87 w 193"/>
                <a:gd name="T55" fmla="*/ 270 h 282"/>
                <a:gd name="T56" fmla="*/ 171 w 193"/>
                <a:gd name="T57" fmla="*/ 196 h 282"/>
                <a:gd name="T58" fmla="*/ 176 w 193"/>
                <a:gd name="T59" fmla="*/ 186 h 282"/>
                <a:gd name="T60" fmla="*/ 178 w 193"/>
                <a:gd name="T61" fmla="*/ 182 h 282"/>
                <a:gd name="T62" fmla="*/ 181 w 193"/>
                <a:gd name="T63" fmla="*/ 1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3" h="282">
                  <a:moveTo>
                    <a:pt x="181" y="174"/>
                  </a:moveTo>
                  <a:cubicBezTo>
                    <a:pt x="182" y="172"/>
                    <a:pt x="183" y="170"/>
                    <a:pt x="184" y="168"/>
                  </a:cubicBezTo>
                  <a:cubicBezTo>
                    <a:pt x="185" y="165"/>
                    <a:pt x="185" y="163"/>
                    <a:pt x="186" y="160"/>
                  </a:cubicBezTo>
                  <a:cubicBezTo>
                    <a:pt x="187" y="158"/>
                    <a:pt x="188" y="155"/>
                    <a:pt x="188" y="152"/>
                  </a:cubicBezTo>
                  <a:cubicBezTo>
                    <a:pt x="189" y="150"/>
                    <a:pt x="189" y="148"/>
                    <a:pt x="190" y="146"/>
                  </a:cubicBezTo>
                  <a:cubicBezTo>
                    <a:pt x="190" y="141"/>
                    <a:pt x="191" y="136"/>
                    <a:pt x="192" y="131"/>
                  </a:cubicBezTo>
                  <a:cubicBezTo>
                    <a:pt x="192" y="131"/>
                    <a:pt x="192" y="130"/>
                    <a:pt x="192" y="130"/>
                  </a:cubicBezTo>
                  <a:cubicBezTo>
                    <a:pt x="192" y="125"/>
                    <a:pt x="193" y="121"/>
                    <a:pt x="193" y="116"/>
                  </a:cubicBezTo>
                  <a:cubicBezTo>
                    <a:pt x="193" y="114"/>
                    <a:pt x="193" y="113"/>
                    <a:pt x="193" y="111"/>
                  </a:cubicBezTo>
                  <a:cubicBezTo>
                    <a:pt x="192" y="108"/>
                    <a:pt x="192" y="104"/>
                    <a:pt x="192" y="100"/>
                  </a:cubicBezTo>
                  <a:cubicBezTo>
                    <a:pt x="192" y="98"/>
                    <a:pt x="192" y="97"/>
                    <a:pt x="191" y="95"/>
                  </a:cubicBezTo>
                  <a:cubicBezTo>
                    <a:pt x="191" y="91"/>
                    <a:pt x="190" y="88"/>
                    <a:pt x="190" y="84"/>
                  </a:cubicBezTo>
                  <a:cubicBezTo>
                    <a:pt x="189" y="81"/>
                    <a:pt x="189" y="78"/>
                    <a:pt x="188" y="75"/>
                  </a:cubicBezTo>
                  <a:cubicBezTo>
                    <a:pt x="187" y="72"/>
                    <a:pt x="187" y="69"/>
                    <a:pt x="186" y="66"/>
                  </a:cubicBezTo>
                  <a:cubicBezTo>
                    <a:pt x="185" y="64"/>
                    <a:pt x="184" y="61"/>
                    <a:pt x="183" y="59"/>
                  </a:cubicBezTo>
                  <a:cubicBezTo>
                    <a:pt x="183" y="57"/>
                    <a:pt x="182" y="55"/>
                    <a:pt x="181" y="52"/>
                  </a:cubicBezTo>
                  <a:cubicBezTo>
                    <a:pt x="180" y="50"/>
                    <a:pt x="179" y="48"/>
                    <a:pt x="178" y="46"/>
                  </a:cubicBezTo>
                  <a:cubicBezTo>
                    <a:pt x="177" y="43"/>
                    <a:pt x="176" y="41"/>
                    <a:pt x="175" y="38"/>
                  </a:cubicBezTo>
                  <a:cubicBezTo>
                    <a:pt x="174" y="36"/>
                    <a:pt x="173" y="35"/>
                    <a:pt x="172" y="33"/>
                  </a:cubicBezTo>
                  <a:cubicBezTo>
                    <a:pt x="169" y="28"/>
                    <a:pt x="167" y="24"/>
                    <a:pt x="164" y="20"/>
                  </a:cubicBezTo>
                  <a:cubicBezTo>
                    <a:pt x="164" y="20"/>
                    <a:pt x="164" y="20"/>
                    <a:pt x="163" y="19"/>
                  </a:cubicBezTo>
                  <a:cubicBezTo>
                    <a:pt x="161" y="16"/>
                    <a:pt x="158" y="12"/>
                    <a:pt x="155" y="8"/>
                  </a:cubicBezTo>
                  <a:cubicBezTo>
                    <a:pt x="154" y="7"/>
                    <a:pt x="153" y="6"/>
                    <a:pt x="153" y="5"/>
                  </a:cubicBezTo>
                  <a:cubicBezTo>
                    <a:pt x="151" y="4"/>
                    <a:pt x="150" y="2"/>
                    <a:pt x="148" y="0"/>
                  </a:cubicBezTo>
                  <a:cubicBezTo>
                    <a:pt x="155" y="17"/>
                    <a:pt x="153" y="52"/>
                    <a:pt x="149" y="78"/>
                  </a:cubicBezTo>
                  <a:cubicBezTo>
                    <a:pt x="135" y="147"/>
                    <a:pt x="81" y="220"/>
                    <a:pt x="0" y="280"/>
                  </a:cubicBezTo>
                  <a:cubicBezTo>
                    <a:pt x="8" y="281"/>
                    <a:pt x="17" y="282"/>
                    <a:pt x="25" y="282"/>
                  </a:cubicBezTo>
                  <a:cubicBezTo>
                    <a:pt x="47" y="282"/>
                    <a:pt x="68" y="277"/>
                    <a:pt x="87" y="270"/>
                  </a:cubicBezTo>
                  <a:cubicBezTo>
                    <a:pt x="122" y="255"/>
                    <a:pt x="152" y="230"/>
                    <a:pt x="171" y="196"/>
                  </a:cubicBezTo>
                  <a:cubicBezTo>
                    <a:pt x="173" y="193"/>
                    <a:pt x="175" y="189"/>
                    <a:pt x="176" y="186"/>
                  </a:cubicBezTo>
                  <a:cubicBezTo>
                    <a:pt x="177" y="185"/>
                    <a:pt x="177" y="184"/>
                    <a:pt x="178" y="182"/>
                  </a:cubicBezTo>
                  <a:cubicBezTo>
                    <a:pt x="179" y="180"/>
                    <a:pt x="180" y="177"/>
                    <a:pt x="181" y="1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B58D6737-07C5-4745-9B54-48B8D081FB9B}"/>
                </a:ext>
              </a:extLst>
            </p:cNvPr>
            <p:cNvSpPr>
              <a:spLocks/>
            </p:cNvSpPr>
            <p:nvPr userDrawn="1"/>
          </p:nvSpPr>
          <p:spPr bwMode="auto">
            <a:xfrm>
              <a:off x="8723948" y="1898618"/>
              <a:ext cx="885825" cy="747713"/>
            </a:xfrm>
            <a:custGeom>
              <a:avLst/>
              <a:gdLst>
                <a:gd name="T0" fmla="*/ 230 w 245"/>
                <a:gd name="T1" fmla="*/ 77 h 207"/>
                <a:gd name="T2" fmla="*/ 212 w 245"/>
                <a:gd name="T3" fmla="*/ 18 h 207"/>
                <a:gd name="T4" fmla="*/ 25 w 245"/>
                <a:gd name="T5" fmla="*/ 99 h 207"/>
                <a:gd name="T6" fmla="*/ 5 w 245"/>
                <a:gd name="T7" fmla="*/ 207 h 207"/>
                <a:gd name="T8" fmla="*/ 230 w 245"/>
                <a:gd name="T9" fmla="*/ 77 h 207"/>
              </a:gdLst>
              <a:ahLst/>
              <a:cxnLst>
                <a:cxn ang="0">
                  <a:pos x="T0" y="T1"/>
                </a:cxn>
                <a:cxn ang="0">
                  <a:pos x="T2" y="T3"/>
                </a:cxn>
                <a:cxn ang="0">
                  <a:pos x="T4" y="T5"/>
                </a:cxn>
                <a:cxn ang="0">
                  <a:pos x="T6" y="T7"/>
                </a:cxn>
                <a:cxn ang="0">
                  <a:pos x="T8" y="T9"/>
                </a:cxn>
              </a:cxnLst>
              <a:rect l="0" t="0" r="r" b="b"/>
              <a:pathLst>
                <a:path w="245" h="207">
                  <a:moveTo>
                    <a:pt x="230" y="77"/>
                  </a:moveTo>
                  <a:cubicBezTo>
                    <a:pt x="245" y="49"/>
                    <a:pt x="237" y="29"/>
                    <a:pt x="212" y="18"/>
                  </a:cubicBezTo>
                  <a:cubicBezTo>
                    <a:pt x="140" y="0"/>
                    <a:pt x="62" y="32"/>
                    <a:pt x="25" y="99"/>
                  </a:cubicBezTo>
                  <a:cubicBezTo>
                    <a:pt x="6" y="133"/>
                    <a:pt x="0" y="171"/>
                    <a:pt x="5" y="207"/>
                  </a:cubicBezTo>
                  <a:cubicBezTo>
                    <a:pt x="102" y="185"/>
                    <a:pt x="201" y="128"/>
                    <a:pt x="230" y="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7131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0" y="381000"/>
            <a:ext cx="12192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838200" y="1825625"/>
            <a:ext cx="10515600" cy="4351338"/>
          </a:xfrm>
          <a:prstGeom prst="rect">
            <a:avLst/>
          </a:prstGeom>
        </p:spPr>
        <p:txBody>
          <a:bodyPr/>
          <a:lstStyle>
            <a:lvl1pPr marL="347663" indent="-347663">
              <a:buFont typeface="Arial" panose="020B0604020202020204" pitchFamily="34" charset="0"/>
              <a:buChar char="•"/>
              <a:tabLst/>
              <a:defRPr>
                <a:solidFill>
                  <a:schemeClr val="bg1">
                    <a:lumMod val="65000"/>
                    <a:lumOff val="35000"/>
                  </a:schemeClr>
                </a:solidFill>
              </a:defRPr>
            </a:lvl1pPr>
            <a:lvl2pPr marL="630238" indent="-282575">
              <a:buClr>
                <a:schemeClr val="bg1">
                  <a:lumMod val="65000"/>
                  <a:lumOff val="35000"/>
                </a:schemeClr>
              </a:buClr>
              <a:buSzPct val="110000"/>
              <a:tabLst/>
              <a:defRPr>
                <a:solidFill>
                  <a:schemeClr val="bg1">
                    <a:lumMod val="65000"/>
                    <a:lumOff val="35000"/>
                  </a:schemeClr>
                </a:solidFill>
              </a:defRPr>
            </a:lvl2pPr>
            <a:lvl3pPr>
              <a:buClr>
                <a:schemeClr val="bg1">
                  <a:lumMod val="65000"/>
                  <a:lumOff val="35000"/>
                </a:schemeClr>
              </a:buClr>
              <a:buSzPct val="110000"/>
              <a:defRPr>
                <a:solidFill>
                  <a:schemeClr val="bg1">
                    <a:lumMod val="65000"/>
                    <a:lumOff val="35000"/>
                  </a:schemeClr>
                </a:solidFill>
              </a:defRPr>
            </a:lvl3pPr>
            <a:lvl4pPr>
              <a:defRPr>
                <a:solidFill>
                  <a:schemeClr val="bg1">
                    <a:lumMod val="65000"/>
                    <a:lumOff val="35000"/>
                  </a:schemeClr>
                </a:solidFill>
              </a:defRPr>
            </a:lvl4pPr>
            <a:lvl5pPr>
              <a:defRPr>
                <a:solidFill>
                  <a:schemeClr val="bg1">
                    <a:lumMod val="65000"/>
                    <a:lumOff val="35000"/>
                  </a:schemeClr>
                </a:solidFill>
              </a:defRPr>
            </a:lvl5pPr>
          </a:lstStyle>
          <a:p>
            <a:pPr lvl="0"/>
            <a:r>
              <a:rPr lang="en-US" dirty="0"/>
              <a:t>First Level</a:t>
            </a:r>
          </a:p>
          <a:p>
            <a:pPr lvl="1"/>
            <a:r>
              <a:rPr lang="en-US" dirty="0"/>
              <a:t>Second level</a:t>
            </a:r>
          </a:p>
          <a:p>
            <a:pPr lvl="2"/>
            <a:r>
              <a:rPr lang="en-US" dirty="0"/>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0CA736-D2DC-4F5F-B357-2673D59A21B9}" type="slidenum">
              <a:rPr lang="en-US" smtClean="0"/>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9" name="Rectangle 8"/>
          <p:cNvSpPr/>
          <p:nvPr userDrawn="1"/>
        </p:nvSpPr>
        <p:spPr>
          <a:xfrm>
            <a:off x="0" y="381000"/>
            <a:ext cx="12192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838200" y="1825625"/>
            <a:ext cx="5037667" cy="4351338"/>
          </a:xfrm>
          <a:prstGeom prst="rect">
            <a:avLst/>
          </a:prstGeom>
        </p:spPr>
        <p:txBody>
          <a:bodyPr/>
          <a:lstStyle>
            <a:lvl1pPr marL="347663" indent="-347663">
              <a:buFont typeface="Arial" panose="020B0604020202020204" pitchFamily="34" charset="0"/>
              <a:buChar char="•"/>
              <a:tabLst/>
              <a:defRPr>
                <a:solidFill>
                  <a:schemeClr val="bg1">
                    <a:lumMod val="65000"/>
                    <a:lumOff val="35000"/>
                  </a:schemeClr>
                </a:solidFill>
              </a:defRPr>
            </a:lvl1pPr>
            <a:lvl2pPr marL="630238" indent="-282575">
              <a:buClr>
                <a:schemeClr val="bg1">
                  <a:lumMod val="65000"/>
                  <a:lumOff val="35000"/>
                </a:schemeClr>
              </a:buClr>
              <a:buSzPct val="110000"/>
              <a:tabLst/>
              <a:defRPr>
                <a:solidFill>
                  <a:schemeClr val="bg1">
                    <a:lumMod val="65000"/>
                    <a:lumOff val="35000"/>
                  </a:schemeClr>
                </a:solidFill>
              </a:defRPr>
            </a:lvl2pPr>
            <a:lvl3pPr>
              <a:buClr>
                <a:schemeClr val="bg1">
                  <a:lumMod val="65000"/>
                  <a:lumOff val="35000"/>
                </a:schemeClr>
              </a:buClr>
              <a:buSzPct val="110000"/>
              <a:defRPr>
                <a:solidFill>
                  <a:schemeClr val="bg1">
                    <a:lumMod val="65000"/>
                    <a:lumOff val="35000"/>
                  </a:schemeClr>
                </a:solidFill>
              </a:defRPr>
            </a:lvl3pPr>
            <a:lvl4pPr>
              <a:defRPr>
                <a:solidFill>
                  <a:schemeClr val="bg1">
                    <a:lumMod val="65000"/>
                    <a:lumOff val="35000"/>
                  </a:schemeClr>
                </a:solidFill>
              </a:defRPr>
            </a:lvl4pPr>
            <a:lvl5pPr>
              <a:defRPr>
                <a:solidFill>
                  <a:schemeClr val="bg1">
                    <a:lumMod val="65000"/>
                    <a:lumOff val="35000"/>
                  </a:schemeClr>
                </a:solidFill>
              </a:defRPr>
            </a:lvl5pPr>
          </a:lstStyle>
          <a:p>
            <a:pPr lvl="0"/>
            <a:r>
              <a:rPr lang="en-US" dirty="0"/>
              <a:t>First Level</a:t>
            </a:r>
          </a:p>
          <a:p>
            <a:pPr lvl="1"/>
            <a:r>
              <a:rPr lang="en-US" dirty="0"/>
              <a:t>Second level</a:t>
            </a:r>
          </a:p>
          <a:p>
            <a:pPr lvl="2"/>
            <a:r>
              <a:rPr lang="en-US" dirty="0"/>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0CA736-D2DC-4F5F-B357-2673D59A21B9}" type="slidenum">
              <a:rPr lang="en-US" smtClean="0"/>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
        <p:nvSpPr>
          <p:cNvPr id="10" name="Content Placeholder 2">
            <a:extLst>
              <a:ext uri="{FF2B5EF4-FFF2-40B4-BE49-F238E27FC236}">
                <a16:creationId xmlns:a16="http://schemas.microsoft.com/office/drawing/2014/main" id="{470A61D8-FE11-1E4B-B3D0-DB627F543CFB}"/>
              </a:ext>
            </a:extLst>
          </p:cNvPr>
          <p:cNvSpPr>
            <a:spLocks noGrp="1"/>
          </p:cNvSpPr>
          <p:nvPr>
            <p:ph idx="13" hasCustomPrompt="1"/>
          </p:nvPr>
        </p:nvSpPr>
        <p:spPr>
          <a:xfrm>
            <a:off x="6333066" y="1825625"/>
            <a:ext cx="5020733" cy="4351338"/>
          </a:xfrm>
          <a:prstGeom prst="rect">
            <a:avLst/>
          </a:prstGeom>
        </p:spPr>
        <p:txBody>
          <a:bodyPr/>
          <a:lstStyle>
            <a:lvl1pPr marL="347663" indent="-347663">
              <a:buFont typeface="Arial" panose="020B0604020202020204" pitchFamily="34" charset="0"/>
              <a:buChar char="•"/>
              <a:tabLst/>
              <a:defRPr>
                <a:solidFill>
                  <a:schemeClr val="bg1">
                    <a:lumMod val="65000"/>
                    <a:lumOff val="35000"/>
                  </a:schemeClr>
                </a:solidFill>
              </a:defRPr>
            </a:lvl1pPr>
            <a:lvl2pPr marL="630238" indent="-282575">
              <a:buClr>
                <a:schemeClr val="bg1">
                  <a:lumMod val="65000"/>
                  <a:lumOff val="35000"/>
                </a:schemeClr>
              </a:buClr>
              <a:buSzPct val="110000"/>
              <a:tabLst/>
              <a:defRPr>
                <a:solidFill>
                  <a:schemeClr val="bg1">
                    <a:lumMod val="65000"/>
                    <a:lumOff val="35000"/>
                  </a:schemeClr>
                </a:solidFill>
              </a:defRPr>
            </a:lvl2pPr>
            <a:lvl3pPr>
              <a:buClr>
                <a:schemeClr val="bg1">
                  <a:lumMod val="65000"/>
                  <a:lumOff val="35000"/>
                </a:schemeClr>
              </a:buClr>
              <a:buSzPct val="110000"/>
              <a:defRPr>
                <a:solidFill>
                  <a:schemeClr val="bg1">
                    <a:lumMod val="65000"/>
                    <a:lumOff val="35000"/>
                  </a:schemeClr>
                </a:solidFill>
              </a:defRPr>
            </a:lvl3pPr>
            <a:lvl4pPr>
              <a:defRPr>
                <a:solidFill>
                  <a:schemeClr val="bg1">
                    <a:lumMod val="65000"/>
                    <a:lumOff val="35000"/>
                  </a:schemeClr>
                </a:solidFill>
              </a:defRPr>
            </a:lvl4pPr>
            <a:lvl5pPr>
              <a:defRPr>
                <a:solidFill>
                  <a:schemeClr val="bg1">
                    <a:lumMod val="65000"/>
                    <a:lumOff val="35000"/>
                  </a:schemeClr>
                </a:solidFill>
              </a:defRPr>
            </a:lvl5pPr>
          </a:lstStyle>
          <a:p>
            <a:pPr lvl="0"/>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4077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 Integrate Ic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
        <p:nvSpPr>
          <p:cNvPr id="9" name="Freeform 8">
            <a:extLst>
              <a:ext uri="{FF2B5EF4-FFF2-40B4-BE49-F238E27FC236}">
                <a16:creationId xmlns:a16="http://schemas.microsoft.com/office/drawing/2014/main" id="{47F385E9-3033-F849-9B42-86E0F25F81B7}"/>
              </a:ext>
            </a:extLst>
          </p:cNvPr>
          <p:cNvSpPr>
            <a:spLocks noEditPoints="1"/>
          </p:cNvSpPr>
          <p:nvPr userDrawn="1"/>
        </p:nvSpPr>
        <p:spPr bwMode="auto">
          <a:xfrm>
            <a:off x="7026484" y="381000"/>
            <a:ext cx="4327316" cy="4810682"/>
          </a:xfrm>
          <a:custGeom>
            <a:avLst/>
            <a:gdLst>
              <a:gd name="T0" fmla="*/ 708 w 708"/>
              <a:gd name="T1" fmla="*/ 695 h 788"/>
              <a:gd name="T2" fmla="*/ 614 w 708"/>
              <a:gd name="T3" fmla="*/ 601 h 788"/>
              <a:gd name="T4" fmla="*/ 579 w 708"/>
              <a:gd name="T5" fmla="*/ 608 h 788"/>
              <a:gd name="T6" fmla="*/ 516 w 708"/>
              <a:gd name="T7" fmla="*/ 498 h 788"/>
              <a:gd name="T8" fmla="*/ 569 w 708"/>
              <a:gd name="T9" fmla="*/ 394 h 788"/>
              <a:gd name="T10" fmla="*/ 516 w 708"/>
              <a:gd name="T11" fmla="*/ 290 h 788"/>
              <a:gd name="T12" fmla="*/ 579 w 708"/>
              <a:gd name="T13" fmla="*/ 180 h 788"/>
              <a:gd name="T14" fmla="*/ 614 w 708"/>
              <a:gd name="T15" fmla="*/ 187 h 788"/>
              <a:gd name="T16" fmla="*/ 708 w 708"/>
              <a:gd name="T17" fmla="*/ 94 h 788"/>
              <a:gd name="T18" fmla="*/ 614 w 708"/>
              <a:gd name="T19" fmla="*/ 0 h 788"/>
              <a:gd name="T20" fmla="*/ 520 w 708"/>
              <a:gd name="T21" fmla="*/ 94 h 788"/>
              <a:gd name="T22" fmla="*/ 557 w 708"/>
              <a:gd name="T23" fmla="*/ 168 h 788"/>
              <a:gd name="T24" fmla="*/ 494 w 708"/>
              <a:gd name="T25" fmla="*/ 277 h 788"/>
              <a:gd name="T26" fmla="*/ 441 w 708"/>
              <a:gd name="T27" fmla="*/ 266 h 788"/>
              <a:gd name="T28" fmla="*/ 313 w 708"/>
              <a:gd name="T29" fmla="*/ 381 h 788"/>
              <a:gd name="T30" fmla="*/ 187 w 708"/>
              <a:gd name="T31" fmla="*/ 381 h 788"/>
              <a:gd name="T32" fmla="*/ 94 w 708"/>
              <a:gd name="T33" fmla="*/ 300 h 788"/>
              <a:gd name="T34" fmla="*/ 0 w 708"/>
              <a:gd name="T35" fmla="*/ 394 h 788"/>
              <a:gd name="T36" fmla="*/ 94 w 708"/>
              <a:gd name="T37" fmla="*/ 488 h 788"/>
              <a:gd name="T38" fmla="*/ 187 w 708"/>
              <a:gd name="T39" fmla="*/ 407 h 788"/>
              <a:gd name="T40" fmla="*/ 313 w 708"/>
              <a:gd name="T41" fmla="*/ 407 h 788"/>
              <a:gd name="T42" fmla="*/ 441 w 708"/>
              <a:gd name="T43" fmla="*/ 522 h 788"/>
              <a:gd name="T44" fmla="*/ 494 w 708"/>
              <a:gd name="T45" fmla="*/ 511 h 788"/>
              <a:gd name="T46" fmla="*/ 557 w 708"/>
              <a:gd name="T47" fmla="*/ 621 h 788"/>
              <a:gd name="T48" fmla="*/ 520 w 708"/>
              <a:gd name="T49" fmla="*/ 695 h 788"/>
              <a:gd name="T50" fmla="*/ 614 w 708"/>
              <a:gd name="T51" fmla="*/ 788 h 788"/>
              <a:gd name="T52" fmla="*/ 708 w 708"/>
              <a:gd name="T53" fmla="*/ 695 h 788"/>
              <a:gd name="T54" fmla="*/ 546 w 708"/>
              <a:gd name="T55" fmla="*/ 94 h 788"/>
              <a:gd name="T56" fmla="*/ 614 w 708"/>
              <a:gd name="T57" fmla="*/ 26 h 788"/>
              <a:gd name="T58" fmla="*/ 682 w 708"/>
              <a:gd name="T59" fmla="*/ 94 h 788"/>
              <a:gd name="T60" fmla="*/ 614 w 708"/>
              <a:gd name="T61" fmla="*/ 162 h 788"/>
              <a:gd name="T62" fmla="*/ 546 w 708"/>
              <a:gd name="T63" fmla="*/ 94 h 788"/>
              <a:gd name="T64" fmla="*/ 94 w 708"/>
              <a:gd name="T65" fmla="*/ 462 h 788"/>
              <a:gd name="T66" fmla="*/ 26 w 708"/>
              <a:gd name="T67" fmla="*/ 394 h 788"/>
              <a:gd name="T68" fmla="*/ 94 w 708"/>
              <a:gd name="T69" fmla="*/ 326 h 788"/>
              <a:gd name="T70" fmla="*/ 162 w 708"/>
              <a:gd name="T71" fmla="*/ 394 h 788"/>
              <a:gd name="T72" fmla="*/ 94 w 708"/>
              <a:gd name="T73" fmla="*/ 462 h 788"/>
              <a:gd name="T74" fmla="*/ 338 w 708"/>
              <a:gd name="T75" fmla="*/ 394 h 788"/>
              <a:gd name="T76" fmla="*/ 441 w 708"/>
              <a:gd name="T77" fmla="*/ 291 h 788"/>
              <a:gd name="T78" fmla="*/ 544 w 708"/>
              <a:gd name="T79" fmla="*/ 394 h 788"/>
              <a:gd name="T80" fmla="*/ 441 w 708"/>
              <a:gd name="T81" fmla="*/ 497 h 788"/>
              <a:gd name="T82" fmla="*/ 338 w 708"/>
              <a:gd name="T83" fmla="*/ 394 h 788"/>
              <a:gd name="T84" fmla="*/ 546 w 708"/>
              <a:gd name="T85" fmla="*/ 695 h 788"/>
              <a:gd name="T86" fmla="*/ 614 w 708"/>
              <a:gd name="T87" fmla="*/ 626 h 788"/>
              <a:gd name="T88" fmla="*/ 682 w 708"/>
              <a:gd name="T89" fmla="*/ 695 h 788"/>
              <a:gd name="T90" fmla="*/ 614 w 708"/>
              <a:gd name="T91" fmla="*/ 763 h 788"/>
              <a:gd name="T92" fmla="*/ 546 w 708"/>
              <a:gd name="T93" fmla="*/ 69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8" h="788">
                <a:moveTo>
                  <a:pt x="708" y="695"/>
                </a:moveTo>
                <a:cubicBezTo>
                  <a:pt x="708" y="643"/>
                  <a:pt x="666" y="601"/>
                  <a:pt x="614" y="601"/>
                </a:cubicBezTo>
                <a:cubicBezTo>
                  <a:pt x="602" y="601"/>
                  <a:pt x="590" y="603"/>
                  <a:pt x="579" y="608"/>
                </a:cubicBezTo>
                <a:cubicBezTo>
                  <a:pt x="516" y="498"/>
                  <a:pt x="516" y="498"/>
                  <a:pt x="516" y="498"/>
                </a:cubicBezTo>
                <a:cubicBezTo>
                  <a:pt x="548" y="475"/>
                  <a:pt x="569" y="437"/>
                  <a:pt x="569" y="394"/>
                </a:cubicBezTo>
                <a:cubicBezTo>
                  <a:pt x="569" y="351"/>
                  <a:pt x="548" y="313"/>
                  <a:pt x="516" y="290"/>
                </a:cubicBezTo>
                <a:cubicBezTo>
                  <a:pt x="579" y="180"/>
                  <a:pt x="579" y="180"/>
                  <a:pt x="579" y="180"/>
                </a:cubicBezTo>
                <a:cubicBezTo>
                  <a:pt x="590" y="185"/>
                  <a:pt x="602" y="187"/>
                  <a:pt x="614" y="187"/>
                </a:cubicBezTo>
                <a:cubicBezTo>
                  <a:pt x="666" y="187"/>
                  <a:pt x="708" y="145"/>
                  <a:pt x="708" y="94"/>
                </a:cubicBezTo>
                <a:cubicBezTo>
                  <a:pt x="708" y="42"/>
                  <a:pt x="666" y="0"/>
                  <a:pt x="614" y="0"/>
                </a:cubicBezTo>
                <a:cubicBezTo>
                  <a:pt x="562" y="0"/>
                  <a:pt x="520" y="42"/>
                  <a:pt x="520" y="94"/>
                </a:cubicBezTo>
                <a:cubicBezTo>
                  <a:pt x="520" y="124"/>
                  <a:pt x="535" y="150"/>
                  <a:pt x="557" y="168"/>
                </a:cubicBezTo>
                <a:cubicBezTo>
                  <a:pt x="494" y="277"/>
                  <a:pt x="494" y="277"/>
                  <a:pt x="494" y="277"/>
                </a:cubicBezTo>
                <a:cubicBezTo>
                  <a:pt x="477" y="270"/>
                  <a:pt x="460" y="266"/>
                  <a:pt x="441" y="266"/>
                </a:cubicBezTo>
                <a:cubicBezTo>
                  <a:pt x="374" y="266"/>
                  <a:pt x="319" y="317"/>
                  <a:pt x="313" y="381"/>
                </a:cubicBezTo>
                <a:cubicBezTo>
                  <a:pt x="187" y="381"/>
                  <a:pt x="187" y="381"/>
                  <a:pt x="187" y="381"/>
                </a:cubicBezTo>
                <a:cubicBezTo>
                  <a:pt x="180" y="336"/>
                  <a:pt x="141" y="300"/>
                  <a:pt x="94" y="300"/>
                </a:cubicBezTo>
                <a:cubicBezTo>
                  <a:pt x="42" y="300"/>
                  <a:pt x="0" y="342"/>
                  <a:pt x="0" y="394"/>
                </a:cubicBezTo>
                <a:cubicBezTo>
                  <a:pt x="0" y="446"/>
                  <a:pt x="42" y="488"/>
                  <a:pt x="94" y="488"/>
                </a:cubicBezTo>
                <a:cubicBezTo>
                  <a:pt x="141" y="488"/>
                  <a:pt x="180" y="452"/>
                  <a:pt x="187" y="407"/>
                </a:cubicBezTo>
                <a:cubicBezTo>
                  <a:pt x="313" y="407"/>
                  <a:pt x="313" y="407"/>
                  <a:pt x="313" y="407"/>
                </a:cubicBezTo>
                <a:cubicBezTo>
                  <a:pt x="319" y="472"/>
                  <a:pt x="374" y="522"/>
                  <a:pt x="441" y="522"/>
                </a:cubicBezTo>
                <a:cubicBezTo>
                  <a:pt x="460" y="522"/>
                  <a:pt x="477" y="518"/>
                  <a:pt x="494" y="511"/>
                </a:cubicBezTo>
                <a:cubicBezTo>
                  <a:pt x="557" y="621"/>
                  <a:pt x="557" y="621"/>
                  <a:pt x="557" y="621"/>
                </a:cubicBezTo>
                <a:cubicBezTo>
                  <a:pt x="535" y="638"/>
                  <a:pt x="520" y="664"/>
                  <a:pt x="520" y="695"/>
                </a:cubicBezTo>
                <a:cubicBezTo>
                  <a:pt x="520" y="746"/>
                  <a:pt x="562" y="788"/>
                  <a:pt x="614" y="788"/>
                </a:cubicBezTo>
                <a:cubicBezTo>
                  <a:pt x="666" y="788"/>
                  <a:pt x="708" y="746"/>
                  <a:pt x="708" y="695"/>
                </a:cubicBezTo>
                <a:close/>
                <a:moveTo>
                  <a:pt x="546" y="94"/>
                </a:moveTo>
                <a:cubicBezTo>
                  <a:pt x="546" y="56"/>
                  <a:pt x="576" y="26"/>
                  <a:pt x="614" y="26"/>
                </a:cubicBezTo>
                <a:cubicBezTo>
                  <a:pt x="652" y="26"/>
                  <a:pt x="682" y="56"/>
                  <a:pt x="682" y="94"/>
                </a:cubicBezTo>
                <a:cubicBezTo>
                  <a:pt x="682" y="131"/>
                  <a:pt x="652" y="162"/>
                  <a:pt x="614" y="162"/>
                </a:cubicBezTo>
                <a:cubicBezTo>
                  <a:pt x="576" y="162"/>
                  <a:pt x="546" y="131"/>
                  <a:pt x="546" y="94"/>
                </a:cubicBezTo>
                <a:close/>
                <a:moveTo>
                  <a:pt x="94" y="462"/>
                </a:moveTo>
                <a:cubicBezTo>
                  <a:pt x="56" y="462"/>
                  <a:pt x="26" y="432"/>
                  <a:pt x="26" y="394"/>
                </a:cubicBezTo>
                <a:cubicBezTo>
                  <a:pt x="26" y="357"/>
                  <a:pt x="56" y="326"/>
                  <a:pt x="94" y="326"/>
                </a:cubicBezTo>
                <a:cubicBezTo>
                  <a:pt x="131" y="326"/>
                  <a:pt x="162" y="357"/>
                  <a:pt x="162" y="394"/>
                </a:cubicBezTo>
                <a:cubicBezTo>
                  <a:pt x="162" y="432"/>
                  <a:pt x="131" y="462"/>
                  <a:pt x="94" y="462"/>
                </a:cubicBezTo>
                <a:close/>
                <a:moveTo>
                  <a:pt x="338" y="394"/>
                </a:moveTo>
                <a:cubicBezTo>
                  <a:pt x="338" y="337"/>
                  <a:pt x="384" y="291"/>
                  <a:pt x="441" y="291"/>
                </a:cubicBezTo>
                <a:cubicBezTo>
                  <a:pt x="497" y="291"/>
                  <a:pt x="544" y="337"/>
                  <a:pt x="544" y="394"/>
                </a:cubicBezTo>
                <a:cubicBezTo>
                  <a:pt x="544" y="451"/>
                  <a:pt x="497" y="497"/>
                  <a:pt x="441" y="497"/>
                </a:cubicBezTo>
                <a:cubicBezTo>
                  <a:pt x="384" y="497"/>
                  <a:pt x="338" y="451"/>
                  <a:pt x="338" y="394"/>
                </a:cubicBezTo>
                <a:close/>
                <a:moveTo>
                  <a:pt x="546" y="695"/>
                </a:moveTo>
                <a:cubicBezTo>
                  <a:pt x="546" y="657"/>
                  <a:pt x="576" y="626"/>
                  <a:pt x="614" y="626"/>
                </a:cubicBezTo>
                <a:cubicBezTo>
                  <a:pt x="652" y="626"/>
                  <a:pt x="682" y="657"/>
                  <a:pt x="682" y="695"/>
                </a:cubicBezTo>
                <a:cubicBezTo>
                  <a:pt x="682" y="732"/>
                  <a:pt x="652" y="763"/>
                  <a:pt x="614" y="763"/>
                </a:cubicBezTo>
                <a:cubicBezTo>
                  <a:pt x="576" y="763"/>
                  <a:pt x="546" y="732"/>
                  <a:pt x="546" y="695"/>
                </a:cubicBezTo>
                <a:close/>
              </a:path>
            </a:pathLst>
          </a:custGeom>
          <a:solidFill>
            <a:schemeClr val="tx1">
              <a:alpha val="2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 Cloud Ic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grpSp>
        <p:nvGrpSpPr>
          <p:cNvPr id="31" name="Group 30">
            <a:extLst>
              <a:ext uri="{FF2B5EF4-FFF2-40B4-BE49-F238E27FC236}">
                <a16:creationId xmlns:a16="http://schemas.microsoft.com/office/drawing/2014/main" id="{6F78FD91-AF0C-DF42-941B-F9F0B46735F8}"/>
              </a:ext>
            </a:extLst>
          </p:cNvPr>
          <p:cNvGrpSpPr/>
          <p:nvPr userDrawn="1"/>
        </p:nvGrpSpPr>
        <p:grpSpPr>
          <a:xfrm>
            <a:off x="7746521" y="381000"/>
            <a:ext cx="3607279" cy="4230920"/>
            <a:chOff x="1363134" y="1707709"/>
            <a:chExt cx="2415398" cy="2832982"/>
          </a:xfrm>
          <a:solidFill>
            <a:schemeClr val="tx1">
              <a:alpha val="40000"/>
            </a:schemeClr>
          </a:solidFill>
        </p:grpSpPr>
        <p:sp>
          <p:nvSpPr>
            <p:cNvPr id="32" name="Freeform 31">
              <a:extLst>
                <a:ext uri="{FF2B5EF4-FFF2-40B4-BE49-F238E27FC236}">
                  <a16:creationId xmlns:a16="http://schemas.microsoft.com/office/drawing/2014/main" id="{4710D268-F0B4-FA4F-B120-744B0312DF92}"/>
                </a:ext>
              </a:extLst>
            </p:cNvPr>
            <p:cNvSpPr>
              <a:spLocks noEditPoints="1"/>
            </p:cNvSpPr>
            <p:nvPr/>
          </p:nvSpPr>
          <p:spPr bwMode="auto">
            <a:xfrm>
              <a:off x="1363134" y="3206078"/>
              <a:ext cx="2415398" cy="826970"/>
            </a:xfrm>
            <a:custGeom>
              <a:avLst/>
              <a:gdLst>
                <a:gd name="T0" fmla="*/ 214 w 295"/>
                <a:gd name="T1" fmla="*/ 0 h 101"/>
                <a:gd name="T2" fmla="*/ 183 w 295"/>
                <a:gd name="T3" fmla="*/ 0 h 101"/>
                <a:gd name="T4" fmla="*/ 183 w 295"/>
                <a:gd name="T5" fmla="*/ 70 h 101"/>
                <a:gd name="T6" fmla="*/ 223 w 295"/>
                <a:gd name="T7" fmla="*/ 70 h 101"/>
                <a:gd name="T8" fmla="*/ 223 w 295"/>
                <a:gd name="T9" fmla="*/ 101 h 101"/>
                <a:gd name="T10" fmla="*/ 295 w 295"/>
                <a:gd name="T11" fmla="*/ 101 h 101"/>
                <a:gd name="T12" fmla="*/ 295 w 295"/>
                <a:gd name="T13" fmla="*/ 29 h 101"/>
                <a:gd name="T14" fmla="*/ 223 w 295"/>
                <a:gd name="T15" fmla="*/ 29 h 101"/>
                <a:gd name="T16" fmla="*/ 223 w 295"/>
                <a:gd name="T17" fmla="*/ 60 h 101"/>
                <a:gd name="T18" fmla="*/ 193 w 295"/>
                <a:gd name="T19" fmla="*/ 60 h 101"/>
                <a:gd name="T20" fmla="*/ 193 w 295"/>
                <a:gd name="T21" fmla="*/ 10 h 101"/>
                <a:gd name="T22" fmla="*/ 214 w 295"/>
                <a:gd name="T23" fmla="*/ 10 h 101"/>
                <a:gd name="T24" fmla="*/ 214 w 295"/>
                <a:gd name="T25" fmla="*/ 0 h 101"/>
                <a:gd name="T26" fmla="*/ 81 w 295"/>
                <a:gd name="T27" fmla="*/ 10 h 101"/>
                <a:gd name="T28" fmla="*/ 102 w 295"/>
                <a:gd name="T29" fmla="*/ 10 h 101"/>
                <a:gd name="T30" fmla="*/ 102 w 295"/>
                <a:gd name="T31" fmla="*/ 60 h 101"/>
                <a:gd name="T32" fmla="*/ 72 w 295"/>
                <a:gd name="T33" fmla="*/ 60 h 101"/>
                <a:gd name="T34" fmla="*/ 72 w 295"/>
                <a:gd name="T35" fmla="*/ 29 h 101"/>
                <a:gd name="T36" fmla="*/ 0 w 295"/>
                <a:gd name="T37" fmla="*/ 29 h 101"/>
                <a:gd name="T38" fmla="*/ 0 w 295"/>
                <a:gd name="T39" fmla="*/ 101 h 101"/>
                <a:gd name="T40" fmla="*/ 72 w 295"/>
                <a:gd name="T41" fmla="*/ 101 h 101"/>
                <a:gd name="T42" fmla="*/ 72 w 295"/>
                <a:gd name="T43" fmla="*/ 70 h 101"/>
                <a:gd name="T44" fmla="*/ 112 w 295"/>
                <a:gd name="T45" fmla="*/ 70 h 101"/>
                <a:gd name="T46" fmla="*/ 112 w 295"/>
                <a:gd name="T47" fmla="*/ 0 h 101"/>
                <a:gd name="T48" fmla="*/ 81 w 295"/>
                <a:gd name="T49" fmla="*/ 0 h 101"/>
                <a:gd name="T50" fmla="*/ 81 w 295"/>
                <a:gd name="T51" fmla="*/ 10 h 101"/>
                <a:gd name="T52" fmla="*/ 62 w 295"/>
                <a:gd name="T53" fmla="*/ 91 h 101"/>
                <a:gd name="T54" fmla="*/ 10 w 295"/>
                <a:gd name="T55" fmla="*/ 91 h 101"/>
                <a:gd name="T56" fmla="*/ 10 w 295"/>
                <a:gd name="T57" fmla="*/ 39 h 101"/>
                <a:gd name="T58" fmla="*/ 62 w 295"/>
                <a:gd name="T59" fmla="*/ 39 h 101"/>
                <a:gd name="T60" fmla="*/ 62 w 295"/>
                <a:gd name="T61" fmla="*/ 60 h 101"/>
                <a:gd name="T62" fmla="*/ 36 w 295"/>
                <a:gd name="T63" fmla="*/ 60 h 101"/>
                <a:gd name="T64" fmla="*/ 36 w 295"/>
                <a:gd name="T65" fmla="*/ 70 h 101"/>
                <a:gd name="T66" fmla="*/ 62 w 295"/>
                <a:gd name="T67" fmla="*/ 70 h 101"/>
                <a:gd name="T68" fmla="*/ 62 w 295"/>
                <a:gd name="T69" fmla="*/ 91 h 101"/>
                <a:gd name="T70" fmla="*/ 285 w 295"/>
                <a:gd name="T71" fmla="*/ 39 h 101"/>
                <a:gd name="T72" fmla="*/ 285 w 295"/>
                <a:gd name="T73" fmla="*/ 91 h 101"/>
                <a:gd name="T74" fmla="*/ 233 w 295"/>
                <a:gd name="T75" fmla="*/ 91 h 101"/>
                <a:gd name="T76" fmla="*/ 233 w 295"/>
                <a:gd name="T77" fmla="*/ 70 h 101"/>
                <a:gd name="T78" fmla="*/ 259 w 295"/>
                <a:gd name="T79" fmla="*/ 70 h 101"/>
                <a:gd name="T80" fmla="*/ 259 w 295"/>
                <a:gd name="T81" fmla="*/ 60 h 101"/>
                <a:gd name="T82" fmla="*/ 233 w 295"/>
                <a:gd name="T83" fmla="*/ 60 h 101"/>
                <a:gd name="T84" fmla="*/ 233 w 295"/>
                <a:gd name="T85" fmla="*/ 39 h 101"/>
                <a:gd name="T86" fmla="*/ 285 w 295"/>
                <a:gd name="T8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5" h="101">
                  <a:moveTo>
                    <a:pt x="214" y="0"/>
                  </a:moveTo>
                  <a:lnTo>
                    <a:pt x="183" y="0"/>
                  </a:lnTo>
                  <a:lnTo>
                    <a:pt x="183" y="70"/>
                  </a:lnTo>
                  <a:lnTo>
                    <a:pt x="223" y="70"/>
                  </a:lnTo>
                  <a:lnTo>
                    <a:pt x="223" y="101"/>
                  </a:lnTo>
                  <a:lnTo>
                    <a:pt x="295" y="101"/>
                  </a:lnTo>
                  <a:lnTo>
                    <a:pt x="295" y="29"/>
                  </a:lnTo>
                  <a:lnTo>
                    <a:pt x="223" y="29"/>
                  </a:lnTo>
                  <a:lnTo>
                    <a:pt x="223" y="60"/>
                  </a:lnTo>
                  <a:lnTo>
                    <a:pt x="193" y="60"/>
                  </a:lnTo>
                  <a:lnTo>
                    <a:pt x="193" y="10"/>
                  </a:lnTo>
                  <a:lnTo>
                    <a:pt x="214" y="10"/>
                  </a:lnTo>
                  <a:lnTo>
                    <a:pt x="214" y="0"/>
                  </a:lnTo>
                  <a:close/>
                  <a:moveTo>
                    <a:pt x="81" y="10"/>
                  </a:moveTo>
                  <a:lnTo>
                    <a:pt x="102" y="10"/>
                  </a:lnTo>
                  <a:lnTo>
                    <a:pt x="102" y="60"/>
                  </a:lnTo>
                  <a:lnTo>
                    <a:pt x="72" y="60"/>
                  </a:lnTo>
                  <a:lnTo>
                    <a:pt x="72" y="29"/>
                  </a:lnTo>
                  <a:lnTo>
                    <a:pt x="0" y="29"/>
                  </a:lnTo>
                  <a:lnTo>
                    <a:pt x="0" y="101"/>
                  </a:lnTo>
                  <a:lnTo>
                    <a:pt x="72" y="101"/>
                  </a:lnTo>
                  <a:lnTo>
                    <a:pt x="72" y="70"/>
                  </a:lnTo>
                  <a:lnTo>
                    <a:pt x="112" y="70"/>
                  </a:lnTo>
                  <a:lnTo>
                    <a:pt x="112" y="0"/>
                  </a:lnTo>
                  <a:lnTo>
                    <a:pt x="81" y="0"/>
                  </a:lnTo>
                  <a:lnTo>
                    <a:pt x="81" y="10"/>
                  </a:lnTo>
                  <a:close/>
                  <a:moveTo>
                    <a:pt x="62" y="91"/>
                  </a:moveTo>
                  <a:lnTo>
                    <a:pt x="10" y="91"/>
                  </a:lnTo>
                  <a:lnTo>
                    <a:pt x="10" y="39"/>
                  </a:lnTo>
                  <a:lnTo>
                    <a:pt x="62" y="39"/>
                  </a:lnTo>
                  <a:lnTo>
                    <a:pt x="62" y="60"/>
                  </a:lnTo>
                  <a:lnTo>
                    <a:pt x="36" y="60"/>
                  </a:lnTo>
                  <a:lnTo>
                    <a:pt x="36" y="70"/>
                  </a:lnTo>
                  <a:lnTo>
                    <a:pt x="62" y="70"/>
                  </a:lnTo>
                  <a:lnTo>
                    <a:pt x="62" y="91"/>
                  </a:lnTo>
                  <a:close/>
                  <a:moveTo>
                    <a:pt x="285" y="39"/>
                  </a:moveTo>
                  <a:lnTo>
                    <a:pt x="285" y="91"/>
                  </a:lnTo>
                  <a:lnTo>
                    <a:pt x="233" y="91"/>
                  </a:lnTo>
                  <a:lnTo>
                    <a:pt x="233" y="70"/>
                  </a:lnTo>
                  <a:lnTo>
                    <a:pt x="259" y="70"/>
                  </a:lnTo>
                  <a:lnTo>
                    <a:pt x="259" y="60"/>
                  </a:lnTo>
                  <a:lnTo>
                    <a:pt x="233" y="60"/>
                  </a:lnTo>
                  <a:lnTo>
                    <a:pt x="233" y="39"/>
                  </a:lnTo>
                  <a:lnTo>
                    <a:pt x="2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a:extLst>
                <a:ext uri="{FF2B5EF4-FFF2-40B4-BE49-F238E27FC236}">
                  <a16:creationId xmlns:a16="http://schemas.microsoft.com/office/drawing/2014/main" id="{6EE5939B-2732-EB45-AA45-E5E6D29D157A}"/>
                </a:ext>
              </a:extLst>
            </p:cNvPr>
            <p:cNvSpPr>
              <a:spLocks noEditPoints="1"/>
            </p:cNvSpPr>
            <p:nvPr/>
          </p:nvSpPr>
          <p:spPr bwMode="auto">
            <a:xfrm>
              <a:off x="2271977" y="3206078"/>
              <a:ext cx="597707" cy="1334613"/>
            </a:xfrm>
            <a:custGeom>
              <a:avLst/>
              <a:gdLst>
                <a:gd name="T0" fmla="*/ 42 w 73"/>
                <a:gd name="T1" fmla="*/ 0 h 163"/>
                <a:gd name="T2" fmla="*/ 31 w 73"/>
                <a:gd name="T3" fmla="*/ 0 h 163"/>
                <a:gd name="T4" fmla="*/ 31 w 73"/>
                <a:gd name="T5" fmla="*/ 91 h 163"/>
                <a:gd name="T6" fmla="*/ 0 w 73"/>
                <a:gd name="T7" fmla="*/ 91 h 163"/>
                <a:gd name="T8" fmla="*/ 0 w 73"/>
                <a:gd name="T9" fmla="*/ 163 h 163"/>
                <a:gd name="T10" fmla="*/ 73 w 73"/>
                <a:gd name="T11" fmla="*/ 163 h 163"/>
                <a:gd name="T12" fmla="*/ 73 w 73"/>
                <a:gd name="T13" fmla="*/ 91 h 163"/>
                <a:gd name="T14" fmla="*/ 42 w 73"/>
                <a:gd name="T15" fmla="*/ 91 h 163"/>
                <a:gd name="T16" fmla="*/ 42 w 73"/>
                <a:gd name="T17" fmla="*/ 0 h 163"/>
                <a:gd name="T18" fmla="*/ 62 w 73"/>
                <a:gd name="T19" fmla="*/ 101 h 163"/>
                <a:gd name="T20" fmla="*/ 62 w 73"/>
                <a:gd name="T21" fmla="*/ 153 h 163"/>
                <a:gd name="T22" fmla="*/ 11 w 73"/>
                <a:gd name="T23" fmla="*/ 153 h 163"/>
                <a:gd name="T24" fmla="*/ 11 w 73"/>
                <a:gd name="T25" fmla="*/ 101 h 163"/>
                <a:gd name="T26" fmla="*/ 31 w 73"/>
                <a:gd name="T27" fmla="*/ 101 h 163"/>
                <a:gd name="T28" fmla="*/ 31 w 73"/>
                <a:gd name="T29" fmla="*/ 127 h 163"/>
                <a:gd name="T30" fmla="*/ 42 w 73"/>
                <a:gd name="T31" fmla="*/ 127 h 163"/>
                <a:gd name="T32" fmla="*/ 42 w 73"/>
                <a:gd name="T33" fmla="*/ 101 h 163"/>
                <a:gd name="T34" fmla="*/ 62 w 73"/>
                <a:gd name="T35" fmla="*/ 10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3">
                  <a:moveTo>
                    <a:pt x="42" y="0"/>
                  </a:moveTo>
                  <a:lnTo>
                    <a:pt x="31" y="0"/>
                  </a:lnTo>
                  <a:lnTo>
                    <a:pt x="31" y="91"/>
                  </a:lnTo>
                  <a:lnTo>
                    <a:pt x="0" y="91"/>
                  </a:lnTo>
                  <a:lnTo>
                    <a:pt x="0" y="163"/>
                  </a:lnTo>
                  <a:lnTo>
                    <a:pt x="73" y="163"/>
                  </a:lnTo>
                  <a:lnTo>
                    <a:pt x="73" y="91"/>
                  </a:lnTo>
                  <a:lnTo>
                    <a:pt x="42" y="91"/>
                  </a:lnTo>
                  <a:lnTo>
                    <a:pt x="42" y="0"/>
                  </a:lnTo>
                  <a:close/>
                  <a:moveTo>
                    <a:pt x="62" y="101"/>
                  </a:moveTo>
                  <a:lnTo>
                    <a:pt x="62" y="153"/>
                  </a:lnTo>
                  <a:lnTo>
                    <a:pt x="11" y="153"/>
                  </a:lnTo>
                  <a:lnTo>
                    <a:pt x="11" y="101"/>
                  </a:lnTo>
                  <a:lnTo>
                    <a:pt x="31" y="101"/>
                  </a:lnTo>
                  <a:lnTo>
                    <a:pt x="31" y="127"/>
                  </a:lnTo>
                  <a:lnTo>
                    <a:pt x="42" y="127"/>
                  </a:lnTo>
                  <a:lnTo>
                    <a:pt x="42" y="101"/>
                  </a:lnTo>
                  <a:lnTo>
                    <a:pt x="6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4EEF9521-440A-4B42-B854-0A656FCBB410}"/>
                </a:ext>
              </a:extLst>
            </p:cNvPr>
            <p:cNvSpPr>
              <a:spLocks noChangeArrowheads="1"/>
            </p:cNvSpPr>
            <p:nvPr/>
          </p:nvSpPr>
          <p:spPr bwMode="auto">
            <a:xfrm>
              <a:off x="2362045" y="2919503"/>
              <a:ext cx="81878"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CB371189-0E88-B24F-AA6E-DFD9B54A0C67}"/>
                </a:ext>
              </a:extLst>
            </p:cNvPr>
            <p:cNvSpPr>
              <a:spLocks noChangeArrowheads="1"/>
            </p:cNvSpPr>
            <p:nvPr/>
          </p:nvSpPr>
          <p:spPr bwMode="auto">
            <a:xfrm>
              <a:off x="2525801" y="2919503"/>
              <a:ext cx="90063"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29525993-F438-A047-8389-C64E351DBE75}"/>
                </a:ext>
              </a:extLst>
            </p:cNvPr>
            <p:cNvSpPr>
              <a:spLocks noChangeArrowheads="1"/>
            </p:cNvSpPr>
            <p:nvPr/>
          </p:nvSpPr>
          <p:spPr bwMode="auto">
            <a:xfrm>
              <a:off x="2697743" y="2919503"/>
              <a:ext cx="81878"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a:extLst>
                <a:ext uri="{FF2B5EF4-FFF2-40B4-BE49-F238E27FC236}">
                  <a16:creationId xmlns:a16="http://schemas.microsoft.com/office/drawing/2014/main" id="{D068744A-D015-9B49-B378-A8E97852B829}"/>
                </a:ext>
              </a:extLst>
            </p:cNvPr>
            <p:cNvSpPr>
              <a:spLocks/>
            </p:cNvSpPr>
            <p:nvPr/>
          </p:nvSpPr>
          <p:spPr bwMode="auto">
            <a:xfrm>
              <a:off x="1371319" y="1707709"/>
              <a:ext cx="2399022" cy="1572057"/>
            </a:xfrm>
            <a:custGeom>
              <a:avLst/>
              <a:gdLst>
                <a:gd name="T0" fmla="*/ 985 w 1210"/>
                <a:gd name="T1" fmla="*/ 793 h 793"/>
                <a:gd name="T2" fmla="*/ 982 w 1210"/>
                <a:gd name="T3" fmla="*/ 755 h 793"/>
                <a:gd name="T4" fmla="*/ 1172 w 1210"/>
                <a:gd name="T5" fmla="*/ 548 h 793"/>
                <a:gd name="T6" fmla="*/ 1002 w 1210"/>
                <a:gd name="T7" fmla="*/ 359 h 793"/>
                <a:gd name="T8" fmla="*/ 983 w 1210"/>
                <a:gd name="T9" fmla="*/ 359 h 793"/>
                <a:gd name="T10" fmla="*/ 983 w 1210"/>
                <a:gd name="T11" fmla="*/ 340 h 793"/>
                <a:gd name="T12" fmla="*/ 832 w 1210"/>
                <a:gd name="T13" fmla="*/ 189 h 793"/>
                <a:gd name="T14" fmla="*/ 802 w 1210"/>
                <a:gd name="T15" fmla="*/ 189 h 793"/>
                <a:gd name="T16" fmla="*/ 796 w 1210"/>
                <a:gd name="T17" fmla="*/ 179 h 793"/>
                <a:gd name="T18" fmla="*/ 548 w 1210"/>
                <a:gd name="T19" fmla="*/ 37 h 793"/>
                <a:gd name="T20" fmla="*/ 264 w 1210"/>
                <a:gd name="T21" fmla="*/ 321 h 793"/>
                <a:gd name="T22" fmla="*/ 264 w 1210"/>
                <a:gd name="T23" fmla="*/ 340 h 793"/>
                <a:gd name="T24" fmla="*/ 245 w 1210"/>
                <a:gd name="T25" fmla="*/ 340 h 793"/>
                <a:gd name="T26" fmla="*/ 37 w 1210"/>
                <a:gd name="T27" fmla="*/ 548 h 793"/>
                <a:gd name="T28" fmla="*/ 228 w 1210"/>
                <a:gd name="T29" fmla="*/ 755 h 793"/>
                <a:gd name="T30" fmla="*/ 225 w 1210"/>
                <a:gd name="T31" fmla="*/ 793 h 793"/>
                <a:gd name="T32" fmla="*/ 0 w 1210"/>
                <a:gd name="T33" fmla="*/ 548 h 793"/>
                <a:gd name="T34" fmla="*/ 227 w 1210"/>
                <a:gd name="T35" fmla="*/ 303 h 793"/>
                <a:gd name="T36" fmla="*/ 548 w 1210"/>
                <a:gd name="T37" fmla="*/ 0 h 793"/>
                <a:gd name="T38" fmla="*/ 824 w 1210"/>
                <a:gd name="T39" fmla="*/ 151 h 793"/>
                <a:gd name="T40" fmla="*/ 832 w 1210"/>
                <a:gd name="T41" fmla="*/ 151 h 793"/>
                <a:gd name="T42" fmla="*/ 1020 w 1210"/>
                <a:gd name="T43" fmla="*/ 322 h 793"/>
                <a:gd name="T44" fmla="*/ 1210 w 1210"/>
                <a:gd name="T45" fmla="*/ 548 h 793"/>
                <a:gd name="T46" fmla="*/ 985 w 1210"/>
                <a:gd name="T47" fmla="*/ 79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0" h="793">
                  <a:moveTo>
                    <a:pt x="985" y="793"/>
                  </a:moveTo>
                  <a:cubicBezTo>
                    <a:pt x="982" y="755"/>
                    <a:pt x="982" y="755"/>
                    <a:pt x="982" y="755"/>
                  </a:cubicBezTo>
                  <a:cubicBezTo>
                    <a:pt x="1088" y="747"/>
                    <a:pt x="1172" y="656"/>
                    <a:pt x="1172" y="548"/>
                  </a:cubicBezTo>
                  <a:cubicBezTo>
                    <a:pt x="1172" y="440"/>
                    <a:pt x="1099" y="359"/>
                    <a:pt x="1002" y="359"/>
                  </a:cubicBezTo>
                  <a:cubicBezTo>
                    <a:pt x="983" y="359"/>
                    <a:pt x="983" y="359"/>
                    <a:pt x="983" y="359"/>
                  </a:cubicBezTo>
                  <a:cubicBezTo>
                    <a:pt x="983" y="340"/>
                    <a:pt x="983" y="340"/>
                    <a:pt x="983" y="340"/>
                  </a:cubicBezTo>
                  <a:cubicBezTo>
                    <a:pt x="983" y="267"/>
                    <a:pt x="943" y="189"/>
                    <a:pt x="832" y="189"/>
                  </a:cubicBezTo>
                  <a:cubicBezTo>
                    <a:pt x="802" y="189"/>
                    <a:pt x="802" y="189"/>
                    <a:pt x="802" y="189"/>
                  </a:cubicBezTo>
                  <a:cubicBezTo>
                    <a:pt x="796" y="179"/>
                    <a:pt x="796" y="179"/>
                    <a:pt x="796" y="179"/>
                  </a:cubicBezTo>
                  <a:cubicBezTo>
                    <a:pt x="747" y="90"/>
                    <a:pt x="654" y="37"/>
                    <a:pt x="548" y="37"/>
                  </a:cubicBezTo>
                  <a:cubicBezTo>
                    <a:pt x="392" y="37"/>
                    <a:pt x="264" y="165"/>
                    <a:pt x="264" y="321"/>
                  </a:cubicBezTo>
                  <a:cubicBezTo>
                    <a:pt x="264" y="340"/>
                    <a:pt x="264" y="340"/>
                    <a:pt x="264" y="340"/>
                  </a:cubicBezTo>
                  <a:cubicBezTo>
                    <a:pt x="245" y="340"/>
                    <a:pt x="245" y="340"/>
                    <a:pt x="245" y="340"/>
                  </a:cubicBezTo>
                  <a:cubicBezTo>
                    <a:pt x="131" y="340"/>
                    <a:pt x="37" y="433"/>
                    <a:pt x="37" y="548"/>
                  </a:cubicBezTo>
                  <a:cubicBezTo>
                    <a:pt x="37" y="656"/>
                    <a:pt x="121" y="747"/>
                    <a:pt x="228" y="755"/>
                  </a:cubicBezTo>
                  <a:cubicBezTo>
                    <a:pt x="225" y="793"/>
                    <a:pt x="225" y="793"/>
                    <a:pt x="225" y="793"/>
                  </a:cubicBezTo>
                  <a:cubicBezTo>
                    <a:pt x="99" y="783"/>
                    <a:pt x="0" y="675"/>
                    <a:pt x="0" y="548"/>
                  </a:cubicBezTo>
                  <a:cubicBezTo>
                    <a:pt x="0" y="419"/>
                    <a:pt x="100" y="312"/>
                    <a:pt x="227" y="303"/>
                  </a:cubicBezTo>
                  <a:cubicBezTo>
                    <a:pt x="237" y="134"/>
                    <a:pt x="377" y="0"/>
                    <a:pt x="548" y="0"/>
                  </a:cubicBezTo>
                  <a:cubicBezTo>
                    <a:pt x="664" y="0"/>
                    <a:pt x="767" y="56"/>
                    <a:pt x="824" y="151"/>
                  </a:cubicBezTo>
                  <a:cubicBezTo>
                    <a:pt x="832" y="151"/>
                    <a:pt x="832" y="151"/>
                    <a:pt x="832" y="151"/>
                  </a:cubicBezTo>
                  <a:cubicBezTo>
                    <a:pt x="940" y="151"/>
                    <a:pt x="1013" y="217"/>
                    <a:pt x="1020" y="322"/>
                  </a:cubicBezTo>
                  <a:cubicBezTo>
                    <a:pt x="1130" y="331"/>
                    <a:pt x="1210" y="425"/>
                    <a:pt x="1210" y="548"/>
                  </a:cubicBezTo>
                  <a:cubicBezTo>
                    <a:pt x="1210" y="675"/>
                    <a:pt x="1111" y="783"/>
                    <a:pt x="985" y="7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5399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onnection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BB610-DEA2-F947-B8C9-0F01A0F48687}"/>
              </a:ext>
            </a:extLst>
          </p:cNvPr>
          <p:cNvPicPr>
            <a:picLocks noChangeAspect="1"/>
          </p:cNvPicPr>
          <p:nvPr userDrawn="1"/>
        </p:nvPicPr>
        <p:blipFill rotWithShape="1">
          <a:blip r:embed="rId2" cstate="screen">
            <a:grayscl/>
            <a:alphaModFix amt="2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731282C5-20AB-C043-8231-F6843B2828C4}"/>
              </a:ext>
            </a:extLst>
          </p:cNvPr>
          <p:cNvSpPr/>
          <p:nvPr userDrawn="1"/>
        </p:nvSpPr>
        <p:spPr>
          <a:xfrm>
            <a:off x="0" y="0"/>
            <a:ext cx="12192000" cy="6858000"/>
          </a:xfrm>
          <a:prstGeom prst="rect">
            <a:avLst/>
          </a:prstGeom>
          <a:gradFill>
            <a:gsLst>
              <a:gs pos="6000">
                <a:schemeClr val="accent1">
                  <a:alpha val="75000"/>
                </a:schemeClr>
              </a:gs>
              <a:gs pos="100000">
                <a:schemeClr val="accent1">
                  <a:alpha val="0"/>
                </a:schemeClr>
              </a:gs>
            </a:gsLst>
            <a:lin ang="2700000" scaled="1"/>
          </a:gra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ext uri="{BB962C8B-B14F-4D97-AF65-F5344CB8AC3E}">
        <p14:creationId xmlns:p14="http://schemas.microsoft.com/office/powerpoint/2010/main" val="280745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 Connec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BB610-DEA2-F947-B8C9-0F01A0F48687}"/>
              </a:ext>
            </a:extLst>
          </p:cNvPr>
          <p:cNvPicPr>
            <a:picLocks noChangeAspect="1"/>
          </p:cNvPicPr>
          <p:nvPr userDrawn="1"/>
        </p:nvPicPr>
        <p:blipFill rotWithShape="1">
          <a:blip r:embed="rId2" cstate="screen">
            <a:grayscl/>
            <a:alphaModFix amt="20000"/>
            <a:extLst>
              <a:ext uri="{28A0092B-C50C-407E-A947-70E740481C1C}">
                <a14:useLocalDpi xmlns:a14="http://schemas.microsoft.com/office/drawing/2010/main"/>
              </a:ext>
            </a:extLst>
          </a:blip>
          <a:srcRect l="-13" r="-13"/>
          <a:stretch/>
        </p:blipFill>
        <p:spPr>
          <a:xfrm>
            <a:off x="1" y="0"/>
            <a:ext cx="12192000" cy="6858000"/>
          </a:xfrm>
          <a:prstGeom prst="rect">
            <a:avLst/>
          </a:prstGeom>
        </p:spPr>
      </p:pic>
      <p:sp>
        <p:nvSpPr>
          <p:cNvPr id="4" name="Rectangle 3">
            <a:extLst>
              <a:ext uri="{FF2B5EF4-FFF2-40B4-BE49-F238E27FC236}">
                <a16:creationId xmlns:a16="http://schemas.microsoft.com/office/drawing/2014/main" id="{092EF83A-50F9-974D-A4B3-140FAC3BBE1E}"/>
              </a:ext>
            </a:extLst>
          </p:cNvPr>
          <p:cNvSpPr/>
          <p:nvPr userDrawn="1"/>
        </p:nvSpPr>
        <p:spPr>
          <a:xfrm>
            <a:off x="0" y="0"/>
            <a:ext cx="12192000" cy="6858000"/>
          </a:xfrm>
          <a:prstGeom prst="rect">
            <a:avLst/>
          </a:prstGeom>
          <a:gradFill>
            <a:gsLst>
              <a:gs pos="6000">
                <a:schemeClr val="accent1">
                  <a:alpha val="50000"/>
                </a:schemeClr>
              </a:gs>
              <a:gs pos="100000">
                <a:schemeClr val="accent1">
                  <a:alpha val="0"/>
                </a:schemeClr>
              </a:gs>
            </a:gsLst>
            <a:lin ang="2700000" scaled="1"/>
          </a:gra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ext uri="{BB962C8B-B14F-4D97-AF65-F5344CB8AC3E}">
        <p14:creationId xmlns:p14="http://schemas.microsoft.com/office/powerpoint/2010/main" val="118192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 Connection 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BB610-DEA2-F947-B8C9-0F01A0F48687}"/>
              </a:ext>
            </a:extLst>
          </p:cNvPr>
          <p:cNvPicPr>
            <a:picLocks noChangeAspect="1"/>
          </p:cNvPicPr>
          <p:nvPr userDrawn="1"/>
        </p:nvPicPr>
        <p:blipFill rotWithShape="1">
          <a:blip r:embed="rId2" cstate="screen">
            <a:grayscl/>
            <a:alphaModFix amt="20000"/>
            <a:extLst>
              <a:ext uri="{28A0092B-C50C-407E-A947-70E740481C1C}">
                <a14:useLocalDpi xmlns:a14="http://schemas.microsoft.com/office/drawing/2010/main"/>
              </a:ext>
            </a:extLst>
          </a:blip>
          <a:srcRect/>
          <a:stretch/>
        </p:blipFill>
        <p:spPr>
          <a:xfrm flipH="1">
            <a:off x="-5032" y="0"/>
            <a:ext cx="12197032" cy="6858000"/>
          </a:xfrm>
          <a:prstGeom prst="rect">
            <a:avLst/>
          </a:prstGeom>
        </p:spPr>
      </p:pic>
      <p:sp>
        <p:nvSpPr>
          <p:cNvPr id="4" name="Rectangle 3">
            <a:extLst>
              <a:ext uri="{FF2B5EF4-FFF2-40B4-BE49-F238E27FC236}">
                <a16:creationId xmlns:a16="http://schemas.microsoft.com/office/drawing/2014/main" id="{092EF83A-50F9-974D-A4B3-140FAC3BBE1E}"/>
              </a:ext>
            </a:extLst>
          </p:cNvPr>
          <p:cNvSpPr/>
          <p:nvPr userDrawn="1"/>
        </p:nvSpPr>
        <p:spPr>
          <a:xfrm>
            <a:off x="0" y="0"/>
            <a:ext cx="12192000" cy="6858000"/>
          </a:xfrm>
          <a:prstGeom prst="rect">
            <a:avLst/>
          </a:prstGeom>
          <a:gradFill>
            <a:gsLst>
              <a:gs pos="6000">
                <a:schemeClr val="accent1">
                  <a:alpha val="50000"/>
                </a:schemeClr>
              </a:gs>
              <a:gs pos="100000">
                <a:schemeClr val="accent1">
                  <a:alpha val="0"/>
                </a:schemeClr>
              </a:gs>
            </a:gsLst>
            <a:lin ang="2700000" scaled="1"/>
          </a:gra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6000"/>
            </a:lvl1pPr>
          </a:lstStyle>
          <a:p>
            <a:r>
              <a:rPr lang="en-US" dirty="0"/>
              <a:t>Divider Slide Title</a:t>
            </a:r>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Use Slide Dividers to Separate Content in a Presentations</a:t>
            </a:r>
          </a:p>
        </p:txBody>
      </p:sp>
      <p:sp>
        <p:nvSpPr>
          <p:cNvPr id="5" name="Footer Placeholder 4"/>
          <p:cNvSpPr>
            <a:spLocks noGrp="1"/>
          </p:cNvSpPr>
          <p:nvPr>
            <p:ph type="ftr" sz="quarter" idx="11"/>
          </p:nvPr>
        </p:nvSpPr>
        <p:spPr/>
        <p:txBody>
          <a:bodyPr/>
          <a:lstStyle/>
          <a:p>
            <a:endParaRPr lang="en-US">
              <a:solidFill>
                <a:srgbClr val="FFFFFF"/>
              </a:solidFill>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66960" y="6297930"/>
            <a:ext cx="1952625" cy="422275"/>
          </a:xfrm>
          <a:prstGeom prst="rect">
            <a:avLst/>
          </a:prstGeom>
        </p:spPr>
      </p:pic>
    </p:spTree>
    <p:extLst>
      <p:ext uri="{BB962C8B-B14F-4D97-AF65-F5344CB8AC3E}">
        <p14:creationId xmlns:p14="http://schemas.microsoft.com/office/powerpoint/2010/main" val="112802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000">
              <a:schemeClr val="accent1"/>
            </a:gs>
            <a:gs pos="100000">
              <a:schemeClr val="accent2"/>
            </a:gs>
          </a:gsLst>
          <a:lin ang="2700000" scaled="1"/>
          <a:tileRect/>
        </a:gra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838200" y="6356350"/>
            <a:ext cx="7315200" cy="365125"/>
          </a:xfrm>
          <a:prstGeom prst="rect">
            <a:avLst/>
          </a:prstGeom>
        </p:spPr>
        <p:txBody>
          <a:bodyPr vert="horz" lIns="0" tIns="0" rIns="0" bIns="0" rtlCol="0" anchor="ctr"/>
          <a:lstStyle>
            <a:lvl1pPr algn="l">
              <a:defRPr sz="1200" i="1">
                <a:solidFill>
                  <a:schemeClr val="tx1"/>
                </a:solidFill>
              </a:defRPr>
            </a:lvl1pPr>
          </a:lstStyle>
          <a:p>
            <a:endParaRPr lang="en-US"/>
          </a:p>
        </p:txBody>
      </p:sp>
      <p:sp>
        <p:nvSpPr>
          <p:cNvPr id="6" name="Slide Number Placeholder 5"/>
          <p:cNvSpPr>
            <a:spLocks noGrp="1"/>
          </p:cNvSpPr>
          <p:nvPr>
            <p:ph type="sldNum" sz="quarter" idx="4"/>
          </p:nvPr>
        </p:nvSpPr>
        <p:spPr>
          <a:xfrm>
            <a:off x="154305" y="6356350"/>
            <a:ext cx="683895" cy="365125"/>
          </a:xfrm>
          <a:prstGeom prst="rect">
            <a:avLst/>
          </a:prstGeom>
        </p:spPr>
        <p:txBody>
          <a:bodyPr vert="horz" lIns="0" tIns="0" rIns="0" bIns="0" rtlCol="0" anchor="ctr"/>
          <a:lstStyle>
            <a:lvl1pPr algn="ctr">
              <a:defRPr sz="1200">
                <a:solidFill>
                  <a:schemeClr val="tx1">
                    <a:tint val="75000"/>
                  </a:schemeClr>
                </a:solidFill>
              </a:defRPr>
            </a:lvl1pPr>
          </a:lstStyle>
          <a:p>
            <a:fld id="{3A0CA736-D2DC-4F5F-B357-2673D59A21B9}" type="slidenum">
              <a:rPr lang="en-US" smtClean="0"/>
              <a:pPr/>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8" name="Text Placeholder 7"/>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val="2096586445"/>
      </p:ext>
    </p:extLst>
  </p:cSld>
  <p:clrMap bg1="dk1" tx1="lt1" bg2="dk2" tx2="lt2" accent1="accent1" accent2="accent2" accent3="accent3" accent4="accent4" accent5="accent5" accent6="accent6" hlink="hlink" folHlink="folHlink"/>
  <p:sldLayoutIdLst>
    <p:sldLayoutId id="2147483657" r:id="rId1"/>
    <p:sldLayoutId id="2147483658" r:id="rId2"/>
    <p:sldLayoutId id="2147483721" r:id="rId3"/>
    <p:sldLayoutId id="2147483659" r:id="rId4"/>
    <p:sldLayoutId id="2147483716" r:id="rId5"/>
    <p:sldLayoutId id="2147483720" r:id="rId6"/>
    <p:sldLayoutId id="2147483722" r:id="rId7"/>
    <p:sldLayoutId id="2147483723" r:id="rId8"/>
    <p:sldLayoutId id="2147483725" r:id="rId9"/>
    <p:sldLayoutId id="2147483724" r:id="rId10"/>
    <p:sldLayoutId id="2147483726" r:id="rId11"/>
    <p:sldLayoutId id="2147483660" r:id="rId12"/>
    <p:sldLayoutId id="2147483708" r:id="rId13"/>
    <p:sldLayoutId id="2147483661" r:id="rId14"/>
    <p:sldLayoutId id="2147483718" r:id="rId15"/>
    <p:sldLayoutId id="2147483678" r:id="rId16"/>
    <p:sldLayoutId id="2147483714" r:id="rId17"/>
    <p:sldLayoutId id="2147483719" r:id="rId18"/>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120000"/>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120000"/>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20000"/>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DE53C"/>
          </p15:clr>
        </p15:guide>
        <p15:guide id="2" pos="528">
          <p15:clr>
            <a:srgbClr val="F26B43"/>
          </p15:clr>
        </p15:guide>
        <p15:guide id="3" pos="7152">
          <p15:clr>
            <a:srgbClr val="F26B43"/>
          </p15:clr>
        </p15:guide>
        <p15:guide id="4" orient="horz" pos="3888">
          <p15:clr>
            <a:srgbClr val="F26B43"/>
          </p15:clr>
        </p15:guide>
        <p15:guide id="5" orient="horz" pos="240">
          <p15:clr>
            <a:srgbClr val="F26B43"/>
          </p15:clr>
        </p15:guide>
        <p15:guide id="6" pos="3840" userDrawn="1">
          <p15:clr>
            <a:srgbClr val="FDE5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752FF-C44B-4467-9A2C-37B383D566CC}"/>
              </a:ext>
            </a:extLst>
          </p:cNvPr>
          <p:cNvSpPr/>
          <p:nvPr/>
        </p:nvSpPr>
        <p:spPr>
          <a:xfrm>
            <a:off x="522514" y="705394"/>
            <a:ext cx="7341326" cy="156754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500" dirty="0"/>
              <a:t>ACME Inc.</a:t>
            </a:r>
          </a:p>
        </p:txBody>
      </p:sp>
    </p:spTree>
    <p:extLst>
      <p:ext uri="{BB962C8B-B14F-4D97-AF65-F5344CB8AC3E}">
        <p14:creationId xmlns:p14="http://schemas.microsoft.com/office/powerpoint/2010/main" val="355078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B8F06573-40A9-4F7D-918C-084D4E873008}"/>
              </a:ext>
            </a:extLst>
          </p:cNvPr>
          <p:cNvSpPr txBox="1">
            <a:spLocks/>
          </p:cNvSpPr>
          <p:nvPr/>
        </p:nvSpPr>
        <p:spPr>
          <a:xfrm>
            <a:off x="1007388" y="887340"/>
            <a:ext cx="10067441" cy="72842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Dell Boomi Platform Components</a:t>
            </a:r>
          </a:p>
        </p:txBody>
      </p:sp>
      <p:sp>
        <p:nvSpPr>
          <p:cNvPr id="7" name="Content Placeholder 4">
            <a:extLst>
              <a:ext uri="{FF2B5EF4-FFF2-40B4-BE49-F238E27FC236}">
                <a16:creationId xmlns:a16="http://schemas.microsoft.com/office/drawing/2014/main" id="{D4938361-B098-4C9F-A7AF-FF27E286FCE8}"/>
              </a:ext>
            </a:extLst>
          </p:cNvPr>
          <p:cNvSpPr>
            <a:spLocks noGrp="1"/>
          </p:cNvSpPr>
          <p:nvPr>
            <p:ph idx="1"/>
          </p:nvPr>
        </p:nvSpPr>
        <p:spPr>
          <a:xfrm>
            <a:off x="1007388" y="1825625"/>
            <a:ext cx="5037667" cy="4063731"/>
          </a:xfrm>
        </p:spPr>
        <p:txBody>
          <a:bodyPr>
            <a:normAutofit/>
          </a:bodyPr>
          <a:lstStyle/>
          <a:p>
            <a:pPr marL="0" indent="0">
              <a:buNone/>
            </a:pPr>
            <a:r>
              <a:rPr lang="en-US" b="1" dirty="0"/>
              <a:t>Integration</a:t>
            </a:r>
          </a:p>
          <a:p>
            <a:pPr marL="342900" indent="-342900">
              <a:buFont typeface="Wingdings" panose="05000000000000000000" pitchFamily="2" charset="2"/>
              <a:buChar char="Ø"/>
            </a:pPr>
            <a:r>
              <a:rPr lang="en-US" dirty="0"/>
              <a:t>Dashboard, Build, Manage, Deploy all in one place</a:t>
            </a:r>
          </a:p>
          <a:p>
            <a:pPr marL="342900" indent="-342900">
              <a:buFont typeface="Wingdings" panose="05000000000000000000" pitchFamily="2" charset="2"/>
              <a:buChar char="Ø"/>
            </a:pPr>
            <a:r>
              <a:rPr lang="en-US" dirty="0"/>
              <a:t>Online, Desktop accesses</a:t>
            </a:r>
          </a:p>
          <a:p>
            <a:pPr marL="342900" indent="-342900">
              <a:buFont typeface="Wingdings" panose="05000000000000000000" pitchFamily="2" charset="2"/>
              <a:buChar char="Ø"/>
            </a:pPr>
            <a:r>
              <a:rPr lang="en-US" dirty="0"/>
              <a:t>Platform capabilities work around Integration</a:t>
            </a:r>
          </a:p>
          <a:p>
            <a:endParaRPr lang="en-US" dirty="0"/>
          </a:p>
          <a:p>
            <a:pPr lvl="2"/>
            <a:endParaRPr lang="en-US" dirty="0">
              <a:solidFill>
                <a:srgbClr val="FF0000"/>
              </a:solidFill>
            </a:endParaRPr>
          </a:p>
        </p:txBody>
      </p:sp>
      <p:sp>
        <p:nvSpPr>
          <p:cNvPr id="8" name="Content Placeholder 5">
            <a:extLst>
              <a:ext uri="{FF2B5EF4-FFF2-40B4-BE49-F238E27FC236}">
                <a16:creationId xmlns:a16="http://schemas.microsoft.com/office/drawing/2014/main" id="{06800D50-7736-4CAE-BF04-8DFF81944E0A}"/>
              </a:ext>
            </a:extLst>
          </p:cNvPr>
          <p:cNvSpPr>
            <a:spLocks noGrp="1"/>
          </p:cNvSpPr>
          <p:nvPr>
            <p:ph idx="4294967295"/>
          </p:nvPr>
        </p:nvSpPr>
        <p:spPr>
          <a:xfrm>
            <a:off x="6240076" y="1806952"/>
            <a:ext cx="5020733" cy="4190892"/>
          </a:xfrm>
          <a:prstGeom prst="rect">
            <a:avLst/>
          </a:prstGeom>
        </p:spPr>
        <p:txBody>
          <a:bodyPr>
            <a:normAutofit/>
          </a:bodyPr>
          <a:lstStyle/>
          <a:p>
            <a:pPr marL="0" indent="0">
              <a:buNone/>
            </a:pPr>
            <a:r>
              <a:rPr lang="en-US" sz="2400" b="1" dirty="0"/>
              <a:t>Flow</a:t>
            </a:r>
          </a:p>
          <a:p>
            <a:pPr>
              <a:buFont typeface="Wingdings" panose="05000000000000000000" pitchFamily="2" charset="2"/>
              <a:buChar char="Ø"/>
            </a:pPr>
            <a:r>
              <a:rPr lang="en-US" sz="2400" dirty="0"/>
              <a:t>Modern, Cloud-Native, Rich and Realtime UI widgets and interfaces</a:t>
            </a:r>
          </a:p>
          <a:p>
            <a:pPr fontAlgn="base">
              <a:buFont typeface="Wingdings" panose="05000000000000000000" pitchFamily="2" charset="2"/>
              <a:buChar char="Ø"/>
            </a:pPr>
            <a:r>
              <a:rPr lang="en-US" sz="2400" dirty="0"/>
              <a:t>Workflow automation and app development enable you to build customer journeys with low-code development</a:t>
            </a:r>
          </a:p>
          <a:p>
            <a:pPr fontAlgn="base">
              <a:buFont typeface="Wingdings" panose="05000000000000000000" pitchFamily="2" charset="2"/>
              <a:buChar char="Ø"/>
            </a:pPr>
            <a:r>
              <a:rPr lang="en-US" sz="2400" dirty="0"/>
              <a:t>Draw, Publish, Engage!</a:t>
            </a:r>
          </a:p>
          <a:p>
            <a:pPr lvl="1"/>
            <a:endParaRPr lang="en-US" sz="2000" dirty="0">
              <a:solidFill>
                <a:srgbClr val="FF0000"/>
              </a:solidFill>
            </a:endParaRPr>
          </a:p>
        </p:txBody>
      </p:sp>
      <p:sp>
        <p:nvSpPr>
          <p:cNvPr id="9" name="Title 1">
            <a:extLst>
              <a:ext uri="{FF2B5EF4-FFF2-40B4-BE49-F238E27FC236}">
                <a16:creationId xmlns:a16="http://schemas.microsoft.com/office/drawing/2014/main" id="{E7160ACD-84F7-4DAC-B5D7-7C6CEBF03D80}"/>
              </a:ext>
            </a:extLst>
          </p:cNvPr>
          <p:cNvSpPr txBox="1">
            <a:spLocks/>
          </p:cNvSpPr>
          <p:nvPr/>
        </p:nvSpPr>
        <p:spPr>
          <a:xfrm>
            <a:off x="157677" y="68305"/>
            <a:ext cx="4294402"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Boomi Capabilities</a:t>
            </a:r>
          </a:p>
        </p:txBody>
      </p:sp>
    </p:spTree>
    <p:extLst>
      <p:ext uri="{BB962C8B-B14F-4D97-AF65-F5344CB8AC3E}">
        <p14:creationId xmlns:p14="http://schemas.microsoft.com/office/powerpoint/2010/main" val="189734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497D01F2-2E71-4E90-B5BF-238E1C711AC7}"/>
              </a:ext>
            </a:extLst>
          </p:cNvPr>
          <p:cNvSpPr txBox="1">
            <a:spLocks/>
          </p:cNvSpPr>
          <p:nvPr/>
        </p:nvSpPr>
        <p:spPr>
          <a:xfrm>
            <a:off x="985763" y="843984"/>
            <a:ext cx="10515600" cy="77628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Criteria</a:t>
            </a:r>
          </a:p>
        </p:txBody>
      </p:sp>
      <p:sp>
        <p:nvSpPr>
          <p:cNvPr id="7" name="Content Placeholder 4">
            <a:extLst>
              <a:ext uri="{FF2B5EF4-FFF2-40B4-BE49-F238E27FC236}">
                <a16:creationId xmlns:a16="http://schemas.microsoft.com/office/drawing/2014/main" id="{2385AF84-9144-4D21-9FB3-47D402676FB5}"/>
              </a:ext>
            </a:extLst>
          </p:cNvPr>
          <p:cNvSpPr>
            <a:spLocks noGrp="1"/>
          </p:cNvSpPr>
          <p:nvPr>
            <p:ph idx="1"/>
          </p:nvPr>
        </p:nvSpPr>
        <p:spPr>
          <a:xfrm>
            <a:off x="1058333" y="1822450"/>
            <a:ext cx="5037667" cy="4121150"/>
          </a:xfrm>
        </p:spPr>
        <p:txBody>
          <a:bodyPr>
            <a:normAutofit lnSpcReduction="10000"/>
          </a:bodyPr>
          <a:lstStyle/>
          <a:p>
            <a:r>
              <a:rPr lang="en-US" b="1" dirty="0"/>
              <a:t>Entry Criteria</a:t>
            </a:r>
          </a:p>
          <a:p>
            <a:pPr marL="342900" indent="-342900">
              <a:buFont typeface="Wingdings" panose="05000000000000000000" pitchFamily="2" charset="2"/>
              <a:buChar char="Ø"/>
            </a:pPr>
            <a:r>
              <a:rPr lang="en-US" dirty="0"/>
              <a:t>Problem statement, use cases, and solution options analyzed &amp; understood</a:t>
            </a:r>
          </a:p>
          <a:p>
            <a:pPr marL="342900" indent="-342900">
              <a:buFont typeface="Wingdings" panose="05000000000000000000" pitchFamily="2" charset="2"/>
              <a:buChar char="Ø"/>
            </a:pPr>
            <a:r>
              <a:rPr lang="en-US" dirty="0"/>
              <a:t>Define PoC Approach</a:t>
            </a:r>
          </a:p>
          <a:p>
            <a:pPr marL="342900" indent="-342900">
              <a:buFont typeface="Wingdings" panose="05000000000000000000" pitchFamily="2" charset="2"/>
              <a:buChar char="Ø"/>
            </a:pPr>
            <a:r>
              <a:rPr lang="en-US" dirty="0"/>
              <a:t>Successfully set-up the following accounts:</a:t>
            </a:r>
          </a:p>
          <a:p>
            <a:pPr marL="742950" lvl="1" indent="-285750" algn="l">
              <a:buFont typeface="Wingdings" panose="05000000000000000000" pitchFamily="2" charset="2"/>
              <a:buChar char="Ø"/>
            </a:pPr>
            <a:r>
              <a:rPr lang="en-US" dirty="0"/>
              <a:t>Dell Boomi Integration</a:t>
            </a:r>
          </a:p>
          <a:p>
            <a:pPr marL="742950" lvl="1" indent="-285750" algn="l">
              <a:buFont typeface="Wingdings" panose="05000000000000000000" pitchFamily="2" charset="2"/>
              <a:buChar char="Ø"/>
            </a:pPr>
            <a:r>
              <a:rPr lang="en-US" dirty="0"/>
              <a:t>Dell Boomi Flow</a:t>
            </a:r>
          </a:p>
          <a:p>
            <a:pPr marL="742950" lvl="1" indent="-285750" algn="l">
              <a:buFont typeface="Wingdings" panose="05000000000000000000" pitchFamily="2" charset="2"/>
              <a:buChar char="Ø"/>
            </a:pPr>
            <a:r>
              <a:rPr lang="en-US" dirty="0"/>
              <a:t>Salesforce Sales Cloud</a:t>
            </a:r>
          </a:p>
          <a:p>
            <a:pPr marL="742950" lvl="1" indent="-285750" algn="l">
              <a:buFont typeface="Wingdings" panose="05000000000000000000" pitchFamily="2" charset="2"/>
              <a:buChar char="Ø"/>
            </a:pPr>
            <a:r>
              <a:rPr lang="en-US" dirty="0"/>
              <a:t>MySQL/SQL server</a:t>
            </a:r>
          </a:p>
          <a:p>
            <a:pPr marL="742950" lvl="1" indent="-285750" algn="l">
              <a:buFont typeface="Wingdings" panose="05000000000000000000" pitchFamily="2" charset="2"/>
              <a:buChar char="Ø"/>
            </a:pPr>
            <a:r>
              <a:rPr lang="en-US" dirty="0"/>
              <a:t>Twilio</a:t>
            </a:r>
          </a:p>
          <a:p>
            <a:pPr lvl="2"/>
            <a:endParaRPr lang="en-US" dirty="0"/>
          </a:p>
        </p:txBody>
      </p:sp>
      <p:sp>
        <p:nvSpPr>
          <p:cNvPr id="8" name="Content Placeholder 5">
            <a:extLst>
              <a:ext uri="{FF2B5EF4-FFF2-40B4-BE49-F238E27FC236}">
                <a16:creationId xmlns:a16="http://schemas.microsoft.com/office/drawing/2014/main" id="{E5BD9758-BE99-4157-B962-F11BBE781813}"/>
              </a:ext>
            </a:extLst>
          </p:cNvPr>
          <p:cNvSpPr>
            <a:spLocks noGrp="1"/>
          </p:cNvSpPr>
          <p:nvPr>
            <p:ph idx="4294967295"/>
          </p:nvPr>
        </p:nvSpPr>
        <p:spPr>
          <a:xfrm>
            <a:off x="6333067" y="1707356"/>
            <a:ext cx="5020733" cy="4236244"/>
          </a:xfrm>
          <a:prstGeom prst="rect">
            <a:avLst/>
          </a:prstGeom>
        </p:spPr>
        <p:txBody>
          <a:bodyPr>
            <a:normAutofit fontScale="85000" lnSpcReduction="10000"/>
          </a:bodyPr>
          <a:lstStyle/>
          <a:p>
            <a:pPr marL="0" indent="0">
              <a:buNone/>
            </a:pPr>
            <a:r>
              <a:rPr lang="en-US" b="1" dirty="0"/>
              <a:t>Exit/Success Criteria</a:t>
            </a:r>
          </a:p>
          <a:p>
            <a:pPr>
              <a:buFont typeface="Wingdings" panose="05000000000000000000" pitchFamily="2" charset="2"/>
              <a:buChar char="Ø"/>
            </a:pPr>
            <a:r>
              <a:rPr lang="en-US" dirty="0"/>
              <a:t>Connected to platforms on the left via. Dell Boomi Integration and Flow</a:t>
            </a:r>
          </a:p>
          <a:p>
            <a:pPr>
              <a:buFont typeface="Wingdings" panose="05000000000000000000" pitchFamily="2" charset="2"/>
              <a:buChar char="Ø"/>
            </a:pPr>
            <a:r>
              <a:rPr lang="en-US" dirty="0"/>
              <a:t>Seamless, cost effective and real-time Integration platform solution based on Cloud, On Premise, and Hybrid applications</a:t>
            </a:r>
          </a:p>
          <a:p>
            <a:pPr>
              <a:buFont typeface="Wingdings" panose="05000000000000000000" pitchFamily="2" charset="2"/>
              <a:buChar char="Ø"/>
            </a:pPr>
            <a:r>
              <a:rPr lang="en-US" dirty="0"/>
              <a:t>Adopt Salesforce for prospecting</a:t>
            </a:r>
          </a:p>
          <a:p>
            <a:pPr>
              <a:buFont typeface="Wingdings" panose="05000000000000000000" pitchFamily="2" charset="2"/>
              <a:buChar char="Ø"/>
            </a:pPr>
            <a:r>
              <a:rPr lang="en-US" dirty="0"/>
              <a:t>Capturing Prospect to Customer journey in MySQL &amp; visualize them in Twilio</a:t>
            </a:r>
          </a:p>
          <a:p>
            <a:pPr lvl="1">
              <a:buFont typeface="Wingdings" panose="05000000000000000000" pitchFamily="2" charset="2"/>
              <a:buChar char="Ø"/>
            </a:pPr>
            <a:endParaRPr lang="en-US" dirty="0"/>
          </a:p>
        </p:txBody>
      </p:sp>
      <p:sp>
        <p:nvSpPr>
          <p:cNvPr id="9" name="Title 1">
            <a:extLst>
              <a:ext uri="{FF2B5EF4-FFF2-40B4-BE49-F238E27FC236}">
                <a16:creationId xmlns:a16="http://schemas.microsoft.com/office/drawing/2014/main" id="{3D47221B-0928-486C-A97E-91922AF843A2}"/>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254652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8D6494A5-C82F-4908-9984-B9A511322081}"/>
              </a:ext>
            </a:extLst>
          </p:cNvPr>
          <p:cNvSpPr txBox="1">
            <a:spLocks/>
          </p:cNvSpPr>
          <p:nvPr/>
        </p:nvSpPr>
        <p:spPr>
          <a:xfrm>
            <a:off x="995363" y="964294"/>
            <a:ext cx="10515600" cy="13255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Dell </a:t>
            </a:r>
            <a:r>
              <a:rPr lang="en-US" sz="4800" dirty="0" err="1"/>
              <a:t>Boomi</a:t>
            </a:r>
            <a:r>
              <a:rPr lang="en-US" sz="4800" dirty="0"/>
              <a:t> Integration Capabilities Solution Demo</a:t>
            </a:r>
          </a:p>
        </p:txBody>
      </p:sp>
      <p:sp>
        <p:nvSpPr>
          <p:cNvPr id="7" name="Content Placeholder 4">
            <a:extLst>
              <a:ext uri="{FF2B5EF4-FFF2-40B4-BE49-F238E27FC236}">
                <a16:creationId xmlns:a16="http://schemas.microsoft.com/office/drawing/2014/main" id="{DFD99D3D-A760-4972-A55E-6B191FA5BA8D}"/>
              </a:ext>
            </a:extLst>
          </p:cNvPr>
          <p:cNvSpPr>
            <a:spLocks noGrp="1"/>
          </p:cNvSpPr>
          <p:nvPr>
            <p:ph idx="1"/>
          </p:nvPr>
        </p:nvSpPr>
        <p:spPr>
          <a:xfrm>
            <a:off x="995363" y="2504479"/>
            <a:ext cx="10120312" cy="3410546"/>
          </a:xfrm>
        </p:spPr>
        <p:txBody>
          <a:bodyPr/>
          <a:lstStyle/>
          <a:p>
            <a:pPr marL="342900" indent="-342900">
              <a:buFont typeface="Wingdings" panose="05000000000000000000" pitchFamily="2" charset="2"/>
              <a:buChar char="Ø"/>
            </a:pPr>
            <a:r>
              <a:rPr lang="en-US" dirty="0"/>
              <a:t>Build a process from SFDC to MySQL</a:t>
            </a:r>
          </a:p>
          <a:p>
            <a:pPr marL="342900" indent="-342900">
              <a:buFont typeface="Wingdings" panose="05000000000000000000" pitchFamily="2" charset="2"/>
              <a:buChar char="Ø"/>
            </a:pPr>
            <a:r>
              <a:rPr lang="en-US" dirty="0"/>
              <a:t>Build a process from MySQL to SFDC</a:t>
            </a:r>
          </a:p>
          <a:p>
            <a:pPr marL="342900" indent="-342900">
              <a:buFont typeface="Wingdings" panose="05000000000000000000" pitchFamily="2" charset="2"/>
              <a:buChar char="Ø"/>
            </a:pPr>
            <a:r>
              <a:rPr lang="en-US" dirty="0"/>
              <a:t>Boomi Flow with Twilio Integration</a:t>
            </a:r>
            <a:br>
              <a:rPr lang="en-US" dirty="0"/>
            </a:br>
            <a:endParaRPr lang="en-US" dirty="0"/>
          </a:p>
        </p:txBody>
      </p:sp>
      <p:sp>
        <p:nvSpPr>
          <p:cNvPr id="5" name="Title 1">
            <a:extLst>
              <a:ext uri="{FF2B5EF4-FFF2-40B4-BE49-F238E27FC236}">
                <a16:creationId xmlns:a16="http://schemas.microsoft.com/office/drawing/2014/main" id="{C360F4BD-98B4-4AE9-917D-3DD4D868C4DE}"/>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326449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097F3149-9193-4DDE-8F99-8B23F411CCC0}"/>
              </a:ext>
            </a:extLst>
          </p:cNvPr>
          <p:cNvSpPr txBox="1">
            <a:spLocks/>
          </p:cNvSpPr>
          <p:nvPr/>
        </p:nvSpPr>
        <p:spPr>
          <a:xfrm>
            <a:off x="966787" y="869273"/>
            <a:ext cx="10515600" cy="70485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Cheat Sheet for Bottom Up Approach</a:t>
            </a:r>
          </a:p>
        </p:txBody>
      </p:sp>
      <p:sp>
        <p:nvSpPr>
          <p:cNvPr id="7" name="Content Placeholder 4">
            <a:extLst>
              <a:ext uri="{FF2B5EF4-FFF2-40B4-BE49-F238E27FC236}">
                <a16:creationId xmlns:a16="http://schemas.microsoft.com/office/drawing/2014/main" id="{2F0062FD-569B-489A-BDFE-65141A1AF365}"/>
              </a:ext>
            </a:extLst>
          </p:cNvPr>
          <p:cNvSpPr>
            <a:spLocks noGrp="1"/>
          </p:cNvSpPr>
          <p:nvPr>
            <p:ph idx="1"/>
          </p:nvPr>
        </p:nvSpPr>
        <p:spPr>
          <a:xfrm>
            <a:off x="966787" y="1825625"/>
            <a:ext cx="4909080" cy="4075113"/>
          </a:xfrm>
        </p:spPr>
        <p:txBody>
          <a:bodyPr>
            <a:normAutofit/>
          </a:bodyPr>
          <a:lstStyle/>
          <a:p>
            <a:pPr marL="347663" lvl="1" indent="0" algn="l">
              <a:buNone/>
            </a:pPr>
            <a:r>
              <a:rPr lang="en-US" sz="2800" b="1" dirty="0"/>
              <a:t>Salesforce</a:t>
            </a:r>
          </a:p>
          <a:p>
            <a:pPr marL="914400" lvl="1" indent="-457200" algn="l">
              <a:buFont typeface="Wingdings" panose="05000000000000000000" pitchFamily="2" charset="2"/>
              <a:buChar char="Ø"/>
            </a:pPr>
            <a:r>
              <a:rPr lang="en-US" sz="2800" dirty="0"/>
              <a:t>Acquire Salesforce license and credentials</a:t>
            </a:r>
          </a:p>
          <a:p>
            <a:pPr marL="914400" lvl="1" indent="-457200" algn="l">
              <a:buFont typeface="Wingdings" panose="05000000000000000000" pitchFamily="2" charset="2"/>
              <a:buChar char="Ø"/>
            </a:pPr>
            <a:r>
              <a:rPr lang="en-US" sz="2800" dirty="0"/>
              <a:t>Setup Account</a:t>
            </a:r>
          </a:p>
        </p:txBody>
      </p:sp>
      <p:sp>
        <p:nvSpPr>
          <p:cNvPr id="8" name="Content Placeholder 5">
            <a:extLst>
              <a:ext uri="{FF2B5EF4-FFF2-40B4-BE49-F238E27FC236}">
                <a16:creationId xmlns:a16="http://schemas.microsoft.com/office/drawing/2014/main" id="{EF59C09E-865C-4F2C-8C3E-D44EBFBE5C22}"/>
              </a:ext>
            </a:extLst>
          </p:cNvPr>
          <p:cNvSpPr>
            <a:spLocks noGrp="1"/>
          </p:cNvSpPr>
          <p:nvPr>
            <p:ph idx="4294967295"/>
          </p:nvPr>
        </p:nvSpPr>
        <p:spPr>
          <a:xfrm>
            <a:off x="6224587" y="1825625"/>
            <a:ext cx="4882622" cy="4075113"/>
          </a:xfrm>
          <a:prstGeom prst="rect">
            <a:avLst/>
          </a:prstGeom>
        </p:spPr>
        <p:txBody>
          <a:bodyPr>
            <a:normAutofit/>
          </a:bodyPr>
          <a:lstStyle/>
          <a:p>
            <a:pPr marL="347663" lvl="1" indent="0">
              <a:buNone/>
            </a:pPr>
            <a:r>
              <a:rPr lang="en-US" sz="2800" b="1" dirty="0"/>
              <a:t>MySQL</a:t>
            </a:r>
          </a:p>
          <a:p>
            <a:pPr lvl="1">
              <a:buFont typeface="Wingdings" panose="05000000000000000000" pitchFamily="2" charset="2"/>
              <a:buChar char="Ø"/>
            </a:pPr>
            <a:r>
              <a:rPr lang="en-US" sz="2800" dirty="0"/>
              <a:t>Design Schema for the PoC usecases</a:t>
            </a:r>
          </a:p>
          <a:p>
            <a:pPr lvl="1">
              <a:buFont typeface="Wingdings" panose="05000000000000000000" pitchFamily="2" charset="2"/>
              <a:buChar char="Ø"/>
            </a:pPr>
            <a:r>
              <a:rPr lang="en-US" sz="2800" dirty="0"/>
              <a:t>Decide MySQL options</a:t>
            </a:r>
          </a:p>
          <a:p>
            <a:pPr marL="347663" lvl="1" indent="0">
              <a:buNone/>
            </a:pPr>
            <a:r>
              <a:rPr lang="en-US" sz="2800" dirty="0"/>
              <a:t>	A) Download and install</a:t>
            </a:r>
          </a:p>
          <a:p>
            <a:pPr marL="347663" lvl="1" indent="0">
              <a:buNone/>
            </a:pPr>
            <a:r>
              <a:rPr lang="en-US" sz="2800" dirty="0"/>
              <a:t>	 local MySQL</a:t>
            </a:r>
          </a:p>
          <a:p>
            <a:pPr marL="347663" lvl="1" indent="0">
              <a:buNone/>
            </a:pPr>
            <a:r>
              <a:rPr lang="en-US" sz="2800" dirty="0"/>
              <a:t>	B) Provision MySQL in</a:t>
            </a:r>
          </a:p>
          <a:p>
            <a:pPr marL="347663" lvl="1" indent="0">
              <a:buNone/>
            </a:pPr>
            <a:r>
              <a:rPr lang="en-US" sz="2800" dirty="0"/>
              <a:t>	the Cloud</a:t>
            </a:r>
          </a:p>
        </p:txBody>
      </p:sp>
      <p:sp>
        <p:nvSpPr>
          <p:cNvPr id="9" name="Title 1">
            <a:extLst>
              <a:ext uri="{FF2B5EF4-FFF2-40B4-BE49-F238E27FC236}">
                <a16:creationId xmlns:a16="http://schemas.microsoft.com/office/drawing/2014/main" id="{C0EC3F10-6E8E-4274-A259-B8886CC58E97}"/>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65860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097F3149-9193-4DDE-8F99-8B23F411CCC0}"/>
              </a:ext>
            </a:extLst>
          </p:cNvPr>
          <p:cNvSpPr txBox="1">
            <a:spLocks/>
          </p:cNvSpPr>
          <p:nvPr/>
        </p:nvSpPr>
        <p:spPr>
          <a:xfrm>
            <a:off x="966787" y="869273"/>
            <a:ext cx="10515600" cy="70485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Accounts in Salesforce</a:t>
            </a:r>
          </a:p>
        </p:txBody>
      </p:sp>
      <p:pic>
        <p:nvPicPr>
          <p:cNvPr id="3" name="Picture 2">
            <a:extLst>
              <a:ext uri="{FF2B5EF4-FFF2-40B4-BE49-F238E27FC236}">
                <a16:creationId xmlns:a16="http://schemas.microsoft.com/office/drawing/2014/main" id="{1ABFCA8A-DE4D-497A-A5DA-6957A49BA66A}"/>
              </a:ext>
            </a:extLst>
          </p:cNvPr>
          <p:cNvPicPr>
            <a:picLocks noChangeAspect="1"/>
          </p:cNvPicPr>
          <p:nvPr/>
        </p:nvPicPr>
        <p:blipFill>
          <a:blip r:embed="rId3"/>
          <a:stretch>
            <a:fillRect/>
          </a:stretch>
        </p:blipFill>
        <p:spPr>
          <a:xfrm>
            <a:off x="1276760" y="1574123"/>
            <a:ext cx="9643406" cy="4085698"/>
          </a:xfrm>
          <a:prstGeom prst="rect">
            <a:avLst/>
          </a:prstGeom>
        </p:spPr>
      </p:pic>
      <p:sp>
        <p:nvSpPr>
          <p:cNvPr id="7" name="Title 1">
            <a:extLst>
              <a:ext uri="{FF2B5EF4-FFF2-40B4-BE49-F238E27FC236}">
                <a16:creationId xmlns:a16="http://schemas.microsoft.com/office/drawing/2014/main" id="{B3EF188B-D8B4-42B8-8283-3EB78148C68D}"/>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349196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3" name="Title 3">
            <a:extLst>
              <a:ext uri="{FF2B5EF4-FFF2-40B4-BE49-F238E27FC236}">
                <a16:creationId xmlns:a16="http://schemas.microsoft.com/office/drawing/2014/main" id="{D0739A4A-39AC-49E1-8438-901D4E14AEA9}"/>
              </a:ext>
            </a:extLst>
          </p:cNvPr>
          <p:cNvSpPr txBox="1">
            <a:spLocks/>
          </p:cNvSpPr>
          <p:nvPr/>
        </p:nvSpPr>
        <p:spPr>
          <a:xfrm>
            <a:off x="957262" y="971550"/>
            <a:ext cx="10272713" cy="71913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Cheat Sheet for Bottom Up Approach</a:t>
            </a:r>
          </a:p>
        </p:txBody>
      </p:sp>
      <p:sp>
        <p:nvSpPr>
          <p:cNvPr id="4" name="Content Placeholder 4">
            <a:extLst>
              <a:ext uri="{FF2B5EF4-FFF2-40B4-BE49-F238E27FC236}">
                <a16:creationId xmlns:a16="http://schemas.microsoft.com/office/drawing/2014/main" id="{2E25CEFC-30DF-4788-9B85-7804052B28B4}"/>
              </a:ext>
            </a:extLst>
          </p:cNvPr>
          <p:cNvSpPr>
            <a:spLocks noGrp="1"/>
          </p:cNvSpPr>
          <p:nvPr>
            <p:ph idx="1"/>
          </p:nvPr>
        </p:nvSpPr>
        <p:spPr>
          <a:xfrm>
            <a:off x="6246018" y="1747838"/>
            <a:ext cx="5037667" cy="4032250"/>
          </a:xfrm>
        </p:spPr>
        <p:txBody>
          <a:bodyPr>
            <a:normAutofit/>
          </a:bodyPr>
          <a:lstStyle/>
          <a:p>
            <a:pPr marL="0" lvl="2" indent="0" algn="l">
              <a:spcBef>
                <a:spcPts val="1000"/>
              </a:spcBef>
              <a:buSzPct val="120000"/>
              <a:buNone/>
            </a:pPr>
            <a:r>
              <a:rPr lang="en-US" sz="2400" b="1" dirty="0"/>
              <a:t>Twilio</a:t>
            </a:r>
            <a:endParaRPr lang="en-US" sz="2800" b="1" dirty="0"/>
          </a:p>
          <a:p>
            <a:pPr indent="-914400">
              <a:buFont typeface="Wingdings" panose="05000000000000000000" pitchFamily="2" charset="2"/>
              <a:buChar char="Ø"/>
            </a:pPr>
            <a:r>
              <a:rPr lang="en-US" dirty="0"/>
              <a:t>Text Messages and Other Communications</a:t>
            </a:r>
          </a:p>
          <a:p>
            <a:pPr indent="-914400">
              <a:buFont typeface="Wingdings" panose="05000000000000000000" pitchFamily="2" charset="2"/>
              <a:buChar char="Ø"/>
            </a:pPr>
            <a:r>
              <a:rPr lang="en-US" dirty="0"/>
              <a:t>Integrates with Boomi</a:t>
            </a:r>
          </a:p>
        </p:txBody>
      </p:sp>
      <p:sp>
        <p:nvSpPr>
          <p:cNvPr id="5" name="Content Placeholder 5">
            <a:extLst>
              <a:ext uri="{FF2B5EF4-FFF2-40B4-BE49-F238E27FC236}">
                <a16:creationId xmlns:a16="http://schemas.microsoft.com/office/drawing/2014/main" id="{B5D1F8E4-5DAE-4ECC-9453-C48E27513EB6}"/>
              </a:ext>
            </a:extLst>
          </p:cNvPr>
          <p:cNvSpPr>
            <a:spLocks noGrp="1"/>
          </p:cNvSpPr>
          <p:nvPr>
            <p:ph idx="4294967295"/>
          </p:nvPr>
        </p:nvSpPr>
        <p:spPr>
          <a:xfrm>
            <a:off x="991921" y="1743076"/>
            <a:ext cx="4911197" cy="4146550"/>
          </a:xfrm>
          <a:prstGeom prst="rect">
            <a:avLst/>
          </a:prstGeom>
        </p:spPr>
        <p:txBody>
          <a:bodyPr>
            <a:normAutofit/>
          </a:bodyPr>
          <a:lstStyle/>
          <a:p>
            <a:pPr marL="0" lvl="2" indent="0">
              <a:spcBef>
                <a:spcPts val="1000"/>
              </a:spcBef>
              <a:buSzPct val="120000"/>
              <a:buNone/>
            </a:pPr>
            <a:r>
              <a:rPr lang="en-US" sz="2400" b="1" dirty="0"/>
              <a:t>Dell Boomi</a:t>
            </a:r>
          </a:p>
          <a:p>
            <a:pPr marL="457200" lvl="2" indent="-457200">
              <a:spcBef>
                <a:spcPts val="1000"/>
              </a:spcBef>
              <a:buFont typeface="Wingdings" panose="05000000000000000000" pitchFamily="2" charset="2"/>
              <a:buChar char="Ø"/>
            </a:pPr>
            <a:r>
              <a:rPr lang="en-US" sz="2400" dirty="0"/>
              <a:t>Decide Runtime Environment to test connection (Atom vs Use Boomi Cloud)</a:t>
            </a:r>
          </a:p>
          <a:p>
            <a:pPr marL="457200" lvl="2" indent="-457200">
              <a:spcBef>
                <a:spcPts val="1000"/>
              </a:spcBef>
              <a:buFont typeface="Wingdings" panose="05000000000000000000" pitchFamily="2" charset="2"/>
              <a:buChar char="Ø"/>
            </a:pPr>
            <a:r>
              <a:rPr lang="en-US" sz="2400" dirty="0"/>
              <a:t>Provision the following:</a:t>
            </a:r>
          </a:p>
          <a:p>
            <a:pPr marL="457200" lvl="2" indent="-457200">
              <a:spcBef>
                <a:spcPts val="1000"/>
              </a:spcBef>
              <a:buFont typeface="Wingdings" panose="05000000000000000000" pitchFamily="2" charset="2"/>
              <a:buChar char="Ø"/>
            </a:pPr>
            <a:r>
              <a:rPr lang="en-US" sz="2400" dirty="0"/>
              <a:t>A) Salesforce</a:t>
            </a:r>
          </a:p>
          <a:p>
            <a:pPr marL="457200" lvl="2" indent="-457200">
              <a:spcBef>
                <a:spcPts val="1000"/>
              </a:spcBef>
              <a:buFont typeface="Wingdings" panose="05000000000000000000" pitchFamily="2" charset="2"/>
              <a:buChar char="Ø"/>
            </a:pPr>
            <a:r>
              <a:rPr lang="en-US" sz="2400" dirty="0"/>
              <a:t>B) MySQL</a:t>
            </a:r>
          </a:p>
          <a:p>
            <a:pPr marL="457200" lvl="2" indent="-457200">
              <a:spcBef>
                <a:spcPts val="1000"/>
              </a:spcBef>
              <a:buFont typeface="Wingdings" panose="05000000000000000000" pitchFamily="2" charset="2"/>
              <a:buChar char="Ø"/>
            </a:pPr>
            <a:r>
              <a:rPr lang="en-US" sz="2400" dirty="0"/>
              <a:t>C) Twilio</a:t>
            </a:r>
          </a:p>
          <a:p>
            <a:pPr marL="457200" lvl="2" indent="-457200">
              <a:spcBef>
                <a:spcPts val="1000"/>
              </a:spcBef>
              <a:buFont typeface="Wingdings" panose="05000000000000000000" pitchFamily="2" charset="2"/>
              <a:buChar char="Ø"/>
            </a:pPr>
            <a:r>
              <a:rPr lang="en-US" sz="2400" dirty="0"/>
              <a:t>D) Dell </a:t>
            </a:r>
            <a:r>
              <a:rPr lang="en-US" sz="2400" dirty="0" err="1"/>
              <a:t>Boomi</a:t>
            </a:r>
            <a:r>
              <a:rPr lang="en-US" sz="2400" dirty="0"/>
              <a:t> Flow</a:t>
            </a:r>
          </a:p>
        </p:txBody>
      </p:sp>
      <p:sp>
        <p:nvSpPr>
          <p:cNvPr id="6" name="Title 1">
            <a:extLst>
              <a:ext uri="{FF2B5EF4-FFF2-40B4-BE49-F238E27FC236}">
                <a16:creationId xmlns:a16="http://schemas.microsoft.com/office/drawing/2014/main" id="{E527C068-52F8-408C-A142-E2D926DA319C}"/>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238433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4" name="Title 3">
            <a:extLst>
              <a:ext uri="{FF2B5EF4-FFF2-40B4-BE49-F238E27FC236}">
                <a16:creationId xmlns:a16="http://schemas.microsoft.com/office/drawing/2014/main" id="{67602075-3782-4526-8983-98E57D4CD63C}"/>
              </a:ext>
            </a:extLst>
          </p:cNvPr>
          <p:cNvSpPr txBox="1">
            <a:spLocks/>
          </p:cNvSpPr>
          <p:nvPr/>
        </p:nvSpPr>
        <p:spPr>
          <a:xfrm>
            <a:off x="1017588" y="728662"/>
            <a:ext cx="10515600" cy="830531"/>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Build a process from SFDC to MySQL</a:t>
            </a:r>
          </a:p>
        </p:txBody>
      </p:sp>
      <p:sp>
        <p:nvSpPr>
          <p:cNvPr id="5" name="Text Placeholder 4">
            <a:extLst>
              <a:ext uri="{FF2B5EF4-FFF2-40B4-BE49-F238E27FC236}">
                <a16:creationId xmlns:a16="http://schemas.microsoft.com/office/drawing/2014/main" id="{41AEF5D7-79D2-4467-A8A6-148192CFD44D}"/>
              </a:ext>
            </a:extLst>
          </p:cNvPr>
          <p:cNvSpPr txBox="1">
            <a:spLocks/>
          </p:cNvSpPr>
          <p:nvPr/>
        </p:nvSpPr>
        <p:spPr>
          <a:xfrm>
            <a:off x="1017588" y="1813642"/>
            <a:ext cx="10326930" cy="3808853"/>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000"/>
              </a:spcBef>
              <a:buSzPct val="120000"/>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SzPct val="120000"/>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SzPct val="120000"/>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SzPct val="120000"/>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SzPct val="120000"/>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buFont typeface="+mj-lt"/>
              <a:buAutoNum type="arabicPeriod"/>
            </a:pPr>
            <a:r>
              <a:rPr lang="en-US" sz="2600" dirty="0"/>
              <a:t>Find all accounts of type prospect, which have been modified in the past 24hrs</a:t>
            </a:r>
          </a:p>
          <a:p>
            <a:pPr marL="514350" indent="-514350">
              <a:buFont typeface="+mj-lt"/>
              <a:buAutoNum type="arabicPeriod"/>
            </a:pPr>
            <a:r>
              <a:rPr lang="en-US" sz="2600" dirty="0"/>
              <a:t>If it does not exist, transform the customer data into the format of the MySQL DB</a:t>
            </a:r>
          </a:p>
          <a:p>
            <a:pPr marL="514350" indent="-514350">
              <a:buFont typeface="+mj-lt"/>
              <a:buAutoNum type="arabicPeriod"/>
            </a:pPr>
            <a:r>
              <a:rPr lang="en-US" sz="2600" dirty="0"/>
              <a:t>As a part of the transformation, create a unique identifier other than SFDC_ID that will be used as a</a:t>
            </a:r>
          </a:p>
          <a:p>
            <a:pPr marL="514350" indent="-514350">
              <a:buFont typeface="+mj-lt"/>
              <a:buAutoNum type="arabicPeriod"/>
            </a:pPr>
            <a:r>
              <a:rPr lang="en-US" sz="2600" dirty="0"/>
              <a:t>primary key in the MySQL DB</a:t>
            </a:r>
          </a:p>
          <a:p>
            <a:pPr marL="514350" indent="-514350">
              <a:buFont typeface="+mj-lt"/>
              <a:buAutoNum type="arabicPeriod"/>
            </a:pPr>
            <a:r>
              <a:rPr lang="en-US" sz="2600" dirty="0"/>
              <a:t>Insert into MySQL DB</a:t>
            </a:r>
          </a:p>
        </p:txBody>
      </p:sp>
      <p:sp>
        <p:nvSpPr>
          <p:cNvPr id="6" name="Title 1">
            <a:extLst>
              <a:ext uri="{FF2B5EF4-FFF2-40B4-BE49-F238E27FC236}">
                <a16:creationId xmlns:a16="http://schemas.microsoft.com/office/drawing/2014/main" id="{8B287960-0DA2-4B65-B71A-C91314CA6502}"/>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306184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3" name="Title 3">
            <a:extLst>
              <a:ext uri="{FF2B5EF4-FFF2-40B4-BE49-F238E27FC236}">
                <a16:creationId xmlns:a16="http://schemas.microsoft.com/office/drawing/2014/main" id="{644D8F64-5ADB-4C8D-AF61-00F757496167}"/>
              </a:ext>
            </a:extLst>
          </p:cNvPr>
          <p:cNvSpPr txBox="1">
            <a:spLocks/>
          </p:cNvSpPr>
          <p:nvPr/>
        </p:nvSpPr>
        <p:spPr>
          <a:xfrm>
            <a:off x="1045369" y="971551"/>
            <a:ext cx="10382250" cy="76200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err="1"/>
              <a:t>PoC</a:t>
            </a:r>
            <a:r>
              <a:rPr lang="en-US" sz="4800" dirty="0"/>
              <a:t> process from SFDC to MySQL</a:t>
            </a:r>
            <a:endParaRPr lang="en-IN" sz="4800" dirty="0"/>
          </a:p>
        </p:txBody>
      </p:sp>
      <p:sp>
        <p:nvSpPr>
          <p:cNvPr id="4" name="Content Placeholder 4">
            <a:extLst>
              <a:ext uri="{FF2B5EF4-FFF2-40B4-BE49-F238E27FC236}">
                <a16:creationId xmlns:a16="http://schemas.microsoft.com/office/drawing/2014/main" id="{DEC497BE-A486-4CFA-BDDD-F3644CE9AD1C}"/>
              </a:ext>
            </a:extLst>
          </p:cNvPr>
          <p:cNvSpPr txBox="1">
            <a:spLocks/>
          </p:cNvSpPr>
          <p:nvPr/>
        </p:nvSpPr>
        <p:spPr>
          <a:xfrm>
            <a:off x="1045369" y="1838326"/>
            <a:ext cx="8343898" cy="35242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SzPct val="120000"/>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120000"/>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20000"/>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r>
              <a:rPr lang="en-US" sz="2600" dirty="0"/>
              <a:t>Connectors (Salesforce, Database) &amp; Shapes (Flow Control, Map, Stop)</a:t>
            </a:r>
          </a:p>
          <a:p>
            <a:pPr marL="0" indent="0">
              <a:buFont typeface="Arial" charset="0"/>
              <a:buNone/>
            </a:pPr>
            <a:endParaRPr lang="en-US" dirty="0"/>
          </a:p>
        </p:txBody>
      </p:sp>
      <p:sp>
        <p:nvSpPr>
          <p:cNvPr id="6" name="Title 1">
            <a:extLst>
              <a:ext uri="{FF2B5EF4-FFF2-40B4-BE49-F238E27FC236}">
                <a16:creationId xmlns:a16="http://schemas.microsoft.com/office/drawing/2014/main" id="{14CAC7E1-9187-46EC-A94D-203E722CA956}"/>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pic>
        <p:nvPicPr>
          <p:cNvPr id="7" name="Picture 6">
            <a:extLst>
              <a:ext uri="{FF2B5EF4-FFF2-40B4-BE49-F238E27FC236}">
                <a16:creationId xmlns:a16="http://schemas.microsoft.com/office/drawing/2014/main" id="{34332BC2-100F-4D6A-A72F-7B2614915127}"/>
              </a:ext>
            </a:extLst>
          </p:cNvPr>
          <p:cNvPicPr>
            <a:picLocks noChangeAspect="1"/>
          </p:cNvPicPr>
          <p:nvPr/>
        </p:nvPicPr>
        <p:blipFill>
          <a:blip r:embed="rId3"/>
          <a:stretch>
            <a:fillRect/>
          </a:stretch>
        </p:blipFill>
        <p:spPr>
          <a:xfrm>
            <a:off x="1720412" y="2190751"/>
            <a:ext cx="9032163" cy="3569903"/>
          </a:xfrm>
          <a:prstGeom prst="rect">
            <a:avLst/>
          </a:prstGeom>
        </p:spPr>
      </p:pic>
    </p:spTree>
    <p:extLst>
      <p:ext uri="{BB962C8B-B14F-4D97-AF65-F5344CB8AC3E}">
        <p14:creationId xmlns:p14="http://schemas.microsoft.com/office/powerpoint/2010/main" val="31383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3" name="Title 3">
            <a:extLst>
              <a:ext uri="{FF2B5EF4-FFF2-40B4-BE49-F238E27FC236}">
                <a16:creationId xmlns:a16="http://schemas.microsoft.com/office/drawing/2014/main" id="{917DBDC2-90FD-4339-9052-1450BB8255DD}"/>
              </a:ext>
            </a:extLst>
          </p:cNvPr>
          <p:cNvSpPr txBox="1">
            <a:spLocks/>
          </p:cNvSpPr>
          <p:nvPr/>
        </p:nvSpPr>
        <p:spPr>
          <a:xfrm>
            <a:off x="981075" y="1011048"/>
            <a:ext cx="10515600" cy="72979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Build a process from MySQL to SFDC</a:t>
            </a:r>
          </a:p>
        </p:txBody>
      </p:sp>
      <p:sp>
        <p:nvSpPr>
          <p:cNvPr id="4" name="Content Placeholder 4">
            <a:extLst>
              <a:ext uri="{FF2B5EF4-FFF2-40B4-BE49-F238E27FC236}">
                <a16:creationId xmlns:a16="http://schemas.microsoft.com/office/drawing/2014/main" id="{5EE62519-2833-40A4-BCA5-2AFA12BEA51D}"/>
              </a:ext>
            </a:extLst>
          </p:cNvPr>
          <p:cNvSpPr txBox="1">
            <a:spLocks/>
          </p:cNvSpPr>
          <p:nvPr/>
        </p:nvSpPr>
        <p:spPr>
          <a:xfrm>
            <a:off x="1135856" y="1855141"/>
            <a:ext cx="10206038" cy="43513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SzPct val="120000"/>
              <a:buFont typeface="Arial"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SzPct val="120000"/>
              <a:buFont typeface="Arial"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SzPct val="120000"/>
              <a:buFont typeface="Arial"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SzPct val="120000"/>
              <a:buFont typeface="Arial"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SzPct val="120000"/>
              <a:buFont typeface="Arial"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514350" indent="-514350">
              <a:buFont typeface="+mj-lt"/>
              <a:buAutoNum type="arabicPeriod"/>
            </a:pPr>
            <a:r>
              <a:rPr lang="en-US" sz="2600" dirty="0">
                <a:solidFill>
                  <a:schemeClr val="tx1"/>
                </a:solidFill>
              </a:rPr>
              <a:t>Add 2 columns to your MySQL ‘customer’ table – ‘won’ and ‘notified’</a:t>
            </a:r>
          </a:p>
          <a:p>
            <a:pPr marL="514350" indent="-514350">
              <a:buFont typeface="+mj-lt"/>
              <a:buAutoNum type="arabicPeriod"/>
            </a:pPr>
            <a:r>
              <a:rPr lang="en-US" sz="2600" dirty="0"/>
              <a:t>Create a process that finds all won but not notified customers</a:t>
            </a:r>
          </a:p>
          <a:p>
            <a:pPr marL="514350" indent="-514350">
              <a:buFont typeface="+mj-lt"/>
              <a:buAutoNum type="arabicPeriod"/>
            </a:pPr>
            <a:r>
              <a:rPr lang="en-US" sz="2600" dirty="0"/>
              <a:t>Update the SF record for each customer returned from ‘Prospect’ to ‘Customer – Direct’</a:t>
            </a:r>
          </a:p>
          <a:p>
            <a:pPr marL="514350" indent="-514350">
              <a:buFont typeface="+mj-lt"/>
              <a:buAutoNum type="arabicPeriod"/>
            </a:pPr>
            <a:r>
              <a:rPr lang="en-US" sz="2600" dirty="0"/>
              <a:t>Update the DB column notified to 1 (indicating notified)</a:t>
            </a:r>
          </a:p>
          <a:p>
            <a:pPr marL="514350" indent="-514350">
              <a:buFont typeface="+mj-lt"/>
              <a:buAutoNum type="arabicPeriod"/>
            </a:pPr>
            <a:r>
              <a:rPr lang="en-US" sz="2600" dirty="0"/>
              <a:t>Send an email to yourself indicating that you have won the customer business.</a:t>
            </a:r>
            <a:br>
              <a:rPr lang="en-US" dirty="0"/>
            </a:br>
            <a:endParaRPr lang="en-US" dirty="0"/>
          </a:p>
        </p:txBody>
      </p:sp>
      <p:sp>
        <p:nvSpPr>
          <p:cNvPr id="5" name="Title 1">
            <a:extLst>
              <a:ext uri="{FF2B5EF4-FFF2-40B4-BE49-F238E27FC236}">
                <a16:creationId xmlns:a16="http://schemas.microsoft.com/office/drawing/2014/main" id="{F83FA81D-506B-4BEE-B982-9901F1D4E602}"/>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423005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3" name="Title 3">
            <a:extLst>
              <a:ext uri="{FF2B5EF4-FFF2-40B4-BE49-F238E27FC236}">
                <a16:creationId xmlns:a16="http://schemas.microsoft.com/office/drawing/2014/main" id="{644D8F64-5ADB-4C8D-AF61-00F757496167}"/>
              </a:ext>
            </a:extLst>
          </p:cNvPr>
          <p:cNvSpPr txBox="1">
            <a:spLocks/>
          </p:cNvSpPr>
          <p:nvPr/>
        </p:nvSpPr>
        <p:spPr>
          <a:xfrm>
            <a:off x="1045369" y="971551"/>
            <a:ext cx="10382250" cy="762000"/>
          </a:xfrm>
          <a:prstGeom prst="rect">
            <a:avLst/>
          </a:prstGeom>
        </p:spPr>
        <p:txBody>
          <a:bodyPr vert="horz" lIns="0" tIns="0" rIns="0" bIns="0" rtlCol="0" anchor="b" anchorCtr="0">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PoC process from MySQL to Salesforce</a:t>
            </a:r>
            <a:endParaRPr lang="en-IN" sz="4800" dirty="0"/>
          </a:p>
        </p:txBody>
      </p:sp>
      <p:sp>
        <p:nvSpPr>
          <p:cNvPr id="4" name="Content Placeholder 4">
            <a:extLst>
              <a:ext uri="{FF2B5EF4-FFF2-40B4-BE49-F238E27FC236}">
                <a16:creationId xmlns:a16="http://schemas.microsoft.com/office/drawing/2014/main" id="{DEC497BE-A486-4CFA-BDDD-F3644CE9AD1C}"/>
              </a:ext>
            </a:extLst>
          </p:cNvPr>
          <p:cNvSpPr txBox="1">
            <a:spLocks/>
          </p:cNvSpPr>
          <p:nvPr/>
        </p:nvSpPr>
        <p:spPr>
          <a:xfrm>
            <a:off x="1045369" y="1838326"/>
            <a:ext cx="8343898" cy="35242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SzPct val="120000"/>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120000"/>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20000"/>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120000"/>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r>
              <a:rPr lang="en-US" sz="2600" dirty="0"/>
              <a:t>Connectors (Salesforce, Database) &amp; Shapes (Flow Control, Map, Stop)</a:t>
            </a:r>
          </a:p>
          <a:p>
            <a:pPr marL="0" indent="0">
              <a:buFont typeface="Arial" charset="0"/>
              <a:buNone/>
            </a:pPr>
            <a:endParaRPr lang="en-US" dirty="0"/>
          </a:p>
        </p:txBody>
      </p:sp>
      <p:sp>
        <p:nvSpPr>
          <p:cNvPr id="6" name="Title 1">
            <a:extLst>
              <a:ext uri="{FF2B5EF4-FFF2-40B4-BE49-F238E27FC236}">
                <a16:creationId xmlns:a16="http://schemas.microsoft.com/office/drawing/2014/main" id="{14CAC7E1-9187-46EC-A94D-203E722CA956}"/>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pic>
        <p:nvPicPr>
          <p:cNvPr id="7" name="Picture 6">
            <a:extLst>
              <a:ext uri="{FF2B5EF4-FFF2-40B4-BE49-F238E27FC236}">
                <a16:creationId xmlns:a16="http://schemas.microsoft.com/office/drawing/2014/main" id="{CB010167-50E5-4E82-BB1C-B1DBF895656A}"/>
              </a:ext>
            </a:extLst>
          </p:cNvPr>
          <p:cNvPicPr>
            <a:picLocks noChangeAspect="1"/>
          </p:cNvPicPr>
          <p:nvPr/>
        </p:nvPicPr>
        <p:blipFill>
          <a:blip r:embed="rId3"/>
          <a:stretch>
            <a:fillRect/>
          </a:stretch>
        </p:blipFill>
        <p:spPr>
          <a:xfrm>
            <a:off x="1407072" y="2295526"/>
            <a:ext cx="9406595" cy="3411591"/>
          </a:xfrm>
          <a:prstGeom prst="rect">
            <a:avLst/>
          </a:prstGeom>
        </p:spPr>
      </p:pic>
    </p:spTree>
    <p:extLst>
      <p:ext uri="{BB962C8B-B14F-4D97-AF65-F5344CB8AC3E}">
        <p14:creationId xmlns:p14="http://schemas.microsoft.com/office/powerpoint/2010/main" val="109592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22960F54-C0A0-9A4F-B1E0-2EBED3B7EE37}"/>
              </a:ext>
            </a:extLst>
          </p:cNvPr>
          <p:cNvSpPr>
            <a:spLocks noGrp="1"/>
          </p:cNvSpPr>
          <p:nvPr>
            <p:ph type="subTitle" idx="1"/>
          </p:nvPr>
        </p:nvSpPr>
        <p:spPr/>
        <p:txBody>
          <a:bodyPr/>
          <a:lstStyle/>
          <a:p>
            <a:r>
              <a:rPr lang="en-US" dirty="0"/>
              <a:t>Value Propositions, Capabilities &amp; PoCs</a:t>
            </a:r>
          </a:p>
        </p:txBody>
      </p:sp>
      <p:sp>
        <p:nvSpPr>
          <p:cNvPr id="12" name="Title 11">
            <a:extLst>
              <a:ext uri="{FF2B5EF4-FFF2-40B4-BE49-F238E27FC236}">
                <a16:creationId xmlns:a16="http://schemas.microsoft.com/office/drawing/2014/main" id="{40A4F047-55D8-7E48-882B-EEDA7F924DD4}"/>
              </a:ext>
            </a:extLst>
          </p:cNvPr>
          <p:cNvSpPr>
            <a:spLocks noGrp="1"/>
          </p:cNvSpPr>
          <p:nvPr>
            <p:ph type="ctrTitle"/>
          </p:nvPr>
        </p:nvSpPr>
        <p:spPr/>
        <p:txBody>
          <a:bodyPr/>
          <a:lstStyle/>
          <a:p>
            <a:r>
              <a:rPr lang="en-US" dirty="0"/>
              <a:t>Dell Boomi Integration Solution</a:t>
            </a:r>
          </a:p>
        </p:txBody>
      </p:sp>
      <p:sp>
        <p:nvSpPr>
          <p:cNvPr id="14" name="Content Placeholder 13">
            <a:extLst>
              <a:ext uri="{FF2B5EF4-FFF2-40B4-BE49-F238E27FC236}">
                <a16:creationId xmlns:a16="http://schemas.microsoft.com/office/drawing/2014/main" id="{4BF5F504-BC4F-BA4E-AA11-265DEC1B6876}"/>
              </a:ext>
            </a:extLst>
          </p:cNvPr>
          <p:cNvSpPr>
            <a:spLocks noGrp="1"/>
          </p:cNvSpPr>
          <p:nvPr>
            <p:ph sz="quarter" idx="12"/>
          </p:nvPr>
        </p:nvSpPr>
        <p:spPr/>
        <p:txBody>
          <a:bodyPr/>
          <a:lstStyle/>
          <a:p>
            <a:r>
              <a:rPr lang="en-US" dirty="0"/>
              <a:t>Monday, July 29, 2019</a:t>
            </a:r>
          </a:p>
        </p:txBody>
      </p:sp>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Tree>
    <p:extLst>
      <p:ext uri="{BB962C8B-B14F-4D97-AF65-F5344CB8AC3E}">
        <p14:creationId xmlns:p14="http://schemas.microsoft.com/office/powerpoint/2010/main" val="322358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5" name="Title 3">
            <a:extLst>
              <a:ext uri="{FF2B5EF4-FFF2-40B4-BE49-F238E27FC236}">
                <a16:creationId xmlns:a16="http://schemas.microsoft.com/office/drawing/2014/main" id="{F52BE778-6EE5-4BB4-8339-09AC143F0FF0}"/>
              </a:ext>
            </a:extLst>
          </p:cNvPr>
          <p:cNvSpPr txBox="1">
            <a:spLocks/>
          </p:cNvSpPr>
          <p:nvPr/>
        </p:nvSpPr>
        <p:spPr>
          <a:xfrm>
            <a:off x="943428" y="914400"/>
            <a:ext cx="10410371" cy="77628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err="1"/>
              <a:t>Boomi</a:t>
            </a:r>
            <a:r>
              <a:rPr lang="en-US" sz="4800" dirty="0"/>
              <a:t> Flow with Twilio Integration</a:t>
            </a:r>
          </a:p>
        </p:txBody>
      </p:sp>
      <p:sp>
        <p:nvSpPr>
          <p:cNvPr id="6" name="Content Placeholder 4">
            <a:extLst>
              <a:ext uri="{FF2B5EF4-FFF2-40B4-BE49-F238E27FC236}">
                <a16:creationId xmlns:a16="http://schemas.microsoft.com/office/drawing/2014/main" id="{AF6543D2-7F12-406B-A175-144704FC199D}"/>
              </a:ext>
            </a:extLst>
          </p:cNvPr>
          <p:cNvSpPr>
            <a:spLocks noGrp="1"/>
          </p:cNvSpPr>
          <p:nvPr>
            <p:ph idx="1"/>
          </p:nvPr>
        </p:nvSpPr>
        <p:spPr>
          <a:xfrm>
            <a:off x="986970" y="1843315"/>
            <a:ext cx="10276115" cy="4325256"/>
          </a:xfrm>
        </p:spPr>
        <p:txBody>
          <a:bodyPr>
            <a:normAutofit fontScale="92500"/>
          </a:bodyPr>
          <a:lstStyle/>
          <a:p>
            <a:pPr marL="514350" indent="-514350">
              <a:buFont typeface="+mj-lt"/>
              <a:buAutoNum type="arabicPeriod"/>
            </a:pPr>
            <a:r>
              <a:rPr lang="en-US" dirty="0"/>
              <a:t>Use Boomi Flow to create an app that serves as a front-end UI for a sales rep. There is no need to incorporate AtomSphere </a:t>
            </a:r>
          </a:p>
          <a:p>
            <a:pPr marL="514350" indent="-514350">
              <a:buFont typeface="+mj-lt"/>
              <a:buAutoNum type="arabicPeriod"/>
            </a:pPr>
            <a:r>
              <a:rPr lang="en-US" dirty="0"/>
              <a:t>The app should allow a user to enter an Account name and select an Account record from SFDC</a:t>
            </a:r>
          </a:p>
          <a:p>
            <a:pPr marL="796925" lvl="1" indent="-514350">
              <a:buFont typeface="+mj-lt"/>
              <a:buAutoNum type="alphaLcParenR"/>
            </a:pPr>
            <a:r>
              <a:rPr lang="en-US" dirty="0"/>
              <a:t>Hint: a searchable table component would be useful here</a:t>
            </a:r>
          </a:p>
          <a:p>
            <a:pPr marL="514350" indent="-514350">
              <a:buFont typeface="+mj-lt"/>
              <a:buAutoNum type="arabicPeriod"/>
            </a:pPr>
            <a:r>
              <a:rPr lang="en-US" dirty="0"/>
              <a:t>Once an Account has been selected, a text message should be sent via Twilio to a manager for approval for the sales rep to view details of the Account</a:t>
            </a:r>
          </a:p>
          <a:p>
            <a:pPr marL="514350" indent="-514350">
              <a:buFont typeface="+mj-lt"/>
              <a:buAutoNum type="arabicPeriod"/>
            </a:pPr>
            <a:r>
              <a:rPr lang="en-US" dirty="0"/>
              <a:t>Upon approval, the app should display field details about the Account (limit to any 5 fields)</a:t>
            </a:r>
          </a:p>
          <a:p>
            <a:pPr marL="514350" indent="-514350">
              <a:buFont typeface="+mj-lt"/>
              <a:buAutoNum type="arabicPeriod"/>
            </a:pPr>
            <a:r>
              <a:rPr lang="en-US" dirty="0"/>
              <a:t>Customize the app (players and assets) to include a company logo, colors and any other creative touches</a:t>
            </a:r>
            <a:br>
              <a:rPr lang="en-US" dirty="0"/>
            </a:br>
            <a:endParaRPr lang="en-US" dirty="0"/>
          </a:p>
        </p:txBody>
      </p:sp>
      <p:sp>
        <p:nvSpPr>
          <p:cNvPr id="7" name="Title 1">
            <a:extLst>
              <a:ext uri="{FF2B5EF4-FFF2-40B4-BE49-F238E27FC236}">
                <a16:creationId xmlns:a16="http://schemas.microsoft.com/office/drawing/2014/main" id="{BEEB7D13-C0BA-4836-83C8-390796E68B20}"/>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175693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5" name="Title 3">
            <a:extLst>
              <a:ext uri="{FF2B5EF4-FFF2-40B4-BE49-F238E27FC236}">
                <a16:creationId xmlns:a16="http://schemas.microsoft.com/office/drawing/2014/main" id="{B64909F6-442E-4002-A2EF-9EC3B9B24BC0}"/>
              </a:ext>
            </a:extLst>
          </p:cNvPr>
          <p:cNvSpPr txBox="1">
            <a:spLocks/>
          </p:cNvSpPr>
          <p:nvPr/>
        </p:nvSpPr>
        <p:spPr>
          <a:xfrm>
            <a:off x="1041400" y="989239"/>
            <a:ext cx="10515600" cy="13255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err="1"/>
              <a:t>PoC</a:t>
            </a:r>
            <a:r>
              <a:rPr lang="en-US" sz="4800" dirty="0"/>
              <a:t> </a:t>
            </a:r>
            <a:r>
              <a:rPr lang="en-US" sz="4800" dirty="0" err="1"/>
              <a:t>Boomi</a:t>
            </a:r>
            <a:r>
              <a:rPr lang="en-US" sz="4800" dirty="0"/>
              <a:t> Flow with Twilio Integration</a:t>
            </a:r>
          </a:p>
        </p:txBody>
      </p:sp>
      <p:sp>
        <p:nvSpPr>
          <p:cNvPr id="6" name="Content Placeholder 4">
            <a:extLst>
              <a:ext uri="{FF2B5EF4-FFF2-40B4-BE49-F238E27FC236}">
                <a16:creationId xmlns:a16="http://schemas.microsoft.com/office/drawing/2014/main" id="{64693F59-3320-486F-87B4-2091CC6553EA}"/>
              </a:ext>
            </a:extLst>
          </p:cNvPr>
          <p:cNvSpPr>
            <a:spLocks noGrp="1"/>
          </p:cNvSpPr>
          <p:nvPr>
            <p:ph idx="1"/>
          </p:nvPr>
        </p:nvSpPr>
        <p:spPr>
          <a:xfrm>
            <a:off x="1041400" y="2213202"/>
            <a:ext cx="10149114" cy="3548969"/>
          </a:xfrm>
        </p:spPr>
        <p:txBody>
          <a:bodyPr>
            <a:normAutofit/>
          </a:bodyPr>
          <a:lstStyle/>
          <a:p>
            <a:endParaRPr lang="en-US" dirty="0"/>
          </a:p>
        </p:txBody>
      </p:sp>
      <p:sp>
        <p:nvSpPr>
          <p:cNvPr id="7" name="Title 1">
            <a:extLst>
              <a:ext uri="{FF2B5EF4-FFF2-40B4-BE49-F238E27FC236}">
                <a16:creationId xmlns:a16="http://schemas.microsoft.com/office/drawing/2014/main" id="{1F535C8B-6AAD-406F-86DA-AEC52940FB57}"/>
              </a:ext>
            </a:extLst>
          </p:cNvPr>
          <p:cNvSpPr txBox="1">
            <a:spLocks/>
          </p:cNvSpPr>
          <p:nvPr/>
        </p:nvSpPr>
        <p:spPr>
          <a:xfrm>
            <a:off x="157677" y="68305"/>
            <a:ext cx="515727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Proof of Concepts</a:t>
            </a:r>
          </a:p>
        </p:txBody>
      </p:sp>
    </p:spTree>
    <p:extLst>
      <p:ext uri="{BB962C8B-B14F-4D97-AF65-F5344CB8AC3E}">
        <p14:creationId xmlns:p14="http://schemas.microsoft.com/office/powerpoint/2010/main" val="135823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6A6EF-37D4-5247-B6A7-A1D1D02286DE}"/>
              </a:ext>
            </a:extLst>
          </p:cNvPr>
          <p:cNvSpPr>
            <a:spLocks noGrp="1"/>
          </p:cNvSpPr>
          <p:nvPr>
            <p:ph type="title"/>
          </p:nvPr>
        </p:nvSpPr>
        <p:spPr>
          <a:xfrm>
            <a:off x="831850" y="2014779"/>
            <a:ext cx="10515600" cy="1540306"/>
          </a:xfrm>
        </p:spPr>
        <p:txBody>
          <a:bodyPr>
            <a:normAutofit/>
          </a:bodyPr>
          <a:lstStyle/>
          <a:p>
            <a:r>
              <a:rPr lang="en-US" dirty="0"/>
              <a:t>Thank You!</a:t>
            </a:r>
            <a:endParaRPr lang="en-US" sz="5400" dirty="0"/>
          </a:p>
        </p:txBody>
      </p:sp>
      <p:sp>
        <p:nvSpPr>
          <p:cNvPr id="5" name="Text Placeholder 4">
            <a:extLst>
              <a:ext uri="{FF2B5EF4-FFF2-40B4-BE49-F238E27FC236}">
                <a16:creationId xmlns:a16="http://schemas.microsoft.com/office/drawing/2014/main" id="{FC1404A6-073D-CA48-B1D3-CE9EF149A2A1}"/>
              </a:ext>
            </a:extLst>
          </p:cNvPr>
          <p:cNvSpPr>
            <a:spLocks noGrp="1"/>
          </p:cNvSpPr>
          <p:nvPr>
            <p:ph type="body" idx="1"/>
          </p:nvPr>
        </p:nvSpPr>
        <p:spPr>
          <a:xfrm>
            <a:off x="4475297" y="4171009"/>
            <a:ext cx="3228706" cy="648964"/>
          </a:xfrm>
        </p:spPr>
        <p:txBody>
          <a:bodyPr>
            <a:noAutofit/>
          </a:bodyPr>
          <a:lstStyle/>
          <a:p>
            <a:r>
              <a:rPr lang="en-US" sz="4800" dirty="0"/>
              <a:t>Questions?</a:t>
            </a:r>
          </a:p>
        </p:txBody>
      </p:sp>
    </p:spTree>
    <p:extLst>
      <p:ext uri="{BB962C8B-B14F-4D97-AF65-F5344CB8AC3E}">
        <p14:creationId xmlns:p14="http://schemas.microsoft.com/office/powerpoint/2010/main" val="95554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15" name="Title 11">
            <a:extLst>
              <a:ext uri="{FF2B5EF4-FFF2-40B4-BE49-F238E27FC236}">
                <a16:creationId xmlns:a16="http://schemas.microsoft.com/office/drawing/2014/main" id="{E0A9493B-5D25-4DAF-B46E-70A5A4F20550}"/>
              </a:ext>
            </a:extLst>
          </p:cNvPr>
          <p:cNvSpPr txBox="1">
            <a:spLocks/>
          </p:cNvSpPr>
          <p:nvPr/>
        </p:nvSpPr>
        <p:spPr>
          <a:xfrm>
            <a:off x="157163" y="37320"/>
            <a:ext cx="3271837" cy="800880"/>
          </a:xfrm>
          <a:prstGeom prst="rect">
            <a:avLst/>
          </a:prstGeom>
        </p:spPr>
        <p:txBody>
          <a:bodyPr vert="horz" lIns="0" tIns="0" rIns="0" bIns="0" rtlCol="0" anchor="b" anchorCtr="0">
            <a:normAutofit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Overview</a:t>
            </a:r>
          </a:p>
        </p:txBody>
      </p:sp>
      <p:sp>
        <p:nvSpPr>
          <p:cNvPr id="17" name="Title 16">
            <a:extLst>
              <a:ext uri="{FF2B5EF4-FFF2-40B4-BE49-F238E27FC236}">
                <a16:creationId xmlns:a16="http://schemas.microsoft.com/office/drawing/2014/main" id="{60613488-DE3F-4736-A650-87569F5D5E6A}"/>
              </a:ext>
            </a:extLst>
          </p:cNvPr>
          <p:cNvSpPr>
            <a:spLocks noGrp="1"/>
          </p:cNvSpPr>
          <p:nvPr>
            <p:ph type="ctrTitle"/>
          </p:nvPr>
        </p:nvSpPr>
        <p:spPr>
          <a:xfrm>
            <a:off x="1592450" y="1069383"/>
            <a:ext cx="9144000" cy="4031255"/>
          </a:xfrm>
        </p:spPr>
        <p:txBody>
          <a:bodyPr>
            <a:normAutofit fontScale="90000"/>
          </a:bodyPr>
          <a:lstStyle/>
          <a:p>
            <a:r>
              <a:rPr lang="en-US" dirty="0"/>
              <a:t>1. Integration Opportunity</a:t>
            </a:r>
            <a:br>
              <a:rPr lang="en-US" dirty="0"/>
            </a:br>
            <a:r>
              <a:rPr lang="en-US" dirty="0"/>
              <a:t>2. Problem Statement</a:t>
            </a:r>
            <a:br>
              <a:rPr lang="en-US" dirty="0"/>
            </a:br>
            <a:r>
              <a:rPr lang="en-US" dirty="0"/>
              <a:t>3. Boomi Value Proposition</a:t>
            </a:r>
            <a:br>
              <a:rPr lang="en-US" dirty="0"/>
            </a:br>
            <a:r>
              <a:rPr lang="en-US" dirty="0"/>
              <a:t>4. Boomi Capabilities</a:t>
            </a:r>
            <a:br>
              <a:rPr lang="en-US" dirty="0"/>
            </a:br>
            <a:r>
              <a:rPr lang="en-US" dirty="0"/>
              <a:t>5. Proof of Concepts</a:t>
            </a:r>
            <a:endParaRPr lang="en-IN" dirty="0"/>
          </a:p>
        </p:txBody>
      </p:sp>
    </p:spTree>
    <p:extLst>
      <p:ext uri="{BB962C8B-B14F-4D97-AF65-F5344CB8AC3E}">
        <p14:creationId xmlns:p14="http://schemas.microsoft.com/office/powerpoint/2010/main" val="71653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15" name="Title 3">
            <a:extLst>
              <a:ext uri="{FF2B5EF4-FFF2-40B4-BE49-F238E27FC236}">
                <a16:creationId xmlns:a16="http://schemas.microsoft.com/office/drawing/2014/main" id="{B5AFBDF9-AB78-4AF4-8FDA-50EA921FD555}"/>
              </a:ext>
            </a:extLst>
          </p:cNvPr>
          <p:cNvSpPr txBox="1">
            <a:spLocks/>
          </p:cNvSpPr>
          <p:nvPr/>
        </p:nvSpPr>
        <p:spPr>
          <a:xfrm>
            <a:off x="1053885" y="1038386"/>
            <a:ext cx="9871129" cy="698796"/>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Integration Opportunity</a:t>
            </a:r>
          </a:p>
        </p:txBody>
      </p:sp>
      <p:sp>
        <p:nvSpPr>
          <p:cNvPr id="16" name="Content Placeholder 4">
            <a:extLst>
              <a:ext uri="{FF2B5EF4-FFF2-40B4-BE49-F238E27FC236}">
                <a16:creationId xmlns:a16="http://schemas.microsoft.com/office/drawing/2014/main" id="{95CD892C-2EBC-49EE-9373-23C15A01B9CE}"/>
              </a:ext>
            </a:extLst>
          </p:cNvPr>
          <p:cNvSpPr>
            <a:spLocks noGrp="1"/>
          </p:cNvSpPr>
          <p:nvPr>
            <p:ph idx="1"/>
          </p:nvPr>
        </p:nvSpPr>
        <p:spPr>
          <a:xfrm>
            <a:off x="1053885" y="1968284"/>
            <a:ext cx="10135891" cy="3518116"/>
          </a:xfrm>
        </p:spPr>
        <p:txBody>
          <a:bodyPr>
            <a:normAutofit/>
          </a:bodyPr>
          <a:lstStyle/>
          <a:p>
            <a:pPr marL="342900" indent="-342900">
              <a:buFont typeface="Wingdings" panose="05000000000000000000" pitchFamily="2" charset="2"/>
              <a:buChar char="Ø"/>
            </a:pPr>
            <a:r>
              <a:rPr lang="en-US" dirty="0"/>
              <a:t>ACME Inc. has a legacy MySQL based ERP which manages the customers.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ACME has recently adopted SFDC as CRM, and would like it to co-exist with the current ERP.</a:t>
            </a:r>
          </a:p>
        </p:txBody>
      </p:sp>
      <p:sp>
        <p:nvSpPr>
          <p:cNvPr id="5" name="Title 1">
            <a:extLst>
              <a:ext uri="{FF2B5EF4-FFF2-40B4-BE49-F238E27FC236}">
                <a16:creationId xmlns:a16="http://schemas.microsoft.com/office/drawing/2014/main" id="{1F7D2237-1A4D-462D-BA39-FE461EFAE3FC}"/>
              </a:ext>
            </a:extLst>
          </p:cNvPr>
          <p:cNvSpPr txBox="1">
            <a:spLocks/>
          </p:cNvSpPr>
          <p:nvPr/>
        </p:nvSpPr>
        <p:spPr>
          <a:xfrm>
            <a:off x="157677" y="68305"/>
            <a:ext cx="315702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ACME</a:t>
            </a:r>
            <a:r>
              <a:rPr lang="en-US" sz="4800" dirty="0"/>
              <a:t> </a:t>
            </a:r>
            <a:r>
              <a:rPr lang="en-US" sz="4000" dirty="0"/>
              <a:t>Inc</a:t>
            </a:r>
            <a:r>
              <a:rPr lang="en-US" sz="4800" dirty="0"/>
              <a:t>.</a:t>
            </a:r>
          </a:p>
        </p:txBody>
      </p:sp>
    </p:spTree>
    <p:extLst>
      <p:ext uri="{BB962C8B-B14F-4D97-AF65-F5344CB8AC3E}">
        <p14:creationId xmlns:p14="http://schemas.microsoft.com/office/powerpoint/2010/main" val="239841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11142BD0-EC00-400F-B11E-C35A2FA22237}"/>
              </a:ext>
            </a:extLst>
          </p:cNvPr>
          <p:cNvSpPr txBox="1">
            <a:spLocks/>
          </p:cNvSpPr>
          <p:nvPr/>
        </p:nvSpPr>
        <p:spPr>
          <a:xfrm>
            <a:off x="1039678" y="898902"/>
            <a:ext cx="8755251" cy="77628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Problem Statement</a:t>
            </a:r>
          </a:p>
        </p:txBody>
      </p:sp>
      <p:sp>
        <p:nvSpPr>
          <p:cNvPr id="7" name="Content Placeholder 4">
            <a:extLst>
              <a:ext uri="{FF2B5EF4-FFF2-40B4-BE49-F238E27FC236}">
                <a16:creationId xmlns:a16="http://schemas.microsoft.com/office/drawing/2014/main" id="{C26AE54B-061B-4DD6-B662-636560F1F979}"/>
              </a:ext>
            </a:extLst>
          </p:cNvPr>
          <p:cNvSpPr>
            <a:spLocks noGrp="1"/>
          </p:cNvSpPr>
          <p:nvPr>
            <p:ph idx="1"/>
          </p:nvPr>
        </p:nvSpPr>
        <p:spPr>
          <a:xfrm>
            <a:off x="1039679" y="1794629"/>
            <a:ext cx="10258586" cy="4141222"/>
          </a:xfrm>
        </p:spPr>
        <p:txBody>
          <a:bodyPr>
            <a:normAutofit fontScale="92500"/>
          </a:bodyPr>
          <a:lstStyle/>
          <a:p>
            <a:pPr marL="342900" indent="-342900">
              <a:buFont typeface="Wingdings" panose="05000000000000000000" pitchFamily="2" charset="2"/>
              <a:buChar char="Ø"/>
            </a:pPr>
            <a:r>
              <a:rPr lang="en-US" dirty="0"/>
              <a:t>An enterprise integration platform that serves as standard for all integrations</a:t>
            </a:r>
          </a:p>
          <a:p>
            <a:pPr marL="342900" indent="-342900">
              <a:buFont typeface="Wingdings" panose="05000000000000000000" pitchFamily="2" charset="2"/>
              <a:buChar char="Ø"/>
            </a:pPr>
            <a:r>
              <a:rPr lang="en-US" dirty="0"/>
              <a:t>The ability to handle all Cloud, On Premise, and Hybrid applications seamlessly</a:t>
            </a:r>
          </a:p>
          <a:p>
            <a:pPr marL="342900" indent="-342900">
              <a:buFont typeface="Wingdings" panose="05000000000000000000" pitchFamily="2" charset="2"/>
              <a:buChar char="Ø"/>
            </a:pPr>
            <a:r>
              <a:rPr lang="en-US" dirty="0"/>
              <a:t>Single interface for Integration flow design and management, administration and monitoring</a:t>
            </a:r>
          </a:p>
          <a:p>
            <a:pPr marL="342900" indent="-342900">
              <a:buFont typeface="Wingdings" panose="05000000000000000000" pitchFamily="2" charset="2"/>
              <a:buChar char="Ø"/>
            </a:pPr>
            <a:r>
              <a:rPr lang="en-US" dirty="0"/>
              <a:t>Easy to learn and maintain</a:t>
            </a:r>
          </a:p>
          <a:p>
            <a:pPr marL="342900" indent="-342900">
              <a:buFont typeface="Wingdings" panose="05000000000000000000" pitchFamily="2" charset="2"/>
              <a:buChar char="Ø"/>
            </a:pPr>
            <a:r>
              <a:rPr lang="en-US" dirty="0"/>
              <a:t>Support for a variety of connectivity protocols and data/message delivery styles</a:t>
            </a:r>
          </a:p>
          <a:p>
            <a:pPr marL="342900" indent="-342900">
              <a:buFont typeface="Wingdings" panose="05000000000000000000" pitchFamily="2" charset="2"/>
              <a:buChar char="Ø"/>
            </a:pPr>
            <a:r>
              <a:rPr lang="en-US" dirty="0"/>
              <a:t>Supports real time Integrations with little overhead</a:t>
            </a:r>
          </a:p>
          <a:p>
            <a:pPr marL="342900" indent="-342900">
              <a:buFont typeface="Wingdings" panose="05000000000000000000" pitchFamily="2" charset="2"/>
              <a:buChar char="Ø"/>
            </a:pPr>
            <a:r>
              <a:rPr lang="en-US" dirty="0"/>
              <a:t>A scalable Cloud Platform</a:t>
            </a:r>
          </a:p>
          <a:p>
            <a:pPr marL="342900" indent="-342900">
              <a:buFont typeface="Wingdings" panose="05000000000000000000" pitchFamily="2" charset="2"/>
              <a:buChar char="Ø"/>
            </a:pPr>
            <a:r>
              <a:rPr lang="en-US" dirty="0"/>
              <a:t>A Cost effective solution</a:t>
            </a:r>
          </a:p>
        </p:txBody>
      </p:sp>
      <p:sp>
        <p:nvSpPr>
          <p:cNvPr id="5" name="Title 1">
            <a:extLst>
              <a:ext uri="{FF2B5EF4-FFF2-40B4-BE49-F238E27FC236}">
                <a16:creationId xmlns:a16="http://schemas.microsoft.com/office/drawing/2014/main" id="{ED4BC546-A75A-4636-A4C6-1566618DF9BA}"/>
              </a:ext>
            </a:extLst>
          </p:cNvPr>
          <p:cNvSpPr txBox="1">
            <a:spLocks/>
          </p:cNvSpPr>
          <p:nvPr/>
        </p:nvSpPr>
        <p:spPr>
          <a:xfrm>
            <a:off x="157677" y="68305"/>
            <a:ext cx="3157023" cy="67215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ACME</a:t>
            </a:r>
            <a:r>
              <a:rPr lang="en-US" sz="4800" dirty="0"/>
              <a:t> </a:t>
            </a:r>
            <a:r>
              <a:rPr lang="en-US" sz="4000" dirty="0"/>
              <a:t>Inc</a:t>
            </a:r>
            <a:r>
              <a:rPr lang="en-US" sz="4800" dirty="0"/>
              <a:t>.</a:t>
            </a:r>
          </a:p>
        </p:txBody>
      </p:sp>
    </p:spTree>
    <p:extLst>
      <p:ext uri="{BB962C8B-B14F-4D97-AF65-F5344CB8AC3E}">
        <p14:creationId xmlns:p14="http://schemas.microsoft.com/office/powerpoint/2010/main" val="306968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1">
            <a:extLst>
              <a:ext uri="{FF2B5EF4-FFF2-40B4-BE49-F238E27FC236}">
                <a16:creationId xmlns:a16="http://schemas.microsoft.com/office/drawing/2014/main" id="{EA1DACCC-EC38-4096-8F66-A0E991BB489D}"/>
              </a:ext>
            </a:extLst>
          </p:cNvPr>
          <p:cNvSpPr txBox="1">
            <a:spLocks/>
          </p:cNvSpPr>
          <p:nvPr/>
        </p:nvSpPr>
        <p:spPr>
          <a:xfrm>
            <a:off x="1079143" y="1041838"/>
            <a:ext cx="9736682"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Drive ACME Inc. Business Forward</a:t>
            </a:r>
          </a:p>
        </p:txBody>
      </p:sp>
      <p:sp>
        <p:nvSpPr>
          <p:cNvPr id="7" name="Rectangle 6">
            <a:extLst>
              <a:ext uri="{FF2B5EF4-FFF2-40B4-BE49-F238E27FC236}">
                <a16:creationId xmlns:a16="http://schemas.microsoft.com/office/drawing/2014/main" id="{C2C649D8-5225-447F-85D8-13EE4BAF69E6}"/>
              </a:ext>
            </a:extLst>
          </p:cNvPr>
          <p:cNvSpPr/>
          <p:nvPr/>
        </p:nvSpPr>
        <p:spPr>
          <a:xfrm>
            <a:off x="1381267" y="4947396"/>
            <a:ext cx="2379133" cy="954107"/>
          </a:xfrm>
          <a:prstGeom prst="rect">
            <a:avLst/>
          </a:prstGeom>
        </p:spPr>
        <p:txBody>
          <a:bodyPr wrap="square">
            <a:spAutoFit/>
          </a:bodyPr>
          <a:lstStyle/>
          <a:p>
            <a:pPr algn="ctr"/>
            <a:r>
              <a:rPr lang="en-US" sz="2800" dirty="0">
                <a:latin typeface="+mj-lt"/>
                <a:ea typeface="Helvetica Neue Light" charset="0"/>
                <a:cs typeface="Helvetica Neue Light" charset="0"/>
              </a:rPr>
              <a:t>Connect</a:t>
            </a:r>
            <a:br>
              <a:rPr lang="en-US" sz="2800" dirty="0">
                <a:latin typeface="+mj-lt"/>
                <a:ea typeface="Helvetica Neue Light" charset="0"/>
                <a:cs typeface="Helvetica Neue Light" charset="0"/>
              </a:rPr>
            </a:br>
            <a:r>
              <a:rPr lang="en-US" sz="2800" b="1" dirty="0">
                <a:latin typeface="+mj-lt"/>
                <a:ea typeface="Helvetica Neue Light" charset="0"/>
                <a:cs typeface="Helvetica Neue Light" charset="0"/>
              </a:rPr>
              <a:t>Everything</a:t>
            </a:r>
          </a:p>
        </p:txBody>
      </p:sp>
      <p:sp>
        <p:nvSpPr>
          <p:cNvPr id="8" name="Rectangle 7">
            <a:extLst>
              <a:ext uri="{FF2B5EF4-FFF2-40B4-BE49-F238E27FC236}">
                <a16:creationId xmlns:a16="http://schemas.microsoft.com/office/drawing/2014/main" id="{3F7E050E-BE72-4988-ACFC-3999BA35F614}"/>
              </a:ext>
            </a:extLst>
          </p:cNvPr>
          <p:cNvSpPr/>
          <p:nvPr/>
        </p:nvSpPr>
        <p:spPr>
          <a:xfrm>
            <a:off x="4804486" y="4947396"/>
            <a:ext cx="2583028" cy="954107"/>
          </a:xfrm>
          <a:prstGeom prst="rect">
            <a:avLst/>
          </a:prstGeom>
        </p:spPr>
        <p:txBody>
          <a:bodyPr wrap="square">
            <a:spAutoFit/>
          </a:bodyPr>
          <a:lstStyle/>
          <a:p>
            <a:pPr algn="ctr"/>
            <a:r>
              <a:rPr lang="en-US" sz="2800" dirty="0">
                <a:latin typeface="+mj-lt"/>
                <a:ea typeface="Helvetica Neue Light" charset="0"/>
                <a:cs typeface="Helvetica Neue Light" charset="0"/>
              </a:rPr>
              <a:t>Engage</a:t>
            </a:r>
          </a:p>
          <a:p>
            <a:pPr algn="ctr"/>
            <a:r>
              <a:rPr lang="en-US" sz="2800" b="1" dirty="0">
                <a:latin typeface="+mj-lt"/>
                <a:ea typeface="Helvetica Neue Light" charset="0"/>
                <a:cs typeface="Helvetica Neue Light" charset="0"/>
              </a:rPr>
              <a:t>Everywhere</a:t>
            </a:r>
          </a:p>
        </p:txBody>
      </p:sp>
      <p:sp>
        <p:nvSpPr>
          <p:cNvPr id="9" name="Rectangle 8">
            <a:extLst>
              <a:ext uri="{FF2B5EF4-FFF2-40B4-BE49-F238E27FC236}">
                <a16:creationId xmlns:a16="http://schemas.microsoft.com/office/drawing/2014/main" id="{AE8C6F51-14A6-4100-9685-70EB99B4B261}"/>
              </a:ext>
            </a:extLst>
          </p:cNvPr>
          <p:cNvSpPr/>
          <p:nvPr/>
        </p:nvSpPr>
        <p:spPr>
          <a:xfrm>
            <a:off x="8356025" y="4947396"/>
            <a:ext cx="2668457" cy="954107"/>
          </a:xfrm>
          <a:prstGeom prst="rect">
            <a:avLst/>
          </a:prstGeom>
        </p:spPr>
        <p:txBody>
          <a:bodyPr wrap="square">
            <a:spAutoFit/>
          </a:bodyPr>
          <a:lstStyle/>
          <a:p>
            <a:pPr algn="ctr"/>
            <a:r>
              <a:rPr lang="en-US" sz="2800" dirty="0">
                <a:latin typeface="+mj-lt"/>
                <a:ea typeface="Helvetica Neue Light" charset="0"/>
                <a:cs typeface="Helvetica Neue Light" charset="0"/>
              </a:rPr>
              <a:t>Run</a:t>
            </a:r>
          </a:p>
          <a:p>
            <a:pPr algn="ctr"/>
            <a:r>
              <a:rPr lang="en-US" sz="2800" b="1" dirty="0">
                <a:latin typeface="+mj-lt"/>
                <a:ea typeface="Helvetica Neue Light" charset="0"/>
                <a:cs typeface="Helvetica Neue Light" charset="0"/>
              </a:rPr>
              <a:t>Anywhere</a:t>
            </a:r>
          </a:p>
        </p:txBody>
      </p:sp>
      <p:grpSp>
        <p:nvGrpSpPr>
          <p:cNvPr id="10" name="Group 9">
            <a:extLst>
              <a:ext uri="{FF2B5EF4-FFF2-40B4-BE49-F238E27FC236}">
                <a16:creationId xmlns:a16="http://schemas.microsoft.com/office/drawing/2014/main" id="{C64CD7A2-6885-4195-9913-31F3CFD0D879}"/>
              </a:ext>
            </a:extLst>
          </p:cNvPr>
          <p:cNvGrpSpPr/>
          <p:nvPr/>
        </p:nvGrpSpPr>
        <p:grpSpPr>
          <a:xfrm>
            <a:off x="1739485" y="2693240"/>
            <a:ext cx="1742638" cy="2081752"/>
            <a:chOff x="1363134" y="1707709"/>
            <a:chExt cx="2415398" cy="2832982"/>
          </a:xfrm>
          <a:solidFill>
            <a:schemeClr val="tx1"/>
          </a:solidFill>
        </p:grpSpPr>
        <p:sp>
          <p:nvSpPr>
            <p:cNvPr id="11" name="Freeform 6">
              <a:extLst>
                <a:ext uri="{FF2B5EF4-FFF2-40B4-BE49-F238E27FC236}">
                  <a16:creationId xmlns:a16="http://schemas.microsoft.com/office/drawing/2014/main" id="{AF66DCF1-FC89-4A3E-8856-AD56B9EAF3A2}"/>
                </a:ext>
              </a:extLst>
            </p:cNvPr>
            <p:cNvSpPr>
              <a:spLocks noEditPoints="1"/>
            </p:cNvSpPr>
            <p:nvPr/>
          </p:nvSpPr>
          <p:spPr bwMode="auto">
            <a:xfrm>
              <a:off x="1363134" y="3206078"/>
              <a:ext cx="2415398" cy="826970"/>
            </a:xfrm>
            <a:custGeom>
              <a:avLst/>
              <a:gdLst>
                <a:gd name="T0" fmla="*/ 214 w 295"/>
                <a:gd name="T1" fmla="*/ 0 h 101"/>
                <a:gd name="T2" fmla="*/ 183 w 295"/>
                <a:gd name="T3" fmla="*/ 0 h 101"/>
                <a:gd name="T4" fmla="*/ 183 w 295"/>
                <a:gd name="T5" fmla="*/ 70 h 101"/>
                <a:gd name="T6" fmla="*/ 223 w 295"/>
                <a:gd name="T7" fmla="*/ 70 h 101"/>
                <a:gd name="T8" fmla="*/ 223 w 295"/>
                <a:gd name="T9" fmla="*/ 101 h 101"/>
                <a:gd name="T10" fmla="*/ 295 w 295"/>
                <a:gd name="T11" fmla="*/ 101 h 101"/>
                <a:gd name="T12" fmla="*/ 295 w 295"/>
                <a:gd name="T13" fmla="*/ 29 h 101"/>
                <a:gd name="T14" fmla="*/ 223 w 295"/>
                <a:gd name="T15" fmla="*/ 29 h 101"/>
                <a:gd name="T16" fmla="*/ 223 w 295"/>
                <a:gd name="T17" fmla="*/ 60 h 101"/>
                <a:gd name="T18" fmla="*/ 193 w 295"/>
                <a:gd name="T19" fmla="*/ 60 h 101"/>
                <a:gd name="T20" fmla="*/ 193 w 295"/>
                <a:gd name="T21" fmla="*/ 10 h 101"/>
                <a:gd name="T22" fmla="*/ 214 w 295"/>
                <a:gd name="T23" fmla="*/ 10 h 101"/>
                <a:gd name="T24" fmla="*/ 214 w 295"/>
                <a:gd name="T25" fmla="*/ 0 h 101"/>
                <a:gd name="T26" fmla="*/ 81 w 295"/>
                <a:gd name="T27" fmla="*/ 10 h 101"/>
                <a:gd name="T28" fmla="*/ 102 w 295"/>
                <a:gd name="T29" fmla="*/ 10 h 101"/>
                <a:gd name="T30" fmla="*/ 102 w 295"/>
                <a:gd name="T31" fmla="*/ 60 h 101"/>
                <a:gd name="T32" fmla="*/ 72 w 295"/>
                <a:gd name="T33" fmla="*/ 60 h 101"/>
                <a:gd name="T34" fmla="*/ 72 w 295"/>
                <a:gd name="T35" fmla="*/ 29 h 101"/>
                <a:gd name="T36" fmla="*/ 0 w 295"/>
                <a:gd name="T37" fmla="*/ 29 h 101"/>
                <a:gd name="T38" fmla="*/ 0 w 295"/>
                <a:gd name="T39" fmla="*/ 101 h 101"/>
                <a:gd name="T40" fmla="*/ 72 w 295"/>
                <a:gd name="T41" fmla="*/ 101 h 101"/>
                <a:gd name="T42" fmla="*/ 72 w 295"/>
                <a:gd name="T43" fmla="*/ 70 h 101"/>
                <a:gd name="T44" fmla="*/ 112 w 295"/>
                <a:gd name="T45" fmla="*/ 70 h 101"/>
                <a:gd name="T46" fmla="*/ 112 w 295"/>
                <a:gd name="T47" fmla="*/ 0 h 101"/>
                <a:gd name="T48" fmla="*/ 81 w 295"/>
                <a:gd name="T49" fmla="*/ 0 h 101"/>
                <a:gd name="T50" fmla="*/ 81 w 295"/>
                <a:gd name="T51" fmla="*/ 10 h 101"/>
                <a:gd name="T52" fmla="*/ 62 w 295"/>
                <a:gd name="T53" fmla="*/ 91 h 101"/>
                <a:gd name="T54" fmla="*/ 10 w 295"/>
                <a:gd name="T55" fmla="*/ 91 h 101"/>
                <a:gd name="T56" fmla="*/ 10 w 295"/>
                <a:gd name="T57" fmla="*/ 39 h 101"/>
                <a:gd name="T58" fmla="*/ 62 w 295"/>
                <a:gd name="T59" fmla="*/ 39 h 101"/>
                <a:gd name="T60" fmla="*/ 62 w 295"/>
                <a:gd name="T61" fmla="*/ 60 h 101"/>
                <a:gd name="T62" fmla="*/ 36 w 295"/>
                <a:gd name="T63" fmla="*/ 60 h 101"/>
                <a:gd name="T64" fmla="*/ 36 w 295"/>
                <a:gd name="T65" fmla="*/ 70 h 101"/>
                <a:gd name="T66" fmla="*/ 62 w 295"/>
                <a:gd name="T67" fmla="*/ 70 h 101"/>
                <a:gd name="T68" fmla="*/ 62 w 295"/>
                <a:gd name="T69" fmla="*/ 91 h 101"/>
                <a:gd name="T70" fmla="*/ 285 w 295"/>
                <a:gd name="T71" fmla="*/ 39 h 101"/>
                <a:gd name="T72" fmla="*/ 285 w 295"/>
                <a:gd name="T73" fmla="*/ 91 h 101"/>
                <a:gd name="T74" fmla="*/ 233 w 295"/>
                <a:gd name="T75" fmla="*/ 91 h 101"/>
                <a:gd name="T76" fmla="*/ 233 w 295"/>
                <a:gd name="T77" fmla="*/ 70 h 101"/>
                <a:gd name="T78" fmla="*/ 259 w 295"/>
                <a:gd name="T79" fmla="*/ 70 h 101"/>
                <a:gd name="T80" fmla="*/ 259 w 295"/>
                <a:gd name="T81" fmla="*/ 60 h 101"/>
                <a:gd name="T82" fmla="*/ 233 w 295"/>
                <a:gd name="T83" fmla="*/ 60 h 101"/>
                <a:gd name="T84" fmla="*/ 233 w 295"/>
                <a:gd name="T85" fmla="*/ 39 h 101"/>
                <a:gd name="T86" fmla="*/ 285 w 295"/>
                <a:gd name="T8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5" h="101">
                  <a:moveTo>
                    <a:pt x="214" y="0"/>
                  </a:moveTo>
                  <a:lnTo>
                    <a:pt x="183" y="0"/>
                  </a:lnTo>
                  <a:lnTo>
                    <a:pt x="183" y="70"/>
                  </a:lnTo>
                  <a:lnTo>
                    <a:pt x="223" y="70"/>
                  </a:lnTo>
                  <a:lnTo>
                    <a:pt x="223" y="101"/>
                  </a:lnTo>
                  <a:lnTo>
                    <a:pt x="295" y="101"/>
                  </a:lnTo>
                  <a:lnTo>
                    <a:pt x="295" y="29"/>
                  </a:lnTo>
                  <a:lnTo>
                    <a:pt x="223" y="29"/>
                  </a:lnTo>
                  <a:lnTo>
                    <a:pt x="223" y="60"/>
                  </a:lnTo>
                  <a:lnTo>
                    <a:pt x="193" y="60"/>
                  </a:lnTo>
                  <a:lnTo>
                    <a:pt x="193" y="10"/>
                  </a:lnTo>
                  <a:lnTo>
                    <a:pt x="214" y="10"/>
                  </a:lnTo>
                  <a:lnTo>
                    <a:pt x="214" y="0"/>
                  </a:lnTo>
                  <a:close/>
                  <a:moveTo>
                    <a:pt x="81" y="10"/>
                  </a:moveTo>
                  <a:lnTo>
                    <a:pt x="102" y="10"/>
                  </a:lnTo>
                  <a:lnTo>
                    <a:pt x="102" y="60"/>
                  </a:lnTo>
                  <a:lnTo>
                    <a:pt x="72" y="60"/>
                  </a:lnTo>
                  <a:lnTo>
                    <a:pt x="72" y="29"/>
                  </a:lnTo>
                  <a:lnTo>
                    <a:pt x="0" y="29"/>
                  </a:lnTo>
                  <a:lnTo>
                    <a:pt x="0" y="101"/>
                  </a:lnTo>
                  <a:lnTo>
                    <a:pt x="72" y="101"/>
                  </a:lnTo>
                  <a:lnTo>
                    <a:pt x="72" y="70"/>
                  </a:lnTo>
                  <a:lnTo>
                    <a:pt x="112" y="70"/>
                  </a:lnTo>
                  <a:lnTo>
                    <a:pt x="112" y="0"/>
                  </a:lnTo>
                  <a:lnTo>
                    <a:pt x="81" y="0"/>
                  </a:lnTo>
                  <a:lnTo>
                    <a:pt x="81" y="10"/>
                  </a:lnTo>
                  <a:close/>
                  <a:moveTo>
                    <a:pt x="62" y="91"/>
                  </a:moveTo>
                  <a:lnTo>
                    <a:pt x="10" y="91"/>
                  </a:lnTo>
                  <a:lnTo>
                    <a:pt x="10" y="39"/>
                  </a:lnTo>
                  <a:lnTo>
                    <a:pt x="62" y="39"/>
                  </a:lnTo>
                  <a:lnTo>
                    <a:pt x="62" y="60"/>
                  </a:lnTo>
                  <a:lnTo>
                    <a:pt x="36" y="60"/>
                  </a:lnTo>
                  <a:lnTo>
                    <a:pt x="36" y="70"/>
                  </a:lnTo>
                  <a:lnTo>
                    <a:pt x="62" y="70"/>
                  </a:lnTo>
                  <a:lnTo>
                    <a:pt x="62" y="91"/>
                  </a:lnTo>
                  <a:close/>
                  <a:moveTo>
                    <a:pt x="285" y="39"/>
                  </a:moveTo>
                  <a:lnTo>
                    <a:pt x="285" y="91"/>
                  </a:lnTo>
                  <a:lnTo>
                    <a:pt x="233" y="91"/>
                  </a:lnTo>
                  <a:lnTo>
                    <a:pt x="233" y="70"/>
                  </a:lnTo>
                  <a:lnTo>
                    <a:pt x="259" y="70"/>
                  </a:lnTo>
                  <a:lnTo>
                    <a:pt x="259" y="60"/>
                  </a:lnTo>
                  <a:lnTo>
                    <a:pt x="233" y="60"/>
                  </a:lnTo>
                  <a:lnTo>
                    <a:pt x="233" y="39"/>
                  </a:lnTo>
                  <a:lnTo>
                    <a:pt x="2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88A5A7FF-5BDF-42E7-B414-27BC6BF7DBE6}"/>
                </a:ext>
              </a:extLst>
            </p:cNvPr>
            <p:cNvSpPr>
              <a:spLocks noEditPoints="1"/>
            </p:cNvSpPr>
            <p:nvPr/>
          </p:nvSpPr>
          <p:spPr bwMode="auto">
            <a:xfrm>
              <a:off x="2271977" y="3206078"/>
              <a:ext cx="597707" cy="1334613"/>
            </a:xfrm>
            <a:custGeom>
              <a:avLst/>
              <a:gdLst>
                <a:gd name="T0" fmla="*/ 42 w 73"/>
                <a:gd name="T1" fmla="*/ 0 h 163"/>
                <a:gd name="T2" fmla="*/ 31 w 73"/>
                <a:gd name="T3" fmla="*/ 0 h 163"/>
                <a:gd name="T4" fmla="*/ 31 w 73"/>
                <a:gd name="T5" fmla="*/ 91 h 163"/>
                <a:gd name="T6" fmla="*/ 0 w 73"/>
                <a:gd name="T7" fmla="*/ 91 h 163"/>
                <a:gd name="T8" fmla="*/ 0 w 73"/>
                <a:gd name="T9" fmla="*/ 163 h 163"/>
                <a:gd name="T10" fmla="*/ 73 w 73"/>
                <a:gd name="T11" fmla="*/ 163 h 163"/>
                <a:gd name="T12" fmla="*/ 73 w 73"/>
                <a:gd name="T13" fmla="*/ 91 h 163"/>
                <a:gd name="T14" fmla="*/ 42 w 73"/>
                <a:gd name="T15" fmla="*/ 91 h 163"/>
                <a:gd name="T16" fmla="*/ 42 w 73"/>
                <a:gd name="T17" fmla="*/ 0 h 163"/>
                <a:gd name="T18" fmla="*/ 62 w 73"/>
                <a:gd name="T19" fmla="*/ 101 h 163"/>
                <a:gd name="T20" fmla="*/ 62 w 73"/>
                <a:gd name="T21" fmla="*/ 153 h 163"/>
                <a:gd name="T22" fmla="*/ 11 w 73"/>
                <a:gd name="T23" fmla="*/ 153 h 163"/>
                <a:gd name="T24" fmla="*/ 11 w 73"/>
                <a:gd name="T25" fmla="*/ 101 h 163"/>
                <a:gd name="T26" fmla="*/ 31 w 73"/>
                <a:gd name="T27" fmla="*/ 101 h 163"/>
                <a:gd name="T28" fmla="*/ 31 w 73"/>
                <a:gd name="T29" fmla="*/ 127 h 163"/>
                <a:gd name="T30" fmla="*/ 42 w 73"/>
                <a:gd name="T31" fmla="*/ 127 h 163"/>
                <a:gd name="T32" fmla="*/ 42 w 73"/>
                <a:gd name="T33" fmla="*/ 101 h 163"/>
                <a:gd name="T34" fmla="*/ 62 w 73"/>
                <a:gd name="T35" fmla="*/ 10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3">
                  <a:moveTo>
                    <a:pt x="42" y="0"/>
                  </a:moveTo>
                  <a:lnTo>
                    <a:pt x="31" y="0"/>
                  </a:lnTo>
                  <a:lnTo>
                    <a:pt x="31" y="91"/>
                  </a:lnTo>
                  <a:lnTo>
                    <a:pt x="0" y="91"/>
                  </a:lnTo>
                  <a:lnTo>
                    <a:pt x="0" y="163"/>
                  </a:lnTo>
                  <a:lnTo>
                    <a:pt x="73" y="163"/>
                  </a:lnTo>
                  <a:lnTo>
                    <a:pt x="73" y="91"/>
                  </a:lnTo>
                  <a:lnTo>
                    <a:pt x="42" y="91"/>
                  </a:lnTo>
                  <a:lnTo>
                    <a:pt x="42" y="0"/>
                  </a:lnTo>
                  <a:close/>
                  <a:moveTo>
                    <a:pt x="62" y="101"/>
                  </a:moveTo>
                  <a:lnTo>
                    <a:pt x="62" y="153"/>
                  </a:lnTo>
                  <a:lnTo>
                    <a:pt x="11" y="153"/>
                  </a:lnTo>
                  <a:lnTo>
                    <a:pt x="11" y="101"/>
                  </a:lnTo>
                  <a:lnTo>
                    <a:pt x="31" y="101"/>
                  </a:lnTo>
                  <a:lnTo>
                    <a:pt x="31" y="127"/>
                  </a:lnTo>
                  <a:lnTo>
                    <a:pt x="42" y="127"/>
                  </a:lnTo>
                  <a:lnTo>
                    <a:pt x="42" y="101"/>
                  </a:lnTo>
                  <a:lnTo>
                    <a:pt x="6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C8A097B0-DABF-40BC-A993-9FD2280E1B8B}"/>
                </a:ext>
              </a:extLst>
            </p:cNvPr>
            <p:cNvSpPr>
              <a:spLocks noChangeArrowheads="1"/>
            </p:cNvSpPr>
            <p:nvPr/>
          </p:nvSpPr>
          <p:spPr bwMode="auto">
            <a:xfrm>
              <a:off x="2362045" y="2919503"/>
              <a:ext cx="81878"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B4D3BA8E-2E14-47D3-A084-F8898793411B}"/>
                </a:ext>
              </a:extLst>
            </p:cNvPr>
            <p:cNvSpPr>
              <a:spLocks noChangeArrowheads="1"/>
            </p:cNvSpPr>
            <p:nvPr/>
          </p:nvSpPr>
          <p:spPr bwMode="auto">
            <a:xfrm>
              <a:off x="2525801" y="2919503"/>
              <a:ext cx="90063"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0BCB377-B4EE-4D2A-8063-2BB592513462}"/>
                </a:ext>
              </a:extLst>
            </p:cNvPr>
            <p:cNvSpPr>
              <a:spLocks noChangeArrowheads="1"/>
            </p:cNvSpPr>
            <p:nvPr/>
          </p:nvSpPr>
          <p:spPr bwMode="auto">
            <a:xfrm>
              <a:off x="2697743" y="2919503"/>
              <a:ext cx="81878" cy="818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14FFF30D-591B-47E1-A93D-F2A9CF9736CC}"/>
                </a:ext>
              </a:extLst>
            </p:cNvPr>
            <p:cNvSpPr>
              <a:spLocks/>
            </p:cNvSpPr>
            <p:nvPr/>
          </p:nvSpPr>
          <p:spPr bwMode="auto">
            <a:xfrm>
              <a:off x="1371319" y="1707709"/>
              <a:ext cx="2399022" cy="1572057"/>
            </a:xfrm>
            <a:custGeom>
              <a:avLst/>
              <a:gdLst>
                <a:gd name="T0" fmla="*/ 985 w 1210"/>
                <a:gd name="T1" fmla="*/ 793 h 793"/>
                <a:gd name="T2" fmla="*/ 982 w 1210"/>
                <a:gd name="T3" fmla="*/ 755 h 793"/>
                <a:gd name="T4" fmla="*/ 1172 w 1210"/>
                <a:gd name="T5" fmla="*/ 548 h 793"/>
                <a:gd name="T6" fmla="*/ 1002 w 1210"/>
                <a:gd name="T7" fmla="*/ 359 h 793"/>
                <a:gd name="T8" fmla="*/ 983 w 1210"/>
                <a:gd name="T9" fmla="*/ 359 h 793"/>
                <a:gd name="T10" fmla="*/ 983 w 1210"/>
                <a:gd name="T11" fmla="*/ 340 h 793"/>
                <a:gd name="T12" fmla="*/ 832 w 1210"/>
                <a:gd name="T13" fmla="*/ 189 h 793"/>
                <a:gd name="T14" fmla="*/ 802 w 1210"/>
                <a:gd name="T15" fmla="*/ 189 h 793"/>
                <a:gd name="T16" fmla="*/ 796 w 1210"/>
                <a:gd name="T17" fmla="*/ 179 h 793"/>
                <a:gd name="T18" fmla="*/ 548 w 1210"/>
                <a:gd name="T19" fmla="*/ 37 h 793"/>
                <a:gd name="T20" fmla="*/ 264 w 1210"/>
                <a:gd name="T21" fmla="*/ 321 h 793"/>
                <a:gd name="T22" fmla="*/ 264 w 1210"/>
                <a:gd name="T23" fmla="*/ 340 h 793"/>
                <a:gd name="T24" fmla="*/ 245 w 1210"/>
                <a:gd name="T25" fmla="*/ 340 h 793"/>
                <a:gd name="T26" fmla="*/ 37 w 1210"/>
                <a:gd name="T27" fmla="*/ 548 h 793"/>
                <a:gd name="T28" fmla="*/ 228 w 1210"/>
                <a:gd name="T29" fmla="*/ 755 h 793"/>
                <a:gd name="T30" fmla="*/ 225 w 1210"/>
                <a:gd name="T31" fmla="*/ 793 h 793"/>
                <a:gd name="T32" fmla="*/ 0 w 1210"/>
                <a:gd name="T33" fmla="*/ 548 h 793"/>
                <a:gd name="T34" fmla="*/ 227 w 1210"/>
                <a:gd name="T35" fmla="*/ 303 h 793"/>
                <a:gd name="T36" fmla="*/ 548 w 1210"/>
                <a:gd name="T37" fmla="*/ 0 h 793"/>
                <a:gd name="T38" fmla="*/ 824 w 1210"/>
                <a:gd name="T39" fmla="*/ 151 h 793"/>
                <a:gd name="T40" fmla="*/ 832 w 1210"/>
                <a:gd name="T41" fmla="*/ 151 h 793"/>
                <a:gd name="T42" fmla="*/ 1020 w 1210"/>
                <a:gd name="T43" fmla="*/ 322 h 793"/>
                <a:gd name="T44" fmla="*/ 1210 w 1210"/>
                <a:gd name="T45" fmla="*/ 548 h 793"/>
                <a:gd name="T46" fmla="*/ 985 w 1210"/>
                <a:gd name="T47" fmla="*/ 79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0" h="793">
                  <a:moveTo>
                    <a:pt x="985" y="793"/>
                  </a:moveTo>
                  <a:cubicBezTo>
                    <a:pt x="982" y="755"/>
                    <a:pt x="982" y="755"/>
                    <a:pt x="982" y="755"/>
                  </a:cubicBezTo>
                  <a:cubicBezTo>
                    <a:pt x="1088" y="747"/>
                    <a:pt x="1172" y="656"/>
                    <a:pt x="1172" y="548"/>
                  </a:cubicBezTo>
                  <a:cubicBezTo>
                    <a:pt x="1172" y="440"/>
                    <a:pt x="1099" y="359"/>
                    <a:pt x="1002" y="359"/>
                  </a:cubicBezTo>
                  <a:cubicBezTo>
                    <a:pt x="983" y="359"/>
                    <a:pt x="983" y="359"/>
                    <a:pt x="983" y="359"/>
                  </a:cubicBezTo>
                  <a:cubicBezTo>
                    <a:pt x="983" y="340"/>
                    <a:pt x="983" y="340"/>
                    <a:pt x="983" y="340"/>
                  </a:cubicBezTo>
                  <a:cubicBezTo>
                    <a:pt x="983" y="267"/>
                    <a:pt x="943" y="189"/>
                    <a:pt x="832" y="189"/>
                  </a:cubicBezTo>
                  <a:cubicBezTo>
                    <a:pt x="802" y="189"/>
                    <a:pt x="802" y="189"/>
                    <a:pt x="802" y="189"/>
                  </a:cubicBezTo>
                  <a:cubicBezTo>
                    <a:pt x="796" y="179"/>
                    <a:pt x="796" y="179"/>
                    <a:pt x="796" y="179"/>
                  </a:cubicBezTo>
                  <a:cubicBezTo>
                    <a:pt x="747" y="90"/>
                    <a:pt x="654" y="37"/>
                    <a:pt x="548" y="37"/>
                  </a:cubicBezTo>
                  <a:cubicBezTo>
                    <a:pt x="392" y="37"/>
                    <a:pt x="264" y="165"/>
                    <a:pt x="264" y="321"/>
                  </a:cubicBezTo>
                  <a:cubicBezTo>
                    <a:pt x="264" y="340"/>
                    <a:pt x="264" y="340"/>
                    <a:pt x="264" y="340"/>
                  </a:cubicBezTo>
                  <a:cubicBezTo>
                    <a:pt x="245" y="340"/>
                    <a:pt x="245" y="340"/>
                    <a:pt x="245" y="340"/>
                  </a:cubicBezTo>
                  <a:cubicBezTo>
                    <a:pt x="131" y="340"/>
                    <a:pt x="37" y="433"/>
                    <a:pt x="37" y="548"/>
                  </a:cubicBezTo>
                  <a:cubicBezTo>
                    <a:pt x="37" y="656"/>
                    <a:pt x="121" y="747"/>
                    <a:pt x="228" y="755"/>
                  </a:cubicBezTo>
                  <a:cubicBezTo>
                    <a:pt x="225" y="793"/>
                    <a:pt x="225" y="793"/>
                    <a:pt x="225" y="793"/>
                  </a:cubicBezTo>
                  <a:cubicBezTo>
                    <a:pt x="99" y="783"/>
                    <a:pt x="0" y="675"/>
                    <a:pt x="0" y="548"/>
                  </a:cubicBezTo>
                  <a:cubicBezTo>
                    <a:pt x="0" y="419"/>
                    <a:pt x="100" y="312"/>
                    <a:pt x="227" y="303"/>
                  </a:cubicBezTo>
                  <a:cubicBezTo>
                    <a:pt x="237" y="134"/>
                    <a:pt x="377" y="0"/>
                    <a:pt x="548" y="0"/>
                  </a:cubicBezTo>
                  <a:cubicBezTo>
                    <a:pt x="664" y="0"/>
                    <a:pt x="767" y="56"/>
                    <a:pt x="824" y="151"/>
                  </a:cubicBezTo>
                  <a:cubicBezTo>
                    <a:pt x="832" y="151"/>
                    <a:pt x="832" y="151"/>
                    <a:pt x="832" y="151"/>
                  </a:cubicBezTo>
                  <a:cubicBezTo>
                    <a:pt x="940" y="151"/>
                    <a:pt x="1013" y="217"/>
                    <a:pt x="1020" y="322"/>
                  </a:cubicBezTo>
                  <a:cubicBezTo>
                    <a:pt x="1130" y="331"/>
                    <a:pt x="1210" y="425"/>
                    <a:pt x="1210" y="548"/>
                  </a:cubicBezTo>
                  <a:cubicBezTo>
                    <a:pt x="1210" y="675"/>
                    <a:pt x="1111" y="783"/>
                    <a:pt x="985" y="7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1F82E36D-B2CB-4D0C-9260-FEB9465E486D}"/>
              </a:ext>
            </a:extLst>
          </p:cNvPr>
          <p:cNvGrpSpPr/>
          <p:nvPr/>
        </p:nvGrpSpPr>
        <p:grpSpPr>
          <a:xfrm>
            <a:off x="5011441" y="2693240"/>
            <a:ext cx="2094928" cy="2090589"/>
            <a:chOff x="11236325" y="3216275"/>
            <a:chExt cx="498475" cy="498475"/>
          </a:xfrm>
          <a:solidFill>
            <a:schemeClr val="tx1"/>
          </a:solidFill>
        </p:grpSpPr>
        <p:sp>
          <p:nvSpPr>
            <p:cNvPr id="21" name="Freeform 563">
              <a:extLst>
                <a:ext uri="{FF2B5EF4-FFF2-40B4-BE49-F238E27FC236}">
                  <a16:creationId xmlns:a16="http://schemas.microsoft.com/office/drawing/2014/main" id="{CEF2041B-48BE-46EB-870A-0B18EBBF2CDF}"/>
                </a:ext>
              </a:extLst>
            </p:cNvPr>
            <p:cNvSpPr>
              <a:spLocks noEditPoints="1"/>
            </p:cNvSpPr>
            <p:nvPr/>
          </p:nvSpPr>
          <p:spPr bwMode="auto">
            <a:xfrm>
              <a:off x="11236325" y="3216275"/>
              <a:ext cx="498475" cy="498475"/>
            </a:xfrm>
            <a:custGeom>
              <a:avLst/>
              <a:gdLst>
                <a:gd name="T0" fmla="*/ 1162 w 1426"/>
                <a:gd name="T1" fmla="*/ 449 h 1426"/>
                <a:gd name="T2" fmla="*/ 1093 w 1426"/>
                <a:gd name="T3" fmla="*/ 586 h 1426"/>
                <a:gd name="T4" fmla="*/ 840 w 1426"/>
                <a:gd name="T5" fmla="*/ 263 h 1426"/>
                <a:gd name="T6" fmla="*/ 713 w 1426"/>
                <a:gd name="T7" fmla="*/ 0 h 1426"/>
                <a:gd name="T8" fmla="*/ 586 w 1426"/>
                <a:gd name="T9" fmla="*/ 263 h 1426"/>
                <a:gd name="T10" fmla="*/ 333 w 1426"/>
                <a:gd name="T11" fmla="*/ 586 h 1426"/>
                <a:gd name="T12" fmla="*/ 264 w 1426"/>
                <a:gd name="T13" fmla="*/ 449 h 1426"/>
                <a:gd name="T14" fmla="*/ 264 w 1426"/>
                <a:gd name="T15" fmla="*/ 977 h 1426"/>
                <a:gd name="T16" fmla="*/ 333 w 1426"/>
                <a:gd name="T17" fmla="*/ 840 h 1426"/>
                <a:gd name="T18" fmla="*/ 586 w 1426"/>
                <a:gd name="T19" fmla="*/ 1163 h 1426"/>
                <a:gd name="T20" fmla="*/ 713 w 1426"/>
                <a:gd name="T21" fmla="*/ 1426 h 1426"/>
                <a:gd name="T22" fmla="*/ 840 w 1426"/>
                <a:gd name="T23" fmla="*/ 1163 h 1426"/>
                <a:gd name="T24" fmla="*/ 1093 w 1426"/>
                <a:gd name="T25" fmla="*/ 840 h 1426"/>
                <a:gd name="T26" fmla="*/ 1162 w 1426"/>
                <a:gd name="T27" fmla="*/ 977 h 1426"/>
                <a:gd name="T28" fmla="*/ 1045 w 1426"/>
                <a:gd name="T29" fmla="*/ 586 h 1426"/>
                <a:gd name="T30" fmla="*/ 840 w 1426"/>
                <a:gd name="T31" fmla="*/ 381 h 1426"/>
                <a:gd name="T32" fmla="*/ 586 w 1426"/>
                <a:gd name="T33" fmla="*/ 381 h 1426"/>
                <a:gd name="T34" fmla="*/ 381 w 1426"/>
                <a:gd name="T35" fmla="*/ 586 h 1426"/>
                <a:gd name="T36" fmla="*/ 381 w 1426"/>
                <a:gd name="T37" fmla="*/ 840 h 1426"/>
                <a:gd name="T38" fmla="*/ 586 w 1426"/>
                <a:gd name="T39" fmla="*/ 1045 h 1426"/>
                <a:gd name="T40" fmla="*/ 840 w 1426"/>
                <a:gd name="T41" fmla="*/ 1045 h 1426"/>
                <a:gd name="T42" fmla="*/ 1045 w 1426"/>
                <a:gd name="T43" fmla="*/ 840 h 1426"/>
                <a:gd name="T44" fmla="*/ 795 w 1426"/>
                <a:gd name="T45" fmla="*/ 795 h 1426"/>
                <a:gd name="T46" fmla="*/ 867 w 1426"/>
                <a:gd name="T47" fmla="*/ 1208 h 1426"/>
                <a:gd name="T48" fmla="*/ 559 w 1426"/>
                <a:gd name="T49" fmla="*/ 1208 h 1426"/>
                <a:gd name="T50" fmla="*/ 631 w 1426"/>
                <a:gd name="T51" fmla="*/ 795 h 1426"/>
                <a:gd name="T52" fmla="*/ 218 w 1426"/>
                <a:gd name="T53" fmla="*/ 867 h 1426"/>
                <a:gd name="T54" fmla="*/ 218 w 1426"/>
                <a:gd name="T55" fmla="*/ 559 h 1426"/>
                <a:gd name="T56" fmla="*/ 631 w 1426"/>
                <a:gd name="T57" fmla="*/ 631 h 1426"/>
                <a:gd name="T58" fmla="*/ 559 w 1426"/>
                <a:gd name="T59" fmla="*/ 218 h 1426"/>
                <a:gd name="T60" fmla="*/ 867 w 1426"/>
                <a:gd name="T61" fmla="*/ 218 h 1426"/>
                <a:gd name="T62" fmla="*/ 795 w 1426"/>
                <a:gd name="T63" fmla="*/ 631 h 1426"/>
                <a:gd name="T64" fmla="*/ 1208 w 1426"/>
                <a:gd name="T65" fmla="*/ 559 h 1426"/>
                <a:gd name="T66" fmla="*/ 1208 w 1426"/>
                <a:gd name="T67" fmla="*/ 867 h 1426"/>
                <a:gd name="T68" fmla="*/ 795 w 1426"/>
                <a:gd name="T69" fmla="*/ 795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6" h="1426">
                  <a:moveTo>
                    <a:pt x="1426" y="713"/>
                  </a:moveTo>
                  <a:cubicBezTo>
                    <a:pt x="1162" y="449"/>
                    <a:pt x="1162" y="449"/>
                    <a:pt x="1162" y="449"/>
                  </a:cubicBezTo>
                  <a:cubicBezTo>
                    <a:pt x="1162" y="586"/>
                    <a:pt x="1162" y="586"/>
                    <a:pt x="1162" y="586"/>
                  </a:cubicBezTo>
                  <a:cubicBezTo>
                    <a:pt x="1093" y="586"/>
                    <a:pt x="1093" y="586"/>
                    <a:pt x="1093" y="586"/>
                  </a:cubicBezTo>
                  <a:cubicBezTo>
                    <a:pt x="1053" y="467"/>
                    <a:pt x="959" y="373"/>
                    <a:pt x="840" y="333"/>
                  </a:cubicBezTo>
                  <a:cubicBezTo>
                    <a:pt x="840" y="263"/>
                    <a:pt x="840" y="263"/>
                    <a:pt x="840" y="263"/>
                  </a:cubicBezTo>
                  <a:cubicBezTo>
                    <a:pt x="977" y="263"/>
                    <a:pt x="977" y="263"/>
                    <a:pt x="977" y="263"/>
                  </a:cubicBezTo>
                  <a:cubicBezTo>
                    <a:pt x="713" y="0"/>
                    <a:pt x="713" y="0"/>
                    <a:pt x="713" y="0"/>
                  </a:cubicBezTo>
                  <a:cubicBezTo>
                    <a:pt x="449" y="263"/>
                    <a:pt x="449" y="263"/>
                    <a:pt x="449" y="263"/>
                  </a:cubicBezTo>
                  <a:cubicBezTo>
                    <a:pt x="586" y="263"/>
                    <a:pt x="586" y="263"/>
                    <a:pt x="586" y="263"/>
                  </a:cubicBezTo>
                  <a:cubicBezTo>
                    <a:pt x="586" y="333"/>
                    <a:pt x="586" y="333"/>
                    <a:pt x="586" y="333"/>
                  </a:cubicBezTo>
                  <a:cubicBezTo>
                    <a:pt x="467" y="373"/>
                    <a:pt x="373" y="467"/>
                    <a:pt x="333" y="586"/>
                  </a:cubicBezTo>
                  <a:cubicBezTo>
                    <a:pt x="264" y="586"/>
                    <a:pt x="264" y="586"/>
                    <a:pt x="264" y="586"/>
                  </a:cubicBezTo>
                  <a:cubicBezTo>
                    <a:pt x="264" y="449"/>
                    <a:pt x="264" y="449"/>
                    <a:pt x="264" y="449"/>
                  </a:cubicBezTo>
                  <a:cubicBezTo>
                    <a:pt x="0" y="713"/>
                    <a:pt x="0" y="713"/>
                    <a:pt x="0" y="713"/>
                  </a:cubicBezTo>
                  <a:cubicBezTo>
                    <a:pt x="264" y="977"/>
                    <a:pt x="264" y="977"/>
                    <a:pt x="264" y="977"/>
                  </a:cubicBezTo>
                  <a:cubicBezTo>
                    <a:pt x="264" y="840"/>
                    <a:pt x="264" y="840"/>
                    <a:pt x="264" y="840"/>
                  </a:cubicBezTo>
                  <a:cubicBezTo>
                    <a:pt x="333" y="840"/>
                    <a:pt x="333" y="840"/>
                    <a:pt x="333" y="840"/>
                  </a:cubicBezTo>
                  <a:cubicBezTo>
                    <a:pt x="373" y="958"/>
                    <a:pt x="467" y="1053"/>
                    <a:pt x="586" y="1093"/>
                  </a:cubicBezTo>
                  <a:cubicBezTo>
                    <a:pt x="586" y="1163"/>
                    <a:pt x="586" y="1163"/>
                    <a:pt x="586" y="1163"/>
                  </a:cubicBezTo>
                  <a:cubicBezTo>
                    <a:pt x="449" y="1163"/>
                    <a:pt x="449" y="1163"/>
                    <a:pt x="449" y="1163"/>
                  </a:cubicBezTo>
                  <a:cubicBezTo>
                    <a:pt x="713" y="1426"/>
                    <a:pt x="713" y="1426"/>
                    <a:pt x="713" y="1426"/>
                  </a:cubicBezTo>
                  <a:cubicBezTo>
                    <a:pt x="977" y="1163"/>
                    <a:pt x="977" y="1163"/>
                    <a:pt x="977" y="1163"/>
                  </a:cubicBezTo>
                  <a:cubicBezTo>
                    <a:pt x="840" y="1163"/>
                    <a:pt x="840" y="1163"/>
                    <a:pt x="840" y="1163"/>
                  </a:cubicBezTo>
                  <a:cubicBezTo>
                    <a:pt x="840" y="1093"/>
                    <a:pt x="840" y="1093"/>
                    <a:pt x="840" y="1093"/>
                  </a:cubicBezTo>
                  <a:cubicBezTo>
                    <a:pt x="959" y="1053"/>
                    <a:pt x="1053" y="958"/>
                    <a:pt x="1093" y="840"/>
                  </a:cubicBezTo>
                  <a:cubicBezTo>
                    <a:pt x="1162" y="840"/>
                    <a:pt x="1162" y="840"/>
                    <a:pt x="1162" y="840"/>
                  </a:cubicBezTo>
                  <a:cubicBezTo>
                    <a:pt x="1162" y="977"/>
                    <a:pt x="1162" y="977"/>
                    <a:pt x="1162" y="977"/>
                  </a:cubicBezTo>
                  <a:lnTo>
                    <a:pt x="1426" y="713"/>
                  </a:lnTo>
                  <a:close/>
                  <a:moveTo>
                    <a:pt x="1045" y="586"/>
                  </a:moveTo>
                  <a:cubicBezTo>
                    <a:pt x="840" y="586"/>
                    <a:pt x="840" y="586"/>
                    <a:pt x="840" y="586"/>
                  </a:cubicBezTo>
                  <a:cubicBezTo>
                    <a:pt x="840" y="381"/>
                    <a:pt x="840" y="381"/>
                    <a:pt x="840" y="381"/>
                  </a:cubicBezTo>
                  <a:cubicBezTo>
                    <a:pt x="934" y="417"/>
                    <a:pt x="1009" y="492"/>
                    <a:pt x="1045" y="586"/>
                  </a:cubicBezTo>
                  <a:close/>
                  <a:moveTo>
                    <a:pt x="586" y="381"/>
                  </a:moveTo>
                  <a:cubicBezTo>
                    <a:pt x="586" y="586"/>
                    <a:pt x="586" y="586"/>
                    <a:pt x="586" y="586"/>
                  </a:cubicBezTo>
                  <a:cubicBezTo>
                    <a:pt x="381" y="586"/>
                    <a:pt x="381" y="586"/>
                    <a:pt x="381" y="586"/>
                  </a:cubicBezTo>
                  <a:cubicBezTo>
                    <a:pt x="417" y="492"/>
                    <a:pt x="492" y="417"/>
                    <a:pt x="586" y="381"/>
                  </a:cubicBezTo>
                  <a:close/>
                  <a:moveTo>
                    <a:pt x="381" y="840"/>
                  </a:moveTo>
                  <a:cubicBezTo>
                    <a:pt x="586" y="840"/>
                    <a:pt x="586" y="840"/>
                    <a:pt x="586" y="840"/>
                  </a:cubicBezTo>
                  <a:cubicBezTo>
                    <a:pt x="586" y="1045"/>
                    <a:pt x="586" y="1045"/>
                    <a:pt x="586" y="1045"/>
                  </a:cubicBezTo>
                  <a:cubicBezTo>
                    <a:pt x="492" y="1009"/>
                    <a:pt x="417" y="934"/>
                    <a:pt x="381" y="840"/>
                  </a:cubicBezTo>
                  <a:close/>
                  <a:moveTo>
                    <a:pt x="840" y="1045"/>
                  </a:moveTo>
                  <a:cubicBezTo>
                    <a:pt x="840" y="840"/>
                    <a:pt x="840" y="840"/>
                    <a:pt x="840" y="840"/>
                  </a:cubicBezTo>
                  <a:cubicBezTo>
                    <a:pt x="1045" y="840"/>
                    <a:pt x="1045" y="840"/>
                    <a:pt x="1045" y="840"/>
                  </a:cubicBezTo>
                  <a:cubicBezTo>
                    <a:pt x="1009" y="934"/>
                    <a:pt x="934" y="1009"/>
                    <a:pt x="840" y="1045"/>
                  </a:cubicBezTo>
                  <a:close/>
                  <a:moveTo>
                    <a:pt x="795" y="795"/>
                  </a:moveTo>
                  <a:cubicBezTo>
                    <a:pt x="795" y="1208"/>
                    <a:pt x="795" y="1208"/>
                    <a:pt x="795" y="1208"/>
                  </a:cubicBezTo>
                  <a:cubicBezTo>
                    <a:pt x="867" y="1208"/>
                    <a:pt x="867" y="1208"/>
                    <a:pt x="867" y="1208"/>
                  </a:cubicBezTo>
                  <a:cubicBezTo>
                    <a:pt x="713" y="1362"/>
                    <a:pt x="713" y="1362"/>
                    <a:pt x="713" y="1362"/>
                  </a:cubicBezTo>
                  <a:cubicBezTo>
                    <a:pt x="559" y="1208"/>
                    <a:pt x="559" y="1208"/>
                    <a:pt x="559" y="1208"/>
                  </a:cubicBezTo>
                  <a:cubicBezTo>
                    <a:pt x="631" y="1208"/>
                    <a:pt x="631" y="1208"/>
                    <a:pt x="631" y="1208"/>
                  </a:cubicBezTo>
                  <a:cubicBezTo>
                    <a:pt x="631" y="795"/>
                    <a:pt x="631" y="795"/>
                    <a:pt x="631" y="795"/>
                  </a:cubicBezTo>
                  <a:cubicBezTo>
                    <a:pt x="218" y="795"/>
                    <a:pt x="218" y="795"/>
                    <a:pt x="218" y="795"/>
                  </a:cubicBezTo>
                  <a:cubicBezTo>
                    <a:pt x="218" y="867"/>
                    <a:pt x="218" y="867"/>
                    <a:pt x="218" y="867"/>
                  </a:cubicBezTo>
                  <a:cubicBezTo>
                    <a:pt x="64" y="713"/>
                    <a:pt x="64" y="713"/>
                    <a:pt x="64" y="713"/>
                  </a:cubicBezTo>
                  <a:cubicBezTo>
                    <a:pt x="218" y="559"/>
                    <a:pt x="218" y="559"/>
                    <a:pt x="218" y="559"/>
                  </a:cubicBezTo>
                  <a:cubicBezTo>
                    <a:pt x="218" y="631"/>
                    <a:pt x="218" y="631"/>
                    <a:pt x="218" y="631"/>
                  </a:cubicBezTo>
                  <a:cubicBezTo>
                    <a:pt x="631" y="631"/>
                    <a:pt x="631" y="631"/>
                    <a:pt x="631" y="631"/>
                  </a:cubicBezTo>
                  <a:cubicBezTo>
                    <a:pt x="631" y="218"/>
                    <a:pt x="631" y="218"/>
                    <a:pt x="631" y="218"/>
                  </a:cubicBezTo>
                  <a:cubicBezTo>
                    <a:pt x="559" y="218"/>
                    <a:pt x="559" y="218"/>
                    <a:pt x="559" y="218"/>
                  </a:cubicBezTo>
                  <a:cubicBezTo>
                    <a:pt x="713" y="64"/>
                    <a:pt x="713" y="64"/>
                    <a:pt x="713" y="64"/>
                  </a:cubicBezTo>
                  <a:cubicBezTo>
                    <a:pt x="867" y="218"/>
                    <a:pt x="867" y="218"/>
                    <a:pt x="867" y="218"/>
                  </a:cubicBezTo>
                  <a:cubicBezTo>
                    <a:pt x="795" y="218"/>
                    <a:pt x="795" y="218"/>
                    <a:pt x="795" y="218"/>
                  </a:cubicBezTo>
                  <a:cubicBezTo>
                    <a:pt x="795" y="631"/>
                    <a:pt x="795" y="631"/>
                    <a:pt x="795" y="631"/>
                  </a:cubicBezTo>
                  <a:cubicBezTo>
                    <a:pt x="1208" y="631"/>
                    <a:pt x="1208" y="631"/>
                    <a:pt x="1208" y="631"/>
                  </a:cubicBezTo>
                  <a:cubicBezTo>
                    <a:pt x="1208" y="559"/>
                    <a:pt x="1208" y="559"/>
                    <a:pt x="1208" y="559"/>
                  </a:cubicBezTo>
                  <a:cubicBezTo>
                    <a:pt x="1362" y="713"/>
                    <a:pt x="1362" y="713"/>
                    <a:pt x="1362" y="713"/>
                  </a:cubicBezTo>
                  <a:cubicBezTo>
                    <a:pt x="1208" y="867"/>
                    <a:pt x="1208" y="867"/>
                    <a:pt x="1208" y="867"/>
                  </a:cubicBezTo>
                  <a:cubicBezTo>
                    <a:pt x="1208" y="795"/>
                    <a:pt x="1208" y="795"/>
                    <a:pt x="1208" y="795"/>
                  </a:cubicBezTo>
                  <a:lnTo>
                    <a:pt x="795" y="7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564">
              <a:extLst>
                <a:ext uri="{FF2B5EF4-FFF2-40B4-BE49-F238E27FC236}">
                  <a16:creationId xmlns:a16="http://schemas.microsoft.com/office/drawing/2014/main" id="{52560B02-83BE-44A0-A07D-9CC58541DEA1}"/>
                </a:ext>
              </a:extLst>
            </p:cNvPr>
            <p:cNvSpPr>
              <a:spLocks noChangeArrowheads="1"/>
            </p:cNvSpPr>
            <p:nvPr/>
          </p:nvSpPr>
          <p:spPr bwMode="auto">
            <a:xfrm>
              <a:off x="11477625" y="3419475"/>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565">
              <a:extLst>
                <a:ext uri="{FF2B5EF4-FFF2-40B4-BE49-F238E27FC236}">
                  <a16:creationId xmlns:a16="http://schemas.microsoft.com/office/drawing/2014/main" id="{C4CDF735-FA3F-4017-B75C-ADE81E79C9D3}"/>
                </a:ext>
              </a:extLst>
            </p:cNvPr>
            <p:cNvSpPr>
              <a:spLocks noChangeArrowheads="1"/>
            </p:cNvSpPr>
            <p:nvPr/>
          </p:nvSpPr>
          <p:spPr bwMode="auto">
            <a:xfrm>
              <a:off x="11477625" y="3382963"/>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566">
              <a:extLst>
                <a:ext uri="{FF2B5EF4-FFF2-40B4-BE49-F238E27FC236}">
                  <a16:creationId xmlns:a16="http://schemas.microsoft.com/office/drawing/2014/main" id="{F886CB15-6EA1-4C48-BF4D-E64A89A62C0E}"/>
                </a:ext>
              </a:extLst>
            </p:cNvPr>
            <p:cNvSpPr>
              <a:spLocks noChangeArrowheads="1"/>
            </p:cNvSpPr>
            <p:nvPr/>
          </p:nvSpPr>
          <p:spPr bwMode="auto">
            <a:xfrm>
              <a:off x="11477625" y="3346450"/>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567">
              <a:extLst>
                <a:ext uri="{FF2B5EF4-FFF2-40B4-BE49-F238E27FC236}">
                  <a16:creationId xmlns:a16="http://schemas.microsoft.com/office/drawing/2014/main" id="{28F26CB7-DFB7-4A42-BD9F-DC5517E99BAC}"/>
                </a:ext>
              </a:extLst>
            </p:cNvPr>
            <p:cNvSpPr>
              <a:spLocks noChangeArrowheads="1"/>
            </p:cNvSpPr>
            <p:nvPr/>
          </p:nvSpPr>
          <p:spPr bwMode="auto">
            <a:xfrm>
              <a:off x="11477625" y="3492500"/>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68">
              <a:extLst>
                <a:ext uri="{FF2B5EF4-FFF2-40B4-BE49-F238E27FC236}">
                  <a16:creationId xmlns:a16="http://schemas.microsoft.com/office/drawing/2014/main" id="{0EC51BFB-B1C3-490D-98E6-57AB63705AFA}"/>
                </a:ext>
              </a:extLst>
            </p:cNvPr>
            <p:cNvSpPr>
              <a:spLocks noChangeArrowheads="1"/>
            </p:cNvSpPr>
            <p:nvPr/>
          </p:nvSpPr>
          <p:spPr bwMode="auto">
            <a:xfrm>
              <a:off x="11477625" y="3529013"/>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569">
              <a:extLst>
                <a:ext uri="{FF2B5EF4-FFF2-40B4-BE49-F238E27FC236}">
                  <a16:creationId xmlns:a16="http://schemas.microsoft.com/office/drawing/2014/main" id="{858D57DD-4A75-4024-8AB5-962141B795D8}"/>
                </a:ext>
              </a:extLst>
            </p:cNvPr>
            <p:cNvSpPr>
              <a:spLocks noChangeArrowheads="1"/>
            </p:cNvSpPr>
            <p:nvPr/>
          </p:nvSpPr>
          <p:spPr bwMode="auto">
            <a:xfrm>
              <a:off x="11477625" y="3565525"/>
              <a:ext cx="158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70">
              <a:extLst>
                <a:ext uri="{FF2B5EF4-FFF2-40B4-BE49-F238E27FC236}">
                  <a16:creationId xmlns:a16="http://schemas.microsoft.com/office/drawing/2014/main" id="{BA14B1DC-CA8E-4B1C-8DEF-D8F61F4E2573}"/>
                </a:ext>
              </a:extLst>
            </p:cNvPr>
            <p:cNvSpPr>
              <a:spLocks noChangeArrowheads="1"/>
            </p:cNvSpPr>
            <p:nvPr/>
          </p:nvSpPr>
          <p:spPr bwMode="auto">
            <a:xfrm>
              <a:off x="11439525"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571">
              <a:extLst>
                <a:ext uri="{FF2B5EF4-FFF2-40B4-BE49-F238E27FC236}">
                  <a16:creationId xmlns:a16="http://schemas.microsoft.com/office/drawing/2014/main" id="{A4DFC95E-94C7-49BA-842F-25D46E4B2B3A}"/>
                </a:ext>
              </a:extLst>
            </p:cNvPr>
            <p:cNvSpPr>
              <a:spLocks noChangeArrowheads="1"/>
            </p:cNvSpPr>
            <p:nvPr/>
          </p:nvSpPr>
          <p:spPr bwMode="auto">
            <a:xfrm>
              <a:off x="11403013"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572">
              <a:extLst>
                <a:ext uri="{FF2B5EF4-FFF2-40B4-BE49-F238E27FC236}">
                  <a16:creationId xmlns:a16="http://schemas.microsoft.com/office/drawing/2014/main" id="{3DD06582-75A7-4F49-B95E-E2BA2E97D18A}"/>
                </a:ext>
              </a:extLst>
            </p:cNvPr>
            <p:cNvSpPr>
              <a:spLocks noChangeArrowheads="1"/>
            </p:cNvSpPr>
            <p:nvPr/>
          </p:nvSpPr>
          <p:spPr bwMode="auto">
            <a:xfrm>
              <a:off x="11366500"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573">
              <a:extLst>
                <a:ext uri="{FF2B5EF4-FFF2-40B4-BE49-F238E27FC236}">
                  <a16:creationId xmlns:a16="http://schemas.microsoft.com/office/drawing/2014/main" id="{5EA701E1-920E-45A2-B0FF-161B327C61FA}"/>
                </a:ext>
              </a:extLst>
            </p:cNvPr>
            <p:cNvSpPr>
              <a:spLocks noChangeArrowheads="1"/>
            </p:cNvSpPr>
            <p:nvPr/>
          </p:nvSpPr>
          <p:spPr bwMode="auto">
            <a:xfrm>
              <a:off x="11512550"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574">
              <a:extLst>
                <a:ext uri="{FF2B5EF4-FFF2-40B4-BE49-F238E27FC236}">
                  <a16:creationId xmlns:a16="http://schemas.microsoft.com/office/drawing/2014/main" id="{5FE53777-1BB4-4C8B-B442-A4F1FC3C8293}"/>
                </a:ext>
              </a:extLst>
            </p:cNvPr>
            <p:cNvSpPr>
              <a:spLocks noChangeArrowheads="1"/>
            </p:cNvSpPr>
            <p:nvPr/>
          </p:nvSpPr>
          <p:spPr bwMode="auto">
            <a:xfrm>
              <a:off x="11549063"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575">
              <a:extLst>
                <a:ext uri="{FF2B5EF4-FFF2-40B4-BE49-F238E27FC236}">
                  <a16:creationId xmlns:a16="http://schemas.microsoft.com/office/drawing/2014/main" id="{886DA6F1-F2C0-4D2F-BDEB-CF274951535F}"/>
                </a:ext>
              </a:extLst>
            </p:cNvPr>
            <p:cNvSpPr>
              <a:spLocks noChangeArrowheads="1"/>
            </p:cNvSpPr>
            <p:nvPr/>
          </p:nvSpPr>
          <p:spPr bwMode="auto">
            <a:xfrm>
              <a:off x="11585575" y="3457575"/>
              <a:ext cx="190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3373E4AB-B0BE-4CAE-A461-DBC2221DA722}"/>
              </a:ext>
            </a:extLst>
          </p:cNvPr>
          <p:cNvGrpSpPr/>
          <p:nvPr/>
        </p:nvGrpSpPr>
        <p:grpSpPr>
          <a:xfrm>
            <a:off x="8635687" y="2693240"/>
            <a:ext cx="2388795" cy="2081752"/>
            <a:chOff x="6869113" y="5653088"/>
            <a:chExt cx="527050" cy="527051"/>
          </a:xfrm>
          <a:solidFill>
            <a:schemeClr val="tx1"/>
          </a:solidFill>
        </p:grpSpPr>
        <p:sp>
          <p:nvSpPr>
            <p:cNvPr id="35" name="Freeform 1991">
              <a:extLst>
                <a:ext uri="{FF2B5EF4-FFF2-40B4-BE49-F238E27FC236}">
                  <a16:creationId xmlns:a16="http://schemas.microsoft.com/office/drawing/2014/main" id="{652B8184-3403-4169-87BE-7AF3316666D0}"/>
                </a:ext>
              </a:extLst>
            </p:cNvPr>
            <p:cNvSpPr>
              <a:spLocks noEditPoints="1"/>
            </p:cNvSpPr>
            <p:nvPr/>
          </p:nvSpPr>
          <p:spPr bwMode="auto">
            <a:xfrm>
              <a:off x="6945313" y="5729288"/>
              <a:ext cx="374650" cy="374650"/>
            </a:xfrm>
            <a:custGeom>
              <a:avLst/>
              <a:gdLst>
                <a:gd name="T0" fmla="*/ 0 w 1016"/>
                <a:gd name="T1" fmla="*/ 508 h 1016"/>
                <a:gd name="T2" fmla="*/ 1016 w 1016"/>
                <a:gd name="T3" fmla="*/ 508 h 1016"/>
                <a:gd name="T4" fmla="*/ 534 w 1016"/>
                <a:gd name="T5" fmla="*/ 292 h 1016"/>
                <a:gd name="T6" fmla="*/ 723 w 1016"/>
                <a:gd name="T7" fmla="*/ 482 h 1016"/>
                <a:gd name="T8" fmla="*/ 534 w 1016"/>
                <a:gd name="T9" fmla="*/ 292 h 1016"/>
                <a:gd name="T10" fmla="*/ 534 w 1016"/>
                <a:gd name="T11" fmla="*/ 55 h 1016"/>
                <a:gd name="T12" fmla="*/ 534 w 1016"/>
                <a:gd name="T13" fmla="*/ 241 h 1016"/>
                <a:gd name="T14" fmla="*/ 482 w 1016"/>
                <a:gd name="T15" fmla="*/ 241 h 1016"/>
                <a:gd name="T16" fmla="*/ 482 w 1016"/>
                <a:gd name="T17" fmla="*/ 55 h 1016"/>
                <a:gd name="T18" fmla="*/ 482 w 1016"/>
                <a:gd name="T19" fmla="*/ 482 h 1016"/>
                <a:gd name="T20" fmla="*/ 323 w 1016"/>
                <a:gd name="T21" fmla="*/ 279 h 1016"/>
                <a:gd name="T22" fmla="*/ 241 w 1016"/>
                <a:gd name="T23" fmla="*/ 482 h 1016"/>
                <a:gd name="T24" fmla="*/ 141 w 1016"/>
                <a:gd name="T25" fmla="*/ 237 h 1016"/>
                <a:gd name="T26" fmla="*/ 241 w 1016"/>
                <a:gd name="T27" fmla="*/ 482 h 1016"/>
                <a:gd name="T28" fmla="*/ 271 w 1016"/>
                <a:gd name="T29" fmla="*/ 746 h 1016"/>
                <a:gd name="T30" fmla="*/ 52 w 1016"/>
                <a:gd name="T31" fmla="*/ 534 h 1016"/>
                <a:gd name="T32" fmla="*/ 293 w 1016"/>
                <a:gd name="T33" fmla="*/ 534 h 1016"/>
                <a:gd name="T34" fmla="*/ 482 w 1016"/>
                <a:gd name="T35" fmla="*/ 724 h 1016"/>
                <a:gd name="T36" fmla="*/ 293 w 1016"/>
                <a:gd name="T37" fmla="*/ 534 h 1016"/>
                <a:gd name="T38" fmla="*/ 482 w 1016"/>
                <a:gd name="T39" fmla="*/ 961 h 1016"/>
                <a:gd name="T40" fmla="*/ 482 w 1016"/>
                <a:gd name="T41" fmla="*/ 775 h 1016"/>
                <a:gd name="T42" fmla="*/ 534 w 1016"/>
                <a:gd name="T43" fmla="*/ 775 h 1016"/>
                <a:gd name="T44" fmla="*/ 534 w 1016"/>
                <a:gd name="T45" fmla="*/ 961 h 1016"/>
                <a:gd name="T46" fmla="*/ 534 w 1016"/>
                <a:gd name="T47" fmla="*/ 534 h 1016"/>
                <a:gd name="T48" fmla="*/ 693 w 1016"/>
                <a:gd name="T49" fmla="*/ 737 h 1016"/>
                <a:gd name="T50" fmla="*/ 775 w 1016"/>
                <a:gd name="T51" fmla="*/ 534 h 1016"/>
                <a:gd name="T52" fmla="*/ 875 w 1016"/>
                <a:gd name="T53" fmla="*/ 779 h 1016"/>
                <a:gd name="T54" fmla="*/ 775 w 1016"/>
                <a:gd name="T55" fmla="*/ 534 h 1016"/>
                <a:gd name="T56" fmla="*/ 745 w 1016"/>
                <a:gd name="T57" fmla="*/ 270 h 1016"/>
                <a:gd name="T58" fmla="*/ 964 w 1016"/>
                <a:gd name="T59" fmla="*/ 482 h 1016"/>
                <a:gd name="T60" fmla="*/ 839 w 1016"/>
                <a:gd name="T61" fmla="*/ 194 h 1016"/>
                <a:gd name="T62" fmla="*/ 648 w 1016"/>
                <a:gd name="T63" fmla="*/ 74 h 1016"/>
                <a:gd name="T64" fmla="*/ 368 w 1016"/>
                <a:gd name="T65" fmla="*/ 74 h 1016"/>
                <a:gd name="T66" fmla="*/ 177 w 1016"/>
                <a:gd name="T67" fmla="*/ 194 h 1016"/>
                <a:gd name="T68" fmla="*/ 177 w 1016"/>
                <a:gd name="T69" fmla="*/ 822 h 1016"/>
                <a:gd name="T70" fmla="*/ 368 w 1016"/>
                <a:gd name="T71" fmla="*/ 942 h 1016"/>
                <a:gd name="T72" fmla="*/ 648 w 1016"/>
                <a:gd name="T73" fmla="*/ 942 h 1016"/>
                <a:gd name="T74" fmla="*/ 839 w 1016"/>
                <a:gd name="T75" fmla="*/ 82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6" h="1016">
                  <a:moveTo>
                    <a:pt x="508" y="0"/>
                  </a:moveTo>
                  <a:cubicBezTo>
                    <a:pt x="228" y="0"/>
                    <a:pt x="0" y="228"/>
                    <a:pt x="0" y="508"/>
                  </a:cubicBezTo>
                  <a:cubicBezTo>
                    <a:pt x="0" y="788"/>
                    <a:pt x="228" y="1016"/>
                    <a:pt x="508" y="1016"/>
                  </a:cubicBezTo>
                  <a:cubicBezTo>
                    <a:pt x="788" y="1016"/>
                    <a:pt x="1016" y="788"/>
                    <a:pt x="1016" y="508"/>
                  </a:cubicBezTo>
                  <a:cubicBezTo>
                    <a:pt x="1016" y="228"/>
                    <a:pt x="788" y="0"/>
                    <a:pt x="508" y="0"/>
                  </a:cubicBezTo>
                  <a:close/>
                  <a:moveTo>
                    <a:pt x="534" y="292"/>
                  </a:moveTo>
                  <a:cubicBezTo>
                    <a:pt x="587" y="291"/>
                    <a:pt x="640" y="287"/>
                    <a:pt x="693" y="279"/>
                  </a:cubicBezTo>
                  <a:cubicBezTo>
                    <a:pt x="710" y="339"/>
                    <a:pt x="721" y="409"/>
                    <a:pt x="723" y="482"/>
                  </a:cubicBezTo>
                  <a:cubicBezTo>
                    <a:pt x="534" y="482"/>
                    <a:pt x="534" y="482"/>
                    <a:pt x="534" y="482"/>
                  </a:cubicBezTo>
                  <a:lnTo>
                    <a:pt x="534" y="292"/>
                  </a:lnTo>
                  <a:close/>
                  <a:moveTo>
                    <a:pt x="534" y="241"/>
                  </a:moveTo>
                  <a:cubicBezTo>
                    <a:pt x="534" y="55"/>
                    <a:pt x="534" y="55"/>
                    <a:pt x="534" y="55"/>
                  </a:cubicBezTo>
                  <a:cubicBezTo>
                    <a:pt x="591" y="70"/>
                    <a:pt x="642" y="136"/>
                    <a:pt x="677" y="229"/>
                  </a:cubicBezTo>
                  <a:cubicBezTo>
                    <a:pt x="630" y="236"/>
                    <a:pt x="582" y="240"/>
                    <a:pt x="534" y="241"/>
                  </a:cubicBezTo>
                  <a:close/>
                  <a:moveTo>
                    <a:pt x="482" y="55"/>
                  </a:moveTo>
                  <a:cubicBezTo>
                    <a:pt x="482" y="241"/>
                    <a:pt x="482" y="241"/>
                    <a:pt x="482" y="241"/>
                  </a:cubicBezTo>
                  <a:cubicBezTo>
                    <a:pt x="434" y="240"/>
                    <a:pt x="386" y="236"/>
                    <a:pt x="339" y="229"/>
                  </a:cubicBezTo>
                  <a:cubicBezTo>
                    <a:pt x="374" y="136"/>
                    <a:pt x="425" y="70"/>
                    <a:pt x="482" y="55"/>
                  </a:cubicBezTo>
                  <a:close/>
                  <a:moveTo>
                    <a:pt x="482" y="292"/>
                  </a:moveTo>
                  <a:cubicBezTo>
                    <a:pt x="482" y="482"/>
                    <a:pt x="482" y="482"/>
                    <a:pt x="482" y="482"/>
                  </a:cubicBezTo>
                  <a:cubicBezTo>
                    <a:pt x="293" y="482"/>
                    <a:pt x="293" y="482"/>
                    <a:pt x="293" y="482"/>
                  </a:cubicBezTo>
                  <a:cubicBezTo>
                    <a:pt x="295" y="409"/>
                    <a:pt x="306" y="339"/>
                    <a:pt x="323" y="279"/>
                  </a:cubicBezTo>
                  <a:cubicBezTo>
                    <a:pt x="376" y="287"/>
                    <a:pt x="429" y="291"/>
                    <a:pt x="482" y="292"/>
                  </a:cubicBezTo>
                  <a:close/>
                  <a:moveTo>
                    <a:pt x="241" y="482"/>
                  </a:moveTo>
                  <a:cubicBezTo>
                    <a:pt x="52" y="482"/>
                    <a:pt x="52" y="482"/>
                    <a:pt x="52" y="482"/>
                  </a:cubicBezTo>
                  <a:cubicBezTo>
                    <a:pt x="57" y="391"/>
                    <a:pt x="90" y="306"/>
                    <a:pt x="141" y="237"/>
                  </a:cubicBezTo>
                  <a:cubicBezTo>
                    <a:pt x="184" y="250"/>
                    <a:pt x="227" y="261"/>
                    <a:pt x="271" y="270"/>
                  </a:cubicBezTo>
                  <a:cubicBezTo>
                    <a:pt x="254" y="333"/>
                    <a:pt x="243" y="405"/>
                    <a:pt x="241" y="482"/>
                  </a:cubicBezTo>
                  <a:close/>
                  <a:moveTo>
                    <a:pt x="241" y="534"/>
                  </a:moveTo>
                  <a:cubicBezTo>
                    <a:pt x="243" y="611"/>
                    <a:pt x="254" y="683"/>
                    <a:pt x="271" y="746"/>
                  </a:cubicBezTo>
                  <a:cubicBezTo>
                    <a:pt x="227" y="755"/>
                    <a:pt x="184" y="766"/>
                    <a:pt x="141" y="779"/>
                  </a:cubicBezTo>
                  <a:cubicBezTo>
                    <a:pt x="90" y="710"/>
                    <a:pt x="57" y="625"/>
                    <a:pt x="52" y="534"/>
                  </a:cubicBezTo>
                  <a:lnTo>
                    <a:pt x="241" y="534"/>
                  </a:lnTo>
                  <a:close/>
                  <a:moveTo>
                    <a:pt x="293" y="534"/>
                  </a:moveTo>
                  <a:cubicBezTo>
                    <a:pt x="482" y="534"/>
                    <a:pt x="482" y="534"/>
                    <a:pt x="482" y="534"/>
                  </a:cubicBezTo>
                  <a:cubicBezTo>
                    <a:pt x="482" y="724"/>
                    <a:pt x="482" y="724"/>
                    <a:pt x="482" y="724"/>
                  </a:cubicBezTo>
                  <a:cubicBezTo>
                    <a:pt x="429" y="725"/>
                    <a:pt x="376" y="729"/>
                    <a:pt x="323" y="737"/>
                  </a:cubicBezTo>
                  <a:cubicBezTo>
                    <a:pt x="306" y="677"/>
                    <a:pt x="295" y="607"/>
                    <a:pt x="293" y="534"/>
                  </a:cubicBezTo>
                  <a:close/>
                  <a:moveTo>
                    <a:pt x="482" y="775"/>
                  </a:moveTo>
                  <a:cubicBezTo>
                    <a:pt x="482" y="961"/>
                    <a:pt x="482" y="961"/>
                    <a:pt x="482" y="961"/>
                  </a:cubicBezTo>
                  <a:cubicBezTo>
                    <a:pt x="425" y="946"/>
                    <a:pt x="374" y="880"/>
                    <a:pt x="339" y="787"/>
                  </a:cubicBezTo>
                  <a:cubicBezTo>
                    <a:pt x="386" y="780"/>
                    <a:pt x="434" y="776"/>
                    <a:pt x="482" y="775"/>
                  </a:cubicBezTo>
                  <a:close/>
                  <a:moveTo>
                    <a:pt x="534" y="961"/>
                  </a:moveTo>
                  <a:cubicBezTo>
                    <a:pt x="534" y="775"/>
                    <a:pt x="534" y="775"/>
                    <a:pt x="534" y="775"/>
                  </a:cubicBezTo>
                  <a:cubicBezTo>
                    <a:pt x="582" y="776"/>
                    <a:pt x="630" y="780"/>
                    <a:pt x="677" y="787"/>
                  </a:cubicBezTo>
                  <a:cubicBezTo>
                    <a:pt x="642" y="880"/>
                    <a:pt x="591" y="946"/>
                    <a:pt x="534" y="961"/>
                  </a:cubicBezTo>
                  <a:close/>
                  <a:moveTo>
                    <a:pt x="534" y="724"/>
                  </a:moveTo>
                  <a:cubicBezTo>
                    <a:pt x="534" y="534"/>
                    <a:pt x="534" y="534"/>
                    <a:pt x="534" y="534"/>
                  </a:cubicBezTo>
                  <a:cubicBezTo>
                    <a:pt x="723" y="534"/>
                    <a:pt x="723" y="534"/>
                    <a:pt x="723" y="534"/>
                  </a:cubicBezTo>
                  <a:cubicBezTo>
                    <a:pt x="721" y="607"/>
                    <a:pt x="710" y="677"/>
                    <a:pt x="693" y="737"/>
                  </a:cubicBezTo>
                  <a:cubicBezTo>
                    <a:pt x="640" y="729"/>
                    <a:pt x="587" y="725"/>
                    <a:pt x="534" y="724"/>
                  </a:cubicBezTo>
                  <a:close/>
                  <a:moveTo>
                    <a:pt x="775" y="534"/>
                  </a:moveTo>
                  <a:cubicBezTo>
                    <a:pt x="964" y="534"/>
                    <a:pt x="964" y="534"/>
                    <a:pt x="964" y="534"/>
                  </a:cubicBezTo>
                  <a:cubicBezTo>
                    <a:pt x="959" y="625"/>
                    <a:pt x="926" y="710"/>
                    <a:pt x="875" y="779"/>
                  </a:cubicBezTo>
                  <a:cubicBezTo>
                    <a:pt x="832" y="766"/>
                    <a:pt x="789" y="755"/>
                    <a:pt x="745" y="746"/>
                  </a:cubicBezTo>
                  <a:cubicBezTo>
                    <a:pt x="762" y="683"/>
                    <a:pt x="773" y="611"/>
                    <a:pt x="775" y="534"/>
                  </a:cubicBezTo>
                  <a:close/>
                  <a:moveTo>
                    <a:pt x="775" y="482"/>
                  </a:moveTo>
                  <a:cubicBezTo>
                    <a:pt x="773" y="405"/>
                    <a:pt x="762" y="333"/>
                    <a:pt x="745" y="270"/>
                  </a:cubicBezTo>
                  <a:cubicBezTo>
                    <a:pt x="789" y="261"/>
                    <a:pt x="832" y="250"/>
                    <a:pt x="875" y="237"/>
                  </a:cubicBezTo>
                  <a:cubicBezTo>
                    <a:pt x="926" y="306"/>
                    <a:pt x="959" y="391"/>
                    <a:pt x="964" y="482"/>
                  </a:cubicBezTo>
                  <a:lnTo>
                    <a:pt x="775" y="482"/>
                  </a:lnTo>
                  <a:close/>
                  <a:moveTo>
                    <a:pt x="839" y="194"/>
                  </a:moveTo>
                  <a:cubicBezTo>
                    <a:pt x="803" y="204"/>
                    <a:pt x="766" y="213"/>
                    <a:pt x="729" y="220"/>
                  </a:cubicBezTo>
                  <a:cubicBezTo>
                    <a:pt x="708" y="161"/>
                    <a:pt x="681" y="111"/>
                    <a:pt x="648" y="74"/>
                  </a:cubicBezTo>
                  <a:cubicBezTo>
                    <a:pt x="722" y="98"/>
                    <a:pt x="787" y="139"/>
                    <a:pt x="839" y="194"/>
                  </a:cubicBezTo>
                  <a:close/>
                  <a:moveTo>
                    <a:pt x="368" y="74"/>
                  </a:moveTo>
                  <a:cubicBezTo>
                    <a:pt x="335" y="111"/>
                    <a:pt x="308" y="161"/>
                    <a:pt x="287" y="220"/>
                  </a:cubicBezTo>
                  <a:cubicBezTo>
                    <a:pt x="250" y="213"/>
                    <a:pt x="213" y="204"/>
                    <a:pt x="177" y="194"/>
                  </a:cubicBezTo>
                  <a:cubicBezTo>
                    <a:pt x="229" y="139"/>
                    <a:pt x="294" y="98"/>
                    <a:pt x="368" y="74"/>
                  </a:cubicBezTo>
                  <a:close/>
                  <a:moveTo>
                    <a:pt x="177" y="822"/>
                  </a:moveTo>
                  <a:cubicBezTo>
                    <a:pt x="213" y="812"/>
                    <a:pt x="250" y="803"/>
                    <a:pt x="287" y="796"/>
                  </a:cubicBezTo>
                  <a:cubicBezTo>
                    <a:pt x="308" y="855"/>
                    <a:pt x="335" y="905"/>
                    <a:pt x="368" y="942"/>
                  </a:cubicBezTo>
                  <a:cubicBezTo>
                    <a:pt x="294" y="918"/>
                    <a:pt x="229" y="877"/>
                    <a:pt x="177" y="822"/>
                  </a:cubicBezTo>
                  <a:close/>
                  <a:moveTo>
                    <a:pt x="648" y="942"/>
                  </a:moveTo>
                  <a:cubicBezTo>
                    <a:pt x="681" y="905"/>
                    <a:pt x="708" y="855"/>
                    <a:pt x="729" y="796"/>
                  </a:cubicBezTo>
                  <a:cubicBezTo>
                    <a:pt x="766" y="803"/>
                    <a:pt x="803" y="812"/>
                    <a:pt x="839" y="822"/>
                  </a:cubicBezTo>
                  <a:cubicBezTo>
                    <a:pt x="787" y="877"/>
                    <a:pt x="722" y="918"/>
                    <a:pt x="648" y="9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92">
              <a:extLst>
                <a:ext uri="{FF2B5EF4-FFF2-40B4-BE49-F238E27FC236}">
                  <a16:creationId xmlns:a16="http://schemas.microsoft.com/office/drawing/2014/main" id="{364FBE46-3D56-4B5A-9B96-CABDA38E2026}"/>
                </a:ext>
              </a:extLst>
            </p:cNvPr>
            <p:cNvSpPr>
              <a:spLocks/>
            </p:cNvSpPr>
            <p:nvPr/>
          </p:nvSpPr>
          <p:spPr bwMode="auto">
            <a:xfrm>
              <a:off x="6915151" y="5753101"/>
              <a:ext cx="25400" cy="25400"/>
            </a:xfrm>
            <a:custGeom>
              <a:avLst/>
              <a:gdLst>
                <a:gd name="T0" fmla="*/ 72 w 72"/>
                <a:gd name="T1" fmla="*/ 32 h 72"/>
                <a:gd name="T2" fmla="*/ 31 w 72"/>
                <a:gd name="T3" fmla="*/ 0 h 72"/>
                <a:gd name="T4" fmla="*/ 0 w 72"/>
                <a:gd name="T5" fmla="*/ 43 h 72"/>
                <a:gd name="T6" fmla="*/ 42 w 72"/>
                <a:gd name="T7" fmla="*/ 72 h 72"/>
                <a:gd name="T8" fmla="*/ 72 w 72"/>
                <a:gd name="T9" fmla="*/ 32 h 72"/>
              </a:gdLst>
              <a:ahLst/>
              <a:cxnLst>
                <a:cxn ang="0">
                  <a:pos x="T0" y="T1"/>
                </a:cxn>
                <a:cxn ang="0">
                  <a:pos x="T2" y="T3"/>
                </a:cxn>
                <a:cxn ang="0">
                  <a:pos x="T4" y="T5"/>
                </a:cxn>
                <a:cxn ang="0">
                  <a:pos x="T6" y="T7"/>
                </a:cxn>
                <a:cxn ang="0">
                  <a:pos x="T8" y="T9"/>
                </a:cxn>
              </a:cxnLst>
              <a:rect l="0" t="0" r="r" b="b"/>
              <a:pathLst>
                <a:path w="72" h="72">
                  <a:moveTo>
                    <a:pt x="72" y="32"/>
                  </a:moveTo>
                  <a:cubicBezTo>
                    <a:pt x="31" y="0"/>
                    <a:pt x="31" y="0"/>
                    <a:pt x="31" y="0"/>
                  </a:cubicBezTo>
                  <a:cubicBezTo>
                    <a:pt x="20" y="14"/>
                    <a:pt x="10" y="29"/>
                    <a:pt x="0" y="43"/>
                  </a:cubicBezTo>
                  <a:cubicBezTo>
                    <a:pt x="42" y="72"/>
                    <a:pt x="42" y="72"/>
                    <a:pt x="42" y="72"/>
                  </a:cubicBezTo>
                  <a:cubicBezTo>
                    <a:pt x="52" y="59"/>
                    <a:pt x="62" y="45"/>
                    <a:pt x="7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993">
              <a:extLst>
                <a:ext uri="{FF2B5EF4-FFF2-40B4-BE49-F238E27FC236}">
                  <a16:creationId xmlns:a16="http://schemas.microsoft.com/office/drawing/2014/main" id="{BFF1458E-0688-467A-859C-B0240BAE0CDA}"/>
                </a:ext>
              </a:extLst>
            </p:cNvPr>
            <p:cNvSpPr>
              <a:spLocks/>
            </p:cNvSpPr>
            <p:nvPr/>
          </p:nvSpPr>
          <p:spPr bwMode="auto">
            <a:xfrm>
              <a:off x="6938963" y="5722938"/>
              <a:ext cx="26988" cy="26988"/>
            </a:xfrm>
            <a:custGeom>
              <a:avLst/>
              <a:gdLst>
                <a:gd name="T0" fmla="*/ 73 w 73"/>
                <a:gd name="T1" fmla="*/ 38 h 73"/>
                <a:gd name="T2" fmla="*/ 38 w 73"/>
                <a:gd name="T3" fmla="*/ 0 h 73"/>
                <a:gd name="T4" fmla="*/ 0 w 73"/>
                <a:gd name="T5" fmla="*/ 38 h 73"/>
                <a:gd name="T6" fmla="*/ 38 w 73"/>
                <a:gd name="T7" fmla="*/ 73 h 73"/>
                <a:gd name="T8" fmla="*/ 73 w 73"/>
                <a:gd name="T9" fmla="*/ 38 h 73"/>
              </a:gdLst>
              <a:ahLst/>
              <a:cxnLst>
                <a:cxn ang="0">
                  <a:pos x="T0" y="T1"/>
                </a:cxn>
                <a:cxn ang="0">
                  <a:pos x="T2" y="T3"/>
                </a:cxn>
                <a:cxn ang="0">
                  <a:pos x="T4" y="T5"/>
                </a:cxn>
                <a:cxn ang="0">
                  <a:pos x="T6" y="T7"/>
                </a:cxn>
                <a:cxn ang="0">
                  <a:pos x="T8" y="T9"/>
                </a:cxn>
              </a:cxnLst>
              <a:rect l="0" t="0" r="r" b="b"/>
              <a:pathLst>
                <a:path w="73" h="73">
                  <a:moveTo>
                    <a:pt x="73" y="38"/>
                  </a:moveTo>
                  <a:cubicBezTo>
                    <a:pt x="38" y="0"/>
                    <a:pt x="38" y="0"/>
                    <a:pt x="38" y="0"/>
                  </a:cubicBezTo>
                  <a:cubicBezTo>
                    <a:pt x="25" y="12"/>
                    <a:pt x="12" y="25"/>
                    <a:pt x="0" y="38"/>
                  </a:cubicBezTo>
                  <a:cubicBezTo>
                    <a:pt x="38" y="73"/>
                    <a:pt x="38" y="73"/>
                    <a:pt x="38" y="73"/>
                  </a:cubicBezTo>
                  <a:cubicBezTo>
                    <a:pt x="49" y="61"/>
                    <a:pt x="61" y="49"/>
                    <a:pt x="7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994">
              <a:extLst>
                <a:ext uri="{FF2B5EF4-FFF2-40B4-BE49-F238E27FC236}">
                  <a16:creationId xmlns:a16="http://schemas.microsoft.com/office/drawing/2014/main" id="{1F4E9308-309E-4234-B50E-63344126D612}"/>
                </a:ext>
              </a:extLst>
            </p:cNvPr>
            <p:cNvSpPr>
              <a:spLocks/>
            </p:cNvSpPr>
            <p:nvPr/>
          </p:nvSpPr>
          <p:spPr bwMode="auto">
            <a:xfrm>
              <a:off x="6869113" y="5897563"/>
              <a:ext cx="19050" cy="19050"/>
            </a:xfrm>
            <a:custGeom>
              <a:avLst/>
              <a:gdLst>
                <a:gd name="T0" fmla="*/ 53 w 53"/>
                <a:gd name="T1" fmla="*/ 4 h 53"/>
                <a:gd name="T2" fmla="*/ 2 w 53"/>
                <a:gd name="T3" fmla="*/ 0 h 53"/>
                <a:gd name="T4" fmla="*/ 0 w 53"/>
                <a:gd name="T5" fmla="*/ 52 h 53"/>
                <a:gd name="T6" fmla="*/ 0 w 53"/>
                <a:gd name="T7" fmla="*/ 53 h 53"/>
                <a:gd name="T8" fmla="*/ 51 w 53"/>
                <a:gd name="T9" fmla="*/ 52 h 53"/>
                <a:gd name="T10" fmla="*/ 53 w 53"/>
                <a:gd name="T11" fmla="*/ 4 h 53"/>
              </a:gdLst>
              <a:ahLst/>
              <a:cxnLst>
                <a:cxn ang="0">
                  <a:pos x="T0" y="T1"/>
                </a:cxn>
                <a:cxn ang="0">
                  <a:pos x="T2" y="T3"/>
                </a:cxn>
                <a:cxn ang="0">
                  <a:pos x="T4" y="T5"/>
                </a:cxn>
                <a:cxn ang="0">
                  <a:pos x="T6" y="T7"/>
                </a:cxn>
                <a:cxn ang="0">
                  <a:pos x="T8" y="T9"/>
                </a:cxn>
                <a:cxn ang="0">
                  <a:pos x="T10" y="T11"/>
                </a:cxn>
              </a:cxnLst>
              <a:rect l="0" t="0" r="r" b="b"/>
              <a:pathLst>
                <a:path w="53" h="53">
                  <a:moveTo>
                    <a:pt x="53" y="4"/>
                  </a:moveTo>
                  <a:cubicBezTo>
                    <a:pt x="2" y="0"/>
                    <a:pt x="2" y="0"/>
                    <a:pt x="2" y="0"/>
                  </a:cubicBezTo>
                  <a:cubicBezTo>
                    <a:pt x="0" y="17"/>
                    <a:pt x="0" y="35"/>
                    <a:pt x="0" y="52"/>
                  </a:cubicBezTo>
                  <a:cubicBezTo>
                    <a:pt x="0" y="53"/>
                    <a:pt x="0" y="53"/>
                    <a:pt x="0" y="53"/>
                  </a:cubicBezTo>
                  <a:cubicBezTo>
                    <a:pt x="51" y="52"/>
                    <a:pt x="51" y="52"/>
                    <a:pt x="51" y="52"/>
                  </a:cubicBezTo>
                  <a:cubicBezTo>
                    <a:pt x="51" y="36"/>
                    <a:pt x="52" y="20"/>
                    <a:pt x="5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995">
              <a:extLst>
                <a:ext uri="{FF2B5EF4-FFF2-40B4-BE49-F238E27FC236}">
                  <a16:creationId xmlns:a16="http://schemas.microsoft.com/office/drawing/2014/main" id="{DF97F53C-E3C5-4A07-A791-8CF979854163}"/>
                </a:ext>
              </a:extLst>
            </p:cNvPr>
            <p:cNvSpPr>
              <a:spLocks/>
            </p:cNvSpPr>
            <p:nvPr/>
          </p:nvSpPr>
          <p:spPr bwMode="auto">
            <a:xfrm>
              <a:off x="6967538" y="5699126"/>
              <a:ext cx="26988" cy="26988"/>
            </a:xfrm>
            <a:custGeom>
              <a:avLst/>
              <a:gdLst>
                <a:gd name="T0" fmla="*/ 72 w 72"/>
                <a:gd name="T1" fmla="*/ 43 h 72"/>
                <a:gd name="T2" fmla="*/ 43 w 72"/>
                <a:gd name="T3" fmla="*/ 0 h 72"/>
                <a:gd name="T4" fmla="*/ 0 w 72"/>
                <a:gd name="T5" fmla="*/ 32 h 72"/>
                <a:gd name="T6" fmla="*/ 32 w 72"/>
                <a:gd name="T7" fmla="*/ 72 h 72"/>
                <a:gd name="T8" fmla="*/ 72 w 72"/>
                <a:gd name="T9" fmla="*/ 43 h 72"/>
              </a:gdLst>
              <a:ahLst/>
              <a:cxnLst>
                <a:cxn ang="0">
                  <a:pos x="T0" y="T1"/>
                </a:cxn>
                <a:cxn ang="0">
                  <a:pos x="T2" y="T3"/>
                </a:cxn>
                <a:cxn ang="0">
                  <a:pos x="T4" y="T5"/>
                </a:cxn>
                <a:cxn ang="0">
                  <a:pos x="T6" y="T7"/>
                </a:cxn>
                <a:cxn ang="0">
                  <a:pos x="T8" y="T9"/>
                </a:cxn>
              </a:cxnLst>
              <a:rect l="0" t="0" r="r" b="b"/>
              <a:pathLst>
                <a:path w="72" h="72">
                  <a:moveTo>
                    <a:pt x="72" y="43"/>
                  </a:moveTo>
                  <a:cubicBezTo>
                    <a:pt x="43" y="0"/>
                    <a:pt x="43" y="0"/>
                    <a:pt x="43" y="0"/>
                  </a:cubicBezTo>
                  <a:cubicBezTo>
                    <a:pt x="28" y="10"/>
                    <a:pt x="14" y="21"/>
                    <a:pt x="0" y="32"/>
                  </a:cubicBezTo>
                  <a:cubicBezTo>
                    <a:pt x="32" y="72"/>
                    <a:pt x="32" y="72"/>
                    <a:pt x="32" y="72"/>
                  </a:cubicBezTo>
                  <a:cubicBezTo>
                    <a:pt x="45" y="62"/>
                    <a:pt x="59" y="52"/>
                    <a:pt x="7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996">
              <a:extLst>
                <a:ext uri="{FF2B5EF4-FFF2-40B4-BE49-F238E27FC236}">
                  <a16:creationId xmlns:a16="http://schemas.microsoft.com/office/drawing/2014/main" id="{D9DD530D-4CDA-4582-A19E-B87D8311B520}"/>
                </a:ext>
              </a:extLst>
            </p:cNvPr>
            <p:cNvSpPr>
              <a:spLocks/>
            </p:cNvSpPr>
            <p:nvPr/>
          </p:nvSpPr>
          <p:spPr bwMode="auto">
            <a:xfrm>
              <a:off x="7000876" y="5680076"/>
              <a:ext cx="25400" cy="25400"/>
            </a:xfrm>
            <a:custGeom>
              <a:avLst/>
              <a:gdLst>
                <a:gd name="T0" fmla="*/ 70 w 70"/>
                <a:gd name="T1" fmla="*/ 46 h 70"/>
                <a:gd name="T2" fmla="*/ 47 w 70"/>
                <a:gd name="T3" fmla="*/ 0 h 70"/>
                <a:gd name="T4" fmla="*/ 0 w 70"/>
                <a:gd name="T5" fmla="*/ 25 h 70"/>
                <a:gd name="T6" fmla="*/ 26 w 70"/>
                <a:gd name="T7" fmla="*/ 70 h 70"/>
                <a:gd name="T8" fmla="*/ 70 w 70"/>
                <a:gd name="T9" fmla="*/ 46 h 70"/>
              </a:gdLst>
              <a:ahLst/>
              <a:cxnLst>
                <a:cxn ang="0">
                  <a:pos x="T0" y="T1"/>
                </a:cxn>
                <a:cxn ang="0">
                  <a:pos x="T2" y="T3"/>
                </a:cxn>
                <a:cxn ang="0">
                  <a:pos x="T4" y="T5"/>
                </a:cxn>
                <a:cxn ang="0">
                  <a:pos x="T6" y="T7"/>
                </a:cxn>
                <a:cxn ang="0">
                  <a:pos x="T8" y="T9"/>
                </a:cxn>
              </a:cxnLst>
              <a:rect l="0" t="0" r="r" b="b"/>
              <a:pathLst>
                <a:path w="70" h="70">
                  <a:moveTo>
                    <a:pt x="70" y="46"/>
                  </a:moveTo>
                  <a:cubicBezTo>
                    <a:pt x="47" y="0"/>
                    <a:pt x="47" y="0"/>
                    <a:pt x="47" y="0"/>
                  </a:cubicBezTo>
                  <a:cubicBezTo>
                    <a:pt x="31" y="8"/>
                    <a:pt x="15" y="16"/>
                    <a:pt x="0" y="25"/>
                  </a:cubicBezTo>
                  <a:cubicBezTo>
                    <a:pt x="26" y="70"/>
                    <a:pt x="26" y="70"/>
                    <a:pt x="26" y="70"/>
                  </a:cubicBezTo>
                  <a:cubicBezTo>
                    <a:pt x="40" y="61"/>
                    <a:pt x="55" y="53"/>
                    <a:pt x="7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97">
              <a:extLst>
                <a:ext uri="{FF2B5EF4-FFF2-40B4-BE49-F238E27FC236}">
                  <a16:creationId xmlns:a16="http://schemas.microsoft.com/office/drawing/2014/main" id="{C6DE5DEE-519C-4622-B4A7-9E2DD80BE299}"/>
                </a:ext>
              </a:extLst>
            </p:cNvPr>
            <p:cNvSpPr>
              <a:spLocks/>
            </p:cNvSpPr>
            <p:nvPr/>
          </p:nvSpPr>
          <p:spPr bwMode="auto">
            <a:xfrm>
              <a:off x="7373938" y="5876926"/>
              <a:ext cx="22225" cy="20638"/>
            </a:xfrm>
            <a:custGeom>
              <a:avLst/>
              <a:gdLst>
                <a:gd name="T0" fmla="*/ 6 w 57"/>
                <a:gd name="T1" fmla="*/ 57 h 57"/>
                <a:gd name="T2" fmla="*/ 57 w 57"/>
                <a:gd name="T3" fmla="*/ 53 h 57"/>
                <a:gd name="T4" fmla="*/ 51 w 57"/>
                <a:gd name="T5" fmla="*/ 0 h 57"/>
                <a:gd name="T6" fmla="*/ 0 w 57"/>
                <a:gd name="T7" fmla="*/ 8 h 57"/>
                <a:gd name="T8" fmla="*/ 6 w 57"/>
                <a:gd name="T9" fmla="*/ 57 h 57"/>
              </a:gdLst>
              <a:ahLst/>
              <a:cxnLst>
                <a:cxn ang="0">
                  <a:pos x="T0" y="T1"/>
                </a:cxn>
                <a:cxn ang="0">
                  <a:pos x="T2" y="T3"/>
                </a:cxn>
                <a:cxn ang="0">
                  <a:pos x="T4" y="T5"/>
                </a:cxn>
                <a:cxn ang="0">
                  <a:pos x="T6" y="T7"/>
                </a:cxn>
                <a:cxn ang="0">
                  <a:pos x="T8" y="T9"/>
                </a:cxn>
              </a:cxnLst>
              <a:rect l="0" t="0" r="r" b="b"/>
              <a:pathLst>
                <a:path w="57" h="57">
                  <a:moveTo>
                    <a:pt x="6" y="57"/>
                  </a:moveTo>
                  <a:cubicBezTo>
                    <a:pt x="57" y="53"/>
                    <a:pt x="57" y="53"/>
                    <a:pt x="57" y="53"/>
                  </a:cubicBezTo>
                  <a:cubicBezTo>
                    <a:pt x="56" y="35"/>
                    <a:pt x="54" y="18"/>
                    <a:pt x="51" y="0"/>
                  </a:cubicBezTo>
                  <a:cubicBezTo>
                    <a:pt x="0" y="8"/>
                    <a:pt x="0" y="8"/>
                    <a:pt x="0" y="8"/>
                  </a:cubicBezTo>
                  <a:cubicBezTo>
                    <a:pt x="3" y="24"/>
                    <a:pt x="4" y="41"/>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98">
              <a:extLst>
                <a:ext uri="{FF2B5EF4-FFF2-40B4-BE49-F238E27FC236}">
                  <a16:creationId xmlns:a16="http://schemas.microsoft.com/office/drawing/2014/main" id="{60CED299-DDBB-45A3-A7C4-2B4F8B3B2DB1}"/>
                </a:ext>
              </a:extLst>
            </p:cNvPr>
            <p:cNvSpPr>
              <a:spLocks/>
            </p:cNvSpPr>
            <p:nvPr/>
          </p:nvSpPr>
          <p:spPr bwMode="auto">
            <a:xfrm>
              <a:off x="6872288" y="5857876"/>
              <a:ext cx="22225" cy="22225"/>
            </a:xfrm>
            <a:custGeom>
              <a:avLst/>
              <a:gdLst>
                <a:gd name="T0" fmla="*/ 60 w 60"/>
                <a:gd name="T1" fmla="*/ 11 h 60"/>
                <a:gd name="T2" fmla="*/ 10 w 60"/>
                <a:gd name="T3" fmla="*/ 0 h 60"/>
                <a:gd name="T4" fmla="*/ 0 w 60"/>
                <a:gd name="T5" fmla="*/ 52 h 60"/>
                <a:gd name="T6" fmla="*/ 51 w 60"/>
                <a:gd name="T7" fmla="*/ 60 h 60"/>
                <a:gd name="T8" fmla="*/ 60 w 60"/>
                <a:gd name="T9" fmla="*/ 11 h 60"/>
              </a:gdLst>
              <a:ahLst/>
              <a:cxnLst>
                <a:cxn ang="0">
                  <a:pos x="T0" y="T1"/>
                </a:cxn>
                <a:cxn ang="0">
                  <a:pos x="T2" y="T3"/>
                </a:cxn>
                <a:cxn ang="0">
                  <a:pos x="T4" y="T5"/>
                </a:cxn>
                <a:cxn ang="0">
                  <a:pos x="T6" y="T7"/>
                </a:cxn>
                <a:cxn ang="0">
                  <a:pos x="T8" y="T9"/>
                </a:cxn>
              </a:cxnLst>
              <a:rect l="0" t="0" r="r" b="b"/>
              <a:pathLst>
                <a:path w="60" h="60">
                  <a:moveTo>
                    <a:pt x="60" y="11"/>
                  </a:moveTo>
                  <a:cubicBezTo>
                    <a:pt x="10" y="0"/>
                    <a:pt x="10" y="0"/>
                    <a:pt x="10" y="0"/>
                  </a:cubicBezTo>
                  <a:cubicBezTo>
                    <a:pt x="6" y="17"/>
                    <a:pt x="3" y="35"/>
                    <a:pt x="0" y="52"/>
                  </a:cubicBezTo>
                  <a:cubicBezTo>
                    <a:pt x="51" y="60"/>
                    <a:pt x="51" y="60"/>
                    <a:pt x="51" y="60"/>
                  </a:cubicBezTo>
                  <a:cubicBezTo>
                    <a:pt x="54" y="43"/>
                    <a:pt x="57" y="27"/>
                    <a:pt x="6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999">
              <a:extLst>
                <a:ext uri="{FF2B5EF4-FFF2-40B4-BE49-F238E27FC236}">
                  <a16:creationId xmlns:a16="http://schemas.microsoft.com/office/drawing/2014/main" id="{02BF71D1-3046-403B-899F-BED494558FEB}"/>
                </a:ext>
              </a:extLst>
            </p:cNvPr>
            <p:cNvSpPr>
              <a:spLocks/>
            </p:cNvSpPr>
            <p:nvPr/>
          </p:nvSpPr>
          <p:spPr bwMode="auto">
            <a:xfrm>
              <a:off x="6880226" y="5821363"/>
              <a:ext cx="23813" cy="23813"/>
            </a:xfrm>
            <a:custGeom>
              <a:avLst/>
              <a:gdLst>
                <a:gd name="T0" fmla="*/ 65 w 65"/>
                <a:gd name="T1" fmla="*/ 18 h 65"/>
                <a:gd name="T2" fmla="*/ 17 w 65"/>
                <a:gd name="T3" fmla="*/ 0 h 65"/>
                <a:gd name="T4" fmla="*/ 0 w 65"/>
                <a:gd name="T5" fmla="*/ 50 h 65"/>
                <a:gd name="T6" fmla="*/ 49 w 65"/>
                <a:gd name="T7" fmla="*/ 65 h 65"/>
                <a:gd name="T8" fmla="*/ 65 w 65"/>
                <a:gd name="T9" fmla="*/ 18 h 65"/>
              </a:gdLst>
              <a:ahLst/>
              <a:cxnLst>
                <a:cxn ang="0">
                  <a:pos x="T0" y="T1"/>
                </a:cxn>
                <a:cxn ang="0">
                  <a:pos x="T2" y="T3"/>
                </a:cxn>
                <a:cxn ang="0">
                  <a:pos x="T4" y="T5"/>
                </a:cxn>
                <a:cxn ang="0">
                  <a:pos x="T6" y="T7"/>
                </a:cxn>
                <a:cxn ang="0">
                  <a:pos x="T8" y="T9"/>
                </a:cxn>
              </a:cxnLst>
              <a:rect l="0" t="0" r="r" b="b"/>
              <a:pathLst>
                <a:path w="65" h="65">
                  <a:moveTo>
                    <a:pt x="65" y="18"/>
                  </a:moveTo>
                  <a:cubicBezTo>
                    <a:pt x="17" y="0"/>
                    <a:pt x="17" y="0"/>
                    <a:pt x="17" y="0"/>
                  </a:cubicBezTo>
                  <a:cubicBezTo>
                    <a:pt x="11" y="16"/>
                    <a:pt x="5" y="33"/>
                    <a:pt x="0" y="50"/>
                  </a:cubicBezTo>
                  <a:cubicBezTo>
                    <a:pt x="49" y="65"/>
                    <a:pt x="49" y="65"/>
                    <a:pt x="49" y="65"/>
                  </a:cubicBezTo>
                  <a:cubicBezTo>
                    <a:pt x="54" y="50"/>
                    <a:pt x="59" y="34"/>
                    <a:pt x="6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000">
              <a:extLst>
                <a:ext uri="{FF2B5EF4-FFF2-40B4-BE49-F238E27FC236}">
                  <a16:creationId xmlns:a16="http://schemas.microsoft.com/office/drawing/2014/main" id="{8948FA53-D47C-4540-BD4F-B8B116714691}"/>
                </a:ext>
              </a:extLst>
            </p:cNvPr>
            <p:cNvSpPr>
              <a:spLocks/>
            </p:cNvSpPr>
            <p:nvPr/>
          </p:nvSpPr>
          <p:spPr bwMode="auto">
            <a:xfrm>
              <a:off x="7366001" y="5837238"/>
              <a:ext cx="23813" cy="23813"/>
            </a:xfrm>
            <a:custGeom>
              <a:avLst/>
              <a:gdLst>
                <a:gd name="T0" fmla="*/ 13 w 63"/>
                <a:gd name="T1" fmla="*/ 64 h 64"/>
                <a:gd name="T2" fmla="*/ 63 w 63"/>
                <a:gd name="T3" fmla="*/ 52 h 64"/>
                <a:gd name="T4" fmla="*/ 49 w 63"/>
                <a:gd name="T5" fmla="*/ 0 h 64"/>
                <a:gd name="T6" fmla="*/ 0 w 63"/>
                <a:gd name="T7" fmla="*/ 16 h 64"/>
                <a:gd name="T8" fmla="*/ 13 w 63"/>
                <a:gd name="T9" fmla="*/ 64 h 64"/>
              </a:gdLst>
              <a:ahLst/>
              <a:cxnLst>
                <a:cxn ang="0">
                  <a:pos x="T0" y="T1"/>
                </a:cxn>
                <a:cxn ang="0">
                  <a:pos x="T2" y="T3"/>
                </a:cxn>
                <a:cxn ang="0">
                  <a:pos x="T4" y="T5"/>
                </a:cxn>
                <a:cxn ang="0">
                  <a:pos x="T6" y="T7"/>
                </a:cxn>
                <a:cxn ang="0">
                  <a:pos x="T8" y="T9"/>
                </a:cxn>
              </a:cxnLst>
              <a:rect l="0" t="0" r="r" b="b"/>
              <a:pathLst>
                <a:path w="63" h="64">
                  <a:moveTo>
                    <a:pt x="13" y="64"/>
                  </a:moveTo>
                  <a:cubicBezTo>
                    <a:pt x="63" y="52"/>
                    <a:pt x="63" y="52"/>
                    <a:pt x="63" y="52"/>
                  </a:cubicBezTo>
                  <a:cubicBezTo>
                    <a:pt x="59" y="35"/>
                    <a:pt x="54" y="17"/>
                    <a:pt x="49" y="0"/>
                  </a:cubicBezTo>
                  <a:cubicBezTo>
                    <a:pt x="0" y="16"/>
                    <a:pt x="0" y="16"/>
                    <a:pt x="0" y="16"/>
                  </a:cubicBezTo>
                  <a:cubicBezTo>
                    <a:pt x="5" y="31"/>
                    <a:pt x="9" y="48"/>
                    <a:pt x="1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01">
              <a:extLst>
                <a:ext uri="{FF2B5EF4-FFF2-40B4-BE49-F238E27FC236}">
                  <a16:creationId xmlns:a16="http://schemas.microsoft.com/office/drawing/2014/main" id="{D4B02B93-05BA-491A-9E15-FCDCB32095B6}"/>
                </a:ext>
              </a:extLst>
            </p:cNvPr>
            <p:cNvSpPr>
              <a:spLocks/>
            </p:cNvSpPr>
            <p:nvPr/>
          </p:nvSpPr>
          <p:spPr bwMode="auto">
            <a:xfrm>
              <a:off x="6894513" y="5784851"/>
              <a:ext cx="25400" cy="25400"/>
            </a:xfrm>
            <a:custGeom>
              <a:avLst/>
              <a:gdLst>
                <a:gd name="T0" fmla="*/ 69 w 69"/>
                <a:gd name="T1" fmla="*/ 25 h 69"/>
                <a:gd name="T2" fmla="*/ 25 w 69"/>
                <a:gd name="T3" fmla="*/ 0 h 69"/>
                <a:gd name="T4" fmla="*/ 0 w 69"/>
                <a:gd name="T5" fmla="*/ 47 h 69"/>
                <a:gd name="T6" fmla="*/ 46 w 69"/>
                <a:gd name="T7" fmla="*/ 69 h 69"/>
                <a:gd name="T8" fmla="*/ 69 w 69"/>
                <a:gd name="T9" fmla="*/ 25 h 69"/>
              </a:gdLst>
              <a:ahLst/>
              <a:cxnLst>
                <a:cxn ang="0">
                  <a:pos x="T0" y="T1"/>
                </a:cxn>
                <a:cxn ang="0">
                  <a:pos x="T2" y="T3"/>
                </a:cxn>
                <a:cxn ang="0">
                  <a:pos x="T4" y="T5"/>
                </a:cxn>
                <a:cxn ang="0">
                  <a:pos x="T6" y="T7"/>
                </a:cxn>
                <a:cxn ang="0">
                  <a:pos x="T8" y="T9"/>
                </a:cxn>
              </a:cxnLst>
              <a:rect l="0" t="0" r="r" b="b"/>
              <a:pathLst>
                <a:path w="69" h="69">
                  <a:moveTo>
                    <a:pt x="69" y="25"/>
                  </a:moveTo>
                  <a:cubicBezTo>
                    <a:pt x="25" y="0"/>
                    <a:pt x="25" y="0"/>
                    <a:pt x="25" y="0"/>
                  </a:cubicBezTo>
                  <a:cubicBezTo>
                    <a:pt x="16" y="15"/>
                    <a:pt x="7" y="31"/>
                    <a:pt x="0" y="47"/>
                  </a:cubicBezTo>
                  <a:cubicBezTo>
                    <a:pt x="46" y="69"/>
                    <a:pt x="46" y="69"/>
                    <a:pt x="46" y="69"/>
                  </a:cubicBezTo>
                  <a:cubicBezTo>
                    <a:pt x="53" y="54"/>
                    <a:pt x="61" y="40"/>
                    <a:pt x="6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002">
              <a:extLst>
                <a:ext uri="{FF2B5EF4-FFF2-40B4-BE49-F238E27FC236}">
                  <a16:creationId xmlns:a16="http://schemas.microsoft.com/office/drawing/2014/main" id="{78046800-4951-4B5C-BD6E-B2D6FAB7E4DD}"/>
                </a:ext>
              </a:extLst>
            </p:cNvPr>
            <p:cNvSpPr>
              <a:spLocks/>
            </p:cNvSpPr>
            <p:nvPr/>
          </p:nvSpPr>
          <p:spPr bwMode="auto">
            <a:xfrm>
              <a:off x="7312026" y="5737226"/>
              <a:ext cx="25400" cy="26988"/>
            </a:xfrm>
            <a:custGeom>
              <a:avLst/>
              <a:gdLst>
                <a:gd name="T0" fmla="*/ 32 w 72"/>
                <a:gd name="T1" fmla="*/ 73 h 73"/>
                <a:gd name="T2" fmla="*/ 72 w 72"/>
                <a:gd name="T3" fmla="*/ 41 h 73"/>
                <a:gd name="T4" fmla="*/ 38 w 72"/>
                <a:gd name="T5" fmla="*/ 0 h 73"/>
                <a:gd name="T6" fmla="*/ 0 w 72"/>
                <a:gd name="T7" fmla="*/ 36 h 73"/>
                <a:gd name="T8" fmla="*/ 32 w 72"/>
                <a:gd name="T9" fmla="*/ 73 h 73"/>
              </a:gdLst>
              <a:ahLst/>
              <a:cxnLst>
                <a:cxn ang="0">
                  <a:pos x="T0" y="T1"/>
                </a:cxn>
                <a:cxn ang="0">
                  <a:pos x="T2" y="T3"/>
                </a:cxn>
                <a:cxn ang="0">
                  <a:pos x="T4" y="T5"/>
                </a:cxn>
                <a:cxn ang="0">
                  <a:pos x="T6" y="T7"/>
                </a:cxn>
                <a:cxn ang="0">
                  <a:pos x="T8" y="T9"/>
                </a:cxn>
              </a:cxnLst>
              <a:rect l="0" t="0" r="r" b="b"/>
              <a:pathLst>
                <a:path w="72" h="73">
                  <a:moveTo>
                    <a:pt x="32" y="73"/>
                  </a:moveTo>
                  <a:cubicBezTo>
                    <a:pt x="72" y="41"/>
                    <a:pt x="72" y="41"/>
                    <a:pt x="72" y="41"/>
                  </a:cubicBezTo>
                  <a:cubicBezTo>
                    <a:pt x="61" y="27"/>
                    <a:pt x="50" y="13"/>
                    <a:pt x="38" y="0"/>
                  </a:cubicBezTo>
                  <a:cubicBezTo>
                    <a:pt x="0" y="36"/>
                    <a:pt x="0" y="36"/>
                    <a:pt x="0" y="36"/>
                  </a:cubicBezTo>
                  <a:cubicBezTo>
                    <a:pt x="11" y="47"/>
                    <a:pt x="22" y="60"/>
                    <a:pt x="3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003">
              <a:extLst>
                <a:ext uri="{FF2B5EF4-FFF2-40B4-BE49-F238E27FC236}">
                  <a16:creationId xmlns:a16="http://schemas.microsoft.com/office/drawing/2014/main" id="{E6CF88F4-82A4-4D5C-9271-1921BD385529}"/>
                </a:ext>
              </a:extLst>
            </p:cNvPr>
            <p:cNvSpPr>
              <a:spLocks/>
            </p:cNvSpPr>
            <p:nvPr/>
          </p:nvSpPr>
          <p:spPr bwMode="auto">
            <a:xfrm>
              <a:off x="7334251" y="5767388"/>
              <a:ext cx="26988" cy="25400"/>
            </a:xfrm>
            <a:custGeom>
              <a:avLst/>
              <a:gdLst>
                <a:gd name="T0" fmla="*/ 26 w 71"/>
                <a:gd name="T1" fmla="*/ 71 h 71"/>
                <a:gd name="T2" fmla="*/ 71 w 71"/>
                <a:gd name="T3" fmla="*/ 45 h 71"/>
                <a:gd name="T4" fmla="*/ 42 w 71"/>
                <a:gd name="T5" fmla="*/ 0 h 71"/>
                <a:gd name="T6" fmla="*/ 0 w 71"/>
                <a:gd name="T7" fmla="*/ 30 h 71"/>
                <a:gd name="T8" fmla="*/ 26 w 71"/>
                <a:gd name="T9" fmla="*/ 71 h 71"/>
              </a:gdLst>
              <a:ahLst/>
              <a:cxnLst>
                <a:cxn ang="0">
                  <a:pos x="T0" y="T1"/>
                </a:cxn>
                <a:cxn ang="0">
                  <a:pos x="T2" y="T3"/>
                </a:cxn>
                <a:cxn ang="0">
                  <a:pos x="T4" y="T5"/>
                </a:cxn>
                <a:cxn ang="0">
                  <a:pos x="T6" y="T7"/>
                </a:cxn>
                <a:cxn ang="0">
                  <a:pos x="T8" y="T9"/>
                </a:cxn>
              </a:cxnLst>
              <a:rect l="0" t="0" r="r" b="b"/>
              <a:pathLst>
                <a:path w="71" h="71">
                  <a:moveTo>
                    <a:pt x="26" y="71"/>
                  </a:moveTo>
                  <a:cubicBezTo>
                    <a:pt x="71" y="45"/>
                    <a:pt x="71" y="45"/>
                    <a:pt x="71" y="45"/>
                  </a:cubicBezTo>
                  <a:cubicBezTo>
                    <a:pt x="62" y="30"/>
                    <a:pt x="52" y="15"/>
                    <a:pt x="42" y="0"/>
                  </a:cubicBezTo>
                  <a:cubicBezTo>
                    <a:pt x="0" y="30"/>
                    <a:pt x="0" y="30"/>
                    <a:pt x="0" y="30"/>
                  </a:cubicBezTo>
                  <a:cubicBezTo>
                    <a:pt x="9" y="43"/>
                    <a:pt x="18" y="57"/>
                    <a:pt x="2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004">
              <a:extLst>
                <a:ext uri="{FF2B5EF4-FFF2-40B4-BE49-F238E27FC236}">
                  <a16:creationId xmlns:a16="http://schemas.microsoft.com/office/drawing/2014/main" id="{EF57E871-3571-40A4-8420-9C412DFDE789}"/>
                </a:ext>
              </a:extLst>
            </p:cNvPr>
            <p:cNvSpPr>
              <a:spLocks/>
            </p:cNvSpPr>
            <p:nvPr/>
          </p:nvSpPr>
          <p:spPr bwMode="auto">
            <a:xfrm>
              <a:off x="7353301" y="5800726"/>
              <a:ext cx="23813" cy="25400"/>
            </a:xfrm>
            <a:custGeom>
              <a:avLst/>
              <a:gdLst>
                <a:gd name="T0" fmla="*/ 20 w 68"/>
                <a:gd name="T1" fmla="*/ 68 h 68"/>
                <a:gd name="T2" fmla="*/ 68 w 68"/>
                <a:gd name="T3" fmla="*/ 49 h 68"/>
                <a:gd name="T4" fmla="*/ 47 w 68"/>
                <a:gd name="T5" fmla="*/ 0 h 68"/>
                <a:gd name="T6" fmla="*/ 0 w 68"/>
                <a:gd name="T7" fmla="*/ 23 h 68"/>
                <a:gd name="T8" fmla="*/ 20 w 68"/>
                <a:gd name="T9" fmla="*/ 68 h 68"/>
              </a:gdLst>
              <a:ahLst/>
              <a:cxnLst>
                <a:cxn ang="0">
                  <a:pos x="T0" y="T1"/>
                </a:cxn>
                <a:cxn ang="0">
                  <a:pos x="T2" y="T3"/>
                </a:cxn>
                <a:cxn ang="0">
                  <a:pos x="T4" y="T5"/>
                </a:cxn>
                <a:cxn ang="0">
                  <a:pos x="T6" y="T7"/>
                </a:cxn>
                <a:cxn ang="0">
                  <a:pos x="T8" y="T9"/>
                </a:cxn>
              </a:cxnLst>
              <a:rect l="0" t="0" r="r" b="b"/>
              <a:pathLst>
                <a:path w="68" h="68">
                  <a:moveTo>
                    <a:pt x="20" y="68"/>
                  </a:moveTo>
                  <a:cubicBezTo>
                    <a:pt x="68" y="49"/>
                    <a:pt x="68" y="49"/>
                    <a:pt x="68" y="49"/>
                  </a:cubicBezTo>
                  <a:cubicBezTo>
                    <a:pt x="62" y="33"/>
                    <a:pt x="55" y="16"/>
                    <a:pt x="47" y="0"/>
                  </a:cubicBezTo>
                  <a:cubicBezTo>
                    <a:pt x="0" y="23"/>
                    <a:pt x="0" y="23"/>
                    <a:pt x="0" y="23"/>
                  </a:cubicBezTo>
                  <a:cubicBezTo>
                    <a:pt x="8" y="38"/>
                    <a:pt x="14" y="53"/>
                    <a:pt x="20"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05">
              <a:extLst>
                <a:ext uri="{FF2B5EF4-FFF2-40B4-BE49-F238E27FC236}">
                  <a16:creationId xmlns:a16="http://schemas.microsoft.com/office/drawing/2014/main" id="{8A37D181-FC2F-43FD-90EC-B47F070DFB1E}"/>
                </a:ext>
              </a:extLst>
            </p:cNvPr>
            <p:cNvSpPr>
              <a:spLocks/>
            </p:cNvSpPr>
            <p:nvPr/>
          </p:nvSpPr>
          <p:spPr bwMode="auto">
            <a:xfrm>
              <a:off x="7221538" y="5670551"/>
              <a:ext cx="25400" cy="25400"/>
            </a:xfrm>
            <a:custGeom>
              <a:avLst/>
              <a:gdLst>
                <a:gd name="T0" fmla="*/ 68 w 68"/>
                <a:gd name="T1" fmla="*/ 21 h 68"/>
                <a:gd name="T2" fmla="*/ 19 w 68"/>
                <a:gd name="T3" fmla="*/ 0 h 68"/>
                <a:gd name="T4" fmla="*/ 0 w 68"/>
                <a:gd name="T5" fmla="*/ 48 h 68"/>
                <a:gd name="T6" fmla="*/ 46 w 68"/>
                <a:gd name="T7" fmla="*/ 68 h 68"/>
                <a:gd name="T8" fmla="*/ 68 w 68"/>
                <a:gd name="T9" fmla="*/ 21 h 68"/>
              </a:gdLst>
              <a:ahLst/>
              <a:cxnLst>
                <a:cxn ang="0">
                  <a:pos x="T0" y="T1"/>
                </a:cxn>
                <a:cxn ang="0">
                  <a:pos x="T2" y="T3"/>
                </a:cxn>
                <a:cxn ang="0">
                  <a:pos x="T4" y="T5"/>
                </a:cxn>
                <a:cxn ang="0">
                  <a:pos x="T6" y="T7"/>
                </a:cxn>
                <a:cxn ang="0">
                  <a:pos x="T8" y="T9"/>
                </a:cxn>
              </a:cxnLst>
              <a:rect l="0" t="0" r="r" b="b"/>
              <a:pathLst>
                <a:path w="68" h="68">
                  <a:moveTo>
                    <a:pt x="68" y="21"/>
                  </a:moveTo>
                  <a:cubicBezTo>
                    <a:pt x="52" y="14"/>
                    <a:pt x="35" y="7"/>
                    <a:pt x="19" y="0"/>
                  </a:cubicBezTo>
                  <a:cubicBezTo>
                    <a:pt x="0" y="48"/>
                    <a:pt x="0" y="48"/>
                    <a:pt x="0" y="48"/>
                  </a:cubicBezTo>
                  <a:cubicBezTo>
                    <a:pt x="15" y="54"/>
                    <a:pt x="31" y="61"/>
                    <a:pt x="46" y="68"/>
                  </a:cubicBezTo>
                  <a:lnTo>
                    <a:pt x="6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06">
              <a:extLst>
                <a:ext uri="{FF2B5EF4-FFF2-40B4-BE49-F238E27FC236}">
                  <a16:creationId xmlns:a16="http://schemas.microsoft.com/office/drawing/2014/main" id="{474CBA49-8D76-4B8A-9AA0-66C0C9DC6341}"/>
                </a:ext>
              </a:extLst>
            </p:cNvPr>
            <p:cNvSpPr>
              <a:spLocks/>
            </p:cNvSpPr>
            <p:nvPr/>
          </p:nvSpPr>
          <p:spPr bwMode="auto">
            <a:xfrm>
              <a:off x="7073901" y="5656263"/>
              <a:ext cx="22225" cy="22225"/>
            </a:xfrm>
            <a:custGeom>
              <a:avLst/>
              <a:gdLst>
                <a:gd name="T0" fmla="*/ 60 w 60"/>
                <a:gd name="T1" fmla="*/ 51 h 60"/>
                <a:gd name="T2" fmla="*/ 52 w 60"/>
                <a:gd name="T3" fmla="*/ 0 h 60"/>
                <a:gd name="T4" fmla="*/ 0 w 60"/>
                <a:gd name="T5" fmla="*/ 10 h 60"/>
                <a:gd name="T6" fmla="*/ 11 w 60"/>
                <a:gd name="T7" fmla="*/ 60 h 60"/>
                <a:gd name="T8" fmla="*/ 60 w 60"/>
                <a:gd name="T9" fmla="*/ 51 h 60"/>
              </a:gdLst>
              <a:ahLst/>
              <a:cxnLst>
                <a:cxn ang="0">
                  <a:pos x="T0" y="T1"/>
                </a:cxn>
                <a:cxn ang="0">
                  <a:pos x="T2" y="T3"/>
                </a:cxn>
                <a:cxn ang="0">
                  <a:pos x="T4" y="T5"/>
                </a:cxn>
                <a:cxn ang="0">
                  <a:pos x="T6" y="T7"/>
                </a:cxn>
                <a:cxn ang="0">
                  <a:pos x="T8" y="T9"/>
                </a:cxn>
              </a:cxnLst>
              <a:rect l="0" t="0" r="r" b="b"/>
              <a:pathLst>
                <a:path w="60" h="60">
                  <a:moveTo>
                    <a:pt x="60" y="51"/>
                  </a:moveTo>
                  <a:cubicBezTo>
                    <a:pt x="52" y="0"/>
                    <a:pt x="52" y="0"/>
                    <a:pt x="52" y="0"/>
                  </a:cubicBezTo>
                  <a:cubicBezTo>
                    <a:pt x="34" y="2"/>
                    <a:pt x="17" y="6"/>
                    <a:pt x="0" y="10"/>
                  </a:cubicBezTo>
                  <a:cubicBezTo>
                    <a:pt x="11" y="60"/>
                    <a:pt x="11" y="60"/>
                    <a:pt x="11" y="60"/>
                  </a:cubicBezTo>
                  <a:cubicBezTo>
                    <a:pt x="27" y="56"/>
                    <a:pt x="43" y="53"/>
                    <a:pt x="6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07">
              <a:extLst>
                <a:ext uri="{FF2B5EF4-FFF2-40B4-BE49-F238E27FC236}">
                  <a16:creationId xmlns:a16="http://schemas.microsoft.com/office/drawing/2014/main" id="{5FC1290C-CF5A-4EA3-9DB3-FBE4E33C6D1E}"/>
                </a:ext>
              </a:extLst>
            </p:cNvPr>
            <p:cNvSpPr>
              <a:spLocks/>
            </p:cNvSpPr>
            <p:nvPr/>
          </p:nvSpPr>
          <p:spPr bwMode="auto">
            <a:xfrm>
              <a:off x="7186613" y="5659438"/>
              <a:ext cx="22225" cy="23813"/>
            </a:xfrm>
            <a:custGeom>
              <a:avLst/>
              <a:gdLst>
                <a:gd name="T0" fmla="*/ 62 w 62"/>
                <a:gd name="T1" fmla="*/ 14 h 63"/>
                <a:gd name="T2" fmla="*/ 11 w 62"/>
                <a:gd name="T3" fmla="*/ 0 h 63"/>
                <a:gd name="T4" fmla="*/ 0 w 62"/>
                <a:gd name="T5" fmla="*/ 50 h 63"/>
                <a:gd name="T6" fmla="*/ 47 w 62"/>
                <a:gd name="T7" fmla="*/ 63 h 63"/>
                <a:gd name="T8" fmla="*/ 62 w 62"/>
                <a:gd name="T9" fmla="*/ 14 h 63"/>
              </a:gdLst>
              <a:ahLst/>
              <a:cxnLst>
                <a:cxn ang="0">
                  <a:pos x="T0" y="T1"/>
                </a:cxn>
                <a:cxn ang="0">
                  <a:pos x="T2" y="T3"/>
                </a:cxn>
                <a:cxn ang="0">
                  <a:pos x="T4" y="T5"/>
                </a:cxn>
                <a:cxn ang="0">
                  <a:pos x="T6" y="T7"/>
                </a:cxn>
                <a:cxn ang="0">
                  <a:pos x="T8" y="T9"/>
                </a:cxn>
              </a:cxnLst>
              <a:rect l="0" t="0" r="r" b="b"/>
              <a:pathLst>
                <a:path w="62" h="63">
                  <a:moveTo>
                    <a:pt x="62" y="14"/>
                  </a:moveTo>
                  <a:cubicBezTo>
                    <a:pt x="45" y="8"/>
                    <a:pt x="28" y="4"/>
                    <a:pt x="11" y="0"/>
                  </a:cubicBezTo>
                  <a:cubicBezTo>
                    <a:pt x="0" y="50"/>
                    <a:pt x="0" y="50"/>
                    <a:pt x="0" y="50"/>
                  </a:cubicBezTo>
                  <a:cubicBezTo>
                    <a:pt x="16" y="54"/>
                    <a:pt x="32" y="58"/>
                    <a:pt x="47" y="63"/>
                  </a:cubicBezTo>
                  <a:lnTo>
                    <a:pt x="6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08">
              <a:extLst>
                <a:ext uri="{FF2B5EF4-FFF2-40B4-BE49-F238E27FC236}">
                  <a16:creationId xmlns:a16="http://schemas.microsoft.com/office/drawing/2014/main" id="{942F827E-74F9-4CC2-B949-8A9ECE4FCB33}"/>
                </a:ext>
              </a:extLst>
            </p:cNvPr>
            <p:cNvSpPr>
              <a:spLocks/>
            </p:cNvSpPr>
            <p:nvPr/>
          </p:nvSpPr>
          <p:spPr bwMode="auto">
            <a:xfrm>
              <a:off x="7035801" y="5664201"/>
              <a:ext cx="23813" cy="25400"/>
            </a:xfrm>
            <a:custGeom>
              <a:avLst/>
              <a:gdLst>
                <a:gd name="T0" fmla="*/ 65 w 65"/>
                <a:gd name="T1" fmla="*/ 49 h 65"/>
                <a:gd name="T2" fmla="*/ 50 w 65"/>
                <a:gd name="T3" fmla="*/ 0 h 65"/>
                <a:gd name="T4" fmla="*/ 0 w 65"/>
                <a:gd name="T5" fmla="*/ 17 h 65"/>
                <a:gd name="T6" fmla="*/ 19 w 65"/>
                <a:gd name="T7" fmla="*/ 65 h 65"/>
                <a:gd name="T8" fmla="*/ 65 w 65"/>
                <a:gd name="T9" fmla="*/ 49 h 65"/>
              </a:gdLst>
              <a:ahLst/>
              <a:cxnLst>
                <a:cxn ang="0">
                  <a:pos x="T0" y="T1"/>
                </a:cxn>
                <a:cxn ang="0">
                  <a:pos x="T2" y="T3"/>
                </a:cxn>
                <a:cxn ang="0">
                  <a:pos x="T4" y="T5"/>
                </a:cxn>
                <a:cxn ang="0">
                  <a:pos x="T6" y="T7"/>
                </a:cxn>
                <a:cxn ang="0">
                  <a:pos x="T8" y="T9"/>
                </a:cxn>
              </a:cxnLst>
              <a:rect l="0" t="0" r="r" b="b"/>
              <a:pathLst>
                <a:path w="65" h="65">
                  <a:moveTo>
                    <a:pt x="65" y="49"/>
                  </a:moveTo>
                  <a:cubicBezTo>
                    <a:pt x="50" y="0"/>
                    <a:pt x="50" y="0"/>
                    <a:pt x="50" y="0"/>
                  </a:cubicBezTo>
                  <a:cubicBezTo>
                    <a:pt x="33" y="5"/>
                    <a:pt x="16" y="11"/>
                    <a:pt x="0" y="17"/>
                  </a:cubicBezTo>
                  <a:cubicBezTo>
                    <a:pt x="19" y="65"/>
                    <a:pt x="19" y="65"/>
                    <a:pt x="19" y="65"/>
                  </a:cubicBezTo>
                  <a:cubicBezTo>
                    <a:pt x="34" y="59"/>
                    <a:pt x="50" y="54"/>
                    <a:pt x="65"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09">
              <a:extLst>
                <a:ext uri="{FF2B5EF4-FFF2-40B4-BE49-F238E27FC236}">
                  <a16:creationId xmlns:a16="http://schemas.microsoft.com/office/drawing/2014/main" id="{C46D7C1C-EB0D-49E5-B1A2-3EE6C9F45B1C}"/>
                </a:ext>
              </a:extLst>
            </p:cNvPr>
            <p:cNvSpPr>
              <a:spLocks/>
            </p:cNvSpPr>
            <p:nvPr/>
          </p:nvSpPr>
          <p:spPr bwMode="auto">
            <a:xfrm>
              <a:off x="7112001" y="5653088"/>
              <a:ext cx="20638" cy="19050"/>
            </a:xfrm>
            <a:custGeom>
              <a:avLst/>
              <a:gdLst>
                <a:gd name="T0" fmla="*/ 53 w 53"/>
                <a:gd name="T1" fmla="*/ 51 h 53"/>
                <a:gd name="T2" fmla="*/ 53 w 53"/>
                <a:gd name="T3" fmla="*/ 0 h 53"/>
                <a:gd name="T4" fmla="*/ 0 w 53"/>
                <a:gd name="T5" fmla="*/ 2 h 53"/>
                <a:gd name="T6" fmla="*/ 4 w 53"/>
                <a:gd name="T7" fmla="*/ 53 h 53"/>
                <a:gd name="T8" fmla="*/ 53 w 53"/>
                <a:gd name="T9" fmla="*/ 51 h 53"/>
              </a:gdLst>
              <a:ahLst/>
              <a:cxnLst>
                <a:cxn ang="0">
                  <a:pos x="T0" y="T1"/>
                </a:cxn>
                <a:cxn ang="0">
                  <a:pos x="T2" y="T3"/>
                </a:cxn>
                <a:cxn ang="0">
                  <a:pos x="T4" y="T5"/>
                </a:cxn>
                <a:cxn ang="0">
                  <a:pos x="T6" y="T7"/>
                </a:cxn>
                <a:cxn ang="0">
                  <a:pos x="T8" y="T9"/>
                </a:cxn>
              </a:cxnLst>
              <a:rect l="0" t="0" r="r" b="b"/>
              <a:pathLst>
                <a:path w="53" h="53">
                  <a:moveTo>
                    <a:pt x="53" y="51"/>
                  </a:moveTo>
                  <a:cubicBezTo>
                    <a:pt x="53" y="0"/>
                    <a:pt x="53" y="0"/>
                    <a:pt x="53" y="0"/>
                  </a:cubicBezTo>
                  <a:cubicBezTo>
                    <a:pt x="35" y="0"/>
                    <a:pt x="18" y="0"/>
                    <a:pt x="0" y="2"/>
                  </a:cubicBezTo>
                  <a:cubicBezTo>
                    <a:pt x="4" y="53"/>
                    <a:pt x="4" y="53"/>
                    <a:pt x="4" y="53"/>
                  </a:cubicBezTo>
                  <a:cubicBezTo>
                    <a:pt x="20" y="52"/>
                    <a:pt x="37" y="51"/>
                    <a:pt x="5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10">
              <a:extLst>
                <a:ext uri="{FF2B5EF4-FFF2-40B4-BE49-F238E27FC236}">
                  <a16:creationId xmlns:a16="http://schemas.microsoft.com/office/drawing/2014/main" id="{3E753790-2B95-4918-89F7-1F7CEB6165D2}"/>
                </a:ext>
              </a:extLst>
            </p:cNvPr>
            <p:cNvSpPr>
              <a:spLocks/>
            </p:cNvSpPr>
            <p:nvPr/>
          </p:nvSpPr>
          <p:spPr bwMode="auto">
            <a:xfrm>
              <a:off x="7150101" y="5653088"/>
              <a:ext cx="20638" cy="22225"/>
            </a:xfrm>
            <a:custGeom>
              <a:avLst/>
              <a:gdLst>
                <a:gd name="T0" fmla="*/ 56 w 56"/>
                <a:gd name="T1" fmla="*/ 6 h 57"/>
                <a:gd name="T2" fmla="*/ 3 w 56"/>
                <a:gd name="T3" fmla="*/ 0 h 57"/>
                <a:gd name="T4" fmla="*/ 0 w 56"/>
                <a:gd name="T5" fmla="*/ 52 h 57"/>
                <a:gd name="T6" fmla="*/ 49 w 56"/>
                <a:gd name="T7" fmla="*/ 57 h 57"/>
                <a:gd name="T8" fmla="*/ 56 w 56"/>
                <a:gd name="T9" fmla="*/ 6 h 57"/>
              </a:gdLst>
              <a:ahLst/>
              <a:cxnLst>
                <a:cxn ang="0">
                  <a:pos x="T0" y="T1"/>
                </a:cxn>
                <a:cxn ang="0">
                  <a:pos x="T2" y="T3"/>
                </a:cxn>
                <a:cxn ang="0">
                  <a:pos x="T4" y="T5"/>
                </a:cxn>
                <a:cxn ang="0">
                  <a:pos x="T6" y="T7"/>
                </a:cxn>
                <a:cxn ang="0">
                  <a:pos x="T8" y="T9"/>
                </a:cxn>
              </a:cxnLst>
              <a:rect l="0" t="0" r="r" b="b"/>
              <a:pathLst>
                <a:path w="56" h="57">
                  <a:moveTo>
                    <a:pt x="56" y="6"/>
                  </a:moveTo>
                  <a:cubicBezTo>
                    <a:pt x="39" y="4"/>
                    <a:pt x="21" y="2"/>
                    <a:pt x="3" y="0"/>
                  </a:cubicBezTo>
                  <a:cubicBezTo>
                    <a:pt x="0" y="52"/>
                    <a:pt x="0" y="52"/>
                    <a:pt x="0" y="52"/>
                  </a:cubicBezTo>
                  <a:cubicBezTo>
                    <a:pt x="16" y="53"/>
                    <a:pt x="33" y="55"/>
                    <a:pt x="49" y="57"/>
                  </a:cubicBezTo>
                  <a:lnTo>
                    <a:pt x="5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011">
              <a:extLst>
                <a:ext uri="{FF2B5EF4-FFF2-40B4-BE49-F238E27FC236}">
                  <a16:creationId xmlns:a16="http://schemas.microsoft.com/office/drawing/2014/main" id="{DF893D42-5924-416F-8EED-8AC57284E990}"/>
                </a:ext>
              </a:extLst>
            </p:cNvPr>
            <p:cNvSpPr>
              <a:spLocks/>
            </p:cNvSpPr>
            <p:nvPr/>
          </p:nvSpPr>
          <p:spPr bwMode="auto">
            <a:xfrm>
              <a:off x="6869113" y="5935663"/>
              <a:ext cx="22225" cy="20638"/>
            </a:xfrm>
            <a:custGeom>
              <a:avLst/>
              <a:gdLst>
                <a:gd name="T0" fmla="*/ 51 w 57"/>
                <a:gd name="T1" fmla="*/ 0 h 57"/>
                <a:gd name="T2" fmla="*/ 0 w 57"/>
                <a:gd name="T3" fmla="*/ 4 h 57"/>
                <a:gd name="T4" fmla="*/ 6 w 57"/>
                <a:gd name="T5" fmla="*/ 57 h 57"/>
                <a:gd name="T6" fmla="*/ 57 w 57"/>
                <a:gd name="T7" fmla="*/ 49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cubicBezTo>
                    <a:pt x="0" y="4"/>
                    <a:pt x="0" y="4"/>
                    <a:pt x="0" y="4"/>
                  </a:cubicBezTo>
                  <a:cubicBezTo>
                    <a:pt x="1" y="21"/>
                    <a:pt x="3" y="39"/>
                    <a:pt x="6" y="57"/>
                  </a:cubicBezTo>
                  <a:cubicBezTo>
                    <a:pt x="57" y="49"/>
                    <a:pt x="57" y="49"/>
                    <a:pt x="57" y="49"/>
                  </a:cubicBezTo>
                  <a:cubicBezTo>
                    <a:pt x="54" y="33"/>
                    <a:pt x="52" y="16"/>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012">
              <a:extLst>
                <a:ext uri="{FF2B5EF4-FFF2-40B4-BE49-F238E27FC236}">
                  <a16:creationId xmlns:a16="http://schemas.microsoft.com/office/drawing/2014/main" id="{F3D3373F-0084-4E40-A545-1FF9579F64A6}"/>
                </a:ext>
              </a:extLst>
            </p:cNvPr>
            <p:cNvSpPr>
              <a:spLocks/>
            </p:cNvSpPr>
            <p:nvPr/>
          </p:nvSpPr>
          <p:spPr bwMode="auto">
            <a:xfrm>
              <a:off x="7299326" y="6083301"/>
              <a:ext cx="26988" cy="26988"/>
            </a:xfrm>
            <a:custGeom>
              <a:avLst/>
              <a:gdLst>
                <a:gd name="T0" fmla="*/ 0 w 73"/>
                <a:gd name="T1" fmla="*/ 35 h 73"/>
                <a:gd name="T2" fmla="*/ 35 w 73"/>
                <a:gd name="T3" fmla="*/ 73 h 73"/>
                <a:gd name="T4" fmla="*/ 73 w 73"/>
                <a:gd name="T5" fmla="*/ 35 h 73"/>
                <a:gd name="T6" fmla="*/ 35 w 73"/>
                <a:gd name="T7" fmla="*/ 0 h 73"/>
                <a:gd name="T8" fmla="*/ 0 w 73"/>
                <a:gd name="T9" fmla="*/ 35 h 73"/>
              </a:gdLst>
              <a:ahLst/>
              <a:cxnLst>
                <a:cxn ang="0">
                  <a:pos x="T0" y="T1"/>
                </a:cxn>
                <a:cxn ang="0">
                  <a:pos x="T2" y="T3"/>
                </a:cxn>
                <a:cxn ang="0">
                  <a:pos x="T4" y="T5"/>
                </a:cxn>
                <a:cxn ang="0">
                  <a:pos x="T6" y="T7"/>
                </a:cxn>
                <a:cxn ang="0">
                  <a:pos x="T8" y="T9"/>
                </a:cxn>
              </a:cxnLst>
              <a:rect l="0" t="0" r="r" b="b"/>
              <a:pathLst>
                <a:path w="73" h="73">
                  <a:moveTo>
                    <a:pt x="0" y="35"/>
                  </a:moveTo>
                  <a:cubicBezTo>
                    <a:pt x="35" y="73"/>
                    <a:pt x="35" y="73"/>
                    <a:pt x="35" y="73"/>
                  </a:cubicBezTo>
                  <a:cubicBezTo>
                    <a:pt x="48" y="61"/>
                    <a:pt x="61" y="48"/>
                    <a:pt x="73" y="35"/>
                  </a:cubicBezTo>
                  <a:cubicBezTo>
                    <a:pt x="35" y="0"/>
                    <a:pt x="35" y="0"/>
                    <a:pt x="35" y="0"/>
                  </a:cubicBezTo>
                  <a:cubicBezTo>
                    <a:pt x="24" y="12"/>
                    <a:pt x="12" y="2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13">
              <a:extLst>
                <a:ext uri="{FF2B5EF4-FFF2-40B4-BE49-F238E27FC236}">
                  <a16:creationId xmlns:a16="http://schemas.microsoft.com/office/drawing/2014/main" id="{B1258F48-7E2B-43FA-90F9-025104E7A4C3}"/>
                </a:ext>
              </a:extLst>
            </p:cNvPr>
            <p:cNvSpPr>
              <a:spLocks/>
            </p:cNvSpPr>
            <p:nvPr/>
          </p:nvSpPr>
          <p:spPr bwMode="auto">
            <a:xfrm>
              <a:off x="7324726" y="6054726"/>
              <a:ext cx="25400" cy="26988"/>
            </a:xfrm>
            <a:custGeom>
              <a:avLst/>
              <a:gdLst>
                <a:gd name="T0" fmla="*/ 0 w 72"/>
                <a:gd name="T1" fmla="*/ 40 h 72"/>
                <a:gd name="T2" fmla="*/ 40 w 72"/>
                <a:gd name="T3" fmla="*/ 72 h 72"/>
                <a:gd name="T4" fmla="*/ 72 w 72"/>
                <a:gd name="T5" fmla="*/ 29 h 72"/>
                <a:gd name="T6" fmla="*/ 29 w 72"/>
                <a:gd name="T7" fmla="*/ 0 h 72"/>
                <a:gd name="T8" fmla="*/ 0 w 72"/>
                <a:gd name="T9" fmla="*/ 40 h 72"/>
              </a:gdLst>
              <a:ahLst/>
              <a:cxnLst>
                <a:cxn ang="0">
                  <a:pos x="T0" y="T1"/>
                </a:cxn>
                <a:cxn ang="0">
                  <a:pos x="T2" y="T3"/>
                </a:cxn>
                <a:cxn ang="0">
                  <a:pos x="T4" y="T5"/>
                </a:cxn>
                <a:cxn ang="0">
                  <a:pos x="T6" y="T7"/>
                </a:cxn>
                <a:cxn ang="0">
                  <a:pos x="T8" y="T9"/>
                </a:cxn>
              </a:cxnLst>
              <a:rect l="0" t="0" r="r" b="b"/>
              <a:pathLst>
                <a:path w="72" h="72">
                  <a:moveTo>
                    <a:pt x="0" y="40"/>
                  </a:moveTo>
                  <a:cubicBezTo>
                    <a:pt x="40" y="72"/>
                    <a:pt x="40" y="72"/>
                    <a:pt x="40" y="72"/>
                  </a:cubicBezTo>
                  <a:cubicBezTo>
                    <a:pt x="51" y="58"/>
                    <a:pt x="62" y="43"/>
                    <a:pt x="72" y="29"/>
                  </a:cubicBezTo>
                  <a:cubicBezTo>
                    <a:pt x="29" y="0"/>
                    <a:pt x="29" y="0"/>
                    <a:pt x="29" y="0"/>
                  </a:cubicBezTo>
                  <a:cubicBezTo>
                    <a:pt x="20" y="13"/>
                    <a:pt x="10" y="27"/>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014">
              <a:extLst>
                <a:ext uri="{FF2B5EF4-FFF2-40B4-BE49-F238E27FC236}">
                  <a16:creationId xmlns:a16="http://schemas.microsoft.com/office/drawing/2014/main" id="{4D9A149F-39BC-465B-B9DC-6160890E9B6A}"/>
                </a:ext>
              </a:extLst>
            </p:cNvPr>
            <p:cNvSpPr>
              <a:spLocks/>
            </p:cNvSpPr>
            <p:nvPr/>
          </p:nvSpPr>
          <p:spPr bwMode="auto">
            <a:xfrm>
              <a:off x="7270751" y="6107113"/>
              <a:ext cx="26988" cy="26988"/>
            </a:xfrm>
            <a:custGeom>
              <a:avLst/>
              <a:gdLst>
                <a:gd name="T0" fmla="*/ 0 w 72"/>
                <a:gd name="T1" fmla="*/ 30 h 72"/>
                <a:gd name="T2" fmla="*/ 29 w 72"/>
                <a:gd name="T3" fmla="*/ 72 h 72"/>
                <a:gd name="T4" fmla="*/ 72 w 72"/>
                <a:gd name="T5" fmla="*/ 41 h 72"/>
                <a:gd name="T6" fmla="*/ 40 w 72"/>
                <a:gd name="T7" fmla="*/ 0 h 72"/>
                <a:gd name="T8" fmla="*/ 0 w 72"/>
                <a:gd name="T9" fmla="*/ 30 h 72"/>
              </a:gdLst>
              <a:ahLst/>
              <a:cxnLst>
                <a:cxn ang="0">
                  <a:pos x="T0" y="T1"/>
                </a:cxn>
                <a:cxn ang="0">
                  <a:pos x="T2" y="T3"/>
                </a:cxn>
                <a:cxn ang="0">
                  <a:pos x="T4" y="T5"/>
                </a:cxn>
                <a:cxn ang="0">
                  <a:pos x="T6" y="T7"/>
                </a:cxn>
                <a:cxn ang="0">
                  <a:pos x="T8" y="T9"/>
                </a:cxn>
              </a:cxnLst>
              <a:rect l="0" t="0" r="r" b="b"/>
              <a:pathLst>
                <a:path w="72" h="72">
                  <a:moveTo>
                    <a:pt x="0" y="30"/>
                  </a:moveTo>
                  <a:cubicBezTo>
                    <a:pt x="29" y="72"/>
                    <a:pt x="29" y="72"/>
                    <a:pt x="29" y="72"/>
                  </a:cubicBezTo>
                  <a:cubicBezTo>
                    <a:pt x="44" y="62"/>
                    <a:pt x="58" y="52"/>
                    <a:pt x="72" y="41"/>
                  </a:cubicBezTo>
                  <a:cubicBezTo>
                    <a:pt x="40" y="0"/>
                    <a:pt x="40" y="0"/>
                    <a:pt x="40" y="0"/>
                  </a:cubicBezTo>
                  <a:cubicBezTo>
                    <a:pt x="27" y="11"/>
                    <a:pt x="14" y="2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015">
              <a:extLst>
                <a:ext uri="{FF2B5EF4-FFF2-40B4-BE49-F238E27FC236}">
                  <a16:creationId xmlns:a16="http://schemas.microsoft.com/office/drawing/2014/main" id="{C6E58D1F-7812-4543-A835-A04225CDD96A}"/>
                </a:ext>
              </a:extLst>
            </p:cNvPr>
            <p:cNvSpPr>
              <a:spLocks/>
            </p:cNvSpPr>
            <p:nvPr/>
          </p:nvSpPr>
          <p:spPr bwMode="auto">
            <a:xfrm>
              <a:off x="7239001" y="6127751"/>
              <a:ext cx="25400" cy="26988"/>
            </a:xfrm>
            <a:custGeom>
              <a:avLst/>
              <a:gdLst>
                <a:gd name="T0" fmla="*/ 0 w 69"/>
                <a:gd name="T1" fmla="*/ 23 h 70"/>
                <a:gd name="T2" fmla="*/ 22 w 69"/>
                <a:gd name="T3" fmla="*/ 70 h 70"/>
                <a:gd name="T4" fmla="*/ 69 w 69"/>
                <a:gd name="T5" fmla="*/ 45 h 70"/>
                <a:gd name="T6" fmla="*/ 43 w 69"/>
                <a:gd name="T7" fmla="*/ 0 h 70"/>
                <a:gd name="T8" fmla="*/ 0 w 69"/>
                <a:gd name="T9" fmla="*/ 23 h 70"/>
              </a:gdLst>
              <a:ahLst/>
              <a:cxnLst>
                <a:cxn ang="0">
                  <a:pos x="T0" y="T1"/>
                </a:cxn>
                <a:cxn ang="0">
                  <a:pos x="T2" y="T3"/>
                </a:cxn>
                <a:cxn ang="0">
                  <a:pos x="T4" y="T5"/>
                </a:cxn>
                <a:cxn ang="0">
                  <a:pos x="T6" y="T7"/>
                </a:cxn>
                <a:cxn ang="0">
                  <a:pos x="T8" y="T9"/>
                </a:cxn>
              </a:cxnLst>
              <a:rect l="0" t="0" r="r" b="b"/>
              <a:pathLst>
                <a:path w="69" h="70">
                  <a:moveTo>
                    <a:pt x="0" y="23"/>
                  </a:moveTo>
                  <a:cubicBezTo>
                    <a:pt x="22" y="70"/>
                    <a:pt x="22" y="70"/>
                    <a:pt x="22" y="70"/>
                  </a:cubicBezTo>
                  <a:cubicBezTo>
                    <a:pt x="38" y="62"/>
                    <a:pt x="54" y="54"/>
                    <a:pt x="69" y="45"/>
                  </a:cubicBezTo>
                  <a:cubicBezTo>
                    <a:pt x="43" y="0"/>
                    <a:pt x="43" y="0"/>
                    <a:pt x="43" y="0"/>
                  </a:cubicBezTo>
                  <a:cubicBezTo>
                    <a:pt x="29" y="8"/>
                    <a:pt x="14" y="16"/>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016">
              <a:extLst>
                <a:ext uri="{FF2B5EF4-FFF2-40B4-BE49-F238E27FC236}">
                  <a16:creationId xmlns:a16="http://schemas.microsoft.com/office/drawing/2014/main" id="{DFF9CCD4-EE32-426B-830F-663491331B54}"/>
                </a:ext>
              </a:extLst>
            </p:cNvPr>
            <p:cNvSpPr>
              <a:spLocks/>
            </p:cNvSpPr>
            <p:nvPr/>
          </p:nvSpPr>
          <p:spPr bwMode="auto">
            <a:xfrm>
              <a:off x="7205663" y="6143626"/>
              <a:ext cx="23813" cy="25400"/>
            </a:xfrm>
            <a:custGeom>
              <a:avLst/>
              <a:gdLst>
                <a:gd name="T0" fmla="*/ 0 w 65"/>
                <a:gd name="T1" fmla="*/ 16 h 66"/>
                <a:gd name="T2" fmla="*/ 15 w 65"/>
                <a:gd name="T3" fmla="*/ 66 h 66"/>
                <a:gd name="T4" fmla="*/ 65 w 65"/>
                <a:gd name="T5" fmla="*/ 48 h 66"/>
                <a:gd name="T6" fmla="*/ 46 w 65"/>
                <a:gd name="T7" fmla="*/ 0 h 66"/>
                <a:gd name="T8" fmla="*/ 0 w 65"/>
                <a:gd name="T9" fmla="*/ 16 h 66"/>
              </a:gdLst>
              <a:ahLst/>
              <a:cxnLst>
                <a:cxn ang="0">
                  <a:pos x="T0" y="T1"/>
                </a:cxn>
                <a:cxn ang="0">
                  <a:pos x="T2" y="T3"/>
                </a:cxn>
                <a:cxn ang="0">
                  <a:pos x="T4" y="T5"/>
                </a:cxn>
                <a:cxn ang="0">
                  <a:pos x="T6" y="T7"/>
                </a:cxn>
                <a:cxn ang="0">
                  <a:pos x="T8" y="T9"/>
                </a:cxn>
              </a:cxnLst>
              <a:rect l="0" t="0" r="r" b="b"/>
              <a:pathLst>
                <a:path w="65" h="66">
                  <a:moveTo>
                    <a:pt x="0" y="16"/>
                  </a:moveTo>
                  <a:cubicBezTo>
                    <a:pt x="15" y="66"/>
                    <a:pt x="15" y="66"/>
                    <a:pt x="15" y="66"/>
                  </a:cubicBezTo>
                  <a:cubicBezTo>
                    <a:pt x="32" y="60"/>
                    <a:pt x="49" y="55"/>
                    <a:pt x="65" y="48"/>
                  </a:cubicBezTo>
                  <a:cubicBezTo>
                    <a:pt x="46" y="0"/>
                    <a:pt x="46" y="0"/>
                    <a:pt x="46" y="0"/>
                  </a:cubicBezTo>
                  <a:cubicBezTo>
                    <a:pt x="31" y="6"/>
                    <a:pt x="15" y="12"/>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017">
              <a:extLst>
                <a:ext uri="{FF2B5EF4-FFF2-40B4-BE49-F238E27FC236}">
                  <a16:creationId xmlns:a16="http://schemas.microsoft.com/office/drawing/2014/main" id="{1F372C25-0C7A-4293-9D99-8C0E16CC6DD2}"/>
                </a:ext>
              </a:extLst>
            </p:cNvPr>
            <p:cNvSpPr>
              <a:spLocks/>
            </p:cNvSpPr>
            <p:nvPr/>
          </p:nvSpPr>
          <p:spPr bwMode="auto">
            <a:xfrm>
              <a:off x="7377113" y="5916613"/>
              <a:ext cx="19050" cy="19050"/>
            </a:xfrm>
            <a:custGeom>
              <a:avLst/>
              <a:gdLst>
                <a:gd name="T0" fmla="*/ 2 w 53"/>
                <a:gd name="T1" fmla="*/ 0 h 55"/>
                <a:gd name="T2" fmla="*/ 2 w 53"/>
                <a:gd name="T3" fmla="*/ 2 h 55"/>
                <a:gd name="T4" fmla="*/ 0 w 53"/>
                <a:gd name="T5" fmla="*/ 51 h 55"/>
                <a:gd name="T6" fmla="*/ 51 w 53"/>
                <a:gd name="T7" fmla="*/ 55 h 55"/>
                <a:gd name="T8" fmla="*/ 53 w 53"/>
                <a:gd name="T9" fmla="*/ 2 h 55"/>
                <a:gd name="T10" fmla="*/ 53 w 53"/>
                <a:gd name="T11" fmla="*/ 0 h 55"/>
                <a:gd name="T12" fmla="*/ 2 w 5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3" h="55">
                  <a:moveTo>
                    <a:pt x="2" y="0"/>
                  </a:moveTo>
                  <a:cubicBezTo>
                    <a:pt x="2" y="2"/>
                    <a:pt x="2" y="2"/>
                    <a:pt x="2" y="2"/>
                  </a:cubicBezTo>
                  <a:cubicBezTo>
                    <a:pt x="2" y="18"/>
                    <a:pt x="1" y="35"/>
                    <a:pt x="0" y="51"/>
                  </a:cubicBezTo>
                  <a:cubicBezTo>
                    <a:pt x="51" y="55"/>
                    <a:pt x="51" y="55"/>
                    <a:pt x="51" y="55"/>
                  </a:cubicBezTo>
                  <a:cubicBezTo>
                    <a:pt x="53" y="38"/>
                    <a:pt x="53" y="20"/>
                    <a:pt x="53" y="2"/>
                  </a:cubicBezTo>
                  <a:cubicBezTo>
                    <a:pt x="53" y="0"/>
                    <a:pt x="53" y="0"/>
                    <a:pt x="53"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18">
              <a:extLst>
                <a:ext uri="{FF2B5EF4-FFF2-40B4-BE49-F238E27FC236}">
                  <a16:creationId xmlns:a16="http://schemas.microsoft.com/office/drawing/2014/main" id="{AB2F804F-FA6A-4845-A355-198CAE4A37A1}"/>
                </a:ext>
              </a:extLst>
            </p:cNvPr>
            <p:cNvSpPr>
              <a:spLocks/>
            </p:cNvSpPr>
            <p:nvPr/>
          </p:nvSpPr>
          <p:spPr bwMode="auto">
            <a:xfrm>
              <a:off x="6875463" y="5970588"/>
              <a:ext cx="23813" cy="23813"/>
            </a:xfrm>
            <a:custGeom>
              <a:avLst/>
              <a:gdLst>
                <a:gd name="T0" fmla="*/ 50 w 63"/>
                <a:gd name="T1" fmla="*/ 0 h 63"/>
                <a:gd name="T2" fmla="*/ 0 w 63"/>
                <a:gd name="T3" fmla="*/ 12 h 63"/>
                <a:gd name="T4" fmla="*/ 14 w 63"/>
                <a:gd name="T5" fmla="*/ 63 h 63"/>
                <a:gd name="T6" fmla="*/ 63 w 63"/>
                <a:gd name="T7" fmla="*/ 48 h 63"/>
                <a:gd name="T8" fmla="*/ 50 w 63"/>
                <a:gd name="T9" fmla="*/ 0 h 63"/>
              </a:gdLst>
              <a:ahLst/>
              <a:cxnLst>
                <a:cxn ang="0">
                  <a:pos x="T0" y="T1"/>
                </a:cxn>
                <a:cxn ang="0">
                  <a:pos x="T2" y="T3"/>
                </a:cxn>
                <a:cxn ang="0">
                  <a:pos x="T4" y="T5"/>
                </a:cxn>
                <a:cxn ang="0">
                  <a:pos x="T6" y="T7"/>
                </a:cxn>
                <a:cxn ang="0">
                  <a:pos x="T8" y="T9"/>
                </a:cxn>
              </a:cxnLst>
              <a:rect l="0" t="0" r="r" b="b"/>
              <a:pathLst>
                <a:path w="63" h="63">
                  <a:moveTo>
                    <a:pt x="50" y="0"/>
                  </a:moveTo>
                  <a:cubicBezTo>
                    <a:pt x="0" y="12"/>
                    <a:pt x="0" y="12"/>
                    <a:pt x="0" y="12"/>
                  </a:cubicBezTo>
                  <a:cubicBezTo>
                    <a:pt x="4" y="29"/>
                    <a:pt x="8" y="47"/>
                    <a:pt x="14" y="63"/>
                  </a:cubicBezTo>
                  <a:cubicBezTo>
                    <a:pt x="63" y="48"/>
                    <a:pt x="63" y="48"/>
                    <a:pt x="63" y="48"/>
                  </a:cubicBezTo>
                  <a:cubicBezTo>
                    <a:pt x="58" y="32"/>
                    <a:pt x="54" y="16"/>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019">
              <a:extLst>
                <a:ext uri="{FF2B5EF4-FFF2-40B4-BE49-F238E27FC236}">
                  <a16:creationId xmlns:a16="http://schemas.microsoft.com/office/drawing/2014/main" id="{0CFB3B46-3757-4DC1-835F-785660DA2035}"/>
                </a:ext>
              </a:extLst>
            </p:cNvPr>
            <p:cNvSpPr>
              <a:spLocks/>
            </p:cNvSpPr>
            <p:nvPr/>
          </p:nvSpPr>
          <p:spPr bwMode="auto">
            <a:xfrm>
              <a:off x="7370763" y="5953126"/>
              <a:ext cx="22225" cy="22225"/>
            </a:xfrm>
            <a:custGeom>
              <a:avLst/>
              <a:gdLst>
                <a:gd name="T0" fmla="*/ 0 w 60"/>
                <a:gd name="T1" fmla="*/ 48 h 60"/>
                <a:gd name="T2" fmla="*/ 51 w 60"/>
                <a:gd name="T3" fmla="*/ 60 h 60"/>
                <a:gd name="T4" fmla="*/ 60 w 60"/>
                <a:gd name="T5" fmla="*/ 7 h 60"/>
                <a:gd name="T6" fmla="*/ 9 w 60"/>
                <a:gd name="T7" fmla="*/ 0 h 60"/>
                <a:gd name="T8" fmla="*/ 0 w 60"/>
                <a:gd name="T9" fmla="*/ 48 h 60"/>
              </a:gdLst>
              <a:ahLst/>
              <a:cxnLst>
                <a:cxn ang="0">
                  <a:pos x="T0" y="T1"/>
                </a:cxn>
                <a:cxn ang="0">
                  <a:pos x="T2" y="T3"/>
                </a:cxn>
                <a:cxn ang="0">
                  <a:pos x="T4" y="T5"/>
                </a:cxn>
                <a:cxn ang="0">
                  <a:pos x="T6" y="T7"/>
                </a:cxn>
                <a:cxn ang="0">
                  <a:pos x="T8" y="T9"/>
                </a:cxn>
              </a:cxnLst>
              <a:rect l="0" t="0" r="r" b="b"/>
              <a:pathLst>
                <a:path w="60" h="60">
                  <a:moveTo>
                    <a:pt x="0" y="48"/>
                  </a:moveTo>
                  <a:cubicBezTo>
                    <a:pt x="51" y="60"/>
                    <a:pt x="51" y="60"/>
                    <a:pt x="51" y="60"/>
                  </a:cubicBezTo>
                  <a:cubicBezTo>
                    <a:pt x="55" y="42"/>
                    <a:pt x="58" y="25"/>
                    <a:pt x="60" y="7"/>
                  </a:cubicBezTo>
                  <a:cubicBezTo>
                    <a:pt x="9" y="0"/>
                    <a:pt x="9" y="0"/>
                    <a:pt x="9" y="0"/>
                  </a:cubicBezTo>
                  <a:cubicBezTo>
                    <a:pt x="7" y="16"/>
                    <a:pt x="4" y="32"/>
                    <a:pt x="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020">
              <a:extLst>
                <a:ext uri="{FF2B5EF4-FFF2-40B4-BE49-F238E27FC236}">
                  <a16:creationId xmlns:a16="http://schemas.microsoft.com/office/drawing/2014/main" id="{22194E67-5DB6-4C61-AD27-1397714C4232}"/>
                </a:ext>
              </a:extLst>
            </p:cNvPr>
            <p:cNvSpPr>
              <a:spLocks/>
            </p:cNvSpPr>
            <p:nvPr/>
          </p:nvSpPr>
          <p:spPr bwMode="auto">
            <a:xfrm>
              <a:off x="7359651" y="5988051"/>
              <a:ext cx="25400" cy="25400"/>
            </a:xfrm>
            <a:custGeom>
              <a:avLst/>
              <a:gdLst>
                <a:gd name="T0" fmla="*/ 0 w 66"/>
                <a:gd name="T1" fmla="*/ 47 h 66"/>
                <a:gd name="T2" fmla="*/ 48 w 66"/>
                <a:gd name="T3" fmla="*/ 66 h 66"/>
                <a:gd name="T4" fmla="*/ 66 w 66"/>
                <a:gd name="T5" fmla="*/ 15 h 66"/>
                <a:gd name="T6" fmla="*/ 17 w 66"/>
                <a:gd name="T7" fmla="*/ 0 h 66"/>
                <a:gd name="T8" fmla="*/ 0 w 66"/>
                <a:gd name="T9" fmla="*/ 47 h 66"/>
              </a:gdLst>
              <a:ahLst/>
              <a:cxnLst>
                <a:cxn ang="0">
                  <a:pos x="T0" y="T1"/>
                </a:cxn>
                <a:cxn ang="0">
                  <a:pos x="T2" y="T3"/>
                </a:cxn>
                <a:cxn ang="0">
                  <a:pos x="T4" y="T5"/>
                </a:cxn>
                <a:cxn ang="0">
                  <a:pos x="T6" y="T7"/>
                </a:cxn>
                <a:cxn ang="0">
                  <a:pos x="T8" y="T9"/>
                </a:cxn>
              </a:cxnLst>
              <a:rect l="0" t="0" r="r" b="b"/>
              <a:pathLst>
                <a:path w="66" h="66">
                  <a:moveTo>
                    <a:pt x="0" y="47"/>
                  </a:moveTo>
                  <a:cubicBezTo>
                    <a:pt x="48" y="66"/>
                    <a:pt x="48" y="66"/>
                    <a:pt x="48" y="66"/>
                  </a:cubicBezTo>
                  <a:cubicBezTo>
                    <a:pt x="55" y="49"/>
                    <a:pt x="61" y="32"/>
                    <a:pt x="66" y="15"/>
                  </a:cubicBezTo>
                  <a:cubicBezTo>
                    <a:pt x="17" y="0"/>
                    <a:pt x="17" y="0"/>
                    <a:pt x="17" y="0"/>
                  </a:cubicBezTo>
                  <a:cubicBezTo>
                    <a:pt x="12" y="16"/>
                    <a:pt x="6" y="31"/>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021">
              <a:extLst>
                <a:ext uri="{FF2B5EF4-FFF2-40B4-BE49-F238E27FC236}">
                  <a16:creationId xmlns:a16="http://schemas.microsoft.com/office/drawing/2014/main" id="{A11A8687-F98C-4509-8955-45D7FC1FB3E0}"/>
                </a:ext>
              </a:extLst>
            </p:cNvPr>
            <p:cNvSpPr>
              <a:spLocks/>
            </p:cNvSpPr>
            <p:nvPr/>
          </p:nvSpPr>
          <p:spPr bwMode="auto">
            <a:xfrm>
              <a:off x="7343776" y="6022976"/>
              <a:ext cx="26988" cy="25400"/>
            </a:xfrm>
            <a:custGeom>
              <a:avLst/>
              <a:gdLst>
                <a:gd name="T0" fmla="*/ 0 w 70"/>
                <a:gd name="T1" fmla="*/ 44 h 70"/>
                <a:gd name="T2" fmla="*/ 45 w 70"/>
                <a:gd name="T3" fmla="*/ 70 h 70"/>
                <a:gd name="T4" fmla="*/ 70 w 70"/>
                <a:gd name="T5" fmla="*/ 22 h 70"/>
                <a:gd name="T6" fmla="*/ 23 w 70"/>
                <a:gd name="T7" fmla="*/ 0 h 70"/>
                <a:gd name="T8" fmla="*/ 0 w 70"/>
                <a:gd name="T9" fmla="*/ 44 h 70"/>
              </a:gdLst>
              <a:ahLst/>
              <a:cxnLst>
                <a:cxn ang="0">
                  <a:pos x="T0" y="T1"/>
                </a:cxn>
                <a:cxn ang="0">
                  <a:pos x="T2" y="T3"/>
                </a:cxn>
                <a:cxn ang="0">
                  <a:pos x="T4" y="T5"/>
                </a:cxn>
                <a:cxn ang="0">
                  <a:pos x="T6" y="T7"/>
                </a:cxn>
                <a:cxn ang="0">
                  <a:pos x="T8" y="T9"/>
                </a:cxn>
              </a:cxnLst>
              <a:rect l="0" t="0" r="r" b="b"/>
              <a:pathLst>
                <a:path w="70" h="70">
                  <a:moveTo>
                    <a:pt x="0" y="44"/>
                  </a:moveTo>
                  <a:cubicBezTo>
                    <a:pt x="45" y="70"/>
                    <a:pt x="45" y="70"/>
                    <a:pt x="45" y="70"/>
                  </a:cubicBezTo>
                  <a:cubicBezTo>
                    <a:pt x="54" y="54"/>
                    <a:pt x="62" y="39"/>
                    <a:pt x="70" y="22"/>
                  </a:cubicBezTo>
                  <a:cubicBezTo>
                    <a:pt x="23" y="0"/>
                    <a:pt x="23" y="0"/>
                    <a:pt x="23" y="0"/>
                  </a:cubicBezTo>
                  <a:cubicBezTo>
                    <a:pt x="16" y="15"/>
                    <a:pt x="9" y="3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022">
              <a:extLst>
                <a:ext uri="{FF2B5EF4-FFF2-40B4-BE49-F238E27FC236}">
                  <a16:creationId xmlns:a16="http://schemas.microsoft.com/office/drawing/2014/main" id="{CF501110-058D-4EE6-8690-2E41670A6C21}"/>
                </a:ext>
              </a:extLst>
            </p:cNvPr>
            <p:cNvSpPr>
              <a:spLocks/>
            </p:cNvSpPr>
            <p:nvPr/>
          </p:nvSpPr>
          <p:spPr bwMode="auto">
            <a:xfrm>
              <a:off x="7169151" y="6154738"/>
              <a:ext cx="22225" cy="22225"/>
            </a:xfrm>
            <a:custGeom>
              <a:avLst/>
              <a:gdLst>
                <a:gd name="T0" fmla="*/ 0 w 60"/>
                <a:gd name="T1" fmla="*/ 9 h 60"/>
                <a:gd name="T2" fmla="*/ 8 w 60"/>
                <a:gd name="T3" fmla="*/ 60 h 60"/>
                <a:gd name="T4" fmla="*/ 60 w 60"/>
                <a:gd name="T5" fmla="*/ 50 h 60"/>
                <a:gd name="T6" fmla="*/ 49 w 60"/>
                <a:gd name="T7" fmla="*/ 0 h 60"/>
                <a:gd name="T8" fmla="*/ 0 w 60"/>
                <a:gd name="T9" fmla="*/ 9 h 60"/>
              </a:gdLst>
              <a:ahLst/>
              <a:cxnLst>
                <a:cxn ang="0">
                  <a:pos x="T0" y="T1"/>
                </a:cxn>
                <a:cxn ang="0">
                  <a:pos x="T2" y="T3"/>
                </a:cxn>
                <a:cxn ang="0">
                  <a:pos x="T4" y="T5"/>
                </a:cxn>
                <a:cxn ang="0">
                  <a:pos x="T6" y="T7"/>
                </a:cxn>
                <a:cxn ang="0">
                  <a:pos x="T8" y="T9"/>
                </a:cxn>
              </a:cxnLst>
              <a:rect l="0" t="0" r="r" b="b"/>
              <a:pathLst>
                <a:path w="60" h="60">
                  <a:moveTo>
                    <a:pt x="0" y="9"/>
                  </a:moveTo>
                  <a:cubicBezTo>
                    <a:pt x="8" y="60"/>
                    <a:pt x="8" y="60"/>
                    <a:pt x="8" y="60"/>
                  </a:cubicBezTo>
                  <a:cubicBezTo>
                    <a:pt x="25" y="58"/>
                    <a:pt x="43" y="54"/>
                    <a:pt x="60" y="50"/>
                  </a:cubicBezTo>
                  <a:cubicBezTo>
                    <a:pt x="49" y="0"/>
                    <a:pt x="49" y="0"/>
                    <a:pt x="49" y="0"/>
                  </a:cubicBezTo>
                  <a:cubicBezTo>
                    <a:pt x="33" y="4"/>
                    <a:pt x="17"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023">
              <a:extLst>
                <a:ext uri="{FF2B5EF4-FFF2-40B4-BE49-F238E27FC236}">
                  <a16:creationId xmlns:a16="http://schemas.microsoft.com/office/drawing/2014/main" id="{0AEF2091-5974-46CF-8610-14576890350A}"/>
                </a:ext>
              </a:extLst>
            </p:cNvPr>
            <p:cNvSpPr>
              <a:spLocks/>
            </p:cNvSpPr>
            <p:nvPr/>
          </p:nvSpPr>
          <p:spPr bwMode="auto">
            <a:xfrm>
              <a:off x="6953251" y="6096001"/>
              <a:ext cx="26988" cy="26988"/>
            </a:xfrm>
            <a:custGeom>
              <a:avLst/>
              <a:gdLst>
                <a:gd name="T0" fmla="*/ 0 w 73"/>
                <a:gd name="T1" fmla="*/ 37 h 72"/>
                <a:gd name="T2" fmla="*/ 41 w 73"/>
                <a:gd name="T3" fmla="*/ 72 h 72"/>
                <a:gd name="T4" fmla="*/ 73 w 73"/>
                <a:gd name="T5" fmla="*/ 32 h 72"/>
                <a:gd name="T6" fmla="*/ 35 w 73"/>
                <a:gd name="T7" fmla="*/ 0 h 72"/>
                <a:gd name="T8" fmla="*/ 0 w 73"/>
                <a:gd name="T9" fmla="*/ 37 h 72"/>
              </a:gdLst>
              <a:ahLst/>
              <a:cxnLst>
                <a:cxn ang="0">
                  <a:pos x="T0" y="T1"/>
                </a:cxn>
                <a:cxn ang="0">
                  <a:pos x="T2" y="T3"/>
                </a:cxn>
                <a:cxn ang="0">
                  <a:pos x="T4" y="T5"/>
                </a:cxn>
                <a:cxn ang="0">
                  <a:pos x="T6" y="T7"/>
                </a:cxn>
                <a:cxn ang="0">
                  <a:pos x="T8" y="T9"/>
                </a:cxn>
              </a:cxnLst>
              <a:rect l="0" t="0" r="r" b="b"/>
              <a:pathLst>
                <a:path w="73" h="72">
                  <a:moveTo>
                    <a:pt x="0" y="37"/>
                  </a:moveTo>
                  <a:cubicBezTo>
                    <a:pt x="13" y="50"/>
                    <a:pt x="27" y="61"/>
                    <a:pt x="41" y="72"/>
                  </a:cubicBezTo>
                  <a:cubicBezTo>
                    <a:pt x="73" y="32"/>
                    <a:pt x="73" y="32"/>
                    <a:pt x="73" y="32"/>
                  </a:cubicBezTo>
                  <a:cubicBezTo>
                    <a:pt x="60" y="22"/>
                    <a:pt x="48" y="11"/>
                    <a:pt x="35" y="0"/>
                  </a:cubicBezTo>
                  <a:lnTo>
                    <a:pt x="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024">
              <a:extLst>
                <a:ext uri="{FF2B5EF4-FFF2-40B4-BE49-F238E27FC236}">
                  <a16:creationId xmlns:a16="http://schemas.microsoft.com/office/drawing/2014/main" id="{43369286-3BA1-4959-BFB5-377D029F0460}"/>
                </a:ext>
              </a:extLst>
            </p:cNvPr>
            <p:cNvSpPr>
              <a:spLocks/>
            </p:cNvSpPr>
            <p:nvPr/>
          </p:nvSpPr>
          <p:spPr bwMode="auto">
            <a:xfrm>
              <a:off x="7018338" y="6137276"/>
              <a:ext cx="25400" cy="25400"/>
            </a:xfrm>
            <a:custGeom>
              <a:avLst/>
              <a:gdLst>
                <a:gd name="T0" fmla="*/ 0 w 68"/>
                <a:gd name="T1" fmla="*/ 46 h 67"/>
                <a:gd name="T2" fmla="*/ 49 w 68"/>
                <a:gd name="T3" fmla="*/ 67 h 67"/>
                <a:gd name="T4" fmla="*/ 68 w 68"/>
                <a:gd name="T5" fmla="*/ 19 h 67"/>
                <a:gd name="T6" fmla="*/ 23 w 68"/>
                <a:gd name="T7" fmla="*/ 0 h 67"/>
                <a:gd name="T8" fmla="*/ 0 w 68"/>
                <a:gd name="T9" fmla="*/ 46 h 67"/>
              </a:gdLst>
              <a:ahLst/>
              <a:cxnLst>
                <a:cxn ang="0">
                  <a:pos x="T0" y="T1"/>
                </a:cxn>
                <a:cxn ang="0">
                  <a:pos x="T2" y="T3"/>
                </a:cxn>
                <a:cxn ang="0">
                  <a:pos x="T4" y="T5"/>
                </a:cxn>
                <a:cxn ang="0">
                  <a:pos x="T6" y="T7"/>
                </a:cxn>
                <a:cxn ang="0">
                  <a:pos x="T8" y="T9"/>
                </a:cxn>
              </a:cxnLst>
              <a:rect l="0" t="0" r="r" b="b"/>
              <a:pathLst>
                <a:path w="68" h="67">
                  <a:moveTo>
                    <a:pt x="0" y="46"/>
                  </a:moveTo>
                  <a:cubicBezTo>
                    <a:pt x="16" y="54"/>
                    <a:pt x="33" y="61"/>
                    <a:pt x="49" y="67"/>
                  </a:cubicBezTo>
                  <a:cubicBezTo>
                    <a:pt x="68" y="19"/>
                    <a:pt x="68" y="19"/>
                    <a:pt x="68" y="19"/>
                  </a:cubicBezTo>
                  <a:cubicBezTo>
                    <a:pt x="53" y="13"/>
                    <a:pt x="37" y="7"/>
                    <a:pt x="23" y="0"/>
                  </a:cubicBez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025">
              <a:extLst>
                <a:ext uri="{FF2B5EF4-FFF2-40B4-BE49-F238E27FC236}">
                  <a16:creationId xmlns:a16="http://schemas.microsoft.com/office/drawing/2014/main" id="{A8FCA164-AFA0-433E-BBB3-BC0BDAB3854F}"/>
                </a:ext>
              </a:extLst>
            </p:cNvPr>
            <p:cNvSpPr>
              <a:spLocks/>
            </p:cNvSpPr>
            <p:nvPr/>
          </p:nvSpPr>
          <p:spPr bwMode="auto">
            <a:xfrm>
              <a:off x="6886576" y="6007101"/>
              <a:ext cx="25400" cy="23813"/>
            </a:xfrm>
            <a:custGeom>
              <a:avLst/>
              <a:gdLst>
                <a:gd name="T0" fmla="*/ 68 w 68"/>
                <a:gd name="T1" fmla="*/ 45 h 68"/>
                <a:gd name="T2" fmla="*/ 48 w 68"/>
                <a:gd name="T3" fmla="*/ 0 h 68"/>
                <a:gd name="T4" fmla="*/ 0 w 68"/>
                <a:gd name="T5" fmla="*/ 19 h 68"/>
                <a:gd name="T6" fmla="*/ 22 w 68"/>
                <a:gd name="T7" fmla="*/ 68 h 68"/>
                <a:gd name="T8" fmla="*/ 68 w 68"/>
                <a:gd name="T9" fmla="*/ 45 h 68"/>
              </a:gdLst>
              <a:ahLst/>
              <a:cxnLst>
                <a:cxn ang="0">
                  <a:pos x="T0" y="T1"/>
                </a:cxn>
                <a:cxn ang="0">
                  <a:pos x="T2" y="T3"/>
                </a:cxn>
                <a:cxn ang="0">
                  <a:pos x="T4" y="T5"/>
                </a:cxn>
                <a:cxn ang="0">
                  <a:pos x="T6" y="T7"/>
                </a:cxn>
                <a:cxn ang="0">
                  <a:pos x="T8" y="T9"/>
                </a:cxn>
              </a:cxnLst>
              <a:rect l="0" t="0" r="r" b="b"/>
              <a:pathLst>
                <a:path w="68" h="68">
                  <a:moveTo>
                    <a:pt x="68" y="45"/>
                  </a:moveTo>
                  <a:cubicBezTo>
                    <a:pt x="61" y="30"/>
                    <a:pt x="54" y="15"/>
                    <a:pt x="48" y="0"/>
                  </a:cubicBezTo>
                  <a:cubicBezTo>
                    <a:pt x="0" y="19"/>
                    <a:pt x="0" y="19"/>
                    <a:pt x="0" y="19"/>
                  </a:cubicBezTo>
                  <a:cubicBezTo>
                    <a:pt x="7" y="35"/>
                    <a:pt x="14" y="52"/>
                    <a:pt x="22" y="68"/>
                  </a:cubicBezTo>
                  <a:lnTo>
                    <a:pt x="68"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026">
              <a:extLst>
                <a:ext uri="{FF2B5EF4-FFF2-40B4-BE49-F238E27FC236}">
                  <a16:creationId xmlns:a16="http://schemas.microsoft.com/office/drawing/2014/main" id="{2C4FA4D4-991A-4983-BC7E-CDBDCB4030CC}"/>
                </a:ext>
              </a:extLst>
            </p:cNvPr>
            <p:cNvSpPr>
              <a:spLocks/>
            </p:cNvSpPr>
            <p:nvPr/>
          </p:nvSpPr>
          <p:spPr bwMode="auto">
            <a:xfrm>
              <a:off x="6985001" y="6118226"/>
              <a:ext cx="25400" cy="26988"/>
            </a:xfrm>
            <a:custGeom>
              <a:avLst/>
              <a:gdLst>
                <a:gd name="T0" fmla="*/ 0 w 71"/>
                <a:gd name="T1" fmla="*/ 43 h 71"/>
                <a:gd name="T2" fmla="*/ 45 w 71"/>
                <a:gd name="T3" fmla="*/ 71 h 71"/>
                <a:gd name="T4" fmla="*/ 71 w 71"/>
                <a:gd name="T5" fmla="*/ 27 h 71"/>
                <a:gd name="T6" fmla="*/ 29 w 71"/>
                <a:gd name="T7" fmla="*/ 0 h 71"/>
                <a:gd name="T8" fmla="*/ 0 w 71"/>
                <a:gd name="T9" fmla="*/ 43 h 71"/>
              </a:gdLst>
              <a:ahLst/>
              <a:cxnLst>
                <a:cxn ang="0">
                  <a:pos x="T0" y="T1"/>
                </a:cxn>
                <a:cxn ang="0">
                  <a:pos x="T2" y="T3"/>
                </a:cxn>
                <a:cxn ang="0">
                  <a:pos x="T4" y="T5"/>
                </a:cxn>
                <a:cxn ang="0">
                  <a:pos x="T6" y="T7"/>
                </a:cxn>
                <a:cxn ang="0">
                  <a:pos x="T8" y="T9"/>
                </a:cxn>
              </a:cxnLst>
              <a:rect l="0" t="0" r="r" b="b"/>
              <a:pathLst>
                <a:path w="71" h="71">
                  <a:moveTo>
                    <a:pt x="0" y="43"/>
                  </a:moveTo>
                  <a:cubicBezTo>
                    <a:pt x="14" y="53"/>
                    <a:pt x="30" y="62"/>
                    <a:pt x="45" y="71"/>
                  </a:cubicBezTo>
                  <a:cubicBezTo>
                    <a:pt x="71" y="27"/>
                    <a:pt x="71" y="27"/>
                    <a:pt x="71" y="27"/>
                  </a:cubicBezTo>
                  <a:cubicBezTo>
                    <a:pt x="57" y="18"/>
                    <a:pt x="42" y="9"/>
                    <a:pt x="29" y="0"/>
                  </a:cubicBez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027">
              <a:extLst>
                <a:ext uri="{FF2B5EF4-FFF2-40B4-BE49-F238E27FC236}">
                  <a16:creationId xmlns:a16="http://schemas.microsoft.com/office/drawing/2014/main" id="{9DE3132D-65C7-46F0-8BB1-20C6440C1928}"/>
                </a:ext>
              </a:extLst>
            </p:cNvPr>
            <p:cNvSpPr>
              <a:spLocks/>
            </p:cNvSpPr>
            <p:nvPr/>
          </p:nvSpPr>
          <p:spPr bwMode="auto">
            <a:xfrm>
              <a:off x="7092951" y="6159501"/>
              <a:ext cx="22225" cy="20638"/>
            </a:xfrm>
            <a:custGeom>
              <a:avLst/>
              <a:gdLst>
                <a:gd name="T0" fmla="*/ 0 w 57"/>
                <a:gd name="T1" fmla="*/ 51 h 56"/>
                <a:gd name="T2" fmla="*/ 53 w 57"/>
                <a:gd name="T3" fmla="*/ 56 h 56"/>
                <a:gd name="T4" fmla="*/ 57 w 57"/>
                <a:gd name="T5" fmla="*/ 5 h 56"/>
                <a:gd name="T6" fmla="*/ 8 w 57"/>
                <a:gd name="T7" fmla="*/ 0 h 56"/>
                <a:gd name="T8" fmla="*/ 0 w 57"/>
                <a:gd name="T9" fmla="*/ 51 h 56"/>
              </a:gdLst>
              <a:ahLst/>
              <a:cxnLst>
                <a:cxn ang="0">
                  <a:pos x="T0" y="T1"/>
                </a:cxn>
                <a:cxn ang="0">
                  <a:pos x="T2" y="T3"/>
                </a:cxn>
                <a:cxn ang="0">
                  <a:pos x="T4" y="T5"/>
                </a:cxn>
                <a:cxn ang="0">
                  <a:pos x="T6" y="T7"/>
                </a:cxn>
                <a:cxn ang="0">
                  <a:pos x="T8" y="T9"/>
                </a:cxn>
              </a:cxnLst>
              <a:rect l="0" t="0" r="r" b="b"/>
              <a:pathLst>
                <a:path w="57" h="56">
                  <a:moveTo>
                    <a:pt x="0" y="51"/>
                  </a:moveTo>
                  <a:cubicBezTo>
                    <a:pt x="18" y="53"/>
                    <a:pt x="36" y="55"/>
                    <a:pt x="53" y="56"/>
                  </a:cubicBezTo>
                  <a:cubicBezTo>
                    <a:pt x="57" y="5"/>
                    <a:pt x="57" y="5"/>
                    <a:pt x="57" y="5"/>
                  </a:cubicBezTo>
                  <a:cubicBezTo>
                    <a:pt x="41" y="4"/>
                    <a:pt x="24" y="2"/>
                    <a:pt x="8" y="0"/>
                  </a:cubicBez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028">
              <a:extLst>
                <a:ext uri="{FF2B5EF4-FFF2-40B4-BE49-F238E27FC236}">
                  <a16:creationId xmlns:a16="http://schemas.microsoft.com/office/drawing/2014/main" id="{5590CB74-6097-4E45-AAD2-1ED21692DC08}"/>
                </a:ext>
              </a:extLst>
            </p:cNvPr>
            <p:cNvSpPr>
              <a:spLocks/>
            </p:cNvSpPr>
            <p:nvPr/>
          </p:nvSpPr>
          <p:spPr bwMode="auto">
            <a:xfrm>
              <a:off x="7054851" y="6149976"/>
              <a:ext cx="23813" cy="23813"/>
            </a:xfrm>
            <a:custGeom>
              <a:avLst/>
              <a:gdLst>
                <a:gd name="T0" fmla="*/ 0 w 63"/>
                <a:gd name="T1" fmla="*/ 49 h 63"/>
                <a:gd name="T2" fmla="*/ 52 w 63"/>
                <a:gd name="T3" fmla="*/ 63 h 63"/>
                <a:gd name="T4" fmla="*/ 63 w 63"/>
                <a:gd name="T5" fmla="*/ 12 h 63"/>
                <a:gd name="T6" fmla="*/ 16 w 63"/>
                <a:gd name="T7" fmla="*/ 0 h 63"/>
                <a:gd name="T8" fmla="*/ 0 w 63"/>
                <a:gd name="T9" fmla="*/ 49 h 63"/>
              </a:gdLst>
              <a:ahLst/>
              <a:cxnLst>
                <a:cxn ang="0">
                  <a:pos x="T0" y="T1"/>
                </a:cxn>
                <a:cxn ang="0">
                  <a:pos x="T2" y="T3"/>
                </a:cxn>
                <a:cxn ang="0">
                  <a:pos x="T4" y="T5"/>
                </a:cxn>
                <a:cxn ang="0">
                  <a:pos x="T6" y="T7"/>
                </a:cxn>
                <a:cxn ang="0">
                  <a:pos x="T8" y="T9"/>
                </a:cxn>
              </a:cxnLst>
              <a:rect l="0" t="0" r="r" b="b"/>
              <a:pathLst>
                <a:path w="63" h="63">
                  <a:moveTo>
                    <a:pt x="0" y="49"/>
                  </a:moveTo>
                  <a:cubicBezTo>
                    <a:pt x="17" y="54"/>
                    <a:pt x="35" y="59"/>
                    <a:pt x="52" y="63"/>
                  </a:cubicBezTo>
                  <a:cubicBezTo>
                    <a:pt x="63" y="12"/>
                    <a:pt x="63" y="12"/>
                    <a:pt x="63" y="12"/>
                  </a:cubicBezTo>
                  <a:cubicBezTo>
                    <a:pt x="47" y="9"/>
                    <a:pt x="31" y="5"/>
                    <a:pt x="16" y="0"/>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29">
              <a:extLst>
                <a:ext uri="{FF2B5EF4-FFF2-40B4-BE49-F238E27FC236}">
                  <a16:creationId xmlns:a16="http://schemas.microsoft.com/office/drawing/2014/main" id="{C1130C40-4AC1-4873-9DE7-7048F861FDBD}"/>
                </a:ext>
              </a:extLst>
            </p:cNvPr>
            <p:cNvSpPr>
              <a:spLocks/>
            </p:cNvSpPr>
            <p:nvPr/>
          </p:nvSpPr>
          <p:spPr bwMode="auto">
            <a:xfrm>
              <a:off x="7132638" y="6161088"/>
              <a:ext cx="20638" cy="19050"/>
            </a:xfrm>
            <a:custGeom>
              <a:avLst/>
              <a:gdLst>
                <a:gd name="T0" fmla="*/ 0 w 53"/>
                <a:gd name="T1" fmla="*/ 2 h 53"/>
                <a:gd name="T2" fmla="*/ 0 w 53"/>
                <a:gd name="T3" fmla="*/ 53 h 53"/>
                <a:gd name="T4" fmla="*/ 53 w 53"/>
                <a:gd name="T5" fmla="*/ 51 h 53"/>
                <a:gd name="T6" fmla="*/ 49 w 53"/>
                <a:gd name="T7" fmla="*/ 0 h 53"/>
                <a:gd name="T8" fmla="*/ 0 w 53"/>
                <a:gd name="T9" fmla="*/ 2 h 53"/>
              </a:gdLst>
              <a:ahLst/>
              <a:cxnLst>
                <a:cxn ang="0">
                  <a:pos x="T0" y="T1"/>
                </a:cxn>
                <a:cxn ang="0">
                  <a:pos x="T2" y="T3"/>
                </a:cxn>
                <a:cxn ang="0">
                  <a:pos x="T4" y="T5"/>
                </a:cxn>
                <a:cxn ang="0">
                  <a:pos x="T6" y="T7"/>
                </a:cxn>
                <a:cxn ang="0">
                  <a:pos x="T8" y="T9"/>
                </a:cxn>
              </a:cxnLst>
              <a:rect l="0" t="0" r="r" b="b"/>
              <a:pathLst>
                <a:path w="53" h="53">
                  <a:moveTo>
                    <a:pt x="0" y="2"/>
                  </a:moveTo>
                  <a:cubicBezTo>
                    <a:pt x="0" y="53"/>
                    <a:pt x="0" y="53"/>
                    <a:pt x="0" y="53"/>
                  </a:cubicBezTo>
                  <a:cubicBezTo>
                    <a:pt x="17" y="53"/>
                    <a:pt x="35" y="53"/>
                    <a:pt x="53" y="51"/>
                  </a:cubicBezTo>
                  <a:cubicBezTo>
                    <a:pt x="49" y="0"/>
                    <a:pt x="49" y="0"/>
                    <a:pt x="49" y="0"/>
                  </a:cubicBezTo>
                  <a:cubicBezTo>
                    <a:pt x="33" y="1"/>
                    <a:pt x="16"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030">
              <a:extLst>
                <a:ext uri="{FF2B5EF4-FFF2-40B4-BE49-F238E27FC236}">
                  <a16:creationId xmlns:a16="http://schemas.microsoft.com/office/drawing/2014/main" id="{0B610EE1-F032-4783-A6BE-E32258553420}"/>
                </a:ext>
              </a:extLst>
            </p:cNvPr>
            <p:cNvSpPr>
              <a:spLocks noEditPoints="1"/>
            </p:cNvSpPr>
            <p:nvPr/>
          </p:nvSpPr>
          <p:spPr bwMode="auto">
            <a:xfrm>
              <a:off x="7248526" y="5676901"/>
              <a:ext cx="69850" cy="69850"/>
            </a:xfrm>
            <a:custGeom>
              <a:avLst/>
              <a:gdLst>
                <a:gd name="T0" fmla="*/ 94 w 189"/>
                <a:gd name="T1" fmla="*/ 189 h 189"/>
                <a:gd name="T2" fmla="*/ 189 w 189"/>
                <a:gd name="T3" fmla="*/ 94 h 189"/>
                <a:gd name="T4" fmla="*/ 94 w 189"/>
                <a:gd name="T5" fmla="*/ 0 h 189"/>
                <a:gd name="T6" fmla="*/ 0 w 189"/>
                <a:gd name="T7" fmla="*/ 94 h 189"/>
                <a:gd name="T8" fmla="*/ 94 w 189"/>
                <a:gd name="T9" fmla="*/ 189 h 189"/>
                <a:gd name="T10" fmla="*/ 94 w 189"/>
                <a:gd name="T11" fmla="*/ 51 h 189"/>
                <a:gd name="T12" fmla="*/ 137 w 189"/>
                <a:gd name="T13" fmla="*/ 94 h 189"/>
                <a:gd name="T14" fmla="*/ 94 w 189"/>
                <a:gd name="T15" fmla="*/ 137 h 189"/>
                <a:gd name="T16" fmla="*/ 51 w 189"/>
                <a:gd name="T17" fmla="*/ 94 h 189"/>
                <a:gd name="T18" fmla="*/ 94 w 189"/>
                <a:gd name="T19" fmla="*/ 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94" y="189"/>
                  </a:moveTo>
                  <a:cubicBezTo>
                    <a:pt x="146" y="189"/>
                    <a:pt x="189" y="146"/>
                    <a:pt x="189" y="94"/>
                  </a:cubicBezTo>
                  <a:cubicBezTo>
                    <a:pt x="189" y="42"/>
                    <a:pt x="146" y="0"/>
                    <a:pt x="94" y="0"/>
                  </a:cubicBezTo>
                  <a:cubicBezTo>
                    <a:pt x="42" y="0"/>
                    <a:pt x="0" y="42"/>
                    <a:pt x="0" y="94"/>
                  </a:cubicBezTo>
                  <a:cubicBezTo>
                    <a:pt x="0" y="146"/>
                    <a:pt x="42" y="189"/>
                    <a:pt x="94" y="189"/>
                  </a:cubicBezTo>
                  <a:close/>
                  <a:moveTo>
                    <a:pt x="94" y="51"/>
                  </a:moveTo>
                  <a:cubicBezTo>
                    <a:pt x="118" y="51"/>
                    <a:pt x="137" y="71"/>
                    <a:pt x="137" y="94"/>
                  </a:cubicBezTo>
                  <a:cubicBezTo>
                    <a:pt x="137" y="118"/>
                    <a:pt x="118" y="137"/>
                    <a:pt x="94" y="137"/>
                  </a:cubicBezTo>
                  <a:cubicBezTo>
                    <a:pt x="71" y="137"/>
                    <a:pt x="51" y="118"/>
                    <a:pt x="51" y="94"/>
                  </a:cubicBezTo>
                  <a:cubicBezTo>
                    <a:pt x="51" y="71"/>
                    <a:pt x="71" y="51"/>
                    <a:pt x="9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031">
              <a:extLst>
                <a:ext uri="{FF2B5EF4-FFF2-40B4-BE49-F238E27FC236}">
                  <a16:creationId xmlns:a16="http://schemas.microsoft.com/office/drawing/2014/main" id="{5E5DD427-A511-41DF-A6DB-0D33A124892C}"/>
                </a:ext>
              </a:extLst>
            </p:cNvPr>
            <p:cNvSpPr>
              <a:spLocks noEditPoints="1"/>
            </p:cNvSpPr>
            <p:nvPr/>
          </p:nvSpPr>
          <p:spPr bwMode="auto">
            <a:xfrm>
              <a:off x="6892926" y="6032501"/>
              <a:ext cx="69850" cy="69850"/>
            </a:xfrm>
            <a:custGeom>
              <a:avLst/>
              <a:gdLst>
                <a:gd name="T0" fmla="*/ 94 w 189"/>
                <a:gd name="T1" fmla="*/ 0 h 189"/>
                <a:gd name="T2" fmla="*/ 0 w 189"/>
                <a:gd name="T3" fmla="*/ 94 h 189"/>
                <a:gd name="T4" fmla="*/ 94 w 189"/>
                <a:gd name="T5" fmla="*/ 189 h 189"/>
                <a:gd name="T6" fmla="*/ 189 w 189"/>
                <a:gd name="T7" fmla="*/ 94 h 189"/>
                <a:gd name="T8" fmla="*/ 94 w 189"/>
                <a:gd name="T9" fmla="*/ 0 h 189"/>
                <a:gd name="T10" fmla="*/ 94 w 189"/>
                <a:gd name="T11" fmla="*/ 137 h 189"/>
                <a:gd name="T12" fmla="*/ 51 w 189"/>
                <a:gd name="T13" fmla="*/ 94 h 189"/>
                <a:gd name="T14" fmla="*/ 94 w 189"/>
                <a:gd name="T15" fmla="*/ 51 h 189"/>
                <a:gd name="T16" fmla="*/ 137 w 189"/>
                <a:gd name="T17" fmla="*/ 94 h 189"/>
                <a:gd name="T18" fmla="*/ 94 w 189"/>
                <a:gd name="T19" fmla="*/ 13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94" y="0"/>
                  </a:moveTo>
                  <a:cubicBezTo>
                    <a:pt x="42" y="0"/>
                    <a:pt x="0" y="42"/>
                    <a:pt x="0" y="94"/>
                  </a:cubicBezTo>
                  <a:cubicBezTo>
                    <a:pt x="0" y="146"/>
                    <a:pt x="42" y="189"/>
                    <a:pt x="94" y="189"/>
                  </a:cubicBezTo>
                  <a:cubicBezTo>
                    <a:pt x="146" y="189"/>
                    <a:pt x="189" y="146"/>
                    <a:pt x="189" y="94"/>
                  </a:cubicBezTo>
                  <a:cubicBezTo>
                    <a:pt x="189" y="42"/>
                    <a:pt x="146" y="0"/>
                    <a:pt x="94" y="0"/>
                  </a:cubicBezTo>
                  <a:close/>
                  <a:moveTo>
                    <a:pt x="94" y="137"/>
                  </a:moveTo>
                  <a:cubicBezTo>
                    <a:pt x="70" y="137"/>
                    <a:pt x="51" y="118"/>
                    <a:pt x="51" y="94"/>
                  </a:cubicBezTo>
                  <a:cubicBezTo>
                    <a:pt x="51" y="70"/>
                    <a:pt x="70" y="51"/>
                    <a:pt x="94" y="51"/>
                  </a:cubicBezTo>
                  <a:cubicBezTo>
                    <a:pt x="118" y="51"/>
                    <a:pt x="137" y="70"/>
                    <a:pt x="137" y="94"/>
                  </a:cubicBezTo>
                  <a:cubicBezTo>
                    <a:pt x="137" y="118"/>
                    <a:pt x="118" y="137"/>
                    <a:pt x="9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8" name="Title 1">
            <a:extLst>
              <a:ext uri="{FF2B5EF4-FFF2-40B4-BE49-F238E27FC236}">
                <a16:creationId xmlns:a16="http://schemas.microsoft.com/office/drawing/2014/main" id="{589C444A-7BA4-449E-8C59-5DA0E7902AA3}"/>
              </a:ext>
            </a:extLst>
          </p:cNvPr>
          <p:cNvSpPr txBox="1">
            <a:spLocks/>
          </p:cNvSpPr>
          <p:nvPr/>
        </p:nvSpPr>
        <p:spPr>
          <a:xfrm>
            <a:off x="157677" y="68305"/>
            <a:ext cx="5634360"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Boomi Value Proposition</a:t>
            </a:r>
          </a:p>
        </p:txBody>
      </p:sp>
      <p:sp>
        <p:nvSpPr>
          <p:cNvPr id="76" name="Title 1">
            <a:extLst>
              <a:ext uri="{FF2B5EF4-FFF2-40B4-BE49-F238E27FC236}">
                <a16:creationId xmlns:a16="http://schemas.microsoft.com/office/drawing/2014/main" id="{A6CFE79A-F3FD-4A47-93D7-72911EA6E508}"/>
              </a:ext>
            </a:extLst>
          </p:cNvPr>
          <p:cNvSpPr txBox="1">
            <a:spLocks/>
          </p:cNvSpPr>
          <p:nvPr/>
        </p:nvSpPr>
        <p:spPr>
          <a:xfrm>
            <a:off x="4804486" y="1905163"/>
            <a:ext cx="6331988" cy="672156"/>
          </a:xfrm>
          <a:prstGeom prst="rect">
            <a:avLst/>
          </a:prstGeom>
        </p:spPr>
        <p:txBody>
          <a:bodyPr vert="horz" lIns="0" tIns="0" rIns="0" bIns="0" rtlCol="0" anchor="b" anchorCtr="0">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buFont typeface="Wingdings" panose="05000000000000000000" pitchFamily="2" charset="2"/>
              <a:buChar char="Ø"/>
            </a:pPr>
            <a:r>
              <a:rPr lang="en-IN" sz="2800" dirty="0"/>
              <a:t>Reduce TCOs, TTM, CAPEX, OPEX</a:t>
            </a:r>
          </a:p>
          <a:p>
            <a:pPr marL="457200" indent="-457200">
              <a:buFont typeface="Wingdings" panose="05000000000000000000" pitchFamily="2" charset="2"/>
              <a:buChar char="Ø"/>
            </a:pPr>
            <a:r>
              <a:rPr lang="en-IN" sz="2800" dirty="0"/>
              <a:t>Increase SLAs, Customer Satisfaction, etc.</a:t>
            </a:r>
            <a:endParaRPr lang="en-US" sz="2800" dirty="0"/>
          </a:p>
        </p:txBody>
      </p:sp>
    </p:spTree>
    <p:extLst>
      <p:ext uri="{BB962C8B-B14F-4D97-AF65-F5344CB8AC3E}">
        <p14:creationId xmlns:p14="http://schemas.microsoft.com/office/powerpoint/2010/main" val="131088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3">
            <a:extLst>
              <a:ext uri="{FF2B5EF4-FFF2-40B4-BE49-F238E27FC236}">
                <a16:creationId xmlns:a16="http://schemas.microsoft.com/office/drawing/2014/main" id="{B8F06573-40A9-4F7D-918C-084D4E873008}"/>
              </a:ext>
            </a:extLst>
          </p:cNvPr>
          <p:cNvSpPr txBox="1">
            <a:spLocks/>
          </p:cNvSpPr>
          <p:nvPr/>
        </p:nvSpPr>
        <p:spPr>
          <a:xfrm>
            <a:off x="1007388" y="887340"/>
            <a:ext cx="3129183" cy="72842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Highlights</a:t>
            </a:r>
          </a:p>
        </p:txBody>
      </p:sp>
      <p:sp>
        <p:nvSpPr>
          <p:cNvPr id="7" name="Content Placeholder 4">
            <a:extLst>
              <a:ext uri="{FF2B5EF4-FFF2-40B4-BE49-F238E27FC236}">
                <a16:creationId xmlns:a16="http://schemas.microsoft.com/office/drawing/2014/main" id="{D4938361-B098-4C9F-A7AF-FF27E286FCE8}"/>
              </a:ext>
            </a:extLst>
          </p:cNvPr>
          <p:cNvSpPr>
            <a:spLocks noGrp="1"/>
          </p:cNvSpPr>
          <p:nvPr>
            <p:ph idx="1"/>
          </p:nvPr>
        </p:nvSpPr>
        <p:spPr>
          <a:xfrm>
            <a:off x="1007388" y="1825625"/>
            <a:ext cx="5037667" cy="4063731"/>
          </a:xfrm>
        </p:spPr>
        <p:txBody>
          <a:bodyPr>
            <a:normAutofit fontScale="85000" lnSpcReduction="20000"/>
          </a:bodyPr>
          <a:lstStyle/>
          <a:p>
            <a:pPr marL="342900" indent="-342900">
              <a:lnSpc>
                <a:spcPct val="110000"/>
              </a:lnSpc>
              <a:buFont typeface="Wingdings" panose="05000000000000000000" pitchFamily="2" charset="2"/>
              <a:buChar char="Ø"/>
            </a:pPr>
            <a:r>
              <a:rPr lang="en-US" dirty="0"/>
              <a:t>Our intelligent, flexible, and scalable integration platform accelerates your business by making information, interactions and innovations flow faster</a:t>
            </a:r>
          </a:p>
          <a:p>
            <a:pPr marL="342900" indent="-342900">
              <a:lnSpc>
                <a:spcPct val="110000"/>
              </a:lnSpc>
              <a:buFont typeface="Wingdings" panose="05000000000000000000" pitchFamily="2" charset="2"/>
              <a:buChar char="Ø"/>
            </a:pPr>
            <a:r>
              <a:rPr lang="en-US" dirty="0"/>
              <a:t>More than 8,000 of the world’s leading brands to quickly and easily unite your digital ecosystem</a:t>
            </a:r>
          </a:p>
          <a:p>
            <a:pPr marL="342900" indent="-342900">
              <a:lnSpc>
                <a:spcPct val="110000"/>
              </a:lnSpc>
              <a:buFont typeface="Wingdings" panose="05000000000000000000" pitchFamily="2" charset="2"/>
              <a:buChar char="Ø"/>
            </a:pPr>
            <a:r>
              <a:rPr lang="en-US" dirty="0"/>
              <a:t>The Unified Platform: End-to-end capabilities including application/data integration, API management, data quality governance, B2B network management, low-code workflow automation and application development</a:t>
            </a:r>
          </a:p>
        </p:txBody>
      </p:sp>
      <p:sp>
        <p:nvSpPr>
          <p:cNvPr id="8" name="Content Placeholder 5">
            <a:extLst>
              <a:ext uri="{FF2B5EF4-FFF2-40B4-BE49-F238E27FC236}">
                <a16:creationId xmlns:a16="http://schemas.microsoft.com/office/drawing/2014/main" id="{06800D50-7736-4CAE-BF04-8DFF81944E0A}"/>
              </a:ext>
            </a:extLst>
          </p:cNvPr>
          <p:cNvSpPr>
            <a:spLocks noGrp="1"/>
          </p:cNvSpPr>
          <p:nvPr>
            <p:ph idx="4294967295"/>
          </p:nvPr>
        </p:nvSpPr>
        <p:spPr>
          <a:xfrm>
            <a:off x="6240076" y="1825625"/>
            <a:ext cx="5020733" cy="4190892"/>
          </a:xfrm>
          <a:prstGeom prst="rect">
            <a:avLst/>
          </a:prstGeom>
        </p:spPr>
        <p:txBody>
          <a:bodyPr>
            <a:normAutofit fontScale="62500" lnSpcReduction="20000"/>
          </a:bodyPr>
          <a:lstStyle/>
          <a:p>
            <a:pPr>
              <a:buFont typeface="Wingdings" panose="05000000000000000000" pitchFamily="2" charset="2"/>
              <a:buChar char="Ø"/>
            </a:pPr>
            <a:r>
              <a:rPr lang="en-US" sz="3200" dirty="0"/>
              <a:t>Accelerate Your Business Outcomes - all in one platform</a:t>
            </a:r>
          </a:p>
          <a:p>
            <a:pPr>
              <a:lnSpc>
                <a:spcPct val="100000"/>
              </a:lnSpc>
              <a:buFont typeface="Wingdings" panose="05000000000000000000" pitchFamily="2" charset="2"/>
              <a:buChar char="Ø"/>
            </a:pPr>
            <a:r>
              <a:rPr lang="en-US" sz="3200" dirty="0"/>
              <a:t>Connect - Unify data, applications, processes and people – Connect existing IT systems and assets</a:t>
            </a:r>
          </a:p>
          <a:p>
            <a:pPr>
              <a:lnSpc>
                <a:spcPct val="100000"/>
              </a:lnSpc>
              <a:buFont typeface="Wingdings" panose="05000000000000000000" pitchFamily="2" charset="2"/>
              <a:buChar char="Ø"/>
            </a:pPr>
            <a:r>
              <a:rPr lang="en-US" sz="3200" dirty="0"/>
              <a:t>Modernize - Build new capabilities for the future – Modernize your technology infrastructure, eliminate old, brittle technology</a:t>
            </a:r>
          </a:p>
          <a:p>
            <a:pPr>
              <a:lnSpc>
                <a:spcPct val="100000"/>
              </a:lnSpc>
              <a:buFont typeface="Wingdings" panose="05000000000000000000" pitchFamily="2" charset="2"/>
              <a:buChar char="Ø"/>
            </a:pPr>
            <a:r>
              <a:rPr lang="en-US" sz="3200" dirty="0"/>
              <a:t>Transform - Reinvent the way you work – Transform your workflows and processes</a:t>
            </a:r>
          </a:p>
          <a:p>
            <a:pPr>
              <a:lnSpc>
                <a:spcPct val="100000"/>
              </a:lnSpc>
              <a:buFont typeface="Wingdings" panose="05000000000000000000" pitchFamily="2" charset="2"/>
              <a:buChar char="Ø"/>
            </a:pPr>
            <a:r>
              <a:rPr lang="en-US" sz="3200" dirty="0"/>
              <a:t>Innovate - Imagine entirely new ways of serving customers – drive innovation on new products, experiences, and business models</a:t>
            </a:r>
          </a:p>
        </p:txBody>
      </p:sp>
      <p:sp>
        <p:nvSpPr>
          <p:cNvPr id="9" name="Title 3">
            <a:extLst>
              <a:ext uri="{FF2B5EF4-FFF2-40B4-BE49-F238E27FC236}">
                <a16:creationId xmlns:a16="http://schemas.microsoft.com/office/drawing/2014/main" id="{6AE1421A-4E3F-474E-AD0A-C47DCA71EF69}"/>
              </a:ext>
            </a:extLst>
          </p:cNvPr>
          <p:cNvSpPr txBox="1">
            <a:spLocks/>
          </p:cNvSpPr>
          <p:nvPr/>
        </p:nvSpPr>
        <p:spPr>
          <a:xfrm>
            <a:off x="6240076" y="887340"/>
            <a:ext cx="4942985" cy="72842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Unified Platform</a:t>
            </a:r>
          </a:p>
        </p:txBody>
      </p:sp>
      <p:sp>
        <p:nvSpPr>
          <p:cNvPr id="10" name="Title 1">
            <a:extLst>
              <a:ext uri="{FF2B5EF4-FFF2-40B4-BE49-F238E27FC236}">
                <a16:creationId xmlns:a16="http://schemas.microsoft.com/office/drawing/2014/main" id="{80FBFEAE-6E37-4592-9A13-29A76745F8E9}"/>
              </a:ext>
            </a:extLst>
          </p:cNvPr>
          <p:cNvSpPr txBox="1">
            <a:spLocks/>
          </p:cNvSpPr>
          <p:nvPr/>
        </p:nvSpPr>
        <p:spPr>
          <a:xfrm>
            <a:off x="157677" y="68305"/>
            <a:ext cx="5673497"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Boomi Value Proposition</a:t>
            </a:r>
          </a:p>
        </p:txBody>
      </p:sp>
    </p:spTree>
    <p:extLst>
      <p:ext uri="{BB962C8B-B14F-4D97-AF65-F5344CB8AC3E}">
        <p14:creationId xmlns:p14="http://schemas.microsoft.com/office/powerpoint/2010/main" val="408061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7" name="Content Placeholder 4">
            <a:extLst>
              <a:ext uri="{FF2B5EF4-FFF2-40B4-BE49-F238E27FC236}">
                <a16:creationId xmlns:a16="http://schemas.microsoft.com/office/drawing/2014/main" id="{D4938361-B098-4C9F-A7AF-FF27E286FCE8}"/>
              </a:ext>
            </a:extLst>
          </p:cNvPr>
          <p:cNvSpPr>
            <a:spLocks noGrp="1"/>
          </p:cNvSpPr>
          <p:nvPr>
            <p:ph idx="1"/>
          </p:nvPr>
        </p:nvSpPr>
        <p:spPr>
          <a:xfrm>
            <a:off x="1007388" y="1806952"/>
            <a:ext cx="5037667" cy="4063731"/>
          </a:xfrm>
        </p:spPr>
        <p:txBody>
          <a:bodyPr>
            <a:normAutofit/>
          </a:bodyPr>
          <a:lstStyle/>
          <a:p>
            <a:pPr marL="342900" indent="-342900">
              <a:buFont typeface="Wingdings" panose="05000000000000000000" pitchFamily="2" charset="2"/>
              <a:buChar char="Ø"/>
            </a:pPr>
            <a:r>
              <a:rPr lang="en-US" dirty="0"/>
              <a:t>Speed projects by up to 1000%</a:t>
            </a:r>
          </a:p>
          <a:p>
            <a:pPr marL="342900" indent="-342900">
              <a:buFont typeface="Wingdings" panose="05000000000000000000" pitchFamily="2" charset="2"/>
              <a:buChar char="Ø"/>
            </a:pPr>
            <a:r>
              <a:rPr lang="en-US" dirty="0"/>
              <a:t>Reduce costs by up to 50%</a:t>
            </a:r>
          </a:p>
          <a:p>
            <a:pPr marL="342900" indent="-342900">
              <a:buFont typeface="Wingdings" panose="05000000000000000000" pitchFamily="2" charset="2"/>
              <a:buChar char="Ø"/>
            </a:pPr>
            <a:r>
              <a:rPr lang="en-US" dirty="0"/>
              <a:t>Achieve ROI of up to 300%</a:t>
            </a:r>
          </a:p>
          <a:p>
            <a:pPr marL="342900" indent="-342900">
              <a:buFont typeface="Wingdings" panose="05000000000000000000" pitchFamily="2" charset="2"/>
              <a:buChar char="Ø"/>
            </a:pPr>
            <a:r>
              <a:rPr lang="en-US" dirty="0"/>
              <a:t>Shortening development timelines by 70%</a:t>
            </a:r>
          </a:p>
          <a:p>
            <a:pPr marL="342900" indent="-342900">
              <a:buFont typeface="Wingdings" panose="05000000000000000000" pitchFamily="2" charset="2"/>
              <a:buChar char="Ø"/>
            </a:pPr>
            <a:r>
              <a:rPr lang="en-US" dirty="0"/>
              <a:t>More from the Analyst Firm Reports!</a:t>
            </a:r>
          </a:p>
        </p:txBody>
      </p:sp>
      <p:sp>
        <p:nvSpPr>
          <p:cNvPr id="8" name="Content Placeholder 5">
            <a:extLst>
              <a:ext uri="{FF2B5EF4-FFF2-40B4-BE49-F238E27FC236}">
                <a16:creationId xmlns:a16="http://schemas.microsoft.com/office/drawing/2014/main" id="{06800D50-7736-4CAE-BF04-8DFF81944E0A}"/>
              </a:ext>
            </a:extLst>
          </p:cNvPr>
          <p:cNvSpPr>
            <a:spLocks noGrp="1"/>
          </p:cNvSpPr>
          <p:nvPr>
            <p:ph idx="4294967295"/>
          </p:nvPr>
        </p:nvSpPr>
        <p:spPr>
          <a:xfrm>
            <a:off x="6240076" y="1806952"/>
            <a:ext cx="5020733" cy="4190892"/>
          </a:xfrm>
          <a:prstGeom prst="rect">
            <a:avLst/>
          </a:prstGeom>
        </p:spPr>
        <p:txBody>
          <a:bodyPr>
            <a:normAutofit lnSpcReduction="10000"/>
          </a:bodyPr>
          <a:lstStyle/>
          <a:p>
            <a:pPr lvl="1">
              <a:buFont typeface="Wingdings" panose="05000000000000000000" pitchFamily="2" charset="2"/>
              <a:buChar char="Ø"/>
            </a:pPr>
            <a:r>
              <a:rPr lang="en-US" dirty="0"/>
              <a:t>Read Industry Leading Analyst Firm Reports</a:t>
            </a:r>
          </a:p>
          <a:p>
            <a:pPr>
              <a:buFont typeface="Wingdings" panose="05000000000000000000" pitchFamily="2" charset="2"/>
              <a:buChar char="Ø"/>
            </a:pPr>
            <a:endParaRPr lang="en-US" sz="2400" dirty="0"/>
          </a:p>
          <a:p>
            <a:pPr lvl="1">
              <a:buFont typeface="Wingdings" panose="05000000000000000000" pitchFamily="2" charset="2"/>
              <a:buChar char="Ø"/>
            </a:pPr>
            <a:r>
              <a:rPr lang="en-US" dirty="0"/>
              <a:t>Forrestor - https://boomi.com/wp-content/uploads/the-total-economic-impact-of-the-dell-boomi-platform.pdf</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Ovum – https://boomi.com/wp-content/uploads/The-Value-Proposition-of-Dell-Boomi-iPaas-Ovum.p</a:t>
            </a:r>
          </a:p>
        </p:txBody>
      </p:sp>
      <p:sp>
        <p:nvSpPr>
          <p:cNvPr id="9" name="Title 3">
            <a:extLst>
              <a:ext uri="{FF2B5EF4-FFF2-40B4-BE49-F238E27FC236}">
                <a16:creationId xmlns:a16="http://schemas.microsoft.com/office/drawing/2014/main" id="{E2526E6F-F8CD-43CF-A674-E8649A6D5845}"/>
              </a:ext>
            </a:extLst>
          </p:cNvPr>
          <p:cNvSpPr txBox="1">
            <a:spLocks/>
          </p:cNvSpPr>
          <p:nvPr/>
        </p:nvSpPr>
        <p:spPr>
          <a:xfrm>
            <a:off x="6797037" y="933059"/>
            <a:ext cx="4463772" cy="72842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Analyst Reports</a:t>
            </a:r>
          </a:p>
        </p:txBody>
      </p:sp>
      <p:sp>
        <p:nvSpPr>
          <p:cNvPr id="10" name="Title 3">
            <a:extLst>
              <a:ext uri="{FF2B5EF4-FFF2-40B4-BE49-F238E27FC236}">
                <a16:creationId xmlns:a16="http://schemas.microsoft.com/office/drawing/2014/main" id="{EE6FDC8C-76F8-43CB-B093-AEA19107FB63}"/>
              </a:ext>
            </a:extLst>
          </p:cNvPr>
          <p:cNvSpPr txBox="1">
            <a:spLocks/>
          </p:cNvSpPr>
          <p:nvPr/>
        </p:nvSpPr>
        <p:spPr>
          <a:xfrm>
            <a:off x="1007387" y="933059"/>
            <a:ext cx="5037667" cy="72842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Business</a:t>
            </a:r>
            <a:r>
              <a:rPr lang="en-US" sz="4800" b="1" dirty="0"/>
              <a:t> </a:t>
            </a:r>
            <a:r>
              <a:rPr lang="en-US" sz="4800" dirty="0"/>
              <a:t>Benefits</a:t>
            </a:r>
          </a:p>
        </p:txBody>
      </p:sp>
      <p:sp>
        <p:nvSpPr>
          <p:cNvPr id="11" name="Title 1">
            <a:extLst>
              <a:ext uri="{FF2B5EF4-FFF2-40B4-BE49-F238E27FC236}">
                <a16:creationId xmlns:a16="http://schemas.microsoft.com/office/drawing/2014/main" id="{AE40A37F-2A19-4E8B-BB3F-B4AB6E1319FF}"/>
              </a:ext>
            </a:extLst>
          </p:cNvPr>
          <p:cNvSpPr txBox="1">
            <a:spLocks/>
          </p:cNvSpPr>
          <p:nvPr/>
        </p:nvSpPr>
        <p:spPr>
          <a:xfrm>
            <a:off x="157677" y="68305"/>
            <a:ext cx="5553575"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Boomi Value Proposition</a:t>
            </a:r>
          </a:p>
        </p:txBody>
      </p:sp>
    </p:spTree>
    <p:extLst>
      <p:ext uri="{BB962C8B-B14F-4D97-AF65-F5344CB8AC3E}">
        <p14:creationId xmlns:p14="http://schemas.microsoft.com/office/powerpoint/2010/main" val="135308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FirstPage"/>
          <p:cNvSpPr txBox="1"/>
          <p:nvPr/>
        </p:nvSpPr>
        <p:spPr>
          <a:xfrm>
            <a:off x="0" y="6367780"/>
            <a:ext cx="65" cy="430887"/>
          </a:xfrm>
          <a:prstGeom prst="rect">
            <a:avLst/>
          </a:prstGeom>
          <a:noFill/>
        </p:spPr>
        <p:txBody>
          <a:bodyPr vert="horz" wrap="none" lIns="0" tIns="0" rIns="0" bIns="0" rtlCol="0">
            <a:spAutoFit/>
          </a:bodyPr>
          <a:lstStyle/>
          <a:p>
            <a:pPr algn="l"/>
            <a:endParaRPr lang="en-US" sz="2800" dirty="0">
              <a:solidFill>
                <a:schemeClr val="bg1">
                  <a:lumMod val="65000"/>
                  <a:lumOff val="35000"/>
                </a:schemeClr>
              </a:solidFill>
            </a:endParaRPr>
          </a:p>
        </p:txBody>
      </p:sp>
      <p:sp>
        <p:nvSpPr>
          <p:cNvPr id="6" name="Title 1">
            <a:extLst>
              <a:ext uri="{FF2B5EF4-FFF2-40B4-BE49-F238E27FC236}">
                <a16:creationId xmlns:a16="http://schemas.microsoft.com/office/drawing/2014/main" id="{1F88D0F8-B66F-4B8D-B503-B78BF680A56D}"/>
              </a:ext>
            </a:extLst>
          </p:cNvPr>
          <p:cNvSpPr txBox="1">
            <a:spLocks/>
          </p:cNvSpPr>
          <p:nvPr/>
        </p:nvSpPr>
        <p:spPr>
          <a:xfrm>
            <a:off x="986541" y="937119"/>
            <a:ext cx="10144742" cy="66405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Elements of the Boomi Platform</a:t>
            </a:r>
          </a:p>
        </p:txBody>
      </p:sp>
      <p:sp>
        <p:nvSpPr>
          <p:cNvPr id="7" name="Freeform 38">
            <a:extLst>
              <a:ext uri="{FF2B5EF4-FFF2-40B4-BE49-F238E27FC236}">
                <a16:creationId xmlns:a16="http://schemas.microsoft.com/office/drawing/2014/main" id="{1C2096E6-A4CB-44C2-BC7D-6F8E4EE56674}"/>
              </a:ext>
            </a:extLst>
          </p:cNvPr>
          <p:cNvSpPr/>
          <p:nvPr/>
        </p:nvSpPr>
        <p:spPr>
          <a:xfrm rot="5400000">
            <a:off x="6258739" y="2260659"/>
            <a:ext cx="1800000" cy="1800000"/>
          </a:xfrm>
          <a:custGeom>
            <a:avLst/>
            <a:gdLst>
              <a:gd name="connsiteX0" fmla="*/ 0 w 2250758"/>
              <a:gd name="connsiteY0" fmla="*/ 2250758 h 2250758"/>
              <a:gd name="connsiteX1" fmla="*/ 10589 w 2250758"/>
              <a:gd name="connsiteY1" fmla="*/ 2041035 h 2250758"/>
              <a:gd name="connsiteX2" fmla="*/ 2041034 w 2250758"/>
              <a:gd name="connsiteY2" fmla="*/ 10590 h 2250758"/>
              <a:gd name="connsiteX3" fmla="*/ 2250758 w 2250758"/>
              <a:gd name="connsiteY3" fmla="*/ 0 h 2250758"/>
              <a:gd name="connsiteX4" fmla="*/ 2250758 w 2250758"/>
              <a:gd name="connsiteY4" fmla="*/ 1184710 h 2250758"/>
              <a:gd name="connsiteX5" fmla="*/ 2162164 w 2250758"/>
              <a:gd name="connsiteY5" fmla="*/ 1189184 h 2250758"/>
              <a:gd name="connsiteX6" fmla="*/ 1189183 w 2250758"/>
              <a:gd name="connsiteY6" fmla="*/ 2162165 h 2250758"/>
              <a:gd name="connsiteX7" fmla="*/ 1184710 w 2250758"/>
              <a:gd name="connsiteY7" fmla="*/ 2250758 h 2250758"/>
              <a:gd name="connsiteX8" fmla="*/ 0 w 2250758"/>
              <a:gd name="connsiteY8" fmla="*/ 2250758 h 225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58" h="2250758">
                <a:moveTo>
                  <a:pt x="0" y="2250758"/>
                </a:moveTo>
                <a:lnTo>
                  <a:pt x="10589" y="2041035"/>
                </a:lnTo>
                <a:cubicBezTo>
                  <a:pt x="119315" y="970439"/>
                  <a:pt x="970439" y="119315"/>
                  <a:pt x="2041034" y="10590"/>
                </a:cubicBezTo>
                <a:lnTo>
                  <a:pt x="2250758" y="0"/>
                </a:lnTo>
                <a:lnTo>
                  <a:pt x="2250758" y="1184710"/>
                </a:lnTo>
                <a:lnTo>
                  <a:pt x="2162164" y="1189184"/>
                </a:lnTo>
                <a:cubicBezTo>
                  <a:pt x="1649139" y="1241284"/>
                  <a:pt x="1241284" y="1649139"/>
                  <a:pt x="1189183" y="2162165"/>
                </a:cubicBezTo>
                <a:lnTo>
                  <a:pt x="1184710" y="2250758"/>
                </a:lnTo>
                <a:lnTo>
                  <a:pt x="0" y="2250758"/>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Freeform 39">
            <a:extLst>
              <a:ext uri="{FF2B5EF4-FFF2-40B4-BE49-F238E27FC236}">
                <a16:creationId xmlns:a16="http://schemas.microsoft.com/office/drawing/2014/main" id="{C94C7DB9-F2D1-4A5B-A476-F365D0C06111}"/>
              </a:ext>
            </a:extLst>
          </p:cNvPr>
          <p:cNvSpPr/>
          <p:nvPr/>
        </p:nvSpPr>
        <p:spPr>
          <a:xfrm rot="5400000">
            <a:off x="4444341" y="2260659"/>
            <a:ext cx="1800000" cy="1800000"/>
          </a:xfrm>
          <a:custGeom>
            <a:avLst/>
            <a:gdLst>
              <a:gd name="connsiteX0" fmla="*/ 0 w 2250758"/>
              <a:gd name="connsiteY0" fmla="*/ 0 h 2250756"/>
              <a:gd name="connsiteX1" fmla="*/ 1184710 w 2250758"/>
              <a:gd name="connsiteY1" fmla="*/ 0 h 2250756"/>
              <a:gd name="connsiteX2" fmla="*/ 1189183 w 2250758"/>
              <a:gd name="connsiteY2" fmla="*/ 88592 h 2250756"/>
              <a:gd name="connsiteX3" fmla="*/ 2162164 w 2250758"/>
              <a:gd name="connsiteY3" fmla="*/ 1061573 h 2250756"/>
              <a:gd name="connsiteX4" fmla="*/ 2250758 w 2250758"/>
              <a:gd name="connsiteY4" fmla="*/ 1066046 h 2250756"/>
              <a:gd name="connsiteX5" fmla="*/ 2250758 w 2250758"/>
              <a:gd name="connsiteY5" fmla="*/ 2250756 h 2250756"/>
              <a:gd name="connsiteX6" fmla="*/ 2041034 w 2250758"/>
              <a:gd name="connsiteY6" fmla="*/ 2240167 h 2250756"/>
              <a:gd name="connsiteX7" fmla="*/ 10589 w 2250758"/>
              <a:gd name="connsiteY7" fmla="*/ 209722 h 2250756"/>
              <a:gd name="connsiteX8" fmla="*/ 0 w 2250758"/>
              <a:gd name="connsiteY8" fmla="*/ 0 h 225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58" h="2250756">
                <a:moveTo>
                  <a:pt x="0" y="0"/>
                </a:moveTo>
                <a:lnTo>
                  <a:pt x="1184710" y="0"/>
                </a:lnTo>
                <a:lnTo>
                  <a:pt x="1189183" y="88592"/>
                </a:lnTo>
                <a:cubicBezTo>
                  <a:pt x="1241284" y="601617"/>
                  <a:pt x="1649139" y="1009472"/>
                  <a:pt x="2162164" y="1061573"/>
                </a:cubicBezTo>
                <a:lnTo>
                  <a:pt x="2250758" y="1066046"/>
                </a:lnTo>
                <a:lnTo>
                  <a:pt x="2250758" y="2250756"/>
                </a:lnTo>
                <a:lnTo>
                  <a:pt x="2041034" y="2240167"/>
                </a:lnTo>
                <a:cubicBezTo>
                  <a:pt x="970439" y="2131441"/>
                  <a:pt x="119315" y="1280318"/>
                  <a:pt x="10589" y="209722"/>
                </a:cubicBez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8900000" scaled="1"/>
            <a:tileRect/>
          </a:gra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Freeform 40">
            <a:extLst>
              <a:ext uri="{FF2B5EF4-FFF2-40B4-BE49-F238E27FC236}">
                <a16:creationId xmlns:a16="http://schemas.microsoft.com/office/drawing/2014/main" id="{3A72714B-8555-42C3-B821-54D235BAE04C}"/>
              </a:ext>
            </a:extLst>
          </p:cNvPr>
          <p:cNvSpPr/>
          <p:nvPr/>
        </p:nvSpPr>
        <p:spPr>
          <a:xfrm rot="5400000">
            <a:off x="4444341" y="4093708"/>
            <a:ext cx="1800000" cy="1800000"/>
          </a:xfrm>
          <a:custGeom>
            <a:avLst/>
            <a:gdLst>
              <a:gd name="connsiteX0" fmla="*/ 0 w 2250756"/>
              <a:gd name="connsiteY0" fmla="*/ 2250756 h 2250756"/>
              <a:gd name="connsiteX1" fmla="*/ 0 w 2250756"/>
              <a:gd name="connsiteY1" fmla="*/ 1066046 h 2250756"/>
              <a:gd name="connsiteX2" fmla="*/ 88592 w 2250756"/>
              <a:gd name="connsiteY2" fmla="*/ 1061573 h 2250756"/>
              <a:gd name="connsiteX3" fmla="*/ 1061573 w 2250756"/>
              <a:gd name="connsiteY3" fmla="*/ 88592 h 2250756"/>
              <a:gd name="connsiteX4" fmla="*/ 1066046 w 2250756"/>
              <a:gd name="connsiteY4" fmla="*/ 0 h 2250756"/>
              <a:gd name="connsiteX5" fmla="*/ 2250756 w 2250756"/>
              <a:gd name="connsiteY5" fmla="*/ 0 h 2250756"/>
              <a:gd name="connsiteX6" fmla="*/ 2240167 w 2250756"/>
              <a:gd name="connsiteY6" fmla="*/ 209722 h 2250756"/>
              <a:gd name="connsiteX7" fmla="*/ 209722 w 2250756"/>
              <a:gd name="connsiteY7" fmla="*/ 2240167 h 2250756"/>
              <a:gd name="connsiteX8" fmla="*/ 0 w 2250756"/>
              <a:gd name="connsiteY8" fmla="*/ 2250756 h 225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56" h="2250756">
                <a:moveTo>
                  <a:pt x="0" y="2250756"/>
                </a:moveTo>
                <a:lnTo>
                  <a:pt x="0" y="1066046"/>
                </a:lnTo>
                <a:lnTo>
                  <a:pt x="88592" y="1061573"/>
                </a:lnTo>
                <a:cubicBezTo>
                  <a:pt x="601617" y="1009472"/>
                  <a:pt x="1009472" y="601617"/>
                  <a:pt x="1061573" y="88592"/>
                </a:cubicBezTo>
                <a:lnTo>
                  <a:pt x="1066046" y="0"/>
                </a:lnTo>
                <a:lnTo>
                  <a:pt x="2250756" y="0"/>
                </a:lnTo>
                <a:lnTo>
                  <a:pt x="2240167" y="209722"/>
                </a:lnTo>
                <a:cubicBezTo>
                  <a:pt x="2131441" y="1280318"/>
                  <a:pt x="1280318" y="2131441"/>
                  <a:pt x="209722" y="2240167"/>
                </a:cubicBezTo>
                <a:lnTo>
                  <a:pt x="0" y="2250756"/>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3500000" scaled="1"/>
            <a:tileRect/>
          </a:gra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Freeform 41">
            <a:extLst>
              <a:ext uri="{FF2B5EF4-FFF2-40B4-BE49-F238E27FC236}">
                <a16:creationId xmlns:a16="http://schemas.microsoft.com/office/drawing/2014/main" id="{2549BDE4-CC6A-458C-825D-CEA6FF0D24A9}"/>
              </a:ext>
            </a:extLst>
          </p:cNvPr>
          <p:cNvSpPr/>
          <p:nvPr/>
        </p:nvSpPr>
        <p:spPr>
          <a:xfrm rot="5400000">
            <a:off x="6262495" y="4093708"/>
            <a:ext cx="1800000" cy="1800000"/>
          </a:xfrm>
          <a:custGeom>
            <a:avLst/>
            <a:gdLst>
              <a:gd name="connsiteX0" fmla="*/ 0 w 2250757"/>
              <a:gd name="connsiteY0" fmla="*/ 1184710 h 2250758"/>
              <a:gd name="connsiteX1" fmla="*/ 0 w 2250757"/>
              <a:gd name="connsiteY1" fmla="*/ 0 h 2250758"/>
              <a:gd name="connsiteX2" fmla="*/ 209722 w 2250757"/>
              <a:gd name="connsiteY2" fmla="*/ 10590 h 2250758"/>
              <a:gd name="connsiteX3" fmla="*/ 2240167 w 2250757"/>
              <a:gd name="connsiteY3" fmla="*/ 2041035 h 2250758"/>
              <a:gd name="connsiteX4" fmla="*/ 2250757 w 2250757"/>
              <a:gd name="connsiteY4" fmla="*/ 2250758 h 2250758"/>
              <a:gd name="connsiteX5" fmla="*/ 1066046 w 2250757"/>
              <a:gd name="connsiteY5" fmla="*/ 2250758 h 2250758"/>
              <a:gd name="connsiteX6" fmla="*/ 1061573 w 2250757"/>
              <a:gd name="connsiteY6" fmla="*/ 2162165 h 2250758"/>
              <a:gd name="connsiteX7" fmla="*/ 88592 w 2250757"/>
              <a:gd name="connsiteY7" fmla="*/ 1189184 h 2250758"/>
              <a:gd name="connsiteX8" fmla="*/ 0 w 2250757"/>
              <a:gd name="connsiteY8" fmla="*/ 1184710 h 2250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57" h="2250758">
                <a:moveTo>
                  <a:pt x="0" y="1184710"/>
                </a:moveTo>
                <a:lnTo>
                  <a:pt x="0" y="0"/>
                </a:lnTo>
                <a:lnTo>
                  <a:pt x="209722" y="10590"/>
                </a:lnTo>
                <a:cubicBezTo>
                  <a:pt x="1280318" y="119315"/>
                  <a:pt x="2131441" y="970439"/>
                  <a:pt x="2240167" y="2041035"/>
                </a:cubicBezTo>
                <a:lnTo>
                  <a:pt x="2250757" y="2250758"/>
                </a:lnTo>
                <a:lnTo>
                  <a:pt x="1066046" y="2250758"/>
                </a:lnTo>
                <a:lnTo>
                  <a:pt x="1061573" y="2162165"/>
                </a:lnTo>
                <a:cubicBezTo>
                  <a:pt x="1009472" y="1649139"/>
                  <a:pt x="601617" y="1241284"/>
                  <a:pt x="88592" y="1189184"/>
                </a:cubicBezTo>
                <a:lnTo>
                  <a:pt x="0" y="118471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8100000" scaled="1"/>
            <a:tileRect/>
          </a:gra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a:extLst>
              <a:ext uri="{FF2B5EF4-FFF2-40B4-BE49-F238E27FC236}">
                <a16:creationId xmlns:a16="http://schemas.microsoft.com/office/drawing/2014/main" id="{74CA485F-058F-4BF4-A67E-F1169A502957}"/>
              </a:ext>
            </a:extLst>
          </p:cNvPr>
          <p:cNvSpPr/>
          <p:nvPr/>
        </p:nvSpPr>
        <p:spPr>
          <a:xfrm>
            <a:off x="5401941" y="3218259"/>
            <a:ext cx="1684800" cy="1684800"/>
          </a:xfrm>
          <a:prstGeom prst="ellipse">
            <a:avLst/>
          </a:prstGeom>
          <a:solidFill>
            <a:schemeClr val="bg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a:extLst>
              <a:ext uri="{FF2B5EF4-FFF2-40B4-BE49-F238E27FC236}">
                <a16:creationId xmlns:a16="http://schemas.microsoft.com/office/drawing/2014/main" id="{FE530085-5D50-44D5-937A-CDD5B2BB77A8}"/>
              </a:ext>
            </a:extLst>
          </p:cNvPr>
          <p:cNvSpPr txBox="1"/>
          <p:nvPr/>
        </p:nvSpPr>
        <p:spPr>
          <a:xfrm>
            <a:off x="5715040" y="3915144"/>
            <a:ext cx="1009892" cy="307777"/>
          </a:xfrm>
          <a:prstGeom prst="rect">
            <a:avLst/>
          </a:prstGeom>
          <a:noFill/>
        </p:spPr>
        <p:txBody>
          <a:bodyPr wrap="none" lIns="0" tIns="0" rIns="0" bIns="0" rtlCol="0">
            <a:spAutoFit/>
          </a:bodyPr>
          <a:lstStyle/>
          <a:p>
            <a:pPr algn="ctr"/>
            <a:r>
              <a:rPr lang="en-US" sz="2000" dirty="0"/>
              <a:t>Integrate</a:t>
            </a:r>
          </a:p>
        </p:txBody>
      </p:sp>
      <p:sp>
        <p:nvSpPr>
          <p:cNvPr id="16" name="TextBox 15">
            <a:extLst>
              <a:ext uri="{FF2B5EF4-FFF2-40B4-BE49-F238E27FC236}">
                <a16:creationId xmlns:a16="http://schemas.microsoft.com/office/drawing/2014/main" id="{696917C0-18EF-4964-849D-74EDC92FC226}"/>
              </a:ext>
            </a:extLst>
          </p:cNvPr>
          <p:cNvSpPr txBox="1"/>
          <p:nvPr/>
        </p:nvSpPr>
        <p:spPr>
          <a:xfrm rot="2700000">
            <a:off x="6686751" y="3014485"/>
            <a:ext cx="1141338" cy="307777"/>
          </a:xfrm>
          <a:prstGeom prst="rect">
            <a:avLst/>
          </a:prstGeom>
          <a:noFill/>
        </p:spPr>
        <p:txBody>
          <a:bodyPr wrap="none" lIns="0" tIns="0" rIns="0" bIns="0" rtlCol="0">
            <a:spAutoFit/>
          </a:bodyPr>
          <a:lstStyle/>
          <a:p>
            <a:r>
              <a:rPr lang="en-US" sz="2000" dirty="0"/>
              <a:t>Exchange</a:t>
            </a:r>
          </a:p>
        </p:txBody>
      </p:sp>
      <p:sp>
        <p:nvSpPr>
          <p:cNvPr id="17" name="TextBox 16">
            <a:extLst>
              <a:ext uri="{FF2B5EF4-FFF2-40B4-BE49-F238E27FC236}">
                <a16:creationId xmlns:a16="http://schemas.microsoft.com/office/drawing/2014/main" id="{FDEA9A51-F5AD-458E-9F97-9C49F06B730B}"/>
              </a:ext>
            </a:extLst>
          </p:cNvPr>
          <p:cNvSpPr txBox="1"/>
          <p:nvPr/>
        </p:nvSpPr>
        <p:spPr>
          <a:xfrm>
            <a:off x="1868041" y="3015784"/>
            <a:ext cx="974626" cy="553998"/>
          </a:xfrm>
          <a:prstGeom prst="rect">
            <a:avLst/>
          </a:prstGeom>
          <a:noFill/>
        </p:spPr>
        <p:txBody>
          <a:bodyPr wrap="none" lIns="0" tIns="0" rIns="0" bIns="0" rtlCol="0">
            <a:spAutoFit/>
          </a:bodyPr>
          <a:lstStyle/>
          <a:p>
            <a:r>
              <a:rPr lang="en-US" dirty="0"/>
              <a:t>Master</a:t>
            </a:r>
          </a:p>
          <a:p>
            <a:r>
              <a:rPr lang="en-US" dirty="0"/>
              <a:t>Data Hub</a:t>
            </a:r>
          </a:p>
        </p:txBody>
      </p:sp>
      <p:sp>
        <p:nvSpPr>
          <p:cNvPr id="18" name="TextBox 17">
            <a:extLst>
              <a:ext uri="{FF2B5EF4-FFF2-40B4-BE49-F238E27FC236}">
                <a16:creationId xmlns:a16="http://schemas.microsoft.com/office/drawing/2014/main" id="{CE1802A2-F682-4074-A60E-5BB1FD3FFFEF}"/>
              </a:ext>
            </a:extLst>
          </p:cNvPr>
          <p:cNvSpPr txBox="1"/>
          <p:nvPr/>
        </p:nvSpPr>
        <p:spPr>
          <a:xfrm>
            <a:off x="1958074" y="4980438"/>
            <a:ext cx="2269917" cy="553998"/>
          </a:xfrm>
          <a:prstGeom prst="rect">
            <a:avLst/>
          </a:prstGeom>
          <a:noFill/>
        </p:spPr>
        <p:txBody>
          <a:bodyPr wrap="none" lIns="0" tIns="0" rIns="0" bIns="0" rtlCol="0">
            <a:spAutoFit/>
          </a:bodyPr>
          <a:lstStyle/>
          <a:p>
            <a:r>
              <a:rPr lang="en-US" dirty="0"/>
              <a:t>Workflow Automation</a:t>
            </a:r>
          </a:p>
          <a:p>
            <a:r>
              <a:rPr lang="en-US" dirty="0"/>
              <a:t>and App Development</a:t>
            </a:r>
          </a:p>
        </p:txBody>
      </p:sp>
      <p:sp>
        <p:nvSpPr>
          <p:cNvPr id="19" name="TextBox 18">
            <a:extLst>
              <a:ext uri="{FF2B5EF4-FFF2-40B4-BE49-F238E27FC236}">
                <a16:creationId xmlns:a16="http://schemas.microsoft.com/office/drawing/2014/main" id="{ACCA2D0A-5C9D-46CB-B12E-88EEC95EDF78}"/>
              </a:ext>
            </a:extLst>
          </p:cNvPr>
          <p:cNvSpPr txBox="1"/>
          <p:nvPr/>
        </p:nvSpPr>
        <p:spPr>
          <a:xfrm>
            <a:off x="8790766" y="2644273"/>
            <a:ext cx="1346522" cy="553998"/>
          </a:xfrm>
          <a:prstGeom prst="rect">
            <a:avLst/>
          </a:prstGeom>
          <a:noFill/>
        </p:spPr>
        <p:txBody>
          <a:bodyPr wrap="none" lIns="0" tIns="0" rIns="0" bIns="0" rtlCol="0">
            <a:spAutoFit/>
          </a:bodyPr>
          <a:lstStyle/>
          <a:p>
            <a:pPr algn="r"/>
            <a:r>
              <a:rPr lang="en-US" dirty="0"/>
              <a:t>B2B/EDI</a:t>
            </a:r>
          </a:p>
          <a:p>
            <a:pPr algn="r"/>
            <a:r>
              <a:rPr lang="en-US" dirty="0"/>
              <a:t>Management</a:t>
            </a:r>
          </a:p>
        </p:txBody>
      </p:sp>
      <p:sp>
        <p:nvSpPr>
          <p:cNvPr id="20" name="TextBox 19">
            <a:extLst>
              <a:ext uri="{FF2B5EF4-FFF2-40B4-BE49-F238E27FC236}">
                <a16:creationId xmlns:a16="http://schemas.microsoft.com/office/drawing/2014/main" id="{53211D3E-2ED2-412B-9816-2A113A331378}"/>
              </a:ext>
            </a:extLst>
          </p:cNvPr>
          <p:cNvSpPr txBox="1"/>
          <p:nvPr/>
        </p:nvSpPr>
        <p:spPr>
          <a:xfrm>
            <a:off x="8552948" y="4848623"/>
            <a:ext cx="1603003" cy="553998"/>
          </a:xfrm>
          <a:prstGeom prst="rect">
            <a:avLst/>
          </a:prstGeom>
          <a:noFill/>
        </p:spPr>
        <p:txBody>
          <a:bodyPr wrap="none" lIns="0" tIns="0" rIns="0" bIns="0" rtlCol="0">
            <a:spAutoFit/>
          </a:bodyPr>
          <a:lstStyle/>
          <a:p>
            <a:pPr algn="r"/>
            <a:r>
              <a:rPr lang="en-US" dirty="0"/>
              <a:t>API Design and</a:t>
            </a:r>
          </a:p>
          <a:p>
            <a:pPr algn="r"/>
            <a:r>
              <a:rPr lang="en-US" dirty="0"/>
              <a:t>Management</a:t>
            </a:r>
          </a:p>
        </p:txBody>
      </p:sp>
      <p:cxnSp>
        <p:nvCxnSpPr>
          <p:cNvPr id="21" name="Straight Connector 20">
            <a:extLst>
              <a:ext uri="{FF2B5EF4-FFF2-40B4-BE49-F238E27FC236}">
                <a16:creationId xmlns:a16="http://schemas.microsoft.com/office/drawing/2014/main" id="{2B318236-B861-4E49-9CF3-7071410A3EF3}"/>
              </a:ext>
            </a:extLst>
          </p:cNvPr>
          <p:cNvCxnSpPr>
            <a:cxnSpLocks/>
          </p:cNvCxnSpPr>
          <p:nvPr/>
        </p:nvCxnSpPr>
        <p:spPr>
          <a:xfrm>
            <a:off x="1890793" y="3290444"/>
            <a:ext cx="3059675" cy="0"/>
          </a:xfrm>
          <a:prstGeom prst="line">
            <a:avLst/>
          </a:prstGeom>
          <a:ln w="25400">
            <a:solidFill>
              <a:schemeClr val="tx1"/>
            </a:solidFill>
            <a:prstDash val="sysDot"/>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F6BC91-9F22-4E5F-A4FA-0616706A456F}"/>
              </a:ext>
            </a:extLst>
          </p:cNvPr>
          <p:cNvCxnSpPr>
            <a:cxnSpLocks/>
            <a:stCxn id="18" idx="1"/>
          </p:cNvCxnSpPr>
          <p:nvPr/>
        </p:nvCxnSpPr>
        <p:spPr>
          <a:xfrm flipV="1">
            <a:off x="1958074" y="5215053"/>
            <a:ext cx="3178378" cy="42384"/>
          </a:xfrm>
          <a:prstGeom prst="line">
            <a:avLst/>
          </a:prstGeom>
          <a:ln w="25400">
            <a:solidFill>
              <a:schemeClr val="tx1"/>
            </a:solidFill>
            <a:prstDash val="sysDot"/>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20C6B-77BC-4C38-BDCE-D41471FBE4CB}"/>
              </a:ext>
            </a:extLst>
          </p:cNvPr>
          <p:cNvCxnSpPr>
            <a:cxnSpLocks/>
          </p:cNvCxnSpPr>
          <p:nvPr/>
        </p:nvCxnSpPr>
        <p:spPr>
          <a:xfrm flipH="1">
            <a:off x="7458303" y="2921272"/>
            <a:ext cx="2713278" cy="43605"/>
          </a:xfrm>
          <a:prstGeom prst="line">
            <a:avLst/>
          </a:prstGeom>
          <a:ln w="25400">
            <a:solidFill>
              <a:schemeClr val="tx1"/>
            </a:solidFill>
            <a:prstDash val="sysDot"/>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B884CE-07B0-4B8B-8CAB-F4FB4B918818}"/>
              </a:ext>
            </a:extLst>
          </p:cNvPr>
          <p:cNvCxnSpPr>
            <a:cxnSpLocks/>
          </p:cNvCxnSpPr>
          <p:nvPr/>
        </p:nvCxnSpPr>
        <p:spPr>
          <a:xfrm flipH="1">
            <a:off x="7446164" y="5125622"/>
            <a:ext cx="2737556" cy="0"/>
          </a:xfrm>
          <a:prstGeom prst="line">
            <a:avLst/>
          </a:prstGeom>
          <a:ln w="25400">
            <a:solidFill>
              <a:schemeClr val="tx1"/>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0AE1846-CE06-4952-B61C-B764E7DF1CB4}"/>
              </a:ext>
            </a:extLst>
          </p:cNvPr>
          <p:cNvSpPr txBox="1"/>
          <p:nvPr/>
        </p:nvSpPr>
        <p:spPr>
          <a:xfrm rot="18900000">
            <a:off x="4997044" y="2969906"/>
            <a:ext cx="565861" cy="307777"/>
          </a:xfrm>
          <a:prstGeom prst="rect">
            <a:avLst/>
          </a:prstGeom>
          <a:noFill/>
        </p:spPr>
        <p:txBody>
          <a:bodyPr wrap="square" lIns="0" tIns="0" rIns="0" bIns="0" rtlCol="0">
            <a:spAutoFit/>
          </a:bodyPr>
          <a:lstStyle/>
          <a:p>
            <a:pPr algn="r"/>
            <a:r>
              <a:rPr lang="en-US" sz="2000" dirty="0"/>
              <a:t>Hub</a:t>
            </a:r>
          </a:p>
        </p:txBody>
      </p:sp>
      <p:sp>
        <p:nvSpPr>
          <p:cNvPr id="26" name="TextBox 25">
            <a:extLst>
              <a:ext uri="{FF2B5EF4-FFF2-40B4-BE49-F238E27FC236}">
                <a16:creationId xmlns:a16="http://schemas.microsoft.com/office/drawing/2014/main" id="{641128AB-2D50-4AF4-ACA4-F8FDED884C6F}"/>
              </a:ext>
            </a:extLst>
          </p:cNvPr>
          <p:cNvSpPr txBox="1"/>
          <p:nvPr/>
        </p:nvSpPr>
        <p:spPr>
          <a:xfrm rot="2700000">
            <a:off x="5002906" y="4799812"/>
            <a:ext cx="543418" cy="307777"/>
          </a:xfrm>
          <a:prstGeom prst="rect">
            <a:avLst/>
          </a:prstGeom>
          <a:noFill/>
        </p:spPr>
        <p:txBody>
          <a:bodyPr wrap="none" lIns="0" tIns="0" rIns="0" bIns="0" rtlCol="0">
            <a:spAutoFit/>
          </a:bodyPr>
          <a:lstStyle/>
          <a:p>
            <a:pPr algn="r"/>
            <a:r>
              <a:rPr lang="en-US" sz="2000" dirty="0"/>
              <a:t>Flow</a:t>
            </a:r>
          </a:p>
        </p:txBody>
      </p:sp>
      <p:sp>
        <p:nvSpPr>
          <p:cNvPr id="27" name="TextBox 26">
            <a:extLst>
              <a:ext uri="{FF2B5EF4-FFF2-40B4-BE49-F238E27FC236}">
                <a16:creationId xmlns:a16="http://schemas.microsoft.com/office/drawing/2014/main" id="{C29350B1-E2D3-41A3-A080-146ECC208BE9}"/>
              </a:ext>
            </a:extLst>
          </p:cNvPr>
          <p:cNvSpPr txBox="1"/>
          <p:nvPr/>
        </p:nvSpPr>
        <p:spPr>
          <a:xfrm rot="18900000">
            <a:off x="6769192" y="4776678"/>
            <a:ext cx="912109" cy="307777"/>
          </a:xfrm>
          <a:prstGeom prst="rect">
            <a:avLst/>
          </a:prstGeom>
          <a:noFill/>
        </p:spPr>
        <p:txBody>
          <a:bodyPr wrap="none" lIns="0" tIns="0" rIns="0" bIns="0" rtlCol="0">
            <a:spAutoFit/>
          </a:bodyPr>
          <a:lstStyle/>
          <a:p>
            <a:r>
              <a:rPr lang="en-US" sz="2000" dirty="0"/>
              <a:t>Mediate</a:t>
            </a:r>
          </a:p>
        </p:txBody>
      </p:sp>
      <p:sp>
        <p:nvSpPr>
          <p:cNvPr id="28" name="TextBox 27">
            <a:extLst>
              <a:ext uri="{FF2B5EF4-FFF2-40B4-BE49-F238E27FC236}">
                <a16:creationId xmlns:a16="http://schemas.microsoft.com/office/drawing/2014/main" id="{CD8A1E29-5C70-48E8-B052-D718A2FDD7B6}"/>
              </a:ext>
            </a:extLst>
          </p:cNvPr>
          <p:cNvSpPr txBox="1"/>
          <p:nvPr/>
        </p:nvSpPr>
        <p:spPr>
          <a:xfrm>
            <a:off x="1898614" y="4201696"/>
            <a:ext cx="1641475" cy="553998"/>
          </a:xfrm>
          <a:prstGeom prst="rect">
            <a:avLst/>
          </a:prstGeom>
          <a:noFill/>
        </p:spPr>
        <p:txBody>
          <a:bodyPr wrap="none" lIns="0" tIns="0" rIns="0" bIns="0" rtlCol="0">
            <a:spAutoFit/>
          </a:bodyPr>
          <a:lstStyle/>
          <a:p>
            <a:r>
              <a:rPr lang="en-US" dirty="0"/>
              <a:t>Application and</a:t>
            </a:r>
          </a:p>
          <a:p>
            <a:r>
              <a:rPr lang="en-US" dirty="0"/>
              <a:t>Data Integration</a:t>
            </a:r>
          </a:p>
        </p:txBody>
      </p:sp>
      <p:cxnSp>
        <p:nvCxnSpPr>
          <p:cNvPr id="29" name="Straight Connector 28">
            <a:extLst>
              <a:ext uri="{FF2B5EF4-FFF2-40B4-BE49-F238E27FC236}">
                <a16:creationId xmlns:a16="http://schemas.microsoft.com/office/drawing/2014/main" id="{E0FC1C67-EA1F-40E5-B4ED-CACE4E283AB6}"/>
              </a:ext>
            </a:extLst>
          </p:cNvPr>
          <p:cNvCxnSpPr>
            <a:cxnSpLocks/>
          </p:cNvCxnSpPr>
          <p:nvPr/>
        </p:nvCxnSpPr>
        <p:spPr>
          <a:xfrm>
            <a:off x="1911583" y="4462458"/>
            <a:ext cx="4098987" cy="4165"/>
          </a:xfrm>
          <a:prstGeom prst="line">
            <a:avLst/>
          </a:prstGeom>
          <a:ln w="25400">
            <a:solidFill>
              <a:schemeClr val="tx1"/>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30" name="Freeform 60">
            <a:extLst>
              <a:ext uri="{FF2B5EF4-FFF2-40B4-BE49-F238E27FC236}">
                <a16:creationId xmlns:a16="http://schemas.microsoft.com/office/drawing/2014/main" id="{3F20543A-DE47-45CA-BAB5-64F9B04FB733}"/>
              </a:ext>
            </a:extLst>
          </p:cNvPr>
          <p:cNvSpPr>
            <a:spLocks noEditPoints="1"/>
          </p:cNvSpPr>
          <p:nvPr/>
        </p:nvSpPr>
        <p:spPr bwMode="auto">
          <a:xfrm>
            <a:off x="1200935" y="4125002"/>
            <a:ext cx="593516" cy="659811"/>
          </a:xfrm>
          <a:custGeom>
            <a:avLst/>
            <a:gdLst>
              <a:gd name="T0" fmla="*/ 708 w 708"/>
              <a:gd name="T1" fmla="*/ 695 h 788"/>
              <a:gd name="T2" fmla="*/ 614 w 708"/>
              <a:gd name="T3" fmla="*/ 601 h 788"/>
              <a:gd name="T4" fmla="*/ 579 w 708"/>
              <a:gd name="T5" fmla="*/ 608 h 788"/>
              <a:gd name="T6" fmla="*/ 516 w 708"/>
              <a:gd name="T7" fmla="*/ 498 h 788"/>
              <a:gd name="T8" fmla="*/ 569 w 708"/>
              <a:gd name="T9" fmla="*/ 394 h 788"/>
              <a:gd name="T10" fmla="*/ 516 w 708"/>
              <a:gd name="T11" fmla="*/ 290 h 788"/>
              <a:gd name="T12" fmla="*/ 579 w 708"/>
              <a:gd name="T13" fmla="*/ 180 h 788"/>
              <a:gd name="T14" fmla="*/ 614 w 708"/>
              <a:gd name="T15" fmla="*/ 187 h 788"/>
              <a:gd name="T16" fmla="*/ 708 w 708"/>
              <a:gd name="T17" fmla="*/ 94 h 788"/>
              <a:gd name="T18" fmla="*/ 614 w 708"/>
              <a:gd name="T19" fmla="*/ 0 h 788"/>
              <a:gd name="T20" fmla="*/ 520 w 708"/>
              <a:gd name="T21" fmla="*/ 94 h 788"/>
              <a:gd name="T22" fmla="*/ 557 w 708"/>
              <a:gd name="T23" fmla="*/ 168 h 788"/>
              <a:gd name="T24" fmla="*/ 494 w 708"/>
              <a:gd name="T25" fmla="*/ 277 h 788"/>
              <a:gd name="T26" fmla="*/ 441 w 708"/>
              <a:gd name="T27" fmla="*/ 266 h 788"/>
              <a:gd name="T28" fmla="*/ 313 w 708"/>
              <a:gd name="T29" fmla="*/ 381 h 788"/>
              <a:gd name="T30" fmla="*/ 187 w 708"/>
              <a:gd name="T31" fmla="*/ 381 h 788"/>
              <a:gd name="T32" fmla="*/ 94 w 708"/>
              <a:gd name="T33" fmla="*/ 300 h 788"/>
              <a:gd name="T34" fmla="*/ 0 w 708"/>
              <a:gd name="T35" fmla="*/ 394 h 788"/>
              <a:gd name="T36" fmla="*/ 94 w 708"/>
              <a:gd name="T37" fmla="*/ 488 h 788"/>
              <a:gd name="T38" fmla="*/ 187 w 708"/>
              <a:gd name="T39" fmla="*/ 407 h 788"/>
              <a:gd name="T40" fmla="*/ 313 w 708"/>
              <a:gd name="T41" fmla="*/ 407 h 788"/>
              <a:gd name="T42" fmla="*/ 441 w 708"/>
              <a:gd name="T43" fmla="*/ 522 h 788"/>
              <a:gd name="T44" fmla="*/ 494 w 708"/>
              <a:gd name="T45" fmla="*/ 511 h 788"/>
              <a:gd name="T46" fmla="*/ 557 w 708"/>
              <a:gd name="T47" fmla="*/ 621 h 788"/>
              <a:gd name="T48" fmla="*/ 520 w 708"/>
              <a:gd name="T49" fmla="*/ 695 h 788"/>
              <a:gd name="T50" fmla="*/ 614 w 708"/>
              <a:gd name="T51" fmla="*/ 788 h 788"/>
              <a:gd name="T52" fmla="*/ 708 w 708"/>
              <a:gd name="T53" fmla="*/ 695 h 788"/>
              <a:gd name="T54" fmla="*/ 546 w 708"/>
              <a:gd name="T55" fmla="*/ 94 h 788"/>
              <a:gd name="T56" fmla="*/ 614 w 708"/>
              <a:gd name="T57" fmla="*/ 26 h 788"/>
              <a:gd name="T58" fmla="*/ 682 w 708"/>
              <a:gd name="T59" fmla="*/ 94 h 788"/>
              <a:gd name="T60" fmla="*/ 614 w 708"/>
              <a:gd name="T61" fmla="*/ 162 h 788"/>
              <a:gd name="T62" fmla="*/ 546 w 708"/>
              <a:gd name="T63" fmla="*/ 94 h 788"/>
              <a:gd name="T64" fmla="*/ 94 w 708"/>
              <a:gd name="T65" fmla="*/ 462 h 788"/>
              <a:gd name="T66" fmla="*/ 26 w 708"/>
              <a:gd name="T67" fmla="*/ 394 h 788"/>
              <a:gd name="T68" fmla="*/ 94 w 708"/>
              <a:gd name="T69" fmla="*/ 326 h 788"/>
              <a:gd name="T70" fmla="*/ 162 w 708"/>
              <a:gd name="T71" fmla="*/ 394 h 788"/>
              <a:gd name="T72" fmla="*/ 94 w 708"/>
              <a:gd name="T73" fmla="*/ 462 h 788"/>
              <a:gd name="T74" fmla="*/ 338 w 708"/>
              <a:gd name="T75" fmla="*/ 394 h 788"/>
              <a:gd name="T76" fmla="*/ 441 w 708"/>
              <a:gd name="T77" fmla="*/ 291 h 788"/>
              <a:gd name="T78" fmla="*/ 544 w 708"/>
              <a:gd name="T79" fmla="*/ 394 h 788"/>
              <a:gd name="T80" fmla="*/ 441 w 708"/>
              <a:gd name="T81" fmla="*/ 497 h 788"/>
              <a:gd name="T82" fmla="*/ 338 w 708"/>
              <a:gd name="T83" fmla="*/ 394 h 788"/>
              <a:gd name="T84" fmla="*/ 546 w 708"/>
              <a:gd name="T85" fmla="*/ 695 h 788"/>
              <a:gd name="T86" fmla="*/ 614 w 708"/>
              <a:gd name="T87" fmla="*/ 626 h 788"/>
              <a:gd name="T88" fmla="*/ 682 w 708"/>
              <a:gd name="T89" fmla="*/ 695 h 788"/>
              <a:gd name="T90" fmla="*/ 614 w 708"/>
              <a:gd name="T91" fmla="*/ 763 h 788"/>
              <a:gd name="T92" fmla="*/ 546 w 708"/>
              <a:gd name="T93" fmla="*/ 69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8" h="788">
                <a:moveTo>
                  <a:pt x="708" y="695"/>
                </a:moveTo>
                <a:cubicBezTo>
                  <a:pt x="708" y="643"/>
                  <a:pt x="666" y="601"/>
                  <a:pt x="614" y="601"/>
                </a:cubicBezTo>
                <a:cubicBezTo>
                  <a:pt x="602" y="601"/>
                  <a:pt x="590" y="603"/>
                  <a:pt x="579" y="608"/>
                </a:cubicBezTo>
                <a:cubicBezTo>
                  <a:pt x="516" y="498"/>
                  <a:pt x="516" y="498"/>
                  <a:pt x="516" y="498"/>
                </a:cubicBezTo>
                <a:cubicBezTo>
                  <a:pt x="548" y="475"/>
                  <a:pt x="569" y="437"/>
                  <a:pt x="569" y="394"/>
                </a:cubicBezTo>
                <a:cubicBezTo>
                  <a:pt x="569" y="351"/>
                  <a:pt x="548" y="313"/>
                  <a:pt x="516" y="290"/>
                </a:cubicBezTo>
                <a:cubicBezTo>
                  <a:pt x="579" y="180"/>
                  <a:pt x="579" y="180"/>
                  <a:pt x="579" y="180"/>
                </a:cubicBezTo>
                <a:cubicBezTo>
                  <a:pt x="590" y="185"/>
                  <a:pt x="602" y="187"/>
                  <a:pt x="614" y="187"/>
                </a:cubicBezTo>
                <a:cubicBezTo>
                  <a:pt x="666" y="187"/>
                  <a:pt x="708" y="145"/>
                  <a:pt x="708" y="94"/>
                </a:cubicBezTo>
                <a:cubicBezTo>
                  <a:pt x="708" y="42"/>
                  <a:pt x="666" y="0"/>
                  <a:pt x="614" y="0"/>
                </a:cubicBezTo>
                <a:cubicBezTo>
                  <a:pt x="562" y="0"/>
                  <a:pt x="520" y="42"/>
                  <a:pt x="520" y="94"/>
                </a:cubicBezTo>
                <a:cubicBezTo>
                  <a:pt x="520" y="124"/>
                  <a:pt x="535" y="150"/>
                  <a:pt x="557" y="168"/>
                </a:cubicBezTo>
                <a:cubicBezTo>
                  <a:pt x="494" y="277"/>
                  <a:pt x="494" y="277"/>
                  <a:pt x="494" y="277"/>
                </a:cubicBezTo>
                <a:cubicBezTo>
                  <a:pt x="477" y="270"/>
                  <a:pt x="460" y="266"/>
                  <a:pt x="441" y="266"/>
                </a:cubicBezTo>
                <a:cubicBezTo>
                  <a:pt x="374" y="266"/>
                  <a:pt x="319" y="317"/>
                  <a:pt x="313" y="381"/>
                </a:cubicBezTo>
                <a:cubicBezTo>
                  <a:pt x="187" y="381"/>
                  <a:pt x="187" y="381"/>
                  <a:pt x="187" y="381"/>
                </a:cubicBezTo>
                <a:cubicBezTo>
                  <a:pt x="180" y="336"/>
                  <a:pt x="141" y="300"/>
                  <a:pt x="94" y="300"/>
                </a:cubicBezTo>
                <a:cubicBezTo>
                  <a:pt x="42" y="300"/>
                  <a:pt x="0" y="342"/>
                  <a:pt x="0" y="394"/>
                </a:cubicBezTo>
                <a:cubicBezTo>
                  <a:pt x="0" y="446"/>
                  <a:pt x="42" y="488"/>
                  <a:pt x="94" y="488"/>
                </a:cubicBezTo>
                <a:cubicBezTo>
                  <a:pt x="141" y="488"/>
                  <a:pt x="180" y="452"/>
                  <a:pt x="187" y="407"/>
                </a:cubicBezTo>
                <a:cubicBezTo>
                  <a:pt x="313" y="407"/>
                  <a:pt x="313" y="407"/>
                  <a:pt x="313" y="407"/>
                </a:cubicBezTo>
                <a:cubicBezTo>
                  <a:pt x="319" y="472"/>
                  <a:pt x="374" y="522"/>
                  <a:pt x="441" y="522"/>
                </a:cubicBezTo>
                <a:cubicBezTo>
                  <a:pt x="460" y="522"/>
                  <a:pt x="477" y="518"/>
                  <a:pt x="494" y="511"/>
                </a:cubicBezTo>
                <a:cubicBezTo>
                  <a:pt x="557" y="621"/>
                  <a:pt x="557" y="621"/>
                  <a:pt x="557" y="621"/>
                </a:cubicBezTo>
                <a:cubicBezTo>
                  <a:pt x="535" y="638"/>
                  <a:pt x="520" y="664"/>
                  <a:pt x="520" y="695"/>
                </a:cubicBezTo>
                <a:cubicBezTo>
                  <a:pt x="520" y="746"/>
                  <a:pt x="562" y="788"/>
                  <a:pt x="614" y="788"/>
                </a:cubicBezTo>
                <a:cubicBezTo>
                  <a:pt x="666" y="788"/>
                  <a:pt x="708" y="746"/>
                  <a:pt x="708" y="695"/>
                </a:cubicBezTo>
                <a:close/>
                <a:moveTo>
                  <a:pt x="546" y="94"/>
                </a:moveTo>
                <a:cubicBezTo>
                  <a:pt x="546" y="56"/>
                  <a:pt x="576" y="26"/>
                  <a:pt x="614" y="26"/>
                </a:cubicBezTo>
                <a:cubicBezTo>
                  <a:pt x="652" y="26"/>
                  <a:pt x="682" y="56"/>
                  <a:pt x="682" y="94"/>
                </a:cubicBezTo>
                <a:cubicBezTo>
                  <a:pt x="682" y="131"/>
                  <a:pt x="652" y="162"/>
                  <a:pt x="614" y="162"/>
                </a:cubicBezTo>
                <a:cubicBezTo>
                  <a:pt x="576" y="162"/>
                  <a:pt x="546" y="131"/>
                  <a:pt x="546" y="94"/>
                </a:cubicBezTo>
                <a:close/>
                <a:moveTo>
                  <a:pt x="94" y="462"/>
                </a:moveTo>
                <a:cubicBezTo>
                  <a:pt x="56" y="462"/>
                  <a:pt x="26" y="432"/>
                  <a:pt x="26" y="394"/>
                </a:cubicBezTo>
                <a:cubicBezTo>
                  <a:pt x="26" y="357"/>
                  <a:pt x="56" y="326"/>
                  <a:pt x="94" y="326"/>
                </a:cubicBezTo>
                <a:cubicBezTo>
                  <a:pt x="131" y="326"/>
                  <a:pt x="162" y="357"/>
                  <a:pt x="162" y="394"/>
                </a:cubicBezTo>
                <a:cubicBezTo>
                  <a:pt x="162" y="432"/>
                  <a:pt x="131" y="462"/>
                  <a:pt x="94" y="462"/>
                </a:cubicBezTo>
                <a:close/>
                <a:moveTo>
                  <a:pt x="338" y="394"/>
                </a:moveTo>
                <a:cubicBezTo>
                  <a:pt x="338" y="337"/>
                  <a:pt x="384" y="291"/>
                  <a:pt x="441" y="291"/>
                </a:cubicBezTo>
                <a:cubicBezTo>
                  <a:pt x="497" y="291"/>
                  <a:pt x="544" y="337"/>
                  <a:pt x="544" y="394"/>
                </a:cubicBezTo>
                <a:cubicBezTo>
                  <a:pt x="544" y="451"/>
                  <a:pt x="497" y="497"/>
                  <a:pt x="441" y="497"/>
                </a:cubicBezTo>
                <a:cubicBezTo>
                  <a:pt x="384" y="497"/>
                  <a:pt x="338" y="451"/>
                  <a:pt x="338" y="394"/>
                </a:cubicBezTo>
                <a:close/>
                <a:moveTo>
                  <a:pt x="546" y="695"/>
                </a:moveTo>
                <a:cubicBezTo>
                  <a:pt x="546" y="657"/>
                  <a:pt x="576" y="626"/>
                  <a:pt x="614" y="626"/>
                </a:cubicBezTo>
                <a:cubicBezTo>
                  <a:pt x="652" y="626"/>
                  <a:pt x="682" y="657"/>
                  <a:pt x="682" y="695"/>
                </a:cubicBezTo>
                <a:cubicBezTo>
                  <a:pt x="682" y="732"/>
                  <a:pt x="652" y="763"/>
                  <a:pt x="614" y="763"/>
                </a:cubicBezTo>
                <a:cubicBezTo>
                  <a:pt x="576" y="763"/>
                  <a:pt x="546" y="732"/>
                  <a:pt x="546" y="695"/>
                </a:cubicBezTo>
                <a:close/>
              </a:path>
            </a:pathLst>
          </a:custGeom>
          <a:solidFill>
            <a:schemeClr val="tx1">
              <a:alpha val="5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1" name="Freeform 78">
            <a:extLst>
              <a:ext uri="{FF2B5EF4-FFF2-40B4-BE49-F238E27FC236}">
                <a16:creationId xmlns:a16="http://schemas.microsoft.com/office/drawing/2014/main" id="{A01AF820-5602-41D8-A8A8-58C45936C7C7}"/>
              </a:ext>
            </a:extLst>
          </p:cNvPr>
          <p:cNvSpPr>
            <a:spLocks noEditPoints="1"/>
          </p:cNvSpPr>
          <p:nvPr/>
        </p:nvSpPr>
        <p:spPr bwMode="auto">
          <a:xfrm>
            <a:off x="1100695" y="2920748"/>
            <a:ext cx="657039" cy="695160"/>
          </a:xfrm>
          <a:custGeom>
            <a:avLst/>
            <a:gdLst>
              <a:gd name="T0" fmla="*/ 660 w 735"/>
              <a:gd name="T1" fmla="*/ 524 h 780"/>
              <a:gd name="T2" fmla="*/ 660 w 735"/>
              <a:gd name="T3" fmla="*/ 256 h 780"/>
              <a:gd name="T4" fmla="*/ 731 w 735"/>
              <a:gd name="T5" fmla="*/ 189 h 780"/>
              <a:gd name="T6" fmla="*/ 587 w 735"/>
              <a:gd name="T7" fmla="*/ 183 h 780"/>
              <a:gd name="T8" fmla="*/ 379 w 735"/>
              <a:gd name="T9" fmla="*/ 74 h 780"/>
              <a:gd name="T10" fmla="*/ 367 w 735"/>
              <a:gd name="T11" fmla="*/ 0 h 780"/>
              <a:gd name="T12" fmla="*/ 355 w 735"/>
              <a:gd name="T13" fmla="*/ 74 h 780"/>
              <a:gd name="T14" fmla="*/ 148 w 735"/>
              <a:gd name="T15" fmla="*/ 183 h 780"/>
              <a:gd name="T16" fmla="*/ 3 w 735"/>
              <a:gd name="T17" fmla="*/ 189 h 780"/>
              <a:gd name="T18" fmla="*/ 75 w 735"/>
              <a:gd name="T19" fmla="*/ 256 h 780"/>
              <a:gd name="T20" fmla="*/ 75 w 735"/>
              <a:gd name="T21" fmla="*/ 524 h 780"/>
              <a:gd name="T22" fmla="*/ 3 w 735"/>
              <a:gd name="T23" fmla="*/ 591 h 780"/>
              <a:gd name="T24" fmla="*/ 85 w 735"/>
              <a:gd name="T25" fmla="*/ 562 h 780"/>
              <a:gd name="T26" fmla="*/ 294 w 735"/>
              <a:gd name="T27" fmla="*/ 641 h 780"/>
              <a:gd name="T28" fmla="*/ 367 w 735"/>
              <a:gd name="T29" fmla="*/ 780 h 780"/>
              <a:gd name="T30" fmla="*/ 440 w 735"/>
              <a:gd name="T31" fmla="*/ 641 h 780"/>
              <a:gd name="T32" fmla="*/ 649 w 735"/>
              <a:gd name="T33" fmla="*/ 562 h 780"/>
              <a:gd name="T34" fmla="*/ 731 w 735"/>
              <a:gd name="T35" fmla="*/ 591 h 780"/>
              <a:gd name="T36" fmla="*/ 587 w 735"/>
              <a:gd name="T37" fmla="*/ 451 h 780"/>
              <a:gd name="T38" fmla="*/ 587 w 735"/>
              <a:gd name="T39" fmla="*/ 329 h 780"/>
              <a:gd name="T40" fmla="*/ 516 w 735"/>
              <a:gd name="T41" fmla="*/ 543 h 780"/>
              <a:gd name="T42" fmla="*/ 428 w 735"/>
              <a:gd name="T43" fmla="*/ 593 h 780"/>
              <a:gd name="T44" fmla="*/ 410 w 735"/>
              <a:gd name="T45" fmla="*/ 574 h 780"/>
              <a:gd name="T46" fmla="*/ 324 w 735"/>
              <a:gd name="T47" fmla="*/ 575 h 780"/>
              <a:gd name="T48" fmla="*/ 184 w 735"/>
              <a:gd name="T49" fmla="*/ 461 h 780"/>
              <a:gd name="T50" fmla="*/ 324 w 735"/>
              <a:gd name="T51" fmla="*/ 206 h 780"/>
              <a:gd name="T52" fmla="*/ 410 w 735"/>
              <a:gd name="T53" fmla="*/ 205 h 780"/>
              <a:gd name="T54" fmla="*/ 550 w 735"/>
              <a:gd name="T55" fmla="*/ 319 h 780"/>
              <a:gd name="T56" fmla="*/ 218 w 735"/>
              <a:gd name="T57" fmla="*/ 543 h 780"/>
              <a:gd name="T58" fmla="*/ 205 w 735"/>
              <a:gd name="T59" fmla="*/ 570 h 780"/>
              <a:gd name="T60" fmla="*/ 205 w 735"/>
              <a:gd name="T61" fmla="*/ 211 h 780"/>
              <a:gd name="T62" fmla="*/ 218 w 735"/>
              <a:gd name="T63" fmla="*/ 237 h 780"/>
              <a:gd name="T64" fmla="*/ 438 w 735"/>
              <a:gd name="T65" fmla="*/ 165 h 780"/>
              <a:gd name="T66" fmla="*/ 635 w 735"/>
              <a:gd name="T67" fmla="*/ 256 h 780"/>
              <a:gd name="T68" fmla="*/ 587 w 735"/>
              <a:gd name="T69" fmla="*/ 207 h 780"/>
              <a:gd name="T70" fmla="*/ 416 w 735"/>
              <a:gd name="T71" fmla="*/ 146 h 780"/>
              <a:gd name="T72" fmla="*/ 367 w 735"/>
              <a:gd name="T73" fmla="*/ 98 h 780"/>
              <a:gd name="T74" fmla="*/ 148 w 735"/>
              <a:gd name="T75" fmla="*/ 305 h 780"/>
              <a:gd name="T76" fmla="*/ 136 w 735"/>
              <a:gd name="T77" fmla="*/ 328 h 780"/>
              <a:gd name="T78" fmla="*/ 160 w 735"/>
              <a:gd name="T79" fmla="*/ 452 h 780"/>
              <a:gd name="T80" fmla="*/ 136 w 735"/>
              <a:gd name="T81" fmla="*/ 328 h 780"/>
              <a:gd name="T82" fmla="*/ 197 w 735"/>
              <a:gd name="T83" fmla="*/ 524 h 780"/>
              <a:gd name="T84" fmla="*/ 367 w 735"/>
              <a:gd name="T85" fmla="*/ 683 h 780"/>
              <a:gd name="T86" fmla="*/ 416 w 735"/>
              <a:gd name="T87" fmla="*/ 634 h 780"/>
              <a:gd name="T88" fmla="*/ 538 w 735"/>
              <a:gd name="T89" fmla="*/ 524 h 780"/>
              <a:gd name="T90" fmla="*/ 587 w 735"/>
              <a:gd name="T91" fmla="*/ 57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5" h="780">
                <a:moveTo>
                  <a:pt x="726" y="574"/>
                </a:moveTo>
                <a:cubicBezTo>
                  <a:pt x="658" y="539"/>
                  <a:pt x="658" y="539"/>
                  <a:pt x="658" y="539"/>
                </a:cubicBezTo>
                <a:cubicBezTo>
                  <a:pt x="659" y="534"/>
                  <a:pt x="660" y="529"/>
                  <a:pt x="660" y="524"/>
                </a:cubicBezTo>
                <a:cubicBezTo>
                  <a:pt x="660" y="497"/>
                  <a:pt x="645" y="473"/>
                  <a:pt x="623" y="461"/>
                </a:cubicBezTo>
                <a:cubicBezTo>
                  <a:pt x="623" y="319"/>
                  <a:pt x="623" y="319"/>
                  <a:pt x="623" y="319"/>
                </a:cubicBezTo>
                <a:cubicBezTo>
                  <a:pt x="645" y="307"/>
                  <a:pt x="660" y="283"/>
                  <a:pt x="660" y="256"/>
                </a:cubicBezTo>
                <a:cubicBezTo>
                  <a:pt x="660" y="251"/>
                  <a:pt x="659" y="246"/>
                  <a:pt x="658" y="241"/>
                </a:cubicBezTo>
                <a:cubicBezTo>
                  <a:pt x="726" y="206"/>
                  <a:pt x="726" y="206"/>
                  <a:pt x="726" y="206"/>
                </a:cubicBezTo>
                <a:cubicBezTo>
                  <a:pt x="732" y="203"/>
                  <a:pt x="735" y="195"/>
                  <a:pt x="731" y="189"/>
                </a:cubicBezTo>
                <a:cubicBezTo>
                  <a:pt x="728" y="183"/>
                  <a:pt x="721" y="181"/>
                  <a:pt x="715" y="184"/>
                </a:cubicBezTo>
                <a:cubicBezTo>
                  <a:pt x="649" y="218"/>
                  <a:pt x="649" y="218"/>
                  <a:pt x="649" y="218"/>
                </a:cubicBezTo>
                <a:cubicBezTo>
                  <a:pt x="636" y="197"/>
                  <a:pt x="613" y="183"/>
                  <a:pt x="587" y="183"/>
                </a:cubicBezTo>
                <a:cubicBezTo>
                  <a:pt x="573" y="183"/>
                  <a:pt x="560" y="187"/>
                  <a:pt x="549" y="193"/>
                </a:cubicBezTo>
                <a:cubicBezTo>
                  <a:pt x="440" y="139"/>
                  <a:pt x="440" y="139"/>
                  <a:pt x="440" y="139"/>
                </a:cubicBezTo>
                <a:cubicBezTo>
                  <a:pt x="436" y="106"/>
                  <a:pt x="411" y="80"/>
                  <a:pt x="379" y="74"/>
                </a:cubicBezTo>
                <a:cubicBezTo>
                  <a:pt x="379" y="74"/>
                  <a:pt x="379" y="73"/>
                  <a:pt x="379" y="73"/>
                </a:cubicBezTo>
                <a:cubicBezTo>
                  <a:pt x="379" y="12"/>
                  <a:pt x="379" y="12"/>
                  <a:pt x="379" y="12"/>
                </a:cubicBezTo>
                <a:cubicBezTo>
                  <a:pt x="379" y="5"/>
                  <a:pt x="374" y="0"/>
                  <a:pt x="367" y="0"/>
                </a:cubicBezTo>
                <a:cubicBezTo>
                  <a:pt x="360" y="0"/>
                  <a:pt x="355" y="5"/>
                  <a:pt x="355" y="12"/>
                </a:cubicBezTo>
                <a:cubicBezTo>
                  <a:pt x="355" y="73"/>
                  <a:pt x="355" y="73"/>
                  <a:pt x="355" y="73"/>
                </a:cubicBezTo>
                <a:cubicBezTo>
                  <a:pt x="355" y="73"/>
                  <a:pt x="355" y="74"/>
                  <a:pt x="355" y="74"/>
                </a:cubicBezTo>
                <a:cubicBezTo>
                  <a:pt x="323" y="80"/>
                  <a:pt x="298" y="106"/>
                  <a:pt x="294" y="139"/>
                </a:cubicBezTo>
                <a:cubicBezTo>
                  <a:pt x="185" y="193"/>
                  <a:pt x="185" y="193"/>
                  <a:pt x="185" y="193"/>
                </a:cubicBezTo>
                <a:cubicBezTo>
                  <a:pt x="174" y="187"/>
                  <a:pt x="161" y="183"/>
                  <a:pt x="148" y="183"/>
                </a:cubicBezTo>
                <a:cubicBezTo>
                  <a:pt x="121" y="183"/>
                  <a:pt x="98" y="197"/>
                  <a:pt x="85" y="218"/>
                </a:cubicBezTo>
                <a:cubicBezTo>
                  <a:pt x="19" y="184"/>
                  <a:pt x="19" y="184"/>
                  <a:pt x="19" y="184"/>
                </a:cubicBezTo>
                <a:cubicBezTo>
                  <a:pt x="13" y="181"/>
                  <a:pt x="6" y="183"/>
                  <a:pt x="3" y="189"/>
                </a:cubicBezTo>
                <a:cubicBezTo>
                  <a:pt x="0" y="195"/>
                  <a:pt x="2" y="203"/>
                  <a:pt x="8" y="206"/>
                </a:cubicBezTo>
                <a:cubicBezTo>
                  <a:pt x="76" y="241"/>
                  <a:pt x="76" y="241"/>
                  <a:pt x="76" y="241"/>
                </a:cubicBezTo>
                <a:cubicBezTo>
                  <a:pt x="75" y="246"/>
                  <a:pt x="75" y="251"/>
                  <a:pt x="75" y="256"/>
                </a:cubicBezTo>
                <a:cubicBezTo>
                  <a:pt x="75" y="283"/>
                  <a:pt x="89" y="307"/>
                  <a:pt x="111" y="319"/>
                </a:cubicBezTo>
                <a:cubicBezTo>
                  <a:pt x="111" y="461"/>
                  <a:pt x="111" y="461"/>
                  <a:pt x="111" y="461"/>
                </a:cubicBezTo>
                <a:cubicBezTo>
                  <a:pt x="89" y="473"/>
                  <a:pt x="75" y="497"/>
                  <a:pt x="75" y="524"/>
                </a:cubicBezTo>
                <a:cubicBezTo>
                  <a:pt x="75" y="529"/>
                  <a:pt x="75" y="534"/>
                  <a:pt x="76" y="539"/>
                </a:cubicBezTo>
                <a:cubicBezTo>
                  <a:pt x="8" y="574"/>
                  <a:pt x="8" y="574"/>
                  <a:pt x="8" y="574"/>
                </a:cubicBezTo>
                <a:cubicBezTo>
                  <a:pt x="2" y="577"/>
                  <a:pt x="0" y="585"/>
                  <a:pt x="3" y="591"/>
                </a:cubicBezTo>
                <a:cubicBezTo>
                  <a:pt x="5" y="595"/>
                  <a:pt x="9" y="597"/>
                  <a:pt x="14" y="597"/>
                </a:cubicBezTo>
                <a:cubicBezTo>
                  <a:pt x="16" y="597"/>
                  <a:pt x="18" y="597"/>
                  <a:pt x="19" y="596"/>
                </a:cubicBezTo>
                <a:cubicBezTo>
                  <a:pt x="85" y="562"/>
                  <a:pt x="85" y="562"/>
                  <a:pt x="85" y="562"/>
                </a:cubicBezTo>
                <a:cubicBezTo>
                  <a:pt x="98" y="583"/>
                  <a:pt x="121" y="597"/>
                  <a:pt x="148" y="597"/>
                </a:cubicBezTo>
                <a:cubicBezTo>
                  <a:pt x="161" y="597"/>
                  <a:pt x="174" y="593"/>
                  <a:pt x="185" y="587"/>
                </a:cubicBezTo>
                <a:cubicBezTo>
                  <a:pt x="294" y="641"/>
                  <a:pt x="294" y="641"/>
                  <a:pt x="294" y="641"/>
                </a:cubicBezTo>
                <a:cubicBezTo>
                  <a:pt x="298" y="674"/>
                  <a:pt x="323" y="700"/>
                  <a:pt x="355" y="706"/>
                </a:cubicBezTo>
                <a:cubicBezTo>
                  <a:pt x="355" y="768"/>
                  <a:pt x="355" y="768"/>
                  <a:pt x="355" y="768"/>
                </a:cubicBezTo>
                <a:cubicBezTo>
                  <a:pt x="355" y="775"/>
                  <a:pt x="360" y="780"/>
                  <a:pt x="367" y="780"/>
                </a:cubicBezTo>
                <a:cubicBezTo>
                  <a:pt x="374" y="780"/>
                  <a:pt x="379" y="775"/>
                  <a:pt x="379" y="768"/>
                </a:cubicBezTo>
                <a:cubicBezTo>
                  <a:pt x="379" y="706"/>
                  <a:pt x="379" y="706"/>
                  <a:pt x="379" y="706"/>
                </a:cubicBezTo>
                <a:cubicBezTo>
                  <a:pt x="411" y="700"/>
                  <a:pt x="436" y="674"/>
                  <a:pt x="440" y="641"/>
                </a:cubicBezTo>
                <a:cubicBezTo>
                  <a:pt x="549" y="587"/>
                  <a:pt x="549" y="587"/>
                  <a:pt x="549" y="587"/>
                </a:cubicBezTo>
                <a:cubicBezTo>
                  <a:pt x="560" y="593"/>
                  <a:pt x="573" y="597"/>
                  <a:pt x="587" y="597"/>
                </a:cubicBezTo>
                <a:cubicBezTo>
                  <a:pt x="613" y="597"/>
                  <a:pt x="636" y="583"/>
                  <a:pt x="649" y="562"/>
                </a:cubicBezTo>
                <a:cubicBezTo>
                  <a:pt x="715" y="596"/>
                  <a:pt x="715" y="596"/>
                  <a:pt x="715" y="596"/>
                </a:cubicBezTo>
                <a:cubicBezTo>
                  <a:pt x="717" y="597"/>
                  <a:pt x="719" y="597"/>
                  <a:pt x="721" y="597"/>
                </a:cubicBezTo>
                <a:cubicBezTo>
                  <a:pt x="725" y="597"/>
                  <a:pt x="729" y="595"/>
                  <a:pt x="731" y="591"/>
                </a:cubicBezTo>
                <a:cubicBezTo>
                  <a:pt x="735" y="585"/>
                  <a:pt x="732" y="577"/>
                  <a:pt x="726" y="574"/>
                </a:cubicBezTo>
                <a:close/>
                <a:moveTo>
                  <a:pt x="599" y="452"/>
                </a:moveTo>
                <a:cubicBezTo>
                  <a:pt x="595" y="451"/>
                  <a:pt x="591" y="451"/>
                  <a:pt x="587" y="451"/>
                </a:cubicBezTo>
                <a:cubicBezTo>
                  <a:pt x="582" y="451"/>
                  <a:pt x="578" y="451"/>
                  <a:pt x="574" y="452"/>
                </a:cubicBezTo>
                <a:cubicBezTo>
                  <a:pt x="574" y="328"/>
                  <a:pt x="574" y="328"/>
                  <a:pt x="574" y="328"/>
                </a:cubicBezTo>
                <a:cubicBezTo>
                  <a:pt x="578" y="329"/>
                  <a:pt x="582" y="329"/>
                  <a:pt x="587" y="329"/>
                </a:cubicBezTo>
                <a:cubicBezTo>
                  <a:pt x="591" y="329"/>
                  <a:pt x="595" y="329"/>
                  <a:pt x="599" y="328"/>
                </a:cubicBezTo>
                <a:lnTo>
                  <a:pt x="599" y="452"/>
                </a:lnTo>
                <a:close/>
                <a:moveTo>
                  <a:pt x="516" y="543"/>
                </a:moveTo>
                <a:cubicBezTo>
                  <a:pt x="519" y="553"/>
                  <a:pt x="523" y="562"/>
                  <a:pt x="529" y="570"/>
                </a:cubicBezTo>
                <a:cubicBezTo>
                  <a:pt x="438" y="615"/>
                  <a:pt x="438" y="615"/>
                  <a:pt x="438" y="615"/>
                </a:cubicBezTo>
                <a:cubicBezTo>
                  <a:pt x="436" y="607"/>
                  <a:pt x="432" y="599"/>
                  <a:pt x="428" y="593"/>
                </a:cubicBezTo>
                <a:lnTo>
                  <a:pt x="516" y="543"/>
                </a:lnTo>
                <a:close/>
                <a:moveTo>
                  <a:pt x="514" y="517"/>
                </a:moveTo>
                <a:cubicBezTo>
                  <a:pt x="410" y="574"/>
                  <a:pt x="410" y="574"/>
                  <a:pt x="410" y="574"/>
                </a:cubicBezTo>
                <a:cubicBezTo>
                  <a:pt x="410" y="575"/>
                  <a:pt x="410" y="575"/>
                  <a:pt x="410" y="575"/>
                </a:cubicBezTo>
                <a:cubicBezTo>
                  <a:pt x="398" y="566"/>
                  <a:pt x="383" y="561"/>
                  <a:pt x="367" y="561"/>
                </a:cubicBezTo>
                <a:cubicBezTo>
                  <a:pt x="351" y="561"/>
                  <a:pt x="336" y="566"/>
                  <a:pt x="324" y="575"/>
                </a:cubicBezTo>
                <a:cubicBezTo>
                  <a:pt x="324" y="574"/>
                  <a:pt x="324" y="574"/>
                  <a:pt x="324" y="574"/>
                </a:cubicBezTo>
                <a:cubicBezTo>
                  <a:pt x="221" y="517"/>
                  <a:pt x="221" y="517"/>
                  <a:pt x="221" y="517"/>
                </a:cubicBezTo>
                <a:cubicBezTo>
                  <a:pt x="218" y="493"/>
                  <a:pt x="204" y="472"/>
                  <a:pt x="184" y="461"/>
                </a:cubicBezTo>
                <a:cubicBezTo>
                  <a:pt x="184" y="319"/>
                  <a:pt x="184" y="319"/>
                  <a:pt x="184" y="319"/>
                </a:cubicBezTo>
                <a:cubicBezTo>
                  <a:pt x="204" y="308"/>
                  <a:pt x="218" y="287"/>
                  <a:pt x="221" y="263"/>
                </a:cubicBezTo>
                <a:cubicBezTo>
                  <a:pt x="324" y="206"/>
                  <a:pt x="324" y="206"/>
                  <a:pt x="324" y="206"/>
                </a:cubicBezTo>
                <a:cubicBezTo>
                  <a:pt x="324" y="205"/>
                  <a:pt x="324" y="205"/>
                  <a:pt x="324" y="205"/>
                </a:cubicBezTo>
                <a:cubicBezTo>
                  <a:pt x="336" y="214"/>
                  <a:pt x="351" y="219"/>
                  <a:pt x="367" y="219"/>
                </a:cubicBezTo>
                <a:cubicBezTo>
                  <a:pt x="383" y="219"/>
                  <a:pt x="398" y="214"/>
                  <a:pt x="410" y="205"/>
                </a:cubicBezTo>
                <a:cubicBezTo>
                  <a:pt x="410" y="206"/>
                  <a:pt x="410" y="206"/>
                  <a:pt x="410" y="206"/>
                </a:cubicBezTo>
                <a:cubicBezTo>
                  <a:pt x="514" y="263"/>
                  <a:pt x="514" y="263"/>
                  <a:pt x="514" y="263"/>
                </a:cubicBezTo>
                <a:cubicBezTo>
                  <a:pt x="516" y="287"/>
                  <a:pt x="530" y="308"/>
                  <a:pt x="550" y="319"/>
                </a:cubicBezTo>
                <a:cubicBezTo>
                  <a:pt x="550" y="461"/>
                  <a:pt x="550" y="461"/>
                  <a:pt x="550" y="461"/>
                </a:cubicBezTo>
                <a:cubicBezTo>
                  <a:pt x="530" y="472"/>
                  <a:pt x="516" y="493"/>
                  <a:pt x="514" y="517"/>
                </a:cubicBezTo>
                <a:close/>
                <a:moveTo>
                  <a:pt x="218" y="543"/>
                </a:moveTo>
                <a:cubicBezTo>
                  <a:pt x="307" y="593"/>
                  <a:pt x="307" y="593"/>
                  <a:pt x="307" y="593"/>
                </a:cubicBezTo>
                <a:cubicBezTo>
                  <a:pt x="302" y="599"/>
                  <a:pt x="299" y="607"/>
                  <a:pt x="297" y="615"/>
                </a:cubicBezTo>
                <a:cubicBezTo>
                  <a:pt x="205" y="570"/>
                  <a:pt x="205" y="570"/>
                  <a:pt x="205" y="570"/>
                </a:cubicBezTo>
                <a:cubicBezTo>
                  <a:pt x="211" y="562"/>
                  <a:pt x="216" y="553"/>
                  <a:pt x="218" y="543"/>
                </a:cubicBezTo>
                <a:close/>
                <a:moveTo>
                  <a:pt x="218" y="237"/>
                </a:moveTo>
                <a:cubicBezTo>
                  <a:pt x="216" y="227"/>
                  <a:pt x="211" y="218"/>
                  <a:pt x="205" y="211"/>
                </a:cubicBezTo>
                <a:cubicBezTo>
                  <a:pt x="297" y="165"/>
                  <a:pt x="297" y="165"/>
                  <a:pt x="297" y="165"/>
                </a:cubicBezTo>
                <a:cubicBezTo>
                  <a:pt x="299" y="173"/>
                  <a:pt x="302" y="181"/>
                  <a:pt x="307" y="187"/>
                </a:cubicBezTo>
                <a:lnTo>
                  <a:pt x="218" y="237"/>
                </a:lnTo>
                <a:close/>
                <a:moveTo>
                  <a:pt x="516" y="237"/>
                </a:moveTo>
                <a:cubicBezTo>
                  <a:pt x="428" y="187"/>
                  <a:pt x="428" y="187"/>
                  <a:pt x="428" y="187"/>
                </a:cubicBezTo>
                <a:cubicBezTo>
                  <a:pt x="432" y="181"/>
                  <a:pt x="436" y="173"/>
                  <a:pt x="438" y="165"/>
                </a:cubicBezTo>
                <a:cubicBezTo>
                  <a:pt x="529" y="211"/>
                  <a:pt x="529" y="211"/>
                  <a:pt x="529" y="211"/>
                </a:cubicBezTo>
                <a:cubicBezTo>
                  <a:pt x="523" y="218"/>
                  <a:pt x="519" y="227"/>
                  <a:pt x="516" y="237"/>
                </a:cubicBezTo>
                <a:close/>
                <a:moveTo>
                  <a:pt x="635" y="256"/>
                </a:moveTo>
                <a:cubicBezTo>
                  <a:pt x="635" y="283"/>
                  <a:pt x="613" y="305"/>
                  <a:pt x="587" y="305"/>
                </a:cubicBezTo>
                <a:cubicBezTo>
                  <a:pt x="560" y="305"/>
                  <a:pt x="538" y="283"/>
                  <a:pt x="538" y="256"/>
                </a:cubicBezTo>
                <a:cubicBezTo>
                  <a:pt x="538" y="229"/>
                  <a:pt x="560" y="207"/>
                  <a:pt x="587" y="207"/>
                </a:cubicBezTo>
                <a:cubicBezTo>
                  <a:pt x="613" y="207"/>
                  <a:pt x="635" y="229"/>
                  <a:pt x="635" y="256"/>
                </a:cubicBezTo>
                <a:close/>
                <a:moveTo>
                  <a:pt x="367" y="98"/>
                </a:moveTo>
                <a:cubicBezTo>
                  <a:pt x="394" y="98"/>
                  <a:pt x="416" y="119"/>
                  <a:pt x="416" y="146"/>
                </a:cubicBezTo>
                <a:cubicBezTo>
                  <a:pt x="416" y="173"/>
                  <a:pt x="394" y="195"/>
                  <a:pt x="367" y="195"/>
                </a:cubicBezTo>
                <a:cubicBezTo>
                  <a:pt x="340" y="195"/>
                  <a:pt x="318" y="173"/>
                  <a:pt x="318" y="146"/>
                </a:cubicBezTo>
                <a:cubicBezTo>
                  <a:pt x="318" y="119"/>
                  <a:pt x="340" y="98"/>
                  <a:pt x="367" y="98"/>
                </a:cubicBezTo>
                <a:close/>
                <a:moveTo>
                  <a:pt x="148" y="207"/>
                </a:moveTo>
                <a:cubicBezTo>
                  <a:pt x="175" y="207"/>
                  <a:pt x="197" y="229"/>
                  <a:pt x="197" y="256"/>
                </a:cubicBezTo>
                <a:cubicBezTo>
                  <a:pt x="197" y="283"/>
                  <a:pt x="175" y="305"/>
                  <a:pt x="148" y="305"/>
                </a:cubicBezTo>
                <a:cubicBezTo>
                  <a:pt x="121" y="305"/>
                  <a:pt x="99" y="283"/>
                  <a:pt x="99" y="256"/>
                </a:cubicBezTo>
                <a:cubicBezTo>
                  <a:pt x="99" y="229"/>
                  <a:pt x="121" y="207"/>
                  <a:pt x="148" y="207"/>
                </a:cubicBezTo>
                <a:close/>
                <a:moveTo>
                  <a:pt x="136" y="328"/>
                </a:moveTo>
                <a:cubicBezTo>
                  <a:pt x="140" y="329"/>
                  <a:pt x="144" y="329"/>
                  <a:pt x="148" y="329"/>
                </a:cubicBezTo>
                <a:cubicBezTo>
                  <a:pt x="152" y="329"/>
                  <a:pt x="156" y="329"/>
                  <a:pt x="160" y="328"/>
                </a:cubicBezTo>
                <a:cubicBezTo>
                  <a:pt x="160" y="452"/>
                  <a:pt x="160" y="452"/>
                  <a:pt x="160" y="452"/>
                </a:cubicBezTo>
                <a:cubicBezTo>
                  <a:pt x="156" y="451"/>
                  <a:pt x="152" y="451"/>
                  <a:pt x="148" y="451"/>
                </a:cubicBezTo>
                <a:cubicBezTo>
                  <a:pt x="144" y="451"/>
                  <a:pt x="140" y="451"/>
                  <a:pt x="136" y="452"/>
                </a:cubicBezTo>
                <a:lnTo>
                  <a:pt x="136" y="328"/>
                </a:lnTo>
                <a:close/>
                <a:moveTo>
                  <a:pt x="99" y="524"/>
                </a:moveTo>
                <a:cubicBezTo>
                  <a:pt x="99" y="497"/>
                  <a:pt x="121" y="475"/>
                  <a:pt x="148" y="475"/>
                </a:cubicBezTo>
                <a:cubicBezTo>
                  <a:pt x="175" y="475"/>
                  <a:pt x="197" y="497"/>
                  <a:pt x="197" y="524"/>
                </a:cubicBezTo>
                <a:cubicBezTo>
                  <a:pt x="197" y="551"/>
                  <a:pt x="175" y="573"/>
                  <a:pt x="148" y="573"/>
                </a:cubicBezTo>
                <a:cubicBezTo>
                  <a:pt x="121" y="573"/>
                  <a:pt x="99" y="551"/>
                  <a:pt x="99" y="524"/>
                </a:cubicBezTo>
                <a:close/>
                <a:moveTo>
                  <a:pt x="367" y="683"/>
                </a:moveTo>
                <a:cubicBezTo>
                  <a:pt x="340" y="683"/>
                  <a:pt x="318" y="661"/>
                  <a:pt x="318" y="634"/>
                </a:cubicBezTo>
                <a:cubicBezTo>
                  <a:pt x="318" y="607"/>
                  <a:pt x="340" y="585"/>
                  <a:pt x="367" y="585"/>
                </a:cubicBezTo>
                <a:cubicBezTo>
                  <a:pt x="394" y="585"/>
                  <a:pt x="416" y="607"/>
                  <a:pt x="416" y="634"/>
                </a:cubicBezTo>
                <a:cubicBezTo>
                  <a:pt x="416" y="661"/>
                  <a:pt x="394" y="683"/>
                  <a:pt x="367" y="683"/>
                </a:cubicBezTo>
                <a:close/>
                <a:moveTo>
                  <a:pt x="587" y="573"/>
                </a:moveTo>
                <a:cubicBezTo>
                  <a:pt x="560" y="573"/>
                  <a:pt x="538" y="551"/>
                  <a:pt x="538" y="524"/>
                </a:cubicBezTo>
                <a:cubicBezTo>
                  <a:pt x="538" y="497"/>
                  <a:pt x="560" y="475"/>
                  <a:pt x="587" y="475"/>
                </a:cubicBezTo>
                <a:cubicBezTo>
                  <a:pt x="613" y="475"/>
                  <a:pt x="635" y="497"/>
                  <a:pt x="635" y="524"/>
                </a:cubicBezTo>
                <a:cubicBezTo>
                  <a:pt x="635" y="551"/>
                  <a:pt x="613" y="573"/>
                  <a:pt x="587" y="573"/>
                </a:cubicBezTo>
                <a:close/>
              </a:path>
            </a:pathLst>
          </a:custGeom>
          <a:solidFill>
            <a:schemeClr val="tx1">
              <a:alpha val="5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Group 31">
            <a:extLst>
              <a:ext uri="{FF2B5EF4-FFF2-40B4-BE49-F238E27FC236}">
                <a16:creationId xmlns:a16="http://schemas.microsoft.com/office/drawing/2014/main" id="{8B930C23-1B12-470F-8A76-12A585CD830D}"/>
              </a:ext>
            </a:extLst>
          </p:cNvPr>
          <p:cNvGrpSpPr/>
          <p:nvPr/>
        </p:nvGrpSpPr>
        <p:grpSpPr>
          <a:xfrm>
            <a:off x="986541" y="5029168"/>
            <a:ext cx="895129" cy="496768"/>
            <a:chOff x="617538" y="-1588"/>
            <a:chExt cx="1365250" cy="820739"/>
          </a:xfrm>
          <a:solidFill>
            <a:schemeClr val="tx1">
              <a:alpha val="50000"/>
            </a:schemeClr>
          </a:solidFill>
        </p:grpSpPr>
        <p:sp>
          <p:nvSpPr>
            <p:cNvPr id="33" name="Freeform 80">
              <a:extLst>
                <a:ext uri="{FF2B5EF4-FFF2-40B4-BE49-F238E27FC236}">
                  <a16:creationId xmlns:a16="http://schemas.microsoft.com/office/drawing/2014/main" id="{B096BDCC-36B6-4C85-8D77-2376D50795B2}"/>
                </a:ext>
              </a:extLst>
            </p:cNvPr>
            <p:cNvSpPr>
              <a:spLocks noEditPoints="1"/>
            </p:cNvSpPr>
            <p:nvPr/>
          </p:nvSpPr>
          <p:spPr bwMode="auto">
            <a:xfrm>
              <a:off x="1044575" y="-1588"/>
              <a:ext cx="938213" cy="801688"/>
            </a:xfrm>
            <a:custGeom>
              <a:avLst/>
              <a:gdLst>
                <a:gd name="T0" fmla="*/ 416 w 742"/>
                <a:gd name="T1" fmla="*/ 254 h 635"/>
                <a:gd name="T2" fmla="*/ 416 w 742"/>
                <a:gd name="T3" fmla="*/ 312 h 635"/>
                <a:gd name="T4" fmla="*/ 326 w 742"/>
                <a:gd name="T5" fmla="*/ 312 h 635"/>
                <a:gd name="T6" fmla="*/ 326 w 742"/>
                <a:gd name="T7" fmla="*/ 254 h 635"/>
                <a:gd name="T8" fmla="*/ 173 w 742"/>
                <a:gd name="T9" fmla="*/ 254 h 635"/>
                <a:gd name="T10" fmla="*/ 173 w 742"/>
                <a:gd name="T11" fmla="*/ 140 h 635"/>
                <a:gd name="T12" fmla="*/ 326 w 742"/>
                <a:gd name="T13" fmla="*/ 140 h 635"/>
                <a:gd name="T14" fmla="*/ 326 w 742"/>
                <a:gd name="T15" fmla="*/ 77 h 635"/>
                <a:gd name="T16" fmla="*/ 562 w 742"/>
                <a:gd name="T17" fmla="*/ 77 h 635"/>
                <a:gd name="T18" fmla="*/ 573 w 742"/>
                <a:gd name="T19" fmla="*/ 88 h 635"/>
                <a:gd name="T20" fmla="*/ 573 w 742"/>
                <a:gd name="T21" fmla="*/ 187 h 635"/>
                <a:gd name="T22" fmla="*/ 547 w 742"/>
                <a:gd name="T23" fmla="*/ 161 h 635"/>
                <a:gd name="T24" fmla="*/ 531 w 742"/>
                <a:gd name="T25" fmla="*/ 177 h 635"/>
                <a:gd name="T26" fmla="*/ 586 w 742"/>
                <a:gd name="T27" fmla="*/ 232 h 635"/>
                <a:gd name="T28" fmla="*/ 640 w 742"/>
                <a:gd name="T29" fmla="*/ 177 h 635"/>
                <a:gd name="T30" fmla="*/ 624 w 742"/>
                <a:gd name="T31" fmla="*/ 161 h 635"/>
                <a:gd name="T32" fmla="*/ 597 w 742"/>
                <a:gd name="T33" fmla="*/ 188 h 635"/>
                <a:gd name="T34" fmla="*/ 597 w 742"/>
                <a:gd name="T35" fmla="*/ 88 h 635"/>
                <a:gd name="T36" fmla="*/ 562 w 742"/>
                <a:gd name="T37" fmla="*/ 53 h 635"/>
                <a:gd name="T38" fmla="*/ 326 w 742"/>
                <a:gd name="T39" fmla="*/ 53 h 635"/>
                <a:gd name="T40" fmla="*/ 326 w 742"/>
                <a:gd name="T41" fmla="*/ 0 h 635"/>
                <a:gd name="T42" fmla="*/ 0 w 742"/>
                <a:gd name="T43" fmla="*/ 0 h 635"/>
                <a:gd name="T44" fmla="*/ 0 w 742"/>
                <a:gd name="T45" fmla="*/ 140 h 635"/>
                <a:gd name="T46" fmla="*/ 150 w 742"/>
                <a:gd name="T47" fmla="*/ 140 h 635"/>
                <a:gd name="T48" fmla="*/ 150 w 742"/>
                <a:gd name="T49" fmla="*/ 254 h 635"/>
                <a:gd name="T50" fmla="*/ 0 w 742"/>
                <a:gd name="T51" fmla="*/ 254 h 635"/>
                <a:gd name="T52" fmla="*/ 0 w 742"/>
                <a:gd name="T53" fmla="*/ 394 h 635"/>
                <a:gd name="T54" fmla="*/ 155 w 742"/>
                <a:gd name="T55" fmla="*/ 394 h 635"/>
                <a:gd name="T56" fmla="*/ 155 w 742"/>
                <a:gd name="T57" fmla="*/ 557 h 635"/>
                <a:gd name="T58" fmla="*/ 190 w 742"/>
                <a:gd name="T59" fmla="*/ 591 h 635"/>
                <a:gd name="T60" fmla="*/ 349 w 742"/>
                <a:gd name="T61" fmla="*/ 591 h 635"/>
                <a:gd name="T62" fmla="*/ 322 w 742"/>
                <a:gd name="T63" fmla="*/ 619 h 635"/>
                <a:gd name="T64" fmla="*/ 338 w 742"/>
                <a:gd name="T65" fmla="*/ 635 h 635"/>
                <a:gd name="T66" fmla="*/ 393 w 742"/>
                <a:gd name="T67" fmla="*/ 580 h 635"/>
                <a:gd name="T68" fmla="*/ 338 w 742"/>
                <a:gd name="T69" fmla="*/ 526 h 635"/>
                <a:gd name="T70" fmla="*/ 322 w 742"/>
                <a:gd name="T71" fmla="*/ 542 h 635"/>
                <a:gd name="T72" fmla="*/ 348 w 742"/>
                <a:gd name="T73" fmla="*/ 568 h 635"/>
                <a:gd name="T74" fmla="*/ 190 w 742"/>
                <a:gd name="T75" fmla="*/ 568 h 635"/>
                <a:gd name="T76" fmla="*/ 178 w 742"/>
                <a:gd name="T77" fmla="*/ 557 h 635"/>
                <a:gd name="T78" fmla="*/ 178 w 742"/>
                <a:gd name="T79" fmla="*/ 394 h 635"/>
                <a:gd name="T80" fmla="*/ 326 w 742"/>
                <a:gd name="T81" fmla="*/ 394 h 635"/>
                <a:gd name="T82" fmla="*/ 326 w 742"/>
                <a:gd name="T83" fmla="*/ 336 h 635"/>
                <a:gd name="T84" fmla="*/ 416 w 742"/>
                <a:gd name="T85" fmla="*/ 336 h 635"/>
                <a:gd name="T86" fmla="*/ 416 w 742"/>
                <a:gd name="T87" fmla="*/ 394 h 635"/>
                <a:gd name="T88" fmla="*/ 742 w 742"/>
                <a:gd name="T89" fmla="*/ 394 h 635"/>
                <a:gd name="T90" fmla="*/ 742 w 742"/>
                <a:gd name="T91" fmla="*/ 254 h 635"/>
                <a:gd name="T92" fmla="*/ 416 w 742"/>
                <a:gd name="T93" fmla="*/ 254 h 635"/>
                <a:gd name="T94" fmla="*/ 24 w 742"/>
                <a:gd name="T95" fmla="*/ 24 h 635"/>
                <a:gd name="T96" fmla="*/ 303 w 742"/>
                <a:gd name="T97" fmla="*/ 24 h 635"/>
                <a:gd name="T98" fmla="*/ 303 w 742"/>
                <a:gd name="T99" fmla="*/ 117 h 635"/>
                <a:gd name="T100" fmla="*/ 24 w 742"/>
                <a:gd name="T101" fmla="*/ 117 h 635"/>
                <a:gd name="T102" fmla="*/ 24 w 742"/>
                <a:gd name="T103" fmla="*/ 24 h 635"/>
                <a:gd name="T104" fmla="*/ 303 w 742"/>
                <a:gd name="T105" fmla="*/ 371 h 635"/>
                <a:gd name="T106" fmla="*/ 24 w 742"/>
                <a:gd name="T107" fmla="*/ 371 h 635"/>
                <a:gd name="T108" fmla="*/ 24 w 742"/>
                <a:gd name="T109" fmla="*/ 278 h 635"/>
                <a:gd name="T110" fmla="*/ 303 w 742"/>
                <a:gd name="T111" fmla="*/ 278 h 635"/>
                <a:gd name="T112" fmla="*/ 303 w 742"/>
                <a:gd name="T113" fmla="*/ 371 h 635"/>
                <a:gd name="T114" fmla="*/ 719 w 742"/>
                <a:gd name="T115" fmla="*/ 371 h 635"/>
                <a:gd name="T116" fmla="*/ 440 w 742"/>
                <a:gd name="T117" fmla="*/ 371 h 635"/>
                <a:gd name="T118" fmla="*/ 440 w 742"/>
                <a:gd name="T119" fmla="*/ 278 h 635"/>
                <a:gd name="T120" fmla="*/ 719 w 742"/>
                <a:gd name="T121" fmla="*/ 278 h 635"/>
                <a:gd name="T122" fmla="*/ 719 w 742"/>
                <a:gd name="T123" fmla="*/ 3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2" h="635">
                  <a:moveTo>
                    <a:pt x="416" y="254"/>
                  </a:moveTo>
                  <a:cubicBezTo>
                    <a:pt x="416" y="312"/>
                    <a:pt x="416" y="312"/>
                    <a:pt x="416" y="312"/>
                  </a:cubicBezTo>
                  <a:cubicBezTo>
                    <a:pt x="326" y="312"/>
                    <a:pt x="326" y="312"/>
                    <a:pt x="326" y="312"/>
                  </a:cubicBezTo>
                  <a:cubicBezTo>
                    <a:pt x="326" y="254"/>
                    <a:pt x="326" y="254"/>
                    <a:pt x="326" y="254"/>
                  </a:cubicBezTo>
                  <a:cubicBezTo>
                    <a:pt x="173" y="254"/>
                    <a:pt x="173" y="254"/>
                    <a:pt x="173" y="254"/>
                  </a:cubicBezTo>
                  <a:cubicBezTo>
                    <a:pt x="173" y="140"/>
                    <a:pt x="173" y="140"/>
                    <a:pt x="173" y="140"/>
                  </a:cubicBezTo>
                  <a:cubicBezTo>
                    <a:pt x="326" y="140"/>
                    <a:pt x="326" y="140"/>
                    <a:pt x="326" y="140"/>
                  </a:cubicBezTo>
                  <a:cubicBezTo>
                    <a:pt x="326" y="77"/>
                    <a:pt x="326" y="77"/>
                    <a:pt x="326" y="77"/>
                  </a:cubicBezTo>
                  <a:cubicBezTo>
                    <a:pt x="562" y="77"/>
                    <a:pt x="562" y="77"/>
                    <a:pt x="562" y="77"/>
                  </a:cubicBezTo>
                  <a:cubicBezTo>
                    <a:pt x="568" y="77"/>
                    <a:pt x="573" y="82"/>
                    <a:pt x="573" y="88"/>
                  </a:cubicBezTo>
                  <a:cubicBezTo>
                    <a:pt x="573" y="187"/>
                    <a:pt x="573" y="187"/>
                    <a:pt x="573" y="187"/>
                  </a:cubicBezTo>
                  <a:cubicBezTo>
                    <a:pt x="547" y="161"/>
                    <a:pt x="547" y="161"/>
                    <a:pt x="547" y="161"/>
                  </a:cubicBezTo>
                  <a:cubicBezTo>
                    <a:pt x="531" y="177"/>
                    <a:pt x="531" y="177"/>
                    <a:pt x="531" y="177"/>
                  </a:cubicBezTo>
                  <a:cubicBezTo>
                    <a:pt x="586" y="232"/>
                    <a:pt x="586" y="232"/>
                    <a:pt x="586" y="232"/>
                  </a:cubicBezTo>
                  <a:cubicBezTo>
                    <a:pt x="640" y="177"/>
                    <a:pt x="640" y="177"/>
                    <a:pt x="640" y="177"/>
                  </a:cubicBezTo>
                  <a:cubicBezTo>
                    <a:pt x="624" y="161"/>
                    <a:pt x="624" y="161"/>
                    <a:pt x="624" y="161"/>
                  </a:cubicBezTo>
                  <a:cubicBezTo>
                    <a:pt x="597" y="188"/>
                    <a:pt x="597" y="188"/>
                    <a:pt x="597" y="188"/>
                  </a:cubicBezTo>
                  <a:cubicBezTo>
                    <a:pt x="597" y="88"/>
                    <a:pt x="597" y="88"/>
                    <a:pt x="597" y="88"/>
                  </a:cubicBezTo>
                  <a:cubicBezTo>
                    <a:pt x="597" y="69"/>
                    <a:pt x="581" y="53"/>
                    <a:pt x="562" y="53"/>
                  </a:cubicBezTo>
                  <a:cubicBezTo>
                    <a:pt x="326" y="53"/>
                    <a:pt x="326" y="53"/>
                    <a:pt x="326" y="53"/>
                  </a:cubicBezTo>
                  <a:cubicBezTo>
                    <a:pt x="326" y="0"/>
                    <a:pt x="326" y="0"/>
                    <a:pt x="326" y="0"/>
                  </a:cubicBezTo>
                  <a:cubicBezTo>
                    <a:pt x="0" y="0"/>
                    <a:pt x="0" y="0"/>
                    <a:pt x="0" y="0"/>
                  </a:cubicBezTo>
                  <a:cubicBezTo>
                    <a:pt x="0" y="140"/>
                    <a:pt x="0" y="140"/>
                    <a:pt x="0" y="140"/>
                  </a:cubicBezTo>
                  <a:cubicBezTo>
                    <a:pt x="150" y="140"/>
                    <a:pt x="150" y="140"/>
                    <a:pt x="150" y="140"/>
                  </a:cubicBezTo>
                  <a:cubicBezTo>
                    <a:pt x="150" y="254"/>
                    <a:pt x="150" y="254"/>
                    <a:pt x="150" y="254"/>
                  </a:cubicBezTo>
                  <a:cubicBezTo>
                    <a:pt x="0" y="254"/>
                    <a:pt x="0" y="254"/>
                    <a:pt x="0" y="254"/>
                  </a:cubicBezTo>
                  <a:cubicBezTo>
                    <a:pt x="0" y="394"/>
                    <a:pt x="0" y="394"/>
                    <a:pt x="0" y="394"/>
                  </a:cubicBezTo>
                  <a:cubicBezTo>
                    <a:pt x="155" y="394"/>
                    <a:pt x="155" y="394"/>
                    <a:pt x="155" y="394"/>
                  </a:cubicBezTo>
                  <a:cubicBezTo>
                    <a:pt x="155" y="557"/>
                    <a:pt x="155" y="557"/>
                    <a:pt x="155" y="557"/>
                  </a:cubicBezTo>
                  <a:cubicBezTo>
                    <a:pt x="155" y="576"/>
                    <a:pt x="170" y="591"/>
                    <a:pt x="190" y="591"/>
                  </a:cubicBezTo>
                  <a:cubicBezTo>
                    <a:pt x="349" y="591"/>
                    <a:pt x="349" y="591"/>
                    <a:pt x="349" y="591"/>
                  </a:cubicBezTo>
                  <a:cubicBezTo>
                    <a:pt x="322" y="619"/>
                    <a:pt x="322" y="619"/>
                    <a:pt x="322" y="619"/>
                  </a:cubicBezTo>
                  <a:cubicBezTo>
                    <a:pt x="338" y="635"/>
                    <a:pt x="338" y="635"/>
                    <a:pt x="338" y="635"/>
                  </a:cubicBezTo>
                  <a:cubicBezTo>
                    <a:pt x="393" y="580"/>
                    <a:pt x="393" y="580"/>
                    <a:pt x="393" y="580"/>
                  </a:cubicBezTo>
                  <a:cubicBezTo>
                    <a:pt x="338" y="526"/>
                    <a:pt x="338" y="526"/>
                    <a:pt x="338" y="526"/>
                  </a:cubicBezTo>
                  <a:cubicBezTo>
                    <a:pt x="322" y="542"/>
                    <a:pt x="322" y="542"/>
                    <a:pt x="322" y="542"/>
                  </a:cubicBezTo>
                  <a:cubicBezTo>
                    <a:pt x="348" y="568"/>
                    <a:pt x="348" y="568"/>
                    <a:pt x="348" y="568"/>
                  </a:cubicBezTo>
                  <a:cubicBezTo>
                    <a:pt x="190" y="568"/>
                    <a:pt x="190" y="568"/>
                    <a:pt x="190" y="568"/>
                  </a:cubicBezTo>
                  <a:cubicBezTo>
                    <a:pt x="183" y="568"/>
                    <a:pt x="178" y="563"/>
                    <a:pt x="178" y="557"/>
                  </a:cubicBezTo>
                  <a:cubicBezTo>
                    <a:pt x="178" y="394"/>
                    <a:pt x="178" y="394"/>
                    <a:pt x="178" y="394"/>
                  </a:cubicBezTo>
                  <a:cubicBezTo>
                    <a:pt x="326" y="394"/>
                    <a:pt x="326" y="394"/>
                    <a:pt x="326" y="394"/>
                  </a:cubicBezTo>
                  <a:cubicBezTo>
                    <a:pt x="326" y="336"/>
                    <a:pt x="326" y="336"/>
                    <a:pt x="326" y="336"/>
                  </a:cubicBezTo>
                  <a:cubicBezTo>
                    <a:pt x="416" y="336"/>
                    <a:pt x="416" y="336"/>
                    <a:pt x="416" y="336"/>
                  </a:cubicBezTo>
                  <a:cubicBezTo>
                    <a:pt x="416" y="394"/>
                    <a:pt x="416" y="394"/>
                    <a:pt x="416" y="394"/>
                  </a:cubicBezTo>
                  <a:cubicBezTo>
                    <a:pt x="742" y="394"/>
                    <a:pt x="742" y="394"/>
                    <a:pt x="742" y="394"/>
                  </a:cubicBezTo>
                  <a:cubicBezTo>
                    <a:pt x="742" y="254"/>
                    <a:pt x="742" y="254"/>
                    <a:pt x="742" y="254"/>
                  </a:cubicBezTo>
                  <a:lnTo>
                    <a:pt x="416" y="254"/>
                  </a:lnTo>
                  <a:close/>
                  <a:moveTo>
                    <a:pt x="24" y="24"/>
                  </a:moveTo>
                  <a:cubicBezTo>
                    <a:pt x="303" y="24"/>
                    <a:pt x="303" y="24"/>
                    <a:pt x="303" y="24"/>
                  </a:cubicBezTo>
                  <a:cubicBezTo>
                    <a:pt x="303" y="117"/>
                    <a:pt x="303" y="117"/>
                    <a:pt x="303" y="117"/>
                  </a:cubicBezTo>
                  <a:cubicBezTo>
                    <a:pt x="24" y="117"/>
                    <a:pt x="24" y="117"/>
                    <a:pt x="24" y="117"/>
                  </a:cubicBezTo>
                  <a:lnTo>
                    <a:pt x="24" y="24"/>
                  </a:lnTo>
                  <a:close/>
                  <a:moveTo>
                    <a:pt x="303" y="371"/>
                  </a:moveTo>
                  <a:cubicBezTo>
                    <a:pt x="24" y="371"/>
                    <a:pt x="24" y="371"/>
                    <a:pt x="24" y="371"/>
                  </a:cubicBezTo>
                  <a:cubicBezTo>
                    <a:pt x="24" y="278"/>
                    <a:pt x="24" y="278"/>
                    <a:pt x="24" y="278"/>
                  </a:cubicBezTo>
                  <a:cubicBezTo>
                    <a:pt x="303" y="278"/>
                    <a:pt x="303" y="278"/>
                    <a:pt x="303" y="278"/>
                  </a:cubicBezTo>
                  <a:lnTo>
                    <a:pt x="303" y="371"/>
                  </a:lnTo>
                  <a:close/>
                  <a:moveTo>
                    <a:pt x="719" y="371"/>
                  </a:moveTo>
                  <a:cubicBezTo>
                    <a:pt x="440" y="371"/>
                    <a:pt x="440" y="371"/>
                    <a:pt x="440" y="371"/>
                  </a:cubicBezTo>
                  <a:cubicBezTo>
                    <a:pt x="440" y="278"/>
                    <a:pt x="440" y="278"/>
                    <a:pt x="440" y="278"/>
                  </a:cubicBezTo>
                  <a:cubicBezTo>
                    <a:pt x="719" y="278"/>
                    <a:pt x="719" y="278"/>
                    <a:pt x="719" y="278"/>
                  </a:cubicBezTo>
                  <a:lnTo>
                    <a:pt x="719" y="3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81">
              <a:extLst>
                <a:ext uri="{FF2B5EF4-FFF2-40B4-BE49-F238E27FC236}">
                  <a16:creationId xmlns:a16="http://schemas.microsoft.com/office/drawing/2014/main" id="{DC7E7775-BDEA-41C3-AE7F-4EA1C10AF3A1}"/>
                </a:ext>
              </a:extLst>
            </p:cNvPr>
            <p:cNvSpPr>
              <a:spLocks noEditPoints="1"/>
            </p:cNvSpPr>
            <p:nvPr/>
          </p:nvSpPr>
          <p:spPr bwMode="auto">
            <a:xfrm>
              <a:off x="1570038" y="642938"/>
              <a:ext cx="412750" cy="176213"/>
            </a:xfrm>
            <a:custGeom>
              <a:avLst/>
              <a:gdLst>
                <a:gd name="T0" fmla="*/ 0 w 260"/>
                <a:gd name="T1" fmla="*/ 111 h 111"/>
                <a:gd name="T2" fmla="*/ 260 w 260"/>
                <a:gd name="T3" fmla="*/ 111 h 111"/>
                <a:gd name="T4" fmla="*/ 260 w 260"/>
                <a:gd name="T5" fmla="*/ 0 h 111"/>
                <a:gd name="T6" fmla="*/ 0 w 260"/>
                <a:gd name="T7" fmla="*/ 0 h 111"/>
                <a:gd name="T8" fmla="*/ 0 w 260"/>
                <a:gd name="T9" fmla="*/ 111 h 111"/>
                <a:gd name="T10" fmla="*/ 19 w 260"/>
                <a:gd name="T11" fmla="*/ 19 h 111"/>
                <a:gd name="T12" fmla="*/ 241 w 260"/>
                <a:gd name="T13" fmla="*/ 19 h 111"/>
                <a:gd name="T14" fmla="*/ 241 w 260"/>
                <a:gd name="T15" fmla="*/ 93 h 111"/>
                <a:gd name="T16" fmla="*/ 19 w 260"/>
                <a:gd name="T17" fmla="*/ 93 h 111"/>
                <a:gd name="T18" fmla="*/ 19 w 260"/>
                <a:gd name="T19" fmla="*/ 1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111">
                  <a:moveTo>
                    <a:pt x="0" y="111"/>
                  </a:moveTo>
                  <a:lnTo>
                    <a:pt x="260" y="111"/>
                  </a:lnTo>
                  <a:lnTo>
                    <a:pt x="260" y="0"/>
                  </a:lnTo>
                  <a:lnTo>
                    <a:pt x="0" y="0"/>
                  </a:lnTo>
                  <a:lnTo>
                    <a:pt x="0" y="111"/>
                  </a:lnTo>
                  <a:close/>
                  <a:moveTo>
                    <a:pt x="19" y="19"/>
                  </a:moveTo>
                  <a:lnTo>
                    <a:pt x="241" y="19"/>
                  </a:lnTo>
                  <a:lnTo>
                    <a:pt x="241" y="93"/>
                  </a:lnTo>
                  <a:lnTo>
                    <a:pt x="19" y="93"/>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82">
              <a:extLst>
                <a:ext uri="{FF2B5EF4-FFF2-40B4-BE49-F238E27FC236}">
                  <a16:creationId xmlns:a16="http://schemas.microsoft.com/office/drawing/2014/main" id="{D2A54A99-ADEB-472F-8AFE-41E81104CDF5}"/>
                </a:ext>
              </a:extLst>
            </p:cNvPr>
            <p:cNvSpPr>
              <a:spLocks/>
            </p:cNvSpPr>
            <p:nvPr/>
          </p:nvSpPr>
          <p:spPr bwMode="auto">
            <a:xfrm>
              <a:off x="838200" y="338138"/>
              <a:ext cx="152400" cy="139700"/>
            </a:xfrm>
            <a:custGeom>
              <a:avLst/>
              <a:gdLst>
                <a:gd name="T0" fmla="*/ 40 w 96"/>
                <a:gd name="T1" fmla="*/ 14 h 88"/>
                <a:gd name="T2" fmla="*/ 60 w 96"/>
                <a:gd name="T3" fmla="*/ 34 h 88"/>
                <a:gd name="T4" fmla="*/ 0 w 96"/>
                <a:gd name="T5" fmla="*/ 34 h 88"/>
                <a:gd name="T6" fmla="*/ 0 w 96"/>
                <a:gd name="T7" fmla="*/ 53 h 88"/>
                <a:gd name="T8" fmla="*/ 60 w 96"/>
                <a:gd name="T9" fmla="*/ 53 h 88"/>
                <a:gd name="T10" fmla="*/ 40 w 96"/>
                <a:gd name="T11" fmla="*/ 74 h 88"/>
                <a:gd name="T12" fmla="*/ 52 w 96"/>
                <a:gd name="T13" fmla="*/ 88 h 88"/>
                <a:gd name="T14" fmla="*/ 96 w 96"/>
                <a:gd name="T15" fmla="*/ 44 h 88"/>
                <a:gd name="T16" fmla="*/ 52 w 96"/>
                <a:gd name="T17" fmla="*/ 0 h 88"/>
                <a:gd name="T18" fmla="*/ 40 w 96"/>
                <a:gd name="T19"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88">
                  <a:moveTo>
                    <a:pt x="40" y="14"/>
                  </a:moveTo>
                  <a:lnTo>
                    <a:pt x="60" y="34"/>
                  </a:lnTo>
                  <a:lnTo>
                    <a:pt x="0" y="34"/>
                  </a:lnTo>
                  <a:lnTo>
                    <a:pt x="0" y="53"/>
                  </a:lnTo>
                  <a:lnTo>
                    <a:pt x="60" y="53"/>
                  </a:lnTo>
                  <a:lnTo>
                    <a:pt x="40" y="74"/>
                  </a:lnTo>
                  <a:lnTo>
                    <a:pt x="52" y="88"/>
                  </a:lnTo>
                  <a:lnTo>
                    <a:pt x="96" y="44"/>
                  </a:lnTo>
                  <a:lnTo>
                    <a:pt x="52" y="0"/>
                  </a:lnTo>
                  <a:lnTo>
                    <a:pt x="4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83">
              <a:extLst>
                <a:ext uri="{FF2B5EF4-FFF2-40B4-BE49-F238E27FC236}">
                  <a16:creationId xmlns:a16="http://schemas.microsoft.com/office/drawing/2014/main" id="{0DACF4B2-B885-4A27-BD49-DE264CACBB51}"/>
                </a:ext>
              </a:extLst>
            </p:cNvPr>
            <p:cNvSpPr>
              <a:spLocks noEditPoints="1"/>
            </p:cNvSpPr>
            <p:nvPr/>
          </p:nvSpPr>
          <p:spPr bwMode="auto">
            <a:xfrm>
              <a:off x="617538" y="319088"/>
              <a:ext cx="177800" cy="1762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0 w 140"/>
                <a:gd name="T11" fmla="*/ 117 h 140"/>
                <a:gd name="T12" fmla="*/ 23 w 140"/>
                <a:gd name="T13" fmla="*/ 70 h 140"/>
                <a:gd name="T14" fmla="*/ 70 w 140"/>
                <a:gd name="T15" fmla="*/ 24 h 140"/>
                <a:gd name="T16" fmla="*/ 116 w 140"/>
                <a:gd name="T17" fmla="*/ 70 h 140"/>
                <a:gd name="T18" fmla="*/ 70 w 140"/>
                <a:gd name="T19" fmla="*/ 1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70" y="0"/>
                  </a:moveTo>
                  <a:cubicBezTo>
                    <a:pt x="31" y="0"/>
                    <a:pt x="0" y="32"/>
                    <a:pt x="0" y="70"/>
                  </a:cubicBezTo>
                  <a:cubicBezTo>
                    <a:pt x="0" y="108"/>
                    <a:pt x="31" y="140"/>
                    <a:pt x="70" y="140"/>
                  </a:cubicBezTo>
                  <a:cubicBezTo>
                    <a:pt x="108" y="140"/>
                    <a:pt x="140" y="108"/>
                    <a:pt x="140" y="70"/>
                  </a:cubicBezTo>
                  <a:cubicBezTo>
                    <a:pt x="140" y="32"/>
                    <a:pt x="108" y="0"/>
                    <a:pt x="70" y="0"/>
                  </a:cubicBezTo>
                  <a:close/>
                  <a:moveTo>
                    <a:pt x="70" y="117"/>
                  </a:moveTo>
                  <a:cubicBezTo>
                    <a:pt x="44" y="117"/>
                    <a:pt x="23" y="96"/>
                    <a:pt x="23" y="70"/>
                  </a:cubicBezTo>
                  <a:cubicBezTo>
                    <a:pt x="23" y="44"/>
                    <a:pt x="44" y="24"/>
                    <a:pt x="70" y="24"/>
                  </a:cubicBezTo>
                  <a:cubicBezTo>
                    <a:pt x="95" y="24"/>
                    <a:pt x="116" y="44"/>
                    <a:pt x="116" y="70"/>
                  </a:cubicBezTo>
                  <a:cubicBezTo>
                    <a:pt x="116" y="96"/>
                    <a:pt x="95" y="117"/>
                    <a:pt x="7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7" name="Group 36">
            <a:extLst>
              <a:ext uri="{FF2B5EF4-FFF2-40B4-BE49-F238E27FC236}">
                <a16:creationId xmlns:a16="http://schemas.microsoft.com/office/drawing/2014/main" id="{CB6E334E-096B-4C2D-AD83-BB65DCD21857}"/>
              </a:ext>
            </a:extLst>
          </p:cNvPr>
          <p:cNvGrpSpPr/>
          <p:nvPr/>
        </p:nvGrpSpPr>
        <p:grpSpPr>
          <a:xfrm>
            <a:off x="10291270" y="2616216"/>
            <a:ext cx="608203" cy="607196"/>
            <a:chOff x="803278" y="3363913"/>
            <a:chExt cx="958847" cy="957262"/>
          </a:xfrm>
          <a:solidFill>
            <a:schemeClr val="tx1">
              <a:alpha val="50000"/>
            </a:schemeClr>
          </a:solidFill>
        </p:grpSpPr>
        <p:sp>
          <p:nvSpPr>
            <p:cNvPr id="38" name="Freeform 85">
              <a:extLst>
                <a:ext uri="{FF2B5EF4-FFF2-40B4-BE49-F238E27FC236}">
                  <a16:creationId xmlns:a16="http://schemas.microsoft.com/office/drawing/2014/main" id="{324F36E9-D9C3-4268-A60E-F28D7C18AEBE}"/>
                </a:ext>
              </a:extLst>
            </p:cNvPr>
            <p:cNvSpPr>
              <a:spLocks noEditPoints="1"/>
            </p:cNvSpPr>
            <p:nvPr/>
          </p:nvSpPr>
          <p:spPr bwMode="auto">
            <a:xfrm>
              <a:off x="863602" y="3363913"/>
              <a:ext cx="150812" cy="149225"/>
            </a:xfrm>
            <a:custGeom>
              <a:avLst/>
              <a:gdLst>
                <a:gd name="T0" fmla="*/ 59 w 119"/>
                <a:gd name="T1" fmla="*/ 118 h 118"/>
                <a:gd name="T2" fmla="*/ 119 w 119"/>
                <a:gd name="T3" fmla="*/ 59 h 118"/>
                <a:gd name="T4" fmla="*/ 59 w 119"/>
                <a:gd name="T5" fmla="*/ 0 h 118"/>
                <a:gd name="T6" fmla="*/ 0 w 119"/>
                <a:gd name="T7" fmla="*/ 59 h 118"/>
                <a:gd name="T8" fmla="*/ 59 w 119"/>
                <a:gd name="T9" fmla="*/ 118 h 118"/>
                <a:gd name="T10" fmla="*/ 59 w 119"/>
                <a:gd name="T11" fmla="*/ 24 h 118"/>
                <a:gd name="T12" fmla="*/ 95 w 119"/>
                <a:gd name="T13" fmla="*/ 59 h 118"/>
                <a:gd name="T14" fmla="*/ 59 w 119"/>
                <a:gd name="T15" fmla="*/ 95 h 118"/>
                <a:gd name="T16" fmla="*/ 24 w 119"/>
                <a:gd name="T17" fmla="*/ 59 h 118"/>
                <a:gd name="T18" fmla="*/ 59 w 119"/>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59" y="118"/>
                  </a:moveTo>
                  <a:cubicBezTo>
                    <a:pt x="92" y="118"/>
                    <a:pt x="119" y="92"/>
                    <a:pt x="119" y="59"/>
                  </a:cubicBezTo>
                  <a:cubicBezTo>
                    <a:pt x="119" y="26"/>
                    <a:pt x="92" y="0"/>
                    <a:pt x="59" y="0"/>
                  </a:cubicBezTo>
                  <a:cubicBezTo>
                    <a:pt x="27" y="0"/>
                    <a:pt x="0" y="26"/>
                    <a:pt x="0" y="59"/>
                  </a:cubicBezTo>
                  <a:cubicBezTo>
                    <a:pt x="0" y="92"/>
                    <a:pt x="27" y="118"/>
                    <a:pt x="59" y="118"/>
                  </a:cubicBezTo>
                  <a:close/>
                  <a:moveTo>
                    <a:pt x="59" y="24"/>
                  </a:moveTo>
                  <a:cubicBezTo>
                    <a:pt x="79" y="24"/>
                    <a:pt x="95" y="40"/>
                    <a:pt x="95" y="59"/>
                  </a:cubicBezTo>
                  <a:cubicBezTo>
                    <a:pt x="95" y="79"/>
                    <a:pt x="79" y="95"/>
                    <a:pt x="59" y="95"/>
                  </a:cubicBezTo>
                  <a:cubicBezTo>
                    <a:pt x="40" y="95"/>
                    <a:pt x="24" y="79"/>
                    <a:pt x="24" y="59"/>
                  </a:cubicBezTo>
                  <a:cubicBezTo>
                    <a:pt x="24" y="40"/>
                    <a:pt x="40" y="24"/>
                    <a:pt x="5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86">
              <a:extLst>
                <a:ext uri="{FF2B5EF4-FFF2-40B4-BE49-F238E27FC236}">
                  <a16:creationId xmlns:a16="http://schemas.microsoft.com/office/drawing/2014/main" id="{21EDF47F-C205-4B4C-AE38-BFEB1D1CC3D2}"/>
                </a:ext>
              </a:extLst>
            </p:cNvPr>
            <p:cNvSpPr>
              <a:spLocks noEditPoints="1"/>
            </p:cNvSpPr>
            <p:nvPr/>
          </p:nvSpPr>
          <p:spPr bwMode="auto">
            <a:xfrm>
              <a:off x="1552575" y="3363913"/>
              <a:ext cx="150813" cy="149225"/>
            </a:xfrm>
            <a:custGeom>
              <a:avLst/>
              <a:gdLst>
                <a:gd name="T0" fmla="*/ 59 w 119"/>
                <a:gd name="T1" fmla="*/ 118 h 118"/>
                <a:gd name="T2" fmla="*/ 119 w 119"/>
                <a:gd name="T3" fmla="*/ 59 h 118"/>
                <a:gd name="T4" fmla="*/ 59 w 119"/>
                <a:gd name="T5" fmla="*/ 0 h 118"/>
                <a:gd name="T6" fmla="*/ 0 w 119"/>
                <a:gd name="T7" fmla="*/ 59 h 118"/>
                <a:gd name="T8" fmla="*/ 59 w 119"/>
                <a:gd name="T9" fmla="*/ 118 h 118"/>
                <a:gd name="T10" fmla="*/ 59 w 119"/>
                <a:gd name="T11" fmla="*/ 24 h 118"/>
                <a:gd name="T12" fmla="*/ 95 w 119"/>
                <a:gd name="T13" fmla="*/ 59 h 118"/>
                <a:gd name="T14" fmla="*/ 59 w 119"/>
                <a:gd name="T15" fmla="*/ 95 h 118"/>
                <a:gd name="T16" fmla="*/ 24 w 119"/>
                <a:gd name="T17" fmla="*/ 59 h 118"/>
                <a:gd name="T18" fmla="*/ 59 w 119"/>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59" y="118"/>
                  </a:moveTo>
                  <a:cubicBezTo>
                    <a:pt x="92" y="118"/>
                    <a:pt x="119" y="92"/>
                    <a:pt x="119" y="59"/>
                  </a:cubicBezTo>
                  <a:cubicBezTo>
                    <a:pt x="119" y="26"/>
                    <a:pt x="92" y="0"/>
                    <a:pt x="59" y="0"/>
                  </a:cubicBezTo>
                  <a:cubicBezTo>
                    <a:pt x="27" y="0"/>
                    <a:pt x="0" y="26"/>
                    <a:pt x="0" y="59"/>
                  </a:cubicBezTo>
                  <a:cubicBezTo>
                    <a:pt x="0" y="92"/>
                    <a:pt x="27" y="118"/>
                    <a:pt x="59" y="118"/>
                  </a:cubicBezTo>
                  <a:close/>
                  <a:moveTo>
                    <a:pt x="59" y="24"/>
                  </a:moveTo>
                  <a:cubicBezTo>
                    <a:pt x="79" y="24"/>
                    <a:pt x="95" y="40"/>
                    <a:pt x="95" y="59"/>
                  </a:cubicBezTo>
                  <a:cubicBezTo>
                    <a:pt x="95" y="79"/>
                    <a:pt x="79" y="95"/>
                    <a:pt x="59" y="95"/>
                  </a:cubicBezTo>
                  <a:cubicBezTo>
                    <a:pt x="40" y="95"/>
                    <a:pt x="24" y="79"/>
                    <a:pt x="24" y="59"/>
                  </a:cubicBezTo>
                  <a:cubicBezTo>
                    <a:pt x="24" y="40"/>
                    <a:pt x="40" y="24"/>
                    <a:pt x="5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87">
              <a:extLst>
                <a:ext uri="{FF2B5EF4-FFF2-40B4-BE49-F238E27FC236}">
                  <a16:creationId xmlns:a16="http://schemas.microsoft.com/office/drawing/2014/main" id="{DF8A1BF7-D49F-414F-BE80-EA5EDFE22B1A}"/>
                </a:ext>
              </a:extLst>
            </p:cNvPr>
            <p:cNvSpPr>
              <a:spLocks noEditPoints="1"/>
            </p:cNvSpPr>
            <p:nvPr/>
          </p:nvSpPr>
          <p:spPr bwMode="auto">
            <a:xfrm>
              <a:off x="803278" y="3543300"/>
              <a:ext cx="958847" cy="777875"/>
            </a:xfrm>
            <a:custGeom>
              <a:avLst/>
              <a:gdLst>
                <a:gd name="T0" fmla="*/ 734 w 758"/>
                <a:gd name="T1" fmla="*/ 426 h 616"/>
                <a:gd name="T2" fmla="*/ 640 w 758"/>
                <a:gd name="T3" fmla="*/ 0 h 616"/>
                <a:gd name="T4" fmla="*/ 460 w 758"/>
                <a:gd name="T5" fmla="*/ 142 h 616"/>
                <a:gd name="T6" fmla="*/ 523 w 758"/>
                <a:gd name="T7" fmla="*/ 123 h 616"/>
                <a:gd name="T8" fmla="*/ 213 w 758"/>
                <a:gd name="T9" fmla="*/ 114 h 616"/>
                <a:gd name="T10" fmla="*/ 305 w 758"/>
                <a:gd name="T11" fmla="*/ 95 h 616"/>
                <a:gd name="T12" fmla="*/ 189 w 758"/>
                <a:gd name="T13" fmla="*/ 71 h 616"/>
                <a:gd name="T14" fmla="*/ 24 w 758"/>
                <a:gd name="T15" fmla="*/ 47 h 616"/>
                <a:gd name="T16" fmla="*/ 47 w 758"/>
                <a:gd name="T17" fmla="*/ 592 h 616"/>
                <a:gd name="T18" fmla="*/ 201 w 758"/>
                <a:gd name="T19" fmla="*/ 616 h 616"/>
                <a:gd name="T20" fmla="*/ 154 w 758"/>
                <a:gd name="T21" fmla="*/ 337 h 616"/>
                <a:gd name="T22" fmla="*/ 166 w 758"/>
                <a:gd name="T23" fmla="*/ 237 h 616"/>
                <a:gd name="T24" fmla="*/ 47 w 758"/>
                <a:gd name="T25" fmla="*/ 391 h 616"/>
                <a:gd name="T26" fmla="*/ 118 w 758"/>
                <a:gd name="T27" fmla="*/ 24 h 616"/>
                <a:gd name="T28" fmla="*/ 296 w 758"/>
                <a:gd name="T29" fmla="*/ 166 h 616"/>
                <a:gd name="T30" fmla="*/ 138 w 758"/>
                <a:gd name="T31" fmla="*/ 190 h 616"/>
                <a:gd name="T32" fmla="*/ 122 w 758"/>
                <a:gd name="T33" fmla="*/ 213 h 616"/>
                <a:gd name="T34" fmla="*/ 249 w 758"/>
                <a:gd name="T35" fmla="*/ 261 h 616"/>
                <a:gd name="T36" fmla="*/ 379 w 758"/>
                <a:gd name="T37" fmla="*/ 355 h 616"/>
                <a:gd name="T38" fmla="*/ 509 w 758"/>
                <a:gd name="T39" fmla="*/ 261 h 616"/>
                <a:gd name="T40" fmla="*/ 636 w 758"/>
                <a:gd name="T41" fmla="*/ 213 h 616"/>
                <a:gd name="T42" fmla="*/ 620 w 758"/>
                <a:gd name="T43" fmla="*/ 190 h 616"/>
                <a:gd name="T44" fmla="*/ 462 w 758"/>
                <a:gd name="T45" fmla="*/ 166 h 616"/>
                <a:gd name="T46" fmla="*/ 640 w 758"/>
                <a:gd name="T47" fmla="*/ 24 h 616"/>
                <a:gd name="T48" fmla="*/ 711 w 758"/>
                <a:gd name="T49" fmla="*/ 403 h 616"/>
                <a:gd name="T50" fmla="*/ 592 w 758"/>
                <a:gd name="T51" fmla="*/ 237 h 616"/>
                <a:gd name="T52" fmla="*/ 604 w 758"/>
                <a:gd name="T53" fmla="*/ 337 h 616"/>
                <a:gd name="T54" fmla="*/ 225 w 758"/>
                <a:gd name="T55" fmla="*/ 616 h 616"/>
                <a:gd name="T56" fmla="*/ 711 w 758"/>
                <a:gd name="T57" fmla="*/ 592 h 616"/>
                <a:gd name="T58" fmla="*/ 71 w 758"/>
                <a:gd name="T59" fmla="*/ 592 h 616"/>
                <a:gd name="T60" fmla="*/ 130 w 758"/>
                <a:gd name="T61" fmla="*/ 360 h 616"/>
                <a:gd name="T62" fmla="*/ 427 w 758"/>
                <a:gd name="T63" fmla="*/ 32 h 616"/>
                <a:gd name="T64" fmla="*/ 421 w 758"/>
                <a:gd name="T65" fmla="*/ 71 h 616"/>
                <a:gd name="T66" fmla="*/ 268 w 758"/>
                <a:gd name="T67" fmla="*/ 71 h 616"/>
                <a:gd name="T68" fmla="*/ 268 w 758"/>
                <a:gd name="T69" fmla="*/ 71 h 616"/>
                <a:gd name="T70" fmla="*/ 320 w 758"/>
                <a:gd name="T71" fmla="*/ 166 h 616"/>
                <a:gd name="T72" fmla="*/ 268 w 758"/>
                <a:gd name="T73" fmla="*/ 284 h 616"/>
                <a:gd name="T74" fmla="*/ 268 w 758"/>
                <a:gd name="T75" fmla="*/ 284 h 616"/>
                <a:gd name="T76" fmla="*/ 421 w 758"/>
                <a:gd name="T77" fmla="*/ 284 h 616"/>
                <a:gd name="T78" fmla="*/ 427 w 758"/>
                <a:gd name="T79" fmla="*/ 324 h 616"/>
                <a:gd name="T80" fmla="*/ 330 w 758"/>
                <a:gd name="T81" fmla="*/ 261 h 616"/>
                <a:gd name="T82" fmla="*/ 428 w 758"/>
                <a:gd name="T83" fmla="*/ 261 h 616"/>
                <a:gd name="T84" fmla="*/ 687 w 758"/>
                <a:gd name="T85" fmla="*/ 420 h 616"/>
                <a:gd name="T86" fmla="*/ 628 w 758"/>
                <a:gd name="T87" fmla="*/ 36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8" h="616">
                  <a:moveTo>
                    <a:pt x="711" y="592"/>
                  </a:moveTo>
                  <a:cubicBezTo>
                    <a:pt x="711" y="426"/>
                    <a:pt x="711" y="426"/>
                    <a:pt x="711" y="426"/>
                  </a:cubicBezTo>
                  <a:cubicBezTo>
                    <a:pt x="734" y="426"/>
                    <a:pt x="734" y="426"/>
                    <a:pt x="734" y="426"/>
                  </a:cubicBezTo>
                  <a:cubicBezTo>
                    <a:pt x="734" y="47"/>
                    <a:pt x="734" y="47"/>
                    <a:pt x="734" y="47"/>
                  </a:cubicBezTo>
                  <a:cubicBezTo>
                    <a:pt x="734" y="21"/>
                    <a:pt x="713" y="0"/>
                    <a:pt x="687" y="0"/>
                  </a:cubicBezTo>
                  <a:cubicBezTo>
                    <a:pt x="640" y="0"/>
                    <a:pt x="640" y="0"/>
                    <a:pt x="640" y="0"/>
                  </a:cubicBezTo>
                  <a:cubicBezTo>
                    <a:pt x="600" y="0"/>
                    <a:pt x="568" y="32"/>
                    <a:pt x="568" y="71"/>
                  </a:cubicBezTo>
                  <a:cubicBezTo>
                    <a:pt x="568" y="142"/>
                    <a:pt x="568" y="142"/>
                    <a:pt x="568" y="142"/>
                  </a:cubicBezTo>
                  <a:cubicBezTo>
                    <a:pt x="460" y="142"/>
                    <a:pt x="460" y="142"/>
                    <a:pt x="460" y="142"/>
                  </a:cubicBezTo>
                  <a:cubicBezTo>
                    <a:pt x="459" y="125"/>
                    <a:pt x="456" y="109"/>
                    <a:pt x="453" y="95"/>
                  </a:cubicBezTo>
                  <a:cubicBezTo>
                    <a:pt x="509" y="95"/>
                    <a:pt x="509" y="95"/>
                    <a:pt x="509" y="95"/>
                  </a:cubicBezTo>
                  <a:cubicBezTo>
                    <a:pt x="514" y="104"/>
                    <a:pt x="519" y="113"/>
                    <a:pt x="523" y="123"/>
                  </a:cubicBezTo>
                  <a:cubicBezTo>
                    <a:pt x="545" y="114"/>
                    <a:pt x="545" y="114"/>
                    <a:pt x="545" y="114"/>
                  </a:cubicBezTo>
                  <a:cubicBezTo>
                    <a:pt x="519" y="46"/>
                    <a:pt x="452" y="0"/>
                    <a:pt x="379" y="0"/>
                  </a:cubicBezTo>
                  <a:cubicBezTo>
                    <a:pt x="306" y="0"/>
                    <a:pt x="239" y="46"/>
                    <a:pt x="213" y="114"/>
                  </a:cubicBezTo>
                  <a:cubicBezTo>
                    <a:pt x="235" y="123"/>
                    <a:pt x="235" y="123"/>
                    <a:pt x="235" y="123"/>
                  </a:cubicBezTo>
                  <a:cubicBezTo>
                    <a:pt x="239" y="113"/>
                    <a:pt x="244" y="104"/>
                    <a:pt x="249" y="95"/>
                  </a:cubicBezTo>
                  <a:cubicBezTo>
                    <a:pt x="305" y="95"/>
                    <a:pt x="305" y="95"/>
                    <a:pt x="305" y="95"/>
                  </a:cubicBezTo>
                  <a:cubicBezTo>
                    <a:pt x="302" y="109"/>
                    <a:pt x="299" y="125"/>
                    <a:pt x="298" y="142"/>
                  </a:cubicBezTo>
                  <a:cubicBezTo>
                    <a:pt x="189" y="142"/>
                    <a:pt x="189" y="142"/>
                    <a:pt x="189" y="142"/>
                  </a:cubicBezTo>
                  <a:cubicBezTo>
                    <a:pt x="189" y="71"/>
                    <a:pt x="189" y="71"/>
                    <a:pt x="189" y="71"/>
                  </a:cubicBezTo>
                  <a:cubicBezTo>
                    <a:pt x="189" y="32"/>
                    <a:pt x="158" y="0"/>
                    <a:pt x="118" y="0"/>
                  </a:cubicBezTo>
                  <a:cubicBezTo>
                    <a:pt x="71" y="0"/>
                    <a:pt x="71" y="0"/>
                    <a:pt x="71" y="0"/>
                  </a:cubicBezTo>
                  <a:cubicBezTo>
                    <a:pt x="45" y="0"/>
                    <a:pt x="24" y="21"/>
                    <a:pt x="24" y="47"/>
                  </a:cubicBezTo>
                  <a:cubicBezTo>
                    <a:pt x="24" y="415"/>
                    <a:pt x="24" y="415"/>
                    <a:pt x="24" y="415"/>
                  </a:cubicBezTo>
                  <a:cubicBezTo>
                    <a:pt x="47" y="415"/>
                    <a:pt x="47" y="415"/>
                    <a:pt x="47" y="415"/>
                  </a:cubicBezTo>
                  <a:cubicBezTo>
                    <a:pt x="47" y="592"/>
                    <a:pt x="47" y="592"/>
                    <a:pt x="47" y="592"/>
                  </a:cubicBezTo>
                  <a:cubicBezTo>
                    <a:pt x="0" y="592"/>
                    <a:pt x="0" y="592"/>
                    <a:pt x="0" y="592"/>
                  </a:cubicBezTo>
                  <a:cubicBezTo>
                    <a:pt x="0" y="616"/>
                    <a:pt x="0" y="616"/>
                    <a:pt x="0" y="616"/>
                  </a:cubicBezTo>
                  <a:cubicBezTo>
                    <a:pt x="201" y="616"/>
                    <a:pt x="201" y="616"/>
                    <a:pt x="201" y="616"/>
                  </a:cubicBezTo>
                  <a:cubicBezTo>
                    <a:pt x="201" y="592"/>
                    <a:pt x="201" y="592"/>
                    <a:pt x="201" y="592"/>
                  </a:cubicBezTo>
                  <a:cubicBezTo>
                    <a:pt x="154" y="592"/>
                    <a:pt x="154" y="592"/>
                    <a:pt x="154" y="592"/>
                  </a:cubicBezTo>
                  <a:cubicBezTo>
                    <a:pt x="154" y="337"/>
                    <a:pt x="154" y="337"/>
                    <a:pt x="154" y="337"/>
                  </a:cubicBezTo>
                  <a:cubicBezTo>
                    <a:pt x="189" y="301"/>
                    <a:pt x="189" y="301"/>
                    <a:pt x="189" y="301"/>
                  </a:cubicBezTo>
                  <a:cubicBezTo>
                    <a:pt x="189" y="237"/>
                    <a:pt x="189" y="237"/>
                    <a:pt x="189" y="237"/>
                  </a:cubicBezTo>
                  <a:cubicBezTo>
                    <a:pt x="166" y="237"/>
                    <a:pt x="166" y="237"/>
                    <a:pt x="166" y="237"/>
                  </a:cubicBezTo>
                  <a:cubicBezTo>
                    <a:pt x="166" y="291"/>
                    <a:pt x="166" y="291"/>
                    <a:pt x="166" y="291"/>
                  </a:cubicBezTo>
                  <a:cubicBezTo>
                    <a:pt x="66" y="391"/>
                    <a:pt x="66" y="391"/>
                    <a:pt x="66" y="391"/>
                  </a:cubicBezTo>
                  <a:cubicBezTo>
                    <a:pt x="47" y="391"/>
                    <a:pt x="47" y="391"/>
                    <a:pt x="47" y="391"/>
                  </a:cubicBezTo>
                  <a:cubicBezTo>
                    <a:pt x="47" y="47"/>
                    <a:pt x="47" y="47"/>
                    <a:pt x="47" y="47"/>
                  </a:cubicBezTo>
                  <a:cubicBezTo>
                    <a:pt x="47" y="34"/>
                    <a:pt x="58" y="24"/>
                    <a:pt x="71" y="24"/>
                  </a:cubicBezTo>
                  <a:cubicBezTo>
                    <a:pt x="118" y="24"/>
                    <a:pt x="118" y="24"/>
                    <a:pt x="118" y="24"/>
                  </a:cubicBezTo>
                  <a:cubicBezTo>
                    <a:pt x="144" y="24"/>
                    <a:pt x="166" y="45"/>
                    <a:pt x="166" y="71"/>
                  </a:cubicBezTo>
                  <a:cubicBezTo>
                    <a:pt x="166" y="166"/>
                    <a:pt x="166" y="166"/>
                    <a:pt x="166" y="166"/>
                  </a:cubicBezTo>
                  <a:cubicBezTo>
                    <a:pt x="296" y="166"/>
                    <a:pt x="296" y="166"/>
                    <a:pt x="296" y="166"/>
                  </a:cubicBezTo>
                  <a:cubicBezTo>
                    <a:pt x="296" y="170"/>
                    <a:pt x="296" y="174"/>
                    <a:pt x="296" y="178"/>
                  </a:cubicBezTo>
                  <a:cubicBezTo>
                    <a:pt x="296" y="182"/>
                    <a:pt x="296" y="186"/>
                    <a:pt x="296" y="190"/>
                  </a:cubicBezTo>
                  <a:cubicBezTo>
                    <a:pt x="138" y="190"/>
                    <a:pt x="138" y="190"/>
                    <a:pt x="138" y="190"/>
                  </a:cubicBezTo>
                  <a:cubicBezTo>
                    <a:pt x="94" y="79"/>
                    <a:pt x="94" y="79"/>
                    <a:pt x="94" y="79"/>
                  </a:cubicBezTo>
                  <a:cubicBezTo>
                    <a:pt x="72" y="87"/>
                    <a:pt x="72" y="87"/>
                    <a:pt x="72" y="87"/>
                  </a:cubicBezTo>
                  <a:cubicBezTo>
                    <a:pt x="122" y="213"/>
                    <a:pt x="122" y="213"/>
                    <a:pt x="122" y="213"/>
                  </a:cubicBezTo>
                  <a:cubicBezTo>
                    <a:pt x="298" y="213"/>
                    <a:pt x="298" y="213"/>
                    <a:pt x="298" y="213"/>
                  </a:cubicBezTo>
                  <a:cubicBezTo>
                    <a:pt x="299" y="230"/>
                    <a:pt x="302" y="246"/>
                    <a:pt x="305" y="261"/>
                  </a:cubicBezTo>
                  <a:cubicBezTo>
                    <a:pt x="249" y="261"/>
                    <a:pt x="249" y="261"/>
                    <a:pt x="249" y="261"/>
                  </a:cubicBezTo>
                  <a:cubicBezTo>
                    <a:pt x="244" y="252"/>
                    <a:pt x="239" y="243"/>
                    <a:pt x="235" y="233"/>
                  </a:cubicBezTo>
                  <a:cubicBezTo>
                    <a:pt x="213" y="241"/>
                    <a:pt x="213" y="241"/>
                    <a:pt x="213" y="241"/>
                  </a:cubicBezTo>
                  <a:cubicBezTo>
                    <a:pt x="239" y="310"/>
                    <a:pt x="306" y="355"/>
                    <a:pt x="379" y="355"/>
                  </a:cubicBezTo>
                  <a:cubicBezTo>
                    <a:pt x="452" y="355"/>
                    <a:pt x="519" y="310"/>
                    <a:pt x="545" y="241"/>
                  </a:cubicBezTo>
                  <a:cubicBezTo>
                    <a:pt x="523" y="233"/>
                    <a:pt x="523" y="233"/>
                    <a:pt x="523" y="233"/>
                  </a:cubicBezTo>
                  <a:cubicBezTo>
                    <a:pt x="519" y="243"/>
                    <a:pt x="514" y="252"/>
                    <a:pt x="509" y="261"/>
                  </a:cubicBezTo>
                  <a:cubicBezTo>
                    <a:pt x="453" y="261"/>
                    <a:pt x="453" y="261"/>
                    <a:pt x="453" y="261"/>
                  </a:cubicBezTo>
                  <a:cubicBezTo>
                    <a:pt x="456" y="246"/>
                    <a:pt x="459" y="230"/>
                    <a:pt x="460" y="213"/>
                  </a:cubicBezTo>
                  <a:cubicBezTo>
                    <a:pt x="636" y="213"/>
                    <a:pt x="636" y="213"/>
                    <a:pt x="636" y="213"/>
                  </a:cubicBezTo>
                  <a:cubicBezTo>
                    <a:pt x="686" y="87"/>
                    <a:pt x="686" y="87"/>
                    <a:pt x="686" y="87"/>
                  </a:cubicBezTo>
                  <a:cubicBezTo>
                    <a:pt x="664" y="79"/>
                    <a:pt x="664" y="79"/>
                    <a:pt x="664" y="79"/>
                  </a:cubicBezTo>
                  <a:cubicBezTo>
                    <a:pt x="620" y="190"/>
                    <a:pt x="620" y="190"/>
                    <a:pt x="620" y="190"/>
                  </a:cubicBezTo>
                  <a:cubicBezTo>
                    <a:pt x="462" y="190"/>
                    <a:pt x="462" y="190"/>
                    <a:pt x="462" y="190"/>
                  </a:cubicBezTo>
                  <a:cubicBezTo>
                    <a:pt x="462" y="186"/>
                    <a:pt x="462" y="182"/>
                    <a:pt x="462" y="178"/>
                  </a:cubicBezTo>
                  <a:cubicBezTo>
                    <a:pt x="462" y="174"/>
                    <a:pt x="462" y="170"/>
                    <a:pt x="462" y="166"/>
                  </a:cubicBezTo>
                  <a:cubicBezTo>
                    <a:pt x="592" y="166"/>
                    <a:pt x="592" y="166"/>
                    <a:pt x="592" y="166"/>
                  </a:cubicBezTo>
                  <a:cubicBezTo>
                    <a:pt x="592" y="71"/>
                    <a:pt x="592" y="71"/>
                    <a:pt x="592" y="71"/>
                  </a:cubicBezTo>
                  <a:cubicBezTo>
                    <a:pt x="592" y="45"/>
                    <a:pt x="613" y="24"/>
                    <a:pt x="640" y="24"/>
                  </a:cubicBezTo>
                  <a:cubicBezTo>
                    <a:pt x="687" y="24"/>
                    <a:pt x="687" y="24"/>
                    <a:pt x="687" y="24"/>
                  </a:cubicBezTo>
                  <a:cubicBezTo>
                    <a:pt x="700" y="24"/>
                    <a:pt x="711" y="34"/>
                    <a:pt x="711" y="47"/>
                  </a:cubicBezTo>
                  <a:cubicBezTo>
                    <a:pt x="711" y="403"/>
                    <a:pt x="711" y="403"/>
                    <a:pt x="711" y="403"/>
                  </a:cubicBezTo>
                  <a:cubicBezTo>
                    <a:pt x="704" y="403"/>
                    <a:pt x="704" y="403"/>
                    <a:pt x="704" y="403"/>
                  </a:cubicBezTo>
                  <a:cubicBezTo>
                    <a:pt x="592" y="291"/>
                    <a:pt x="592" y="291"/>
                    <a:pt x="592" y="291"/>
                  </a:cubicBezTo>
                  <a:cubicBezTo>
                    <a:pt x="592" y="237"/>
                    <a:pt x="592" y="237"/>
                    <a:pt x="592" y="237"/>
                  </a:cubicBezTo>
                  <a:cubicBezTo>
                    <a:pt x="568" y="237"/>
                    <a:pt x="568" y="237"/>
                    <a:pt x="568" y="237"/>
                  </a:cubicBezTo>
                  <a:cubicBezTo>
                    <a:pt x="568" y="301"/>
                    <a:pt x="568" y="301"/>
                    <a:pt x="568" y="301"/>
                  </a:cubicBezTo>
                  <a:cubicBezTo>
                    <a:pt x="604" y="337"/>
                    <a:pt x="604" y="337"/>
                    <a:pt x="604" y="337"/>
                  </a:cubicBezTo>
                  <a:cubicBezTo>
                    <a:pt x="604" y="592"/>
                    <a:pt x="604" y="592"/>
                    <a:pt x="604" y="592"/>
                  </a:cubicBezTo>
                  <a:cubicBezTo>
                    <a:pt x="225" y="592"/>
                    <a:pt x="225" y="592"/>
                    <a:pt x="225" y="592"/>
                  </a:cubicBezTo>
                  <a:cubicBezTo>
                    <a:pt x="225" y="616"/>
                    <a:pt x="225" y="616"/>
                    <a:pt x="225" y="616"/>
                  </a:cubicBezTo>
                  <a:cubicBezTo>
                    <a:pt x="758" y="616"/>
                    <a:pt x="758" y="616"/>
                    <a:pt x="758" y="616"/>
                  </a:cubicBezTo>
                  <a:cubicBezTo>
                    <a:pt x="758" y="592"/>
                    <a:pt x="758" y="592"/>
                    <a:pt x="758" y="592"/>
                  </a:cubicBezTo>
                  <a:lnTo>
                    <a:pt x="711" y="592"/>
                  </a:lnTo>
                  <a:close/>
                  <a:moveTo>
                    <a:pt x="130" y="360"/>
                  </a:moveTo>
                  <a:cubicBezTo>
                    <a:pt x="130" y="592"/>
                    <a:pt x="130" y="592"/>
                    <a:pt x="130" y="592"/>
                  </a:cubicBezTo>
                  <a:cubicBezTo>
                    <a:pt x="71" y="592"/>
                    <a:pt x="71" y="592"/>
                    <a:pt x="71" y="592"/>
                  </a:cubicBezTo>
                  <a:cubicBezTo>
                    <a:pt x="71" y="415"/>
                    <a:pt x="71" y="415"/>
                    <a:pt x="71" y="415"/>
                  </a:cubicBezTo>
                  <a:cubicBezTo>
                    <a:pt x="76" y="415"/>
                    <a:pt x="76" y="415"/>
                    <a:pt x="76" y="415"/>
                  </a:cubicBezTo>
                  <a:lnTo>
                    <a:pt x="130" y="360"/>
                  </a:lnTo>
                  <a:close/>
                  <a:moveTo>
                    <a:pt x="490" y="71"/>
                  </a:moveTo>
                  <a:cubicBezTo>
                    <a:pt x="446" y="71"/>
                    <a:pt x="446" y="71"/>
                    <a:pt x="446" y="71"/>
                  </a:cubicBezTo>
                  <a:cubicBezTo>
                    <a:pt x="441" y="56"/>
                    <a:pt x="435" y="43"/>
                    <a:pt x="427" y="32"/>
                  </a:cubicBezTo>
                  <a:cubicBezTo>
                    <a:pt x="451" y="40"/>
                    <a:pt x="472" y="53"/>
                    <a:pt x="490" y="71"/>
                  </a:cubicBezTo>
                  <a:close/>
                  <a:moveTo>
                    <a:pt x="379" y="24"/>
                  </a:moveTo>
                  <a:cubicBezTo>
                    <a:pt x="394" y="24"/>
                    <a:pt x="409" y="41"/>
                    <a:pt x="421" y="71"/>
                  </a:cubicBezTo>
                  <a:cubicBezTo>
                    <a:pt x="337" y="71"/>
                    <a:pt x="337" y="71"/>
                    <a:pt x="337" y="71"/>
                  </a:cubicBezTo>
                  <a:cubicBezTo>
                    <a:pt x="349" y="41"/>
                    <a:pt x="364" y="24"/>
                    <a:pt x="379" y="24"/>
                  </a:cubicBezTo>
                  <a:close/>
                  <a:moveTo>
                    <a:pt x="268" y="71"/>
                  </a:moveTo>
                  <a:cubicBezTo>
                    <a:pt x="285" y="53"/>
                    <a:pt x="307" y="40"/>
                    <a:pt x="331" y="32"/>
                  </a:cubicBezTo>
                  <a:cubicBezTo>
                    <a:pt x="323" y="43"/>
                    <a:pt x="317" y="56"/>
                    <a:pt x="312" y="71"/>
                  </a:cubicBezTo>
                  <a:lnTo>
                    <a:pt x="268" y="71"/>
                  </a:lnTo>
                  <a:close/>
                  <a:moveTo>
                    <a:pt x="428" y="95"/>
                  </a:moveTo>
                  <a:cubicBezTo>
                    <a:pt x="434" y="115"/>
                    <a:pt x="437" y="139"/>
                    <a:pt x="438" y="166"/>
                  </a:cubicBezTo>
                  <a:cubicBezTo>
                    <a:pt x="320" y="166"/>
                    <a:pt x="320" y="166"/>
                    <a:pt x="320" y="166"/>
                  </a:cubicBezTo>
                  <a:cubicBezTo>
                    <a:pt x="321" y="139"/>
                    <a:pt x="324" y="115"/>
                    <a:pt x="330" y="95"/>
                  </a:cubicBezTo>
                  <a:lnTo>
                    <a:pt x="428" y="95"/>
                  </a:lnTo>
                  <a:close/>
                  <a:moveTo>
                    <a:pt x="268" y="284"/>
                  </a:moveTo>
                  <a:cubicBezTo>
                    <a:pt x="312" y="284"/>
                    <a:pt x="312" y="284"/>
                    <a:pt x="312" y="284"/>
                  </a:cubicBezTo>
                  <a:cubicBezTo>
                    <a:pt x="317" y="300"/>
                    <a:pt x="323" y="313"/>
                    <a:pt x="331" y="324"/>
                  </a:cubicBezTo>
                  <a:cubicBezTo>
                    <a:pt x="307" y="316"/>
                    <a:pt x="285" y="302"/>
                    <a:pt x="268" y="284"/>
                  </a:cubicBezTo>
                  <a:close/>
                  <a:moveTo>
                    <a:pt x="379" y="332"/>
                  </a:moveTo>
                  <a:cubicBezTo>
                    <a:pt x="364" y="332"/>
                    <a:pt x="349" y="314"/>
                    <a:pt x="337" y="284"/>
                  </a:cubicBezTo>
                  <a:cubicBezTo>
                    <a:pt x="421" y="284"/>
                    <a:pt x="421" y="284"/>
                    <a:pt x="421" y="284"/>
                  </a:cubicBezTo>
                  <a:cubicBezTo>
                    <a:pt x="409" y="314"/>
                    <a:pt x="394" y="332"/>
                    <a:pt x="379" y="332"/>
                  </a:cubicBezTo>
                  <a:close/>
                  <a:moveTo>
                    <a:pt x="490" y="284"/>
                  </a:moveTo>
                  <a:cubicBezTo>
                    <a:pt x="472" y="302"/>
                    <a:pt x="451" y="316"/>
                    <a:pt x="427" y="324"/>
                  </a:cubicBezTo>
                  <a:cubicBezTo>
                    <a:pt x="435" y="313"/>
                    <a:pt x="441" y="300"/>
                    <a:pt x="446" y="284"/>
                  </a:cubicBezTo>
                  <a:lnTo>
                    <a:pt x="490" y="284"/>
                  </a:lnTo>
                  <a:close/>
                  <a:moveTo>
                    <a:pt x="330" y="261"/>
                  </a:moveTo>
                  <a:cubicBezTo>
                    <a:pt x="324" y="240"/>
                    <a:pt x="321" y="216"/>
                    <a:pt x="320" y="190"/>
                  </a:cubicBezTo>
                  <a:cubicBezTo>
                    <a:pt x="438" y="190"/>
                    <a:pt x="438" y="190"/>
                    <a:pt x="438" y="190"/>
                  </a:cubicBezTo>
                  <a:cubicBezTo>
                    <a:pt x="437" y="216"/>
                    <a:pt x="434" y="240"/>
                    <a:pt x="428" y="261"/>
                  </a:cubicBezTo>
                  <a:lnTo>
                    <a:pt x="330" y="261"/>
                  </a:lnTo>
                  <a:close/>
                  <a:moveTo>
                    <a:pt x="628" y="360"/>
                  </a:moveTo>
                  <a:cubicBezTo>
                    <a:pt x="687" y="420"/>
                    <a:pt x="687" y="420"/>
                    <a:pt x="687" y="420"/>
                  </a:cubicBezTo>
                  <a:cubicBezTo>
                    <a:pt x="687" y="592"/>
                    <a:pt x="687" y="592"/>
                    <a:pt x="687" y="592"/>
                  </a:cubicBezTo>
                  <a:cubicBezTo>
                    <a:pt x="628" y="592"/>
                    <a:pt x="628" y="592"/>
                    <a:pt x="628" y="592"/>
                  </a:cubicBezTo>
                  <a:lnTo>
                    <a:pt x="628"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1" name="Freeform 88">
              <a:extLst>
                <a:ext uri="{FF2B5EF4-FFF2-40B4-BE49-F238E27FC236}">
                  <a16:creationId xmlns:a16="http://schemas.microsoft.com/office/drawing/2014/main" id="{F41CC69C-EFBA-4661-A5D8-FA6D2CC88138}"/>
                </a:ext>
              </a:extLst>
            </p:cNvPr>
            <p:cNvSpPr>
              <a:spLocks/>
            </p:cNvSpPr>
            <p:nvPr/>
          </p:nvSpPr>
          <p:spPr bwMode="auto">
            <a:xfrm>
              <a:off x="1031877" y="3422650"/>
              <a:ext cx="503236" cy="130176"/>
            </a:xfrm>
            <a:custGeom>
              <a:avLst/>
              <a:gdLst>
                <a:gd name="T0" fmla="*/ 199 w 398"/>
                <a:gd name="T1" fmla="*/ 24 h 103"/>
                <a:gd name="T2" fmla="*/ 381 w 398"/>
                <a:gd name="T3" fmla="*/ 103 h 103"/>
                <a:gd name="T4" fmla="*/ 398 w 398"/>
                <a:gd name="T5" fmla="*/ 87 h 103"/>
                <a:gd name="T6" fmla="*/ 199 w 398"/>
                <a:gd name="T7" fmla="*/ 0 h 103"/>
                <a:gd name="T8" fmla="*/ 0 w 398"/>
                <a:gd name="T9" fmla="*/ 87 h 103"/>
                <a:gd name="T10" fmla="*/ 17 w 398"/>
                <a:gd name="T11" fmla="*/ 103 h 103"/>
                <a:gd name="T12" fmla="*/ 199 w 398"/>
                <a:gd name="T13" fmla="*/ 24 h 103"/>
              </a:gdLst>
              <a:ahLst/>
              <a:cxnLst>
                <a:cxn ang="0">
                  <a:pos x="T0" y="T1"/>
                </a:cxn>
                <a:cxn ang="0">
                  <a:pos x="T2" y="T3"/>
                </a:cxn>
                <a:cxn ang="0">
                  <a:pos x="T4" y="T5"/>
                </a:cxn>
                <a:cxn ang="0">
                  <a:pos x="T6" y="T7"/>
                </a:cxn>
                <a:cxn ang="0">
                  <a:pos x="T8" y="T9"/>
                </a:cxn>
                <a:cxn ang="0">
                  <a:pos x="T10" y="T11"/>
                </a:cxn>
                <a:cxn ang="0">
                  <a:pos x="T12" y="T13"/>
                </a:cxn>
              </a:cxnLst>
              <a:rect l="0" t="0" r="r" b="b"/>
              <a:pathLst>
                <a:path w="398" h="103">
                  <a:moveTo>
                    <a:pt x="199" y="24"/>
                  </a:moveTo>
                  <a:cubicBezTo>
                    <a:pt x="268" y="24"/>
                    <a:pt x="334" y="53"/>
                    <a:pt x="381" y="103"/>
                  </a:cubicBezTo>
                  <a:cubicBezTo>
                    <a:pt x="398" y="87"/>
                    <a:pt x="398" y="87"/>
                    <a:pt x="398" y="87"/>
                  </a:cubicBezTo>
                  <a:cubicBezTo>
                    <a:pt x="347" y="32"/>
                    <a:pt x="274" y="0"/>
                    <a:pt x="199" y="0"/>
                  </a:cubicBezTo>
                  <a:cubicBezTo>
                    <a:pt x="124" y="0"/>
                    <a:pt x="51" y="32"/>
                    <a:pt x="0" y="87"/>
                  </a:cubicBezTo>
                  <a:cubicBezTo>
                    <a:pt x="17" y="103"/>
                    <a:pt x="17" y="103"/>
                    <a:pt x="17" y="103"/>
                  </a:cubicBezTo>
                  <a:cubicBezTo>
                    <a:pt x="64" y="53"/>
                    <a:pt x="130" y="24"/>
                    <a:pt x="19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89">
              <a:extLst>
                <a:ext uri="{FF2B5EF4-FFF2-40B4-BE49-F238E27FC236}">
                  <a16:creationId xmlns:a16="http://schemas.microsoft.com/office/drawing/2014/main" id="{C418B272-6AED-4D79-B54E-7A2D921468D8}"/>
                </a:ext>
              </a:extLst>
            </p:cNvPr>
            <p:cNvSpPr>
              <a:spLocks/>
            </p:cNvSpPr>
            <p:nvPr/>
          </p:nvSpPr>
          <p:spPr bwMode="auto">
            <a:xfrm>
              <a:off x="1031875" y="3981450"/>
              <a:ext cx="503238" cy="130176"/>
            </a:xfrm>
            <a:custGeom>
              <a:avLst/>
              <a:gdLst>
                <a:gd name="T0" fmla="*/ 398 w 398"/>
                <a:gd name="T1" fmla="*/ 16 h 103"/>
                <a:gd name="T2" fmla="*/ 381 w 398"/>
                <a:gd name="T3" fmla="*/ 0 h 103"/>
                <a:gd name="T4" fmla="*/ 199 w 398"/>
                <a:gd name="T5" fmla="*/ 79 h 103"/>
                <a:gd name="T6" fmla="*/ 17 w 398"/>
                <a:gd name="T7" fmla="*/ 0 h 103"/>
                <a:gd name="T8" fmla="*/ 0 w 398"/>
                <a:gd name="T9" fmla="*/ 17 h 103"/>
                <a:gd name="T10" fmla="*/ 199 w 398"/>
                <a:gd name="T11" fmla="*/ 103 h 103"/>
                <a:gd name="T12" fmla="*/ 398 w 398"/>
                <a:gd name="T13" fmla="*/ 16 h 103"/>
              </a:gdLst>
              <a:ahLst/>
              <a:cxnLst>
                <a:cxn ang="0">
                  <a:pos x="T0" y="T1"/>
                </a:cxn>
                <a:cxn ang="0">
                  <a:pos x="T2" y="T3"/>
                </a:cxn>
                <a:cxn ang="0">
                  <a:pos x="T4" y="T5"/>
                </a:cxn>
                <a:cxn ang="0">
                  <a:pos x="T6" y="T7"/>
                </a:cxn>
                <a:cxn ang="0">
                  <a:pos x="T8" y="T9"/>
                </a:cxn>
                <a:cxn ang="0">
                  <a:pos x="T10" y="T11"/>
                </a:cxn>
                <a:cxn ang="0">
                  <a:pos x="T12" y="T13"/>
                </a:cxn>
              </a:cxnLst>
              <a:rect l="0" t="0" r="r" b="b"/>
              <a:pathLst>
                <a:path w="398" h="103">
                  <a:moveTo>
                    <a:pt x="398" y="16"/>
                  </a:moveTo>
                  <a:cubicBezTo>
                    <a:pt x="381" y="0"/>
                    <a:pt x="381" y="0"/>
                    <a:pt x="381" y="0"/>
                  </a:cubicBezTo>
                  <a:cubicBezTo>
                    <a:pt x="334" y="51"/>
                    <a:pt x="268" y="79"/>
                    <a:pt x="199" y="79"/>
                  </a:cubicBezTo>
                  <a:cubicBezTo>
                    <a:pt x="130" y="79"/>
                    <a:pt x="64" y="51"/>
                    <a:pt x="17" y="0"/>
                  </a:cubicBezTo>
                  <a:cubicBezTo>
                    <a:pt x="0" y="17"/>
                    <a:pt x="0" y="17"/>
                    <a:pt x="0" y="17"/>
                  </a:cubicBezTo>
                  <a:cubicBezTo>
                    <a:pt x="51" y="72"/>
                    <a:pt x="124" y="103"/>
                    <a:pt x="199" y="103"/>
                  </a:cubicBezTo>
                  <a:cubicBezTo>
                    <a:pt x="274" y="103"/>
                    <a:pt x="347" y="72"/>
                    <a:pt x="39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3" name="Group 42">
            <a:extLst>
              <a:ext uri="{FF2B5EF4-FFF2-40B4-BE49-F238E27FC236}">
                <a16:creationId xmlns:a16="http://schemas.microsoft.com/office/drawing/2014/main" id="{10CD7246-8920-4030-934A-F317705BFB02}"/>
              </a:ext>
            </a:extLst>
          </p:cNvPr>
          <p:cNvGrpSpPr/>
          <p:nvPr/>
        </p:nvGrpSpPr>
        <p:grpSpPr>
          <a:xfrm>
            <a:off x="10341726" y="4806582"/>
            <a:ext cx="664341" cy="676960"/>
            <a:chOff x="830263" y="4689476"/>
            <a:chExt cx="919163" cy="936625"/>
          </a:xfrm>
          <a:solidFill>
            <a:schemeClr val="tx1">
              <a:alpha val="50000"/>
            </a:schemeClr>
          </a:solidFill>
        </p:grpSpPr>
        <p:sp>
          <p:nvSpPr>
            <p:cNvPr id="44" name="Freeform 5">
              <a:extLst>
                <a:ext uri="{FF2B5EF4-FFF2-40B4-BE49-F238E27FC236}">
                  <a16:creationId xmlns:a16="http://schemas.microsoft.com/office/drawing/2014/main" id="{D7B6577C-7D6A-4FF6-80AC-1CCFDBCB2278}"/>
                </a:ext>
              </a:extLst>
            </p:cNvPr>
            <p:cNvSpPr>
              <a:spLocks noEditPoints="1"/>
            </p:cNvSpPr>
            <p:nvPr/>
          </p:nvSpPr>
          <p:spPr bwMode="auto">
            <a:xfrm>
              <a:off x="830263" y="4689476"/>
              <a:ext cx="919163" cy="936625"/>
            </a:xfrm>
            <a:custGeom>
              <a:avLst/>
              <a:gdLst>
                <a:gd name="T0" fmla="*/ 698 w 704"/>
                <a:gd name="T1" fmla="*/ 238 h 717"/>
                <a:gd name="T2" fmla="*/ 614 w 704"/>
                <a:gd name="T3" fmla="*/ 113 h 717"/>
                <a:gd name="T4" fmla="*/ 555 w 704"/>
                <a:gd name="T5" fmla="*/ 135 h 717"/>
                <a:gd name="T6" fmla="*/ 457 w 704"/>
                <a:gd name="T7" fmla="*/ 35 h 717"/>
                <a:gd name="T8" fmla="*/ 296 w 704"/>
                <a:gd name="T9" fmla="*/ 0 h 717"/>
                <a:gd name="T10" fmla="*/ 261 w 704"/>
                <a:gd name="T11" fmla="*/ 71 h 717"/>
                <a:gd name="T12" fmla="*/ 125 w 704"/>
                <a:gd name="T13" fmla="*/ 107 h 717"/>
                <a:gd name="T14" fmla="*/ 77 w 704"/>
                <a:gd name="T15" fmla="*/ 120 h 717"/>
                <a:gd name="T16" fmla="*/ 11 w 704"/>
                <a:gd name="T17" fmla="*/ 255 h 717"/>
                <a:gd name="T18" fmla="*/ 52 w 704"/>
                <a:gd name="T19" fmla="*/ 291 h 717"/>
                <a:gd name="T20" fmla="*/ 47 w 704"/>
                <a:gd name="T21" fmla="*/ 417 h 717"/>
                <a:gd name="T22" fmla="*/ 9 w 704"/>
                <a:gd name="T23" fmla="*/ 479 h 717"/>
                <a:gd name="T24" fmla="*/ 93 w 704"/>
                <a:gd name="T25" fmla="*/ 604 h 717"/>
                <a:gd name="T26" fmla="*/ 138 w 704"/>
                <a:gd name="T27" fmla="*/ 590 h 717"/>
                <a:gd name="T28" fmla="*/ 251 w 704"/>
                <a:gd name="T29" fmla="*/ 682 h 717"/>
                <a:gd name="T30" fmla="*/ 411 w 704"/>
                <a:gd name="T31" fmla="*/ 717 h 717"/>
                <a:gd name="T32" fmla="*/ 446 w 704"/>
                <a:gd name="T33" fmla="*/ 660 h 717"/>
                <a:gd name="T34" fmla="*/ 582 w 704"/>
                <a:gd name="T35" fmla="*/ 609 h 717"/>
                <a:gd name="T36" fmla="*/ 630 w 704"/>
                <a:gd name="T37" fmla="*/ 597 h 717"/>
                <a:gd name="T38" fmla="*/ 680 w 704"/>
                <a:gd name="T39" fmla="*/ 440 h 717"/>
                <a:gd name="T40" fmla="*/ 660 w 704"/>
                <a:gd name="T41" fmla="*/ 366 h 717"/>
                <a:gd name="T42" fmla="*/ 685 w 704"/>
                <a:gd name="T43" fmla="*/ 286 h 717"/>
                <a:gd name="T44" fmla="*/ 628 w 704"/>
                <a:gd name="T45" fmla="*/ 293 h 717"/>
                <a:gd name="T46" fmla="*/ 637 w 704"/>
                <a:gd name="T47" fmla="*/ 366 h 717"/>
                <a:gd name="T48" fmla="*/ 629 w 704"/>
                <a:gd name="T49" fmla="*/ 436 h 717"/>
                <a:gd name="T50" fmla="*/ 674 w 704"/>
                <a:gd name="T51" fmla="*/ 477 h 717"/>
                <a:gd name="T52" fmla="*/ 603 w 704"/>
                <a:gd name="T53" fmla="*/ 591 h 717"/>
                <a:gd name="T54" fmla="*/ 555 w 704"/>
                <a:gd name="T55" fmla="*/ 568 h 717"/>
                <a:gd name="T56" fmla="*/ 432 w 704"/>
                <a:gd name="T57" fmla="*/ 641 h 717"/>
                <a:gd name="T58" fmla="*/ 424 w 704"/>
                <a:gd name="T59" fmla="*/ 682 h 717"/>
                <a:gd name="T60" fmla="*/ 286 w 704"/>
                <a:gd name="T61" fmla="*/ 695 h 717"/>
                <a:gd name="T62" fmla="*/ 273 w 704"/>
                <a:gd name="T63" fmla="*/ 642 h 717"/>
                <a:gd name="T64" fmla="*/ 148 w 704"/>
                <a:gd name="T65" fmla="*/ 568 h 717"/>
                <a:gd name="T66" fmla="*/ 109 w 704"/>
                <a:gd name="T67" fmla="*/ 581 h 717"/>
                <a:gd name="T68" fmla="*/ 91 w 704"/>
                <a:gd name="T69" fmla="*/ 576 h 717"/>
                <a:gd name="T70" fmla="*/ 27 w 704"/>
                <a:gd name="T71" fmla="*/ 458 h 717"/>
                <a:gd name="T72" fmla="*/ 71 w 704"/>
                <a:gd name="T73" fmla="*/ 428 h 717"/>
                <a:gd name="T74" fmla="*/ 64 w 704"/>
                <a:gd name="T75" fmla="*/ 366 h 717"/>
                <a:gd name="T76" fmla="*/ 78 w 704"/>
                <a:gd name="T77" fmla="*/ 280 h 717"/>
                <a:gd name="T78" fmla="*/ 32 w 704"/>
                <a:gd name="T79" fmla="*/ 250 h 717"/>
                <a:gd name="T80" fmla="*/ 96 w 704"/>
                <a:gd name="T81" fmla="*/ 131 h 717"/>
                <a:gd name="T82" fmla="*/ 114 w 704"/>
                <a:gd name="T83" fmla="*/ 127 h 717"/>
                <a:gd name="T84" fmla="*/ 166 w 704"/>
                <a:gd name="T85" fmla="*/ 148 h 717"/>
                <a:gd name="T86" fmla="*/ 283 w 704"/>
                <a:gd name="T87" fmla="*/ 88 h 717"/>
                <a:gd name="T88" fmla="*/ 296 w 704"/>
                <a:gd name="T89" fmla="*/ 22 h 717"/>
                <a:gd name="T90" fmla="*/ 434 w 704"/>
                <a:gd name="T91" fmla="*/ 35 h 717"/>
                <a:gd name="T92" fmla="*/ 442 w 704"/>
                <a:gd name="T93" fmla="*/ 95 h 717"/>
                <a:gd name="T94" fmla="*/ 552 w 704"/>
                <a:gd name="T95" fmla="*/ 163 h 717"/>
                <a:gd name="T96" fmla="*/ 608 w 704"/>
                <a:gd name="T97" fmla="*/ 135 h 717"/>
                <a:gd name="T98" fmla="*/ 679 w 704"/>
                <a:gd name="T99" fmla="*/ 249 h 717"/>
                <a:gd name="T100" fmla="*/ 628 w 704"/>
                <a:gd name="T101" fmla="*/ 293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 h="717">
                  <a:moveTo>
                    <a:pt x="702" y="265"/>
                  </a:moveTo>
                  <a:cubicBezTo>
                    <a:pt x="704" y="256"/>
                    <a:pt x="703" y="246"/>
                    <a:pt x="698" y="238"/>
                  </a:cubicBezTo>
                  <a:cubicBezTo>
                    <a:pt x="635" y="129"/>
                    <a:pt x="635" y="129"/>
                    <a:pt x="635" y="129"/>
                  </a:cubicBezTo>
                  <a:cubicBezTo>
                    <a:pt x="631" y="121"/>
                    <a:pt x="623" y="116"/>
                    <a:pt x="614" y="113"/>
                  </a:cubicBezTo>
                  <a:cubicBezTo>
                    <a:pt x="605" y="111"/>
                    <a:pt x="596" y="112"/>
                    <a:pt x="588" y="117"/>
                  </a:cubicBezTo>
                  <a:cubicBezTo>
                    <a:pt x="555" y="135"/>
                    <a:pt x="555" y="135"/>
                    <a:pt x="555" y="135"/>
                  </a:cubicBezTo>
                  <a:cubicBezTo>
                    <a:pt x="526" y="110"/>
                    <a:pt x="493" y="90"/>
                    <a:pt x="457" y="76"/>
                  </a:cubicBezTo>
                  <a:cubicBezTo>
                    <a:pt x="457" y="35"/>
                    <a:pt x="457" y="35"/>
                    <a:pt x="457" y="35"/>
                  </a:cubicBezTo>
                  <a:cubicBezTo>
                    <a:pt x="457" y="16"/>
                    <a:pt x="441" y="0"/>
                    <a:pt x="422" y="0"/>
                  </a:cubicBezTo>
                  <a:cubicBezTo>
                    <a:pt x="296" y="0"/>
                    <a:pt x="296" y="0"/>
                    <a:pt x="296" y="0"/>
                  </a:cubicBezTo>
                  <a:cubicBezTo>
                    <a:pt x="277" y="0"/>
                    <a:pt x="261" y="16"/>
                    <a:pt x="261" y="35"/>
                  </a:cubicBezTo>
                  <a:cubicBezTo>
                    <a:pt x="261" y="71"/>
                    <a:pt x="261" y="71"/>
                    <a:pt x="261" y="71"/>
                  </a:cubicBezTo>
                  <a:cubicBezTo>
                    <a:pt x="223" y="83"/>
                    <a:pt x="188" y="101"/>
                    <a:pt x="157" y="126"/>
                  </a:cubicBezTo>
                  <a:cubicBezTo>
                    <a:pt x="125" y="107"/>
                    <a:pt x="125" y="107"/>
                    <a:pt x="125" y="107"/>
                  </a:cubicBezTo>
                  <a:cubicBezTo>
                    <a:pt x="117" y="103"/>
                    <a:pt x="107" y="102"/>
                    <a:pt x="98" y="104"/>
                  </a:cubicBezTo>
                  <a:cubicBezTo>
                    <a:pt x="89" y="106"/>
                    <a:pt x="82" y="112"/>
                    <a:pt x="77" y="120"/>
                  </a:cubicBezTo>
                  <a:cubicBezTo>
                    <a:pt x="14" y="229"/>
                    <a:pt x="14" y="229"/>
                    <a:pt x="14" y="229"/>
                  </a:cubicBezTo>
                  <a:cubicBezTo>
                    <a:pt x="10" y="237"/>
                    <a:pt x="9" y="246"/>
                    <a:pt x="11" y="255"/>
                  </a:cubicBezTo>
                  <a:cubicBezTo>
                    <a:pt x="13" y="265"/>
                    <a:pt x="19" y="272"/>
                    <a:pt x="27" y="277"/>
                  </a:cubicBezTo>
                  <a:cubicBezTo>
                    <a:pt x="52" y="291"/>
                    <a:pt x="52" y="291"/>
                    <a:pt x="52" y="291"/>
                  </a:cubicBezTo>
                  <a:cubicBezTo>
                    <a:pt x="45" y="316"/>
                    <a:pt x="42" y="341"/>
                    <a:pt x="42" y="366"/>
                  </a:cubicBezTo>
                  <a:cubicBezTo>
                    <a:pt x="42" y="383"/>
                    <a:pt x="44" y="400"/>
                    <a:pt x="47" y="417"/>
                  </a:cubicBezTo>
                  <a:cubicBezTo>
                    <a:pt x="22" y="431"/>
                    <a:pt x="22" y="431"/>
                    <a:pt x="22" y="431"/>
                  </a:cubicBezTo>
                  <a:cubicBezTo>
                    <a:pt x="5" y="441"/>
                    <a:pt x="0" y="462"/>
                    <a:pt x="9" y="479"/>
                  </a:cubicBezTo>
                  <a:cubicBezTo>
                    <a:pt x="72" y="587"/>
                    <a:pt x="72" y="587"/>
                    <a:pt x="72" y="587"/>
                  </a:cubicBezTo>
                  <a:cubicBezTo>
                    <a:pt x="77" y="596"/>
                    <a:pt x="84" y="601"/>
                    <a:pt x="93" y="604"/>
                  </a:cubicBezTo>
                  <a:cubicBezTo>
                    <a:pt x="102" y="606"/>
                    <a:pt x="112" y="605"/>
                    <a:pt x="120" y="600"/>
                  </a:cubicBezTo>
                  <a:cubicBezTo>
                    <a:pt x="138" y="590"/>
                    <a:pt x="138" y="590"/>
                    <a:pt x="138" y="590"/>
                  </a:cubicBezTo>
                  <a:cubicBezTo>
                    <a:pt x="170" y="620"/>
                    <a:pt x="209" y="644"/>
                    <a:pt x="251" y="658"/>
                  </a:cubicBezTo>
                  <a:cubicBezTo>
                    <a:pt x="251" y="682"/>
                    <a:pt x="251" y="682"/>
                    <a:pt x="251" y="682"/>
                  </a:cubicBezTo>
                  <a:cubicBezTo>
                    <a:pt x="251" y="701"/>
                    <a:pt x="266" y="717"/>
                    <a:pt x="286" y="717"/>
                  </a:cubicBezTo>
                  <a:cubicBezTo>
                    <a:pt x="411" y="717"/>
                    <a:pt x="411" y="717"/>
                    <a:pt x="411" y="717"/>
                  </a:cubicBezTo>
                  <a:cubicBezTo>
                    <a:pt x="430" y="717"/>
                    <a:pt x="446" y="701"/>
                    <a:pt x="446" y="682"/>
                  </a:cubicBezTo>
                  <a:cubicBezTo>
                    <a:pt x="446" y="660"/>
                    <a:pt x="446" y="660"/>
                    <a:pt x="446" y="660"/>
                  </a:cubicBezTo>
                  <a:cubicBezTo>
                    <a:pt x="487" y="647"/>
                    <a:pt x="526" y="624"/>
                    <a:pt x="558" y="595"/>
                  </a:cubicBezTo>
                  <a:cubicBezTo>
                    <a:pt x="582" y="609"/>
                    <a:pt x="582" y="609"/>
                    <a:pt x="582" y="609"/>
                  </a:cubicBezTo>
                  <a:cubicBezTo>
                    <a:pt x="591" y="614"/>
                    <a:pt x="600" y="615"/>
                    <a:pt x="609" y="613"/>
                  </a:cubicBezTo>
                  <a:cubicBezTo>
                    <a:pt x="618" y="610"/>
                    <a:pt x="626" y="605"/>
                    <a:pt x="630" y="597"/>
                  </a:cubicBezTo>
                  <a:cubicBezTo>
                    <a:pt x="693" y="488"/>
                    <a:pt x="693" y="488"/>
                    <a:pt x="693" y="488"/>
                  </a:cubicBezTo>
                  <a:cubicBezTo>
                    <a:pt x="703" y="471"/>
                    <a:pt x="697" y="450"/>
                    <a:pt x="680" y="440"/>
                  </a:cubicBezTo>
                  <a:cubicBezTo>
                    <a:pt x="654" y="425"/>
                    <a:pt x="654" y="425"/>
                    <a:pt x="654" y="425"/>
                  </a:cubicBezTo>
                  <a:cubicBezTo>
                    <a:pt x="658" y="405"/>
                    <a:pt x="660" y="386"/>
                    <a:pt x="660" y="366"/>
                  </a:cubicBezTo>
                  <a:cubicBezTo>
                    <a:pt x="660" y="346"/>
                    <a:pt x="657" y="325"/>
                    <a:pt x="653" y="304"/>
                  </a:cubicBezTo>
                  <a:cubicBezTo>
                    <a:pt x="685" y="286"/>
                    <a:pt x="685" y="286"/>
                    <a:pt x="685" y="286"/>
                  </a:cubicBezTo>
                  <a:cubicBezTo>
                    <a:pt x="694" y="281"/>
                    <a:pt x="699" y="274"/>
                    <a:pt x="702" y="265"/>
                  </a:cubicBezTo>
                  <a:close/>
                  <a:moveTo>
                    <a:pt x="628" y="293"/>
                  </a:moveTo>
                  <a:cubicBezTo>
                    <a:pt x="630" y="301"/>
                    <a:pt x="630" y="301"/>
                    <a:pt x="630" y="301"/>
                  </a:cubicBezTo>
                  <a:cubicBezTo>
                    <a:pt x="635" y="323"/>
                    <a:pt x="637" y="345"/>
                    <a:pt x="637" y="366"/>
                  </a:cubicBezTo>
                  <a:cubicBezTo>
                    <a:pt x="637" y="387"/>
                    <a:pt x="635" y="407"/>
                    <a:pt x="631" y="428"/>
                  </a:cubicBezTo>
                  <a:cubicBezTo>
                    <a:pt x="629" y="436"/>
                    <a:pt x="629" y="436"/>
                    <a:pt x="629" y="436"/>
                  </a:cubicBezTo>
                  <a:cubicBezTo>
                    <a:pt x="669" y="459"/>
                    <a:pt x="669" y="459"/>
                    <a:pt x="669" y="459"/>
                  </a:cubicBezTo>
                  <a:cubicBezTo>
                    <a:pt x="675" y="463"/>
                    <a:pt x="677" y="471"/>
                    <a:pt x="674" y="477"/>
                  </a:cubicBezTo>
                  <a:cubicBezTo>
                    <a:pt x="611" y="585"/>
                    <a:pt x="611" y="585"/>
                    <a:pt x="611" y="585"/>
                  </a:cubicBezTo>
                  <a:cubicBezTo>
                    <a:pt x="609" y="588"/>
                    <a:pt x="607" y="591"/>
                    <a:pt x="603" y="591"/>
                  </a:cubicBezTo>
                  <a:cubicBezTo>
                    <a:pt x="600" y="592"/>
                    <a:pt x="596" y="592"/>
                    <a:pt x="594" y="590"/>
                  </a:cubicBezTo>
                  <a:cubicBezTo>
                    <a:pt x="555" y="568"/>
                    <a:pt x="555" y="568"/>
                    <a:pt x="555" y="568"/>
                  </a:cubicBezTo>
                  <a:cubicBezTo>
                    <a:pt x="549" y="573"/>
                    <a:pt x="549" y="573"/>
                    <a:pt x="549" y="573"/>
                  </a:cubicBezTo>
                  <a:cubicBezTo>
                    <a:pt x="516" y="605"/>
                    <a:pt x="475" y="628"/>
                    <a:pt x="432" y="641"/>
                  </a:cubicBezTo>
                  <a:cubicBezTo>
                    <a:pt x="424" y="643"/>
                    <a:pt x="424" y="643"/>
                    <a:pt x="424" y="643"/>
                  </a:cubicBezTo>
                  <a:cubicBezTo>
                    <a:pt x="424" y="682"/>
                    <a:pt x="424" y="682"/>
                    <a:pt x="424" y="682"/>
                  </a:cubicBezTo>
                  <a:cubicBezTo>
                    <a:pt x="424" y="689"/>
                    <a:pt x="418" y="695"/>
                    <a:pt x="411" y="695"/>
                  </a:cubicBezTo>
                  <a:cubicBezTo>
                    <a:pt x="286" y="695"/>
                    <a:pt x="286" y="695"/>
                    <a:pt x="286" y="695"/>
                  </a:cubicBezTo>
                  <a:cubicBezTo>
                    <a:pt x="279" y="695"/>
                    <a:pt x="273" y="689"/>
                    <a:pt x="273" y="682"/>
                  </a:cubicBezTo>
                  <a:cubicBezTo>
                    <a:pt x="273" y="642"/>
                    <a:pt x="273" y="642"/>
                    <a:pt x="273" y="642"/>
                  </a:cubicBezTo>
                  <a:cubicBezTo>
                    <a:pt x="265" y="640"/>
                    <a:pt x="265" y="640"/>
                    <a:pt x="265" y="640"/>
                  </a:cubicBezTo>
                  <a:cubicBezTo>
                    <a:pt x="221" y="626"/>
                    <a:pt x="180" y="601"/>
                    <a:pt x="148" y="568"/>
                  </a:cubicBezTo>
                  <a:cubicBezTo>
                    <a:pt x="142" y="562"/>
                    <a:pt x="142" y="562"/>
                    <a:pt x="142" y="562"/>
                  </a:cubicBezTo>
                  <a:cubicBezTo>
                    <a:pt x="109" y="581"/>
                    <a:pt x="109" y="581"/>
                    <a:pt x="109" y="581"/>
                  </a:cubicBezTo>
                  <a:cubicBezTo>
                    <a:pt x="106" y="583"/>
                    <a:pt x="102" y="583"/>
                    <a:pt x="99" y="582"/>
                  </a:cubicBezTo>
                  <a:cubicBezTo>
                    <a:pt x="96" y="581"/>
                    <a:pt x="93" y="579"/>
                    <a:pt x="91" y="576"/>
                  </a:cubicBezTo>
                  <a:cubicBezTo>
                    <a:pt x="28" y="468"/>
                    <a:pt x="28" y="468"/>
                    <a:pt x="28" y="468"/>
                  </a:cubicBezTo>
                  <a:cubicBezTo>
                    <a:pt x="27" y="465"/>
                    <a:pt x="26" y="461"/>
                    <a:pt x="27" y="458"/>
                  </a:cubicBezTo>
                  <a:cubicBezTo>
                    <a:pt x="28" y="455"/>
                    <a:pt x="30" y="452"/>
                    <a:pt x="33" y="450"/>
                  </a:cubicBezTo>
                  <a:cubicBezTo>
                    <a:pt x="71" y="428"/>
                    <a:pt x="71" y="428"/>
                    <a:pt x="71" y="428"/>
                  </a:cubicBezTo>
                  <a:cubicBezTo>
                    <a:pt x="70" y="421"/>
                    <a:pt x="70" y="421"/>
                    <a:pt x="70" y="421"/>
                  </a:cubicBezTo>
                  <a:cubicBezTo>
                    <a:pt x="66" y="402"/>
                    <a:pt x="64" y="384"/>
                    <a:pt x="64" y="366"/>
                  </a:cubicBezTo>
                  <a:cubicBezTo>
                    <a:pt x="64" y="341"/>
                    <a:pt x="68" y="314"/>
                    <a:pt x="75" y="289"/>
                  </a:cubicBezTo>
                  <a:cubicBezTo>
                    <a:pt x="78" y="280"/>
                    <a:pt x="78" y="280"/>
                    <a:pt x="78" y="280"/>
                  </a:cubicBezTo>
                  <a:cubicBezTo>
                    <a:pt x="38" y="257"/>
                    <a:pt x="38" y="257"/>
                    <a:pt x="38" y="257"/>
                  </a:cubicBezTo>
                  <a:cubicBezTo>
                    <a:pt x="35" y="256"/>
                    <a:pt x="33" y="253"/>
                    <a:pt x="32" y="250"/>
                  </a:cubicBezTo>
                  <a:cubicBezTo>
                    <a:pt x="32" y="246"/>
                    <a:pt x="32" y="243"/>
                    <a:pt x="34" y="240"/>
                  </a:cubicBezTo>
                  <a:cubicBezTo>
                    <a:pt x="96" y="131"/>
                    <a:pt x="96" y="131"/>
                    <a:pt x="96" y="131"/>
                  </a:cubicBezTo>
                  <a:cubicBezTo>
                    <a:pt x="98" y="128"/>
                    <a:pt x="101" y="126"/>
                    <a:pt x="104" y="125"/>
                  </a:cubicBezTo>
                  <a:cubicBezTo>
                    <a:pt x="107" y="125"/>
                    <a:pt x="111" y="125"/>
                    <a:pt x="114" y="127"/>
                  </a:cubicBezTo>
                  <a:cubicBezTo>
                    <a:pt x="160" y="153"/>
                    <a:pt x="160" y="153"/>
                    <a:pt x="160" y="153"/>
                  </a:cubicBezTo>
                  <a:cubicBezTo>
                    <a:pt x="166" y="148"/>
                    <a:pt x="166" y="148"/>
                    <a:pt x="166" y="148"/>
                  </a:cubicBezTo>
                  <a:cubicBezTo>
                    <a:pt x="198" y="121"/>
                    <a:pt x="235" y="101"/>
                    <a:pt x="275" y="90"/>
                  </a:cubicBezTo>
                  <a:cubicBezTo>
                    <a:pt x="283" y="88"/>
                    <a:pt x="283" y="88"/>
                    <a:pt x="283" y="88"/>
                  </a:cubicBezTo>
                  <a:cubicBezTo>
                    <a:pt x="283" y="35"/>
                    <a:pt x="283" y="35"/>
                    <a:pt x="283" y="35"/>
                  </a:cubicBezTo>
                  <a:cubicBezTo>
                    <a:pt x="283" y="28"/>
                    <a:pt x="289" y="22"/>
                    <a:pt x="296" y="22"/>
                  </a:cubicBezTo>
                  <a:cubicBezTo>
                    <a:pt x="422" y="22"/>
                    <a:pt x="422" y="22"/>
                    <a:pt x="422" y="22"/>
                  </a:cubicBezTo>
                  <a:cubicBezTo>
                    <a:pt x="429" y="22"/>
                    <a:pt x="434" y="28"/>
                    <a:pt x="434" y="35"/>
                  </a:cubicBezTo>
                  <a:cubicBezTo>
                    <a:pt x="434" y="92"/>
                    <a:pt x="434" y="92"/>
                    <a:pt x="434" y="92"/>
                  </a:cubicBezTo>
                  <a:cubicBezTo>
                    <a:pt x="442" y="95"/>
                    <a:pt x="442" y="95"/>
                    <a:pt x="442" y="95"/>
                  </a:cubicBezTo>
                  <a:cubicBezTo>
                    <a:pt x="481" y="108"/>
                    <a:pt x="516" y="129"/>
                    <a:pt x="546" y="157"/>
                  </a:cubicBezTo>
                  <a:cubicBezTo>
                    <a:pt x="552" y="163"/>
                    <a:pt x="552" y="163"/>
                    <a:pt x="552" y="163"/>
                  </a:cubicBezTo>
                  <a:cubicBezTo>
                    <a:pt x="599" y="136"/>
                    <a:pt x="599" y="136"/>
                    <a:pt x="599" y="136"/>
                  </a:cubicBezTo>
                  <a:cubicBezTo>
                    <a:pt x="602" y="134"/>
                    <a:pt x="605" y="134"/>
                    <a:pt x="608" y="135"/>
                  </a:cubicBezTo>
                  <a:cubicBezTo>
                    <a:pt x="612" y="135"/>
                    <a:pt x="615" y="138"/>
                    <a:pt x="616" y="141"/>
                  </a:cubicBezTo>
                  <a:cubicBezTo>
                    <a:pt x="679" y="249"/>
                    <a:pt x="679" y="249"/>
                    <a:pt x="679" y="249"/>
                  </a:cubicBezTo>
                  <a:cubicBezTo>
                    <a:pt x="683" y="255"/>
                    <a:pt x="680" y="263"/>
                    <a:pt x="674" y="267"/>
                  </a:cubicBezTo>
                  <a:lnTo>
                    <a:pt x="628"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C89CC2AB-C2DD-48C0-91D0-E48A43A74C80}"/>
                </a:ext>
              </a:extLst>
            </p:cNvPr>
            <p:cNvSpPr>
              <a:spLocks noEditPoints="1"/>
            </p:cNvSpPr>
            <p:nvPr/>
          </p:nvSpPr>
          <p:spPr bwMode="auto">
            <a:xfrm>
              <a:off x="1012825" y="4892676"/>
              <a:ext cx="550863" cy="552450"/>
            </a:xfrm>
            <a:custGeom>
              <a:avLst/>
              <a:gdLst>
                <a:gd name="T0" fmla="*/ 211 w 422"/>
                <a:gd name="T1" fmla="*/ 0 h 423"/>
                <a:gd name="T2" fmla="*/ 0 w 422"/>
                <a:gd name="T3" fmla="*/ 211 h 423"/>
                <a:gd name="T4" fmla="*/ 211 w 422"/>
                <a:gd name="T5" fmla="*/ 423 h 423"/>
                <a:gd name="T6" fmla="*/ 422 w 422"/>
                <a:gd name="T7" fmla="*/ 211 h 423"/>
                <a:gd name="T8" fmla="*/ 211 w 422"/>
                <a:gd name="T9" fmla="*/ 0 h 423"/>
                <a:gd name="T10" fmla="*/ 211 w 422"/>
                <a:gd name="T11" fmla="*/ 400 h 423"/>
                <a:gd name="T12" fmla="*/ 22 w 422"/>
                <a:gd name="T13" fmla="*/ 211 h 423"/>
                <a:gd name="T14" fmla="*/ 211 w 422"/>
                <a:gd name="T15" fmla="*/ 22 h 423"/>
                <a:gd name="T16" fmla="*/ 400 w 422"/>
                <a:gd name="T17" fmla="*/ 211 h 423"/>
                <a:gd name="T18" fmla="*/ 211 w 422"/>
                <a:gd name="T19" fmla="*/ 40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423">
                  <a:moveTo>
                    <a:pt x="211" y="0"/>
                  </a:moveTo>
                  <a:cubicBezTo>
                    <a:pt x="94" y="0"/>
                    <a:pt x="0" y="95"/>
                    <a:pt x="0" y="211"/>
                  </a:cubicBezTo>
                  <a:cubicBezTo>
                    <a:pt x="0" y="328"/>
                    <a:pt x="94" y="423"/>
                    <a:pt x="211" y="423"/>
                  </a:cubicBezTo>
                  <a:cubicBezTo>
                    <a:pt x="327" y="423"/>
                    <a:pt x="422" y="328"/>
                    <a:pt x="422" y="211"/>
                  </a:cubicBezTo>
                  <a:cubicBezTo>
                    <a:pt x="422" y="95"/>
                    <a:pt x="327" y="0"/>
                    <a:pt x="211" y="0"/>
                  </a:cubicBezTo>
                  <a:close/>
                  <a:moveTo>
                    <a:pt x="211" y="400"/>
                  </a:moveTo>
                  <a:cubicBezTo>
                    <a:pt x="107" y="400"/>
                    <a:pt x="22" y="316"/>
                    <a:pt x="22" y="211"/>
                  </a:cubicBezTo>
                  <a:cubicBezTo>
                    <a:pt x="22" y="107"/>
                    <a:pt x="107" y="22"/>
                    <a:pt x="211" y="22"/>
                  </a:cubicBezTo>
                  <a:cubicBezTo>
                    <a:pt x="315" y="22"/>
                    <a:pt x="400" y="107"/>
                    <a:pt x="400" y="211"/>
                  </a:cubicBezTo>
                  <a:cubicBezTo>
                    <a:pt x="400" y="316"/>
                    <a:pt x="315" y="400"/>
                    <a:pt x="211"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ADCE6A3D-E405-4113-AEB8-0B237DBA45CC}"/>
                </a:ext>
              </a:extLst>
            </p:cNvPr>
            <p:cNvSpPr>
              <a:spLocks/>
            </p:cNvSpPr>
            <p:nvPr/>
          </p:nvSpPr>
          <p:spPr bwMode="auto">
            <a:xfrm>
              <a:off x="960438" y="5254626"/>
              <a:ext cx="79375" cy="120650"/>
            </a:xfrm>
            <a:custGeom>
              <a:avLst/>
              <a:gdLst>
                <a:gd name="T0" fmla="*/ 23 w 61"/>
                <a:gd name="T1" fmla="*/ 8 h 92"/>
                <a:gd name="T2" fmla="*/ 23 w 61"/>
                <a:gd name="T3" fmla="*/ 8 h 92"/>
                <a:gd name="T4" fmla="*/ 12 w 61"/>
                <a:gd name="T5" fmla="*/ 0 h 92"/>
                <a:gd name="T6" fmla="*/ 9 w 61"/>
                <a:gd name="T7" fmla="*/ 1 h 92"/>
                <a:gd name="T8" fmla="*/ 2 w 61"/>
                <a:gd name="T9" fmla="*/ 15 h 92"/>
                <a:gd name="T10" fmla="*/ 39 w 61"/>
                <a:gd name="T11" fmla="*/ 88 h 92"/>
                <a:gd name="T12" fmla="*/ 48 w 61"/>
                <a:gd name="T13" fmla="*/ 92 h 92"/>
                <a:gd name="T14" fmla="*/ 55 w 61"/>
                <a:gd name="T15" fmla="*/ 90 h 92"/>
                <a:gd name="T16" fmla="*/ 57 w 61"/>
                <a:gd name="T17" fmla="*/ 75 h 92"/>
                <a:gd name="T18" fmla="*/ 23 w 61"/>
                <a:gd name="T19"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92">
                  <a:moveTo>
                    <a:pt x="23" y="8"/>
                  </a:moveTo>
                  <a:cubicBezTo>
                    <a:pt x="23" y="8"/>
                    <a:pt x="23" y="8"/>
                    <a:pt x="23" y="8"/>
                  </a:cubicBezTo>
                  <a:cubicBezTo>
                    <a:pt x="22" y="3"/>
                    <a:pt x="17" y="0"/>
                    <a:pt x="12" y="0"/>
                  </a:cubicBezTo>
                  <a:cubicBezTo>
                    <a:pt x="11" y="0"/>
                    <a:pt x="10" y="0"/>
                    <a:pt x="9" y="1"/>
                  </a:cubicBezTo>
                  <a:cubicBezTo>
                    <a:pt x="3" y="3"/>
                    <a:pt x="0" y="9"/>
                    <a:pt x="2" y="15"/>
                  </a:cubicBezTo>
                  <a:cubicBezTo>
                    <a:pt x="10" y="41"/>
                    <a:pt x="23" y="65"/>
                    <a:pt x="39" y="88"/>
                  </a:cubicBezTo>
                  <a:cubicBezTo>
                    <a:pt x="41" y="91"/>
                    <a:pt x="45" y="92"/>
                    <a:pt x="48" y="92"/>
                  </a:cubicBezTo>
                  <a:cubicBezTo>
                    <a:pt x="51" y="92"/>
                    <a:pt x="53" y="91"/>
                    <a:pt x="55" y="90"/>
                  </a:cubicBezTo>
                  <a:cubicBezTo>
                    <a:pt x="60" y="86"/>
                    <a:pt x="61" y="79"/>
                    <a:pt x="57" y="75"/>
                  </a:cubicBezTo>
                  <a:cubicBezTo>
                    <a:pt x="42" y="54"/>
                    <a:pt x="31" y="32"/>
                    <a:pt x="2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8CDD5F68-746E-4831-8067-4CF29B393619}"/>
                </a:ext>
              </a:extLst>
            </p:cNvPr>
            <p:cNvSpPr>
              <a:spLocks/>
            </p:cNvSpPr>
            <p:nvPr/>
          </p:nvSpPr>
          <p:spPr bwMode="auto">
            <a:xfrm>
              <a:off x="1465263" y="4887913"/>
              <a:ext cx="57150" cy="50800"/>
            </a:xfrm>
            <a:custGeom>
              <a:avLst/>
              <a:gdLst>
                <a:gd name="T0" fmla="*/ 5 w 43"/>
                <a:gd name="T1" fmla="*/ 20 h 39"/>
                <a:gd name="T2" fmla="*/ 24 w 43"/>
                <a:gd name="T3" fmla="*/ 36 h 39"/>
                <a:gd name="T4" fmla="*/ 31 w 43"/>
                <a:gd name="T5" fmla="*/ 39 h 39"/>
                <a:gd name="T6" fmla="*/ 40 w 43"/>
                <a:gd name="T7" fmla="*/ 35 h 39"/>
                <a:gd name="T8" fmla="*/ 43 w 43"/>
                <a:gd name="T9" fmla="*/ 27 h 39"/>
                <a:gd name="T10" fmla="*/ 39 w 43"/>
                <a:gd name="T11" fmla="*/ 19 h 39"/>
                <a:gd name="T12" fmla="*/ 18 w 43"/>
                <a:gd name="T13" fmla="*/ 2 h 39"/>
                <a:gd name="T14" fmla="*/ 9 w 43"/>
                <a:gd name="T15" fmla="*/ 0 h 39"/>
                <a:gd name="T16" fmla="*/ 2 w 43"/>
                <a:gd name="T17" fmla="*/ 5 h 39"/>
                <a:gd name="T18" fmla="*/ 0 w 43"/>
                <a:gd name="T19" fmla="*/ 13 h 39"/>
                <a:gd name="T20" fmla="*/ 5 w 43"/>
                <a:gd name="T2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9">
                  <a:moveTo>
                    <a:pt x="5" y="20"/>
                  </a:moveTo>
                  <a:cubicBezTo>
                    <a:pt x="11" y="25"/>
                    <a:pt x="18" y="30"/>
                    <a:pt x="24" y="36"/>
                  </a:cubicBezTo>
                  <a:cubicBezTo>
                    <a:pt x="26" y="38"/>
                    <a:pt x="29" y="39"/>
                    <a:pt x="31" y="39"/>
                  </a:cubicBezTo>
                  <a:cubicBezTo>
                    <a:pt x="35" y="39"/>
                    <a:pt x="38" y="37"/>
                    <a:pt x="40" y="35"/>
                  </a:cubicBezTo>
                  <a:cubicBezTo>
                    <a:pt x="42" y="33"/>
                    <a:pt x="43" y="30"/>
                    <a:pt x="43" y="27"/>
                  </a:cubicBezTo>
                  <a:cubicBezTo>
                    <a:pt x="42" y="24"/>
                    <a:pt x="41" y="21"/>
                    <a:pt x="39" y="19"/>
                  </a:cubicBezTo>
                  <a:cubicBezTo>
                    <a:pt x="32" y="13"/>
                    <a:pt x="25" y="8"/>
                    <a:pt x="18" y="2"/>
                  </a:cubicBezTo>
                  <a:cubicBezTo>
                    <a:pt x="15" y="0"/>
                    <a:pt x="12" y="0"/>
                    <a:pt x="9" y="0"/>
                  </a:cubicBezTo>
                  <a:cubicBezTo>
                    <a:pt x="6" y="1"/>
                    <a:pt x="4" y="2"/>
                    <a:pt x="2" y="5"/>
                  </a:cubicBezTo>
                  <a:cubicBezTo>
                    <a:pt x="0" y="7"/>
                    <a:pt x="0" y="10"/>
                    <a:pt x="0" y="13"/>
                  </a:cubicBezTo>
                  <a:cubicBezTo>
                    <a:pt x="1" y="16"/>
                    <a:pt x="2" y="18"/>
                    <a:pt x="5"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C82A8AEF-D8C6-4754-880A-C9ADA5AEC3C9}"/>
                </a:ext>
              </a:extLst>
            </p:cNvPr>
            <p:cNvSpPr>
              <a:spLocks/>
            </p:cNvSpPr>
            <p:nvPr/>
          </p:nvSpPr>
          <p:spPr bwMode="auto">
            <a:xfrm>
              <a:off x="1536700" y="4959351"/>
              <a:ext cx="79375" cy="122238"/>
            </a:xfrm>
            <a:custGeom>
              <a:avLst/>
              <a:gdLst>
                <a:gd name="T0" fmla="*/ 22 w 61"/>
                <a:gd name="T1" fmla="*/ 6 h 94"/>
                <a:gd name="T2" fmla="*/ 22 w 61"/>
                <a:gd name="T3" fmla="*/ 6 h 94"/>
                <a:gd name="T4" fmla="*/ 6 w 61"/>
                <a:gd name="T5" fmla="*/ 4 h 94"/>
                <a:gd name="T6" fmla="*/ 4 w 61"/>
                <a:gd name="T7" fmla="*/ 19 h 94"/>
                <a:gd name="T8" fmla="*/ 38 w 61"/>
                <a:gd name="T9" fmla="*/ 86 h 94"/>
                <a:gd name="T10" fmla="*/ 48 w 61"/>
                <a:gd name="T11" fmla="*/ 94 h 94"/>
                <a:gd name="T12" fmla="*/ 52 w 61"/>
                <a:gd name="T13" fmla="*/ 93 h 94"/>
                <a:gd name="T14" fmla="*/ 59 w 61"/>
                <a:gd name="T15" fmla="*/ 79 h 94"/>
                <a:gd name="T16" fmla="*/ 22 w 61"/>
                <a:gd name="T1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94">
                  <a:moveTo>
                    <a:pt x="22" y="6"/>
                  </a:moveTo>
                  <a:cubicBezTo>
                    <a:pt x="22" y="6"/>
                    <a:pt x="22" y="6"/>
                    <a:pt x="22" y="6"/>
                  </a:cubicBezTo>
                  <a:cubicBezTo>
                    <a:pt x="18" y="1"/>
                    <a:pt x="11" y="0"/>
                    <a:pt x="6" y="4"/>
                  </a:cubicBezTo>
                  <a:cubicBezTo>
                    <a:pt x="1" y="7"/>
                    <a:pt x="0" y="14"/>
                    <a:pt x="4" y="19"/>
                  </a:cubicBezTo>
                  <a:cubicBezTo>
                    <a:pt x="19" y="40"/>
                    <a:pt x="30" y="62"/>
                    <a:pt x="38" y="86"/>
                  </a:cubicBezTo>
                  <a:cubicBezTo>
                    <a:pt x="39" y="90"/>
                    <a:pt x="44" y="94"/>
                    <a:pt x="48" y="94"/>
                  </a:cubicBezTo>
                  <a:cubicBezTo>
                    <a:pt x="50" y="94"/>
                    <a:pt x="51" y="93"/>
                    <a:pt x="52" y="93"/>
                  </a:cubicBezTo>
                  <a:cubicBezTo>
                    <a:pt x="58" y="91"/>
                    <a:pt x="61" y="85"/>
                    <a:pt x="59" y="79"/>
                  </a:cubicBezTo>
                  <a:cubicBezTo>
                    <a:pt x="50" y="53"/>
                    <a:pt x="38" y="28"/>
                    <a:pt x="2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AA875AA8-B358-401C-ACFE-C444006B4F22}"/>
                </a:ext>
              </a:extLst>
            </p:cNvPr>
            <p:cNvSpPr>
              <a:spLocks/>
            </p:cNvSpPr>
            <p:nvPr/>
          </p:nvSpPr>
          <p:spPr bwMode="auto">
            <a:xfrm>
              <a:off x="1062038" y="5403851"/>
              <a:ext cx="57150" cy="50800"/>
            </a:xfrm>
            <a:custGeom>
              <a:avLst/>
              <a:gdLst>
                <a:gd name="T0" fmla="*/ 39 w 44"/>
                <a:gd name="T1" fmla="*/ 18 h 38"/>
                <a:gd name="T2" fmla="*/ 19 w 44"/>
                <a:gd name="T3" fmla="*/ 3 h 38"/>
                <a:gd name="T4" fmla="*/ 11 w 44"/>
                <a:gd name="T5" fmla="*/ 1 h 38"/>
                <a:gd name="T6" fmla="*/ 3 w 44"/>
                <a:gd name="T7" fmla="*/ 4 h 38"/>
                <a:gd name="T8" fmla="*/ 1 w 44"/>
                <a:gd name="T9" fmla="*/ 13 h 38"/>
                <a:gd name="T10" fmla="*/ 5 w 44"/>
                <a:gd name="T11" fmla="*/ 20 h 38"/>
                <a:gd name="T12" fmla="*/ 27 w 44"/>
                <a:gd name="T13" fmla="*/ 37 h 38"/>
                <a:gd name="T14" fmla="*/ 33 w 44"/>
                <a:gd name="T15" fmla="*/ 38 h 38"/>
                <a:gd name="T16" fmla="*/ 35 w 44"/>
                <a:gd name="T17" fmla="*/ 38 h 38"/>
                <a:gd name="T18" fmla="*/ 42 w 44"/>
                <a:gd name="T19" fmla="*/ 34 h 38"/>
                <a:gd name="T20" fmla="*/ 43 w 44"/>
                <a:gd name="T21" fmla="*/ 24 h 38"/>
                <a:gd name="T22" fmla="*/ 39 w 44"/>
                <a:gd name="T2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38">
                  <a:moveTo>
                    <a:pt x="39" y="18"/>
                  </a:moveTo>
                  <a:cubicBezTo>
                    <a:pt x="32" y="13"/>
                    <a:pt x="25" y="8"/>
                    <a:pt x="19" y="3"/>
                  </a:cubicBezTo>
                  <a:cubicBezTo>
                    <a:pt x="17" y="1"/>
                    <a:pt x="14" y="0"/>
                    <a:pt x="11" y="1"/>
                  </a:cubicBezTo>
                  <a:cubicBezTo>
                    <a:pt x="8" y="1"/>
                    <a:pt x="5" y="2"/>
                    <a:pt x="3" y="4"/>
                  </a:cubicBezTo>
                  <a:cubicBezTo>
                    <a:pt x="1" y="7"/>
                    <a:pt x="0" y="10"/>
                    <a:pt x="1" y="13"/>
                  </a:cubicBezTo>
                  <a:cubicBezTo>
                    <a:pt x="1" y="16"/>
                    <a:pt x="2" y="18"/>
                    <a:pt x="5" y="20"/>
                  </a:cubicBezTo>
                  <a:cubicBezTo>
                    <a:pt x="12" y="26"/>
                    <a:pt x="19" y="31"/>
                    <a:pt x="27" y="37"/>
                  </a:cubicBezTo>
                  <a:cubicBezTo>
                    <a:pt x="28" y="38"/>
                    <a:pt x="31" y="38"/>
                    <a:pt x="33" y="38"/>
                  </a:cubicBezTo>
                  <a:cubicBezTo>
                    <a:pt x="33" y="38"/>
                    <a:pt x="34" y="38"/>
                    <a:pt x="35" y="38"/>
                  </a:cubicBezTo>
                  <a:cubicBezTo>
                    <a:pt x="38" y="38"/>
                    <a:pt x="40" y="36"/>
                    <a:pt x="42" y="34"/>
                  </a:cubicBezTo>
                  <a:cubicBezTo>
                    <a:pt x="44" y="31"/>
                    <a:pt x="44" y="27"/>
                    <a:pt x="43" y="24"/>
                  </a:cubicBezTo>
                  <a:cubicBezTo>
                    <a:pt x="42" y="21"/>
                    <a:pt x="41" y="19"/>
                    <a:pt x="3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ED221A5-CD0C-4DE2-B785-5DD4EF012430}"/>
                </a:ext>
              </a:extLst>
            </p:cNvPr>
            <p:cNvSpPr>
              <a:spLocks noEditPoints="1"/>
            </p:cNvSpPr>
            <p:nvPr/>
          </p:nvSpPr>
          <p:spPr bwMode="auto">
            <a:xfrm>
              <a:off x="1104900" y="5086351"/>
              <a:ext cx="163513" cy="168275"/>
            </a:xfrm>
            <a:custGeom>
              <a:avLst/>
              <a:gdLst>
                <a:gd name="T0" fmla="*/ 42 w 103"/>
                <a:gd name="T1" fmla="*/ 0 h 106"/>
                <a:gd name="T2" fmla="*/ 0 w 103"/>
                <a:gd name="T3" fmla="*/ 106 h 106"/>
                <a:gd name="T4" fmla="*/ 21 w 103"/>
                <a:gd name="T5" fmla="*/ 106 h 106"/>
                <a:gd name="T6" fmla="*/ 32 w 103"/>
                <a:gd name="T7" fmla="*/ 76 h 106"/>
                <a:gd name="T8" fmla="*/ 70 w 103"/>
                <a:gd name="T9" fmla="*/ 76 h 106"/>
                <a:gd name="T10" fmla="*/ 81 w 103"/>
                <a:gd name="T11" fmla="*/ 106 h 106"/>
                <a:gd name="T12" fmla="*/ 103 w 103"/>
                <a:gd name="T13" fmla="*/ 106 h 106"/>
                <a:gd name="T14" fmla="*/ 61 w 103"/>
                <a:gd name="T15" fmla="*/ 0 h 106"/>
                <a:gd name="T16" fmla="*/ 42 w 103"/>
                <a:gd name="T17" fmla="*/ 0 h 106"/>
                <a:gd name="T18" fmla="*/ 64 w 103"/>
                <a:gd name="T19" fmla="*/ 58 h 106"/>
                <a:gd name="T20" fmla="*/ 39 w 103"/>
                <a:gd name="T21" fmla="*/ 58 h 106"/>
                <a:gd name="T22" fmla="*/ 51 w 103"/>
                <a:gd name="T23" fmla="*/ 24 h 106"/>
                <a:gd name="T24" fmla="*/ 64 w 103"/>
                <a:gd name="T25"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6">
                  <a:moveTo>
                    <a:pt x="42" y="0"/>
                  </a:moveTo>
                  <a:lnTo>
                    <a:pt x="0" y="106"/>
                  </a:lnTo>
                  <a:lnTo>
                    <a:pt x="21" y="106"/>
                  </a:lnTo>
                  <a:lnTo>
                    <a:pt x="32" y="76"/>
                  </a:lnTo>
                  <a:lnTo>
                    <a:pt x="70" y="76"/>
                  </a:lnTo>
                  <a:lnTo>
                    <a:pt x="81" y="106"/>
                  </a:lnTo>
                  <a:lnTo>
                    <a:pt x="103" y="106"/>
                  </a:lnTo>
                  <a:lnTo>
                    <a:pt x="61" y="0"/>
                  </a:lnTo>
                  <a:lnTo>
                    <a:pt x="42" y="0"/>
                  </a:lnTo>
                  <a:close/>
                  <a:moveTo>
                    <a:pt x="64" y="58"/>
                  </a:moveTo>
                  <a:lnTo>
                    <a:pt x="39" y="58"/>
                  </a:lnTo>
                  <a:lnTo>
                    <a:pt x="51" y="24"/>
                  </a:lnTo>
                  <a:lnTo>
                    <a:pt x="6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3D8FD44F-B479-4C9B-AC8E-20B36B87778A}"/>
                </a:ext>
              </a:extLst>
            </p:cNvPr>
            <p:cNvSpPr>
              <a:spLocks noEditPoints="1"/>
            </p:cNvSpPr>
            <p:nvPr/>
          </p:nvSpPr>
          <p:spPr bwMode="auto">
            <a:xfrm>
              <a:off x="1271588" y="5086351"/>
              <a:ext cx="128588" cy="168275"/>
            </a:xfrm>
            <a:custGeom>
              <a:avLst/>
              <a:gdLst>
                <a:gd name="T0" fmla="*/ 58 w 99"/>
                <a:gd name="T1" fmla="*/ 0 h 130"/>
                <a:gd name="T2" fmla="*/ 0 w 99"/>
                <a:gd name="T3" fmla="*/ 0 h 130"/>
                <a:gd name="T4" fmla="*/ 0 w 99"/>
                <a:gd name="T5" fmla="*/ 130 h 130"/>
                <a:gd name="T6" fmla="*/ 24 w 99"/>
                <a:gd name="T7" fmla="*/ 130 h 130"/>
                <a:gd name="T8" fmla="*/ 24 w 99"/>
                <a:gd name="T9" fmla="*/ 80 h 130"/>
                <a:gd name="T10" fmla="*/ 58 w 99"/>
                <a:gd name="T11" fmla="*/ 80 h 130"/>
                <a:gd name="T12" fmla="*/ 58 w 99"/>
                <a:gd name="T13" fmla="*/ 80 h 130"/>
                <a:gd name="T14" fmla="*/ 88 w 99"/>
                <a:gd name="T15" fmla="*/ 69 h 130"/>
                <a:gd name="T16" fmla="*/ 99 w 99"/>
                <a:gd name="T17" fmla="*/ 40 h 130"/>
                <a:gd name="T18" fmla="*/ 88 w 99"/>
                <a:gd name="T19" fmla="*/ 10 h 130"/>
                <a:gd name="T20" fmla="*/ 58 w 99"/>
                <a:gd name="T21" fmla="*/ 0 h 130"/>
                <a:gd name="T22" fmla="*/ 24 w 99"/>
                <a:gd name="T23" fmla="*/ 21 h 130"/>
                <a:gd name="T24" fmla="*/ 52 w 99"/>
                <a:gd name="T25" fmla="*/ 21 h 130"/>
                <a:gd name="T26" fmla="*/ 70 w 99"/>
                <a:gd name="T27" fmla="*/ 26 h 130"/>
                <a:gd name="T28" fmla="*/ 75 w 99"/>
                <a:gd name="T29" fmla="*/ 40 h 130"/>
                <a:gd name="T30" fmla="*/ 70 w 99"/>
                <a:gd name="T31" fmla="*/ 54 h 130"/>
                <a:gd name="T32" fmla="*/ 52 w 99"/>
                <a:gd name="T33" fmla="*/ 58 h 130"/>
                <a:gd name="T34" fmla="*/ 24 w 99"/>
                <a:gd name="T35" fmla="*/ 58 h 130"/>
                <a:gd name="T36" fmla="*/ 24 w 99"/>
                <a:gd name="T37" fmla="*/ 2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130">
                  <a:moveTo>
                    <a:pt x="58" y="0"/>
                  </a:moveTo>
                  <a:cubicBezTo>
                    <a:pt x="0" y="0"/>
                    <a:pt x="0" y="0"/>
                    <a:pt x="0" y="0"/>
                  </a:cubicBezTo>
                  <a:cubicBezTo>
                    <a:pt x="0" y="130"/>
                    <a:pt x="0" y="130"/>
                    <a:pt x="0" y="130"/>
                  </a:cubicBezTo>
                  <a:cubicBezTo>
                    <a:pt x="24" y="130"/>
                    <a:pt x="24" y="130"/>
                    <a:pt x="24" y="130"/>
                  </a:cubicBezTo>
                  <a:cubicBezTo>
                    <a:pt x="24" y="80"/>
                    <a:pt x="24" y="80"/>
                    <a:pt x="24" y="80"/>
                  </a:cubicBezTo>
                  <a:cubicBezTo>
                    <a:pt x="58" y="80"/>
                    <a:pt x="58" y="80"/>
                    <a:pt x="58" y="80"/>
                  </a:cubicBezTo>
                  <a:cubicBezTo>
                    <a:pt x="58" y="80"/>
                    <a:pt x="58" y="80"/>
                    <a:pt x="58" y="80"/>
                  </a:cubicBezTo>
                  <a:cubicBezTo>
                    <a:pt x="71" y="80"/>
                    <a:pt x="81" y="76"/>
                    <a:pt x="88" y="69"/>
                  </a:cubicBezTo>
                  <a:cubicBezTo>
                    <a:pt x="95" y="62"/>
                    <a:pt x="99" y="52"/>
                    <a:pt x="99" y="40"/>
                  </a:cubicBezTo>
                  <a:cubicBezTo>
                    <a:pt x="99" y="27"/>
                    <a:pt x="95" y="17"/>
                    <a:pt x="88" y="10"/>
                  </a:cubicBezTo>
                  <a:cubicBezTo>
                    <a:pt x="81" y="3"/>
                    <a:pt x="71" y="0"/>
                    <a:pt x="58" y="0"/>
                  </a:cubicBezTo>
                  <a:close/>
                  <a:moveTo>
                    <a:pt x="24" y="21"/>
                  </a:moveTo>
                  <a:cubicBezTo>
                    <a:pt x="52" y="21"/>
                    <a:pt x="52" y="21"/>
                    <a:pt x="52" y="21"/>
                  </a:cubicBezTo>
                  <a:cubicBezTo>
                    <a:pt x="60" y="21"/>
                    <a:pt x="66" y="23"/>
                    <a:pt x="70" y="26"/>
                  </a:cubicBezTo>
                  <a:cubicBezTo>
                    <a:pt x="73" y="29"/>
                    <a:pt x="75" y="34"/>
                    <a:pt x="75" y="40"/>
                  </a:cubicBezTo>
                  <a:cubicBezTo>
                    <a:pt x="75" y="46"/>
                    <a:pt x="73" y="50"/>
                    <a:pt x="70" y="54"/>
                  </a:cubicBezTo>
                  <a:cubicBezTo>
                    <a:pt x="66" y="57"/>
                    <a:pt x="60" y="58"/>
                    <a:pt x="52" y="58"/>
                  </a:cubicBezTo>
                  <a:cubicBezTo>
                    <a:pt x="24" y="58"/>
                    <a:pt x="24" y="58"/>
                    <a:pt x="24" y="58"/>
                  </a:cubicBez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
              <a:extLst>
                <a:ext uri="{FF2B5EF4-FFF2-40B4-BE49-F238E27FC236}">
                  <a16:creationId xmlns:a16="http://schemas.microsoft.com/office/drawing/2014/main" id="{CFF0A6D6-3CF4-4BEB-B0CE-64BDF967CD16}"/>
                </a:ext>
              </a:extLst>
            </p:cNvPr>
            <p:cNvSpPr>
              <a:spLocks noChangeArrowheads="1"/>
            </p:cNvSpPr>
            <p:nvPr/>
          </p:nvSpPr>
          <p:spPr bwMode="auto">
            <a:xfrm>
              <a:off x="1417638" y="5086351"/>
              <a:ext cx="31750" cy="168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Title 1">
            <a:extLst>
              <a:ext uri="{FF2B5EF4-FFF2-40B4-BE49-F238E27FC236}">
                <a16:creationId xmlns:a16="http://schemas.microsoft.com/office/drawing/2014/main" id="{0B74F404-4BC9-4EE7-B9A5-66FA808D58D7}"/>
              </a:ext>
            </a:extLst>
          </p:cNvPr>
          <p:cNvSpPr txBox="1">
            <a:spLocks/>
          </p:cNvSpPr>
          <p:nvPr/>
        </p:nvSpPr>
        <p:spPr>
          <a:xfrm>
            <a:off x="157677" y="68305"/>
            <a:ext cx="4286664" cy="6721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Boomi Capabilities</a:t>
            </a:r>
          </a:p>
        </p:txBody>
      </p:sp>
    </p:spTree>
    <p:extLst>
      <p:ext uri="{BB962C8B-B14F-4D97-AF65-F5344CB8AC3E}">
        <p14:creationId xmlns:p14="http://schemas.microsoft.com/office/powerpoint/2010/main" val="3587590680"/>
      </p:ext>
    </p:extLst>
  </p:cSld>
  <p:clrMapOvr>
    <a:masterClrMapping/>
  </p:clrMapOvr>
</p:sld>
</file>

<file path=ppt/theme/theme1.xml><?xml version="1.0" encoding="utf-8"?>
<a:theme xmlns:a="http://schemas.openxmlformats.org/drawingml/2006/main" name="Blue-Aqua">
  <a:themeElements>
    <a:clrScheme name="Boomi 2018 1">
      <a:dk1>
        <a:srgbClr val="000000"/>
      </a:dk1>
      <a:lt1>
        <a:srgbClr val="FFFFFF"/>
      </a:lt1>
      <a:dk2>
        <a:srgbClr val="00567C"/>
      </a:dk2>
      <a:lt2>
        <a:srgbClr val="E3E3E3"/>
      </a:lt2>
      <a:accent1>
        <a:srgbClr val="0087CC"/>
      </a:accent1>
      <a:accent2>
        <a:srgbClr val="22C5BE"/>
      </a:accent2>
      <a:accent3>
        <a:srgbClr val="876CFF"/>
      </a:accent3>
      <a:accent4>
        <a:srgbClr val="657792"/>
      </a:accent4>
      <a:accent5>
        <a:srgbClr val="FF7C66"/>
      </a:accent5>
      <a:accent6>
        <a:srgbClr val="FFD738"/>
      </a:accent6>
      <a:hlink>
        <a:srgbClr val="0087CC"/>
      </a:hlink>
      <a:folHlink>
        <a:srgbClr val="654EA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lumOff val="1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lIns="0" tIns="0" rIns="0" bIns="0" rtlCol="0">
        <a:spAutoFit/>
      </a:bodyPr>
      <a:lstStyle>
        <a:defPPr algn="l">
          <a:defRPr sz="2800" dirty="0" smtClean="0">
            <a:solidFill>
              <a:schemeClr val="bg1">
                <a:lumMod val="65000"/>
                <a:lumOff val="35000"/>
              </a:schemeClr>
            </a:solidFill>
          </a:defRPr>
        </a:defPPr>
      </a:lstStyle>
    </a:txDef>
  </a:objectDefaults>
  <a:extraClrSchemeLst/>
  <a:extLst>
    <a:ext uri="{05A4C25C-085E-4340-85A3-A5531E510DB2}">
      <thm15:themeFamily xmlns:thm15="http://schemas.microsoft.com/office/thememl/2012/main" name="Presentation1" id="{A10C703B-30CC-4A4A-977A-DB6634E51A9F}" vid="{4D249F3C-C781-AD41-9C9B-5AC7408599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11837</TotalTime>
  <Words>3006</Words>
  <Application>Microsoft Office PowerPoint</Application>
  <PresentationFormat>Widescreen</PresentationFormat>
  <Paragraphs>431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 Light</vt:lpstr>
      <vt:lpstr>Wingdings</vt:lpstr>
      <vt:lpstr>Blue-Aqua</vt:lpstr>
      <vt:lpstr>PowerPoint Presentation</vt:lpstr>
      <vt:lpstr>Dell Boomi Integration Solution</vt:lpstr>
      <vt:lpstr>1. Integration Opportunity 2. Problem Statement 3. Boomi Value Proposition 4. Boomi Capabilities 5. Proof of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Victoria Bowman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Raper, Jeff</dc:creator>
  <cp:keywords>No Restrictions</cp:keywords>
  <cp:lastModifiedBy>Mansoor Mohamed Salihu</cp:lastModifiedBy>
  <cp:revision>351</cp:revision>
  <dcterms:created xsi:type="dcterms:W3CDTF">2019-02-26T11:49:40Z</dcterms:created>
  <dcterms:modified xsi:type="dcterms:W3CDTF">2019-08-03T19:31:03Z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0fec63ec-2e8c-44ef-a6ce-72770087262a</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HCLClassification">
    <vt:lpwstr>null</vt:lpwstr>
  </property>
</Properties>
</file>