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28"/>
  </p:notesMasterIdLst>
  <p:sldIdLst>
    <p:sldId id="448" r:id="rId7"/>
    <p:sldId id="573" r:id="rId8"/>
    <p:sldId id="510" r:id="rId9"/>
    <p:sldId id="744" r:id="rId10"/>
    <p:sldId id="811" r:id="rId11"/>
    <p:sldId id="737" r:id="rId12"/>
    <p:sldId id="782" r:id="rId13"/>
    <p:sldId id="840" r:id="rId14"/>
    <p:sldId id="757" r:id="rId15"/>
    <p:sldId id="839" r:id="rId16"/>
    <p:sldId id="758" r:id="rId17"/>
    <p:sldId id="783" r:id="rId18"/>
    <p:sldId id="759" r:id="rId19"/>
    <p:sldId id="784" r:id="rId20"/>
    <p:sldId id="773" r:id="rId21"/>
    <p:sldId id="785" r:id="rId22"/>
    <p:sldId id="774" r:id="rId23"/>
    <p:sldId id="786" r:id="rId24"/>
    <p:sldId id="775" r:id="rId25"/>
    <p:sldId id="787" r:id="rId26"/>
    <p:sldId id="756" r:id="rId27"/>
  </p:sldIdLst>
  <p:sldSz cx="1219708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DA103"/>
    <a:srgbClr val="4D4948"/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37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6147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6148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6151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6" Type="http://schemas.openxmlformats.org/officeDocument/2006/relationships/theme" Target="../theme/theme5.xml"/><Relationship Id="rId25" Type="http://schemas.openxmlformats.org/officeDocument/2006/relationships/image" Target="../media/image16.png"/><Relationship Id="rId24" Type="http://schemas.openxmlformats.org/officeDocument/2006/relationships/image" Target="../media/image15.png"/><Relationship Id="rId23" Type="http://schemas.openxmlformats.org/officeDocument/2006/relationships/image" Target="../media/image14.png"/><Relationship Id="rId22" Type="http://schemas.openxmlformats.org/officeDocument/2006/relationships/image" Target="../media/image13.png"/><Relationship Id="rId21" Type="http://schemas.openxmlformats.org/officeDocument/2006/relationships/image" Target="../media/image12.png"/><Relationship Id="rId20" Type="http://schemas.openxmlformats.org/officeDocument/2006/relationships/image" Target="../media/image11.png"/><Relationship Id="rId2" Type="http://schemas.openxmlformats.org/officeDocument/2006/relationships/slideLayout" Target="../slideLayouts/slideLayout46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2" descr="PPECLOGO-eff-0-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46550" y="2886075"/>
            <a:ext cx="1060450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PPECLOGO-eff-0-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31213" y="2757488"/>
            <a:ext cx="1095375" cy="839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PPECLOGO-eff-0-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9813" y="1447800"/>
            <a:ext cx="3014662" cy="2376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5" descr="PPECLOGO-eff-0-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467225" y="3770313"/>
            <a:ext cx="523875" cy="39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6" descr="PPECLOGO-eff-0-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77113" y="2903538"/>
            <a:ext cx="400050" cy="303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8" descr="PPECLOGO-eff-0-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278438" y="2574925"/>
            <a:ext cx="981075" cy="750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9" descr="PPECLOGO-eff-5-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262313" y="3206750"/>
            <a:ext cx="1477962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Picture 10" descr="PPECLOGO-eff-5-2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353050" y="3446463"/>
            <a:ext cx="1833563" cy="143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Picture 11" descr="PPECLOGO-eff-5-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885363" y="2725738"/>
            <a:ext cx="1117600" cy="85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Picture 12" descr="PPECLOGO-eff-0-1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942263" y="3624263"/>
            <a:ext cx="522287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2" name="Picture 13" descr="PPECLOGO-eff-0-1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255375" y="2365375"/>
            <a:ext cx="522288" cy="39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3" name="Picture 14" descr="PPECLOGO-eff2-1-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054225" y="2795588"/>
            <a:ext cx="1697038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" name="Picture 15" descr="PPECLOGO-eff2-1-3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983038" y="2786063"/>
            <a:ext cx="438150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16" descr="PPECLOGO-eff2-1-4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520113" y="3325813"/>
            <a:ext cx="703262" cy="585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17" descr="PPECLOGO-eff2-1-3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39250" y="2909888"/>
            <a:ext cx="360363" cy="30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18" descr="PPECLOGO-eff2-1-3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745663" y="3446463"/>
            <a:ext cx="280987" cy="236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39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25.png"/><Relationship Id="rId3" Type="http://schemas.microsoft.com/office/2007/relationships/media" Target="file:///C:\Users\dell\Desktop\&#8220;i&#20572;&#36710;&#8221;&#36710;&#20301;&#20849;&#20139;&#19982;&#20132;&#26131;&#31995;&#32479;\&#8220;i&#20572;&#36710;&#8221;&#36710;&#20301;&#20849;&#20139;&#19982;&#20132;&#26131;&#31995;&#32479;.mp4" TargetMode="External"/><Relationship Id="rId2" Type="http://schemas.openxmlformats.org/officeDocument/2006/relationships/video" Target="file:///C:\Users\dell\Desktop\&#8220;i&#20572;&#36710;&#8221;&#36710;&#20301;&#20849;&#20139;&#19982;&#20132;&#26131;&#31995;&#32479;\&#8220;i&#20572;&#36710;&#8221;&#36710;&#20301;&#20849;&#20139;&#19982;&#20132;&#26131;&#31995;&#32479;.mp4" TargetMode="Externa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Freeform 5"/>
          <p:cNvSpPr/>
          <p:nvPr/>
        </p:nvSpPr>
        <p:spPr>
          <a:xfrm>
            <a:off x="847725" y="1989138"/>
            <a:ext cx="2784475" cy="327025"/>
          </a:xfrm>
          <a:custGeom>
            <a:avLst/>
            <a:gdLst/>
            <a:ahLst/>
            <a:cxnLst>
              <a:cxn ang="0">
                <a:pos x="133454" y="0"/>
              </a:cxn>
              <a:cxn ang="0">
                <a:pos x="2650006" y="0"/>
              </a:cxn>
              <a:cxn ang="0">
                <a:pos x="2784222" y="326728"/>
              </a:cxn>
              <a:cxn ang="0">
                <a:pos x="0" y="326728"/>
              </a:cxn>
              <a:cxn ang="0">
                <a:pos x="133454" y="0"/>
              </a:cxn>
            </a:cxnLst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Rectangle 6"/>
          <p:cNvSpPr/>
          <p:nvPr/>
        </p:nvSpPr>
        <p:spPr>
          <a:xfrm>
            <a:off x="0" y="2316163"/>
            <a:ext cx="12196763" cy="1027112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Rectangle 7"/>
          <p:cNvSpPr/>
          <p:nvPr/>
        </p:nvSpPr>
        <p:spPr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Freeform 8"/>
          <p:cNvSpPr/>
          <p:nvPr/>
        </p:nvSpPr>
        <p:spPr>
          <a:xfrm>
            <a:off x="847725" y="3929063"/>
            <a:ext cx="2784475" cy="327025"/>
          </a:xfrm>
          <a:custGeom>
            <a:avLst/>
            <a:gdLst/>
            <a:ahLst/>
            <a:cxnLst>
              <a:cxn ang="0">
                <a:pos x="133454" y="326728"/>
              </a:cxn>
              <a:cxn ang="0">
                <a:pos x="2650006" y="326728"/>
              </a:cxn>
              <a:cxn ang="0">
                <a:pos x="2784222" y="0"/>
              </a:cxn>
              <a:cxn ang="0">
                <a:pos x="0" y="0"/>
              </a:cxn>
              <a:cxn ang="0">
                <a:pos x="133454" y="326728"/>
              </a:cxn>
            </a:cxnLst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Rectangle 9"/>
          <p:cNvSpPr/>
          <p:nvPr/>
        </p:nvSpPr>
        <p:spPr>
          <a:xfrm>
            <a:off x="981075" y="1989138"/>
            <a:ext cx="2516188" cy="2281237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Rectangle 10"/>
          <p:cNvSpPr/>
          <p:nvPr/>
        </p:nvSpPr>
        <p:spPr>
          <a:xfrm>
            <a:off x="8990013" y="4908550"/>
            <a:ext cx="3206750" cy="676275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6" name="Rectangle 11"/>
          <p:cNvSpPr/>
          <p:nvPr/>
        </p:nvSpPr>
        <p:spPr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8" name="Rectangle 3"/>
          <p:cNvSpPr>
            <a:spLocks noGrp="1"/>
          </p:cNvSpPr>
          <p:nvPr>
            <p:ph type="ctrTitle"/>
          </p:nvPr>
        </p:nvSpPr>
        <p:spPr>
          <a:xfrm>
            <a:off x="3605530" y="2276475"/>
            <a:ext cx="8590915" cy="116078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sz="4800" b="1" dirty="0">
                <a:solidFill>
                  <a:schemeClr val="accent2"/>
                </a:solidFill>
              </a:rPr>
              <a:t>  </a:t>
            </a:r>
            <a:r>
              <a:rPr lang="zh-CN" altLang="en-US" sz="4800" b="1" dirty="0">
                <a:solidFill>
                  <a:schemeClr val="accent2"/>
                </a:solidFill>
              </a:rPr>
              <a:t>“i停车”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79" name="Rectangle 4"/>
          <p:cNvSpPr txBox="1"/>
          <p:nvPr/>
        </p:nvSpPr>
        <p:spPr>
          <a:xfrm>
            <a:off x="6162358" y="3343275"/>
            <a:ext cx="6696075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2200" b="1" dirty="0">
                <a:solidFill>
                  <a:schemeClr val="accent2"/>
                </a:solidFill>
                <a:sym typeface="+mn-ea"/>
              </a:rPr>
              <a:t>车位共享与交易系统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0" name="TextBox 36"/>
          <p:cNvSpPr txBox="1"/>
          <p:nvPr/>
        </p:nvSpPr>
        <p:spPr>
          <a:xfrm>
            <a:off x="9790430" y="5046663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/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风口创新团队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0" y="2291715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172" grpId="0" animBg="1"/>
      <p:bldP spid="7174" grpId="0" animBg="1"/>
      <p:bldP spid="7175" grpId="0" animBg="1"/>
      <p:bldP spid="7176" grpId="0" animBg="1"/>
      <p:bldP spid="7178" grpId="0"/>
      <p:bldP spid="7179" grpId="0"/>
      <p:bldP spid="71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Box 25"/>
          <p:cNvSpPr txBox="1"/>
          <p:nvPr/>
        </p:nvSpPr>
        <p:spPr>
          <a:xfrm>
            <a:off x="565150" y="120650"/>
            <a:ext cx="160655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PEST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27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 descr="图片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7920" y="598805"/>
            <a:ext cx="7380605" cy="5736590"/>
          </a:xfrm>
          <a:prstGeom prst="rect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6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7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Box 26"/>
          <p:cNvSpPr txBox="1"/>
          <p:nvPr/>
        </p:nvSpPr>
        <p:spPr>
          <a:xfrm>
            <a:off x="1198563" y="2244725"/>
            <a:ext cx="20828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商业模式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11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商业模式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3555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73480" y="1958975"/>
            <a:ext cx="4960620" cy="1271270"/>
            <a:chOff x="1848" y="3085"/>
            <a:chExt cx="7812" cy="2002"/>
          </a:xfrm>
        </p:grpSpPr>
        <p:sp>
          <p:nvSpPr>
            <p:cNvPr id="23556" name="Freeform 6"/>
            <p:cNvSpPr/>
            <p:nvPr/>
          </p:nvSpPr>
          <p:spPr>
            <a:xfrm>
              <a:off x="1848" y="3085"/>
              <a:ext cx="7813" cy="2003"/>
            </a:xfrm>
            <a:prstGeom prst="roundRect">
              <a:avLst/>
            </a:pr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2" name="TextBox 9"/>
            <p:cNvSpPr txBox="1"/>
            <p:nvPr/>
          </p:nvSpPr>
          <p:spPr>
            <a:xfrm>
              <a:off x="2361" y="3393"/>
              <a:ext cx="6787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个人对个人（C2C）：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私人车位共享给停车人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9650" y="4349750"/>
            <a:ext cx="4960620" cy="1271905"/>
            <a:chOff x="9590" y="7210"/>
            <a:chExt cx="7812" cy="2003"/>
          </a:xfrm>
        </p:grpSpPr>
        <p:sp>
          <p:nvSpPr>
            <p:cNvPr id="23558" name="Freeform 6"/>
            <p:cNvSpPr/>
            <p:nvPr/>
          </p:nvSpPr>
          <p:spPr>
            <a:xfrm>
              <a:off x="9590" y="7210"/>
              <a:ext cx="7813" cy="2003"/>
            </a:xfrm>
            <a:prstGeom prst="roundRect">
              <a:avLst/>
            </a:pr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3" name="TextBox 10"/>
            <p:cNvSpPr txBox="1"/>
            <p:nvPr/>
          </p:nvSpPr>
          <p:spPr>
            <a:xfrm>
              <a:off x="9661" y="7353"/>
              <a:ext cx="7515" cy="1860"/>
            </a:xfrm>
            <a:prstGeom prst="round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+mn-ea"/>
                </a:rPr>
                <a:t>停车场对个人（</a:t>
              </a:r>
              <a:r>
                <a:rPr lang="en-US" altLang="zh-CN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+mn-ea"/>
                </a:rPr>
                <a:t>B</a:t>
              </a:r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+mn-ea"/>
                </a:rPr>
                <a:t>2C）：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accent2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+mn-ea"/>
                </a:rPr>
                <a:t>停车场车位共享给停车人</a:t>
              </a:r>
              <a:endPara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79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Box 26"/>
          <p:cNvSpPr txBox="1"/>
          <p:nvPr/>
        </p:nvSpPr>
        <p:spPr>
          <a:xfrm>
            <a:off x="1198563" y="2244725"/>
            <a:ext cx="20828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营销策略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3" grpId="0"/>
      <p:bldP spid="153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营销策略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7411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右箭头 17"/>
          <p:cNvSpPr>
            <a:spLocks noChangeAspect="1"/>
          </p:cNvSpPr>
          <p:nvPr/>
        </p:nvSpPr>
        <p:spPr>
          <a:xfrm>
            <a:off x="7272973" y="1252855"/>
            <a:ext cx="1307798" cy="792000"/>
          </a:xfrm>
          <a:prstGeom prst="rightArrow">
            <a:avLst>
              <a:gd name="adj1" fmla="val 69092"/>
              <a:gd name="adj2" fmla="val 44438"/>
            </a:avLst>
          </a:prstGeom>
          <a:solidFill>
            <a:srgbClr val="FDA103"/>
          </a:solidFill>
          <a:ln w="9525">
            <a:noFill/>
          </a:ln>
        </p:spPr>
        <p:txBody>
          <a:bodyPr anchor="ctr"/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7418" name="右箭头 23"/>
          <p:cNvSpPr>
            <a:spLocks noChangeAspect="1"/>
          </p:cNvSpPr>
          <p:nvPr/>
        </p:nvSpPr>
        <p:spPr>
          <a:xfrm rot="10800000" flipH="1" flipV="1">
            <a:off x="3285635" y="1252700"/>
            <a:ext cx="1174288" cy="792000"/>
          </a:xfrm>
          <a:prstGeom prst="rightArrow">
            <a:avLst>
              <a:gd name="adj1" fmla="val 69092"/>
              <a:gd name="adj2" fmla="val 44384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1448435"/>
            <a:ext cx="2451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开放式小区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4893945" y="1252855"/>
            <a:ext cx="21945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未安装车位锁小区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8857615" y="1356995"/>
            <a:ext cx="2562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大型停车场</a:t>
            </a:r>
            <a:endParaRPr lang="zh-CN" altLang="en-US" sz="3200" b="1"/>
          </a:p>
        </p:txBody>
      </p:sp>
      <p:pic>
        <p:nvPicPr>
          <p:cNvPr id="6" name="图片 5" descr="image_Ey-LqQnz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2765425"/>
            <a:ext cx="7496810" cy="2798445"/>
          </a:xfrm>
          <a:prstGeom prst="rect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 bldLvl="0" animBg="1"/>
      <p:bldP spid="174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79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Box 26"/>
          <p:cNvSpPr txBox="1"/>
          <p:nvPr/>
        </p:nvSpPr>
        <p:spPr>
          <a:xfrm>
            <a:off x="1198563" y="2244725"/>
            <a:ext cx="2062480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05</a:t>
            </a:r>
            <a:endParaRPr lang="en-US" altLang="x-none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团队介绍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 bldLvl="0" animBg="1"/>
      <p:bldP spid="24583" grpId="0"/>
      <p:bldP spid="153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团队介绍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image_EJP0LE2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0375" y="1181735"/>
            <a:ext cx="1116000" cy="1116000"/>
          </a:xfrm>
          <a:prstGeom prst="ellipse">
            <a:avLst/>
          </a:prstGeom>
        </p:spPr>
      </p:pic>
      <p:pic>
        <p:nvPicPr>
          <p:cNvPr id="4" name="图片 3" descr="image_E1akPVnM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65" y="3242310"/>
            <a:ext cx="6863688" cy="1123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5370" y="1181735"/>
            <a:ext cx="3374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总经理：李石</a:t>
            </a:r>
            <a:endParaRPr lang="zh-CN" altLang="en-US" b="1"/>
          </a:p>
          <a:p>
            <a:r>
              <a:rPr lang="zh-CN" altLang="en-US" b="1"/>
              <a:t>通信工程专业</a:t>
            </a:r>
            <a:endParaRPr lang="zh-CN" altLang="en-US" b="1"/>
          </a:p>
          <a:p>
            <a:r>
              <a:rPr lang="zh-CN" altLang="en-US" b="1"/>
              <a:t>起草总体战略、公司内部管理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950085" y="4685030"/>
            <a:ext cx="2163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技术部：高源伯</a:t>
            </a:r>
            <a:endParaRPr lang="zh-CN" altLang="en-US" b="1"/>
          </a:p>
          <a:p>
            <a:r>
              <a:rPr lang="zh-CN" altLang="en-US" b="1"/>
              <a:t>通信工程专业</a:t>
            </a:r>
            <a:endParaRPr lang="zh-CN" altLang="en-US" b="1"/>
          </a:p>
          <a:p>
            <a:r>
              <a:rPr lang="zh-CN" altLang="en-US" b="1"/>
              <a:t>负责车位锁的研发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4014470" y="4668520"/>
            <a:ext cx="2163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销售部：李永超</a:t>
            </a:r>
            <a:endParaRPr lang="zh-CN" altLang="en-US" b="1"/>
          </a:p>
          <a:p>
            <a:r>
              <a:rPr lang="zh-CN" altLang="en-US" b="1"/>
              <a:t>物联网工程专业</a:t>
            </a:r>
            <a:endParaRPr lang="zh-CN" altLang="en-US" b="1"/>
          </a:p>
          <a:p>
            <a:r>
              <a:rPr lang="zh-CN" altLang="en-US" b="1"/>
              <a:t>负责产品网络销售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263005" y="4685030"/>
            <a:ext cx="2163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财务部：李冰</a:t>
            </a:r>
            <a:endParaRPr lang="zh-CN" altLang="en-US" b="1"/>
          </a:p>
          <a:p>
            <a:r>
              <a:rPr lang="zh-CN" altLang="en-US" b="1"/>
              <a:t>财务管理专业</a:t>
            </a:r>
            <a:endParaRPr lang="zh-CN" altLang="en-US" b="1"/>
          </a:p>
          <a:p>
            <a:r>
              <a:rPr lang="zh-CN" altLang="en-US" b="1"/>
              <a:t>公司 财务管理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8174355" y="4668520"/>
            <a:ext cx="2493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人力资源部：陈友文</a:t>
            </a:r>
            <a:endParaRPr lang="zh-CN" altLang="en-US" b="1"/>
          </a:p>
          <a:p>
            <a:r>
              <a:rPr lang="zh-CN" altLang="en-US" b="1"/>
              <a:t>物联网工程专业</a:t>
            </a:r>
            <a:endParaRPr lang="zh-CN" altLang="en-US" b="1"/>
          </a:p>
          <a:p>
            <a:r>
              <a:rPr lang="zh-CN" altLang="en-US" b="1"/>
              <a:t>负责员工的选拔和培训</a:t>
            </a:r>
            <a:endParaRPr lang="zh-CN" altLang="en-US" b="1"/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79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Box 26"/>
          <p:cNvSpPr txBox="1"/>
          <p:nvPr/>
        </p:nvSpPr>
        <p:spPr>
          <a:xfrm>
            <a:off x="1198563" y="2244725"/>
            <a:ext cx="2062480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06</a:t>
            </a:r>
            <a:endParaRPr lang="en-US" altLang="x-none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财务分析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 bldLvl="0" animBg="1"/>
      <p:bldP spid="24583" grpId="0"/>
      <p:bldP spid="153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财务分析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59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1" name="矩形 4"/>
          <p:cNvSpPr/>
          <p:nvPr/>
        </p:nvSpPr>
        <p:spPr>
          <a:xfrm>
            <a:off x="169545" y="1179830"/>
            <a:ext cx="3811905" cy="469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6" name="TextBox 9"/>
          <p:cNvSpPr txBox="1"/>
          <p:nvPr/>
        </p:nvSpPr>
        <p:spPr>
          <a:xfrm>
            <a:off x="353060" y="1401445"/>
            <a:ext cx="34340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盈利点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36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1.车位锁押金</a:t>
            </a:r>
            <a:endParaRPr lang="zh-CN" altLang="en-US" sz="3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2.车位出租分成</a:t>
            </a:r>
            <a:endParaRPr lang="zh-CN" altLang="en-US" sz="3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3.会员注册</a:t>
            </a:r>
            <a:endParaRPr lang="zh-CN" altLang="en-US" sz="3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4.广告收入</a:t>
            </a:r>
            <a:endParaRPr lang="zh-CN" altLang="en-US" sz="3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image_NJP0sS2z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1224915"/>
            <a:ext cx="7783195" cy="4653915"/>
          </a:xfrm>
          <a:prstGeom prst="rect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89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9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 bldLvl="0" animBg="1"/>
      <p:bldP spid="194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79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Box 26"/>
          <p:cNvSpPr txBox="1"/>
          <p:nvPr/>
        </p:nvSpPr>
        <p:spPr>
          <a:xfrm>
            <a:off x="1198563" y="2244725"/>
            <a:ext cx="2062480" cy="1938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07</a:t>
            </a:r>
            <a:endParaRPr lang="en-US" altLang="x-none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风险预测及规避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 bldLvl="0" animBg="1"/>
      <p:bldP spid="24583" grpId="0"/>
      <p:bldP spid="15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5"/>
          <p:cNvSpPr/>
          <p:nvPr/>
        </p:nvSpPr>
        <p:spPr>
          <a:xfrm>
            <a:off x="0" y="2727325"/>
            <a:ext cx="325438" cy="781050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19" name="Rectangle 6"/>
          <p:cNvSpPr/>
          <p:nvPr/>
        </p:nvSpPr>
        <p:spPr>
          <a:xfrm>
            <a:off x="0" y="3508375"/>
            <a:ext cx="325438" cy="596900"/>
          </a:xfrm>
          <a:prstGeom prst="rect">
            <a:avLst/>
          </a:prstGeom>
          <a:solidFill>
            <a:srgbClr val="505153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0" name="Rectangle 7"/>
          <p:cNvSpPr/>
          <p:nvPr/>
        </p:nvSpPr>
        <p:spPr>
          <a:xfrm>
            <a:off x="446088" y="2727325"/>
            <a:ext cx="1106487" cy="1377950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1" name="Freeform 8"/>
          <p:cNvSpPr/>
          <p:nvPr/>
        </p:nvSpPr>
        <p:spPr>
          <a:xfrm>
            <a:off x="1552575" y="339725"/>
            <a:ext cx="513080" cy="6234430"/>
          </a:xfrm>
          <a:custGeom>
            <a:avLst/>
            <a:gdLst/>
            <a:ahLst/>
            <a:cxnLst>
              <a:cxn ang="0">
                <a:pos x="512272" y="0"/>
              </a:cxn>
              <a:cxn ang="0">
                <a:pos x="0" y="1630677"/>
              </a:cxn>
              <a:cxn ang="0">
                <a:pos x="0" y="3008952"/>
              </a:cxn>
              <a:cxn ang="0">
                <a:pos x="512272" y="4640394"/>
              </a:cxn>
              <a:cxn ang="0">
                <a:pos x="512272" y="0"/>
              </a:cxn>
            </a:cxnLst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2" name="Rectangle 9"/>
          <p:cNvSpPr/>
          <p:nvPr/>
        </p:nvSpPr>
        <p:spPr>
          <a:xfrm>
            <a:off x="2065655" y="339725"/>
            <a:ext cx="8065770" cy="6234430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3" name="Freeform 10"/>
          <p:cNvSpPr/>
          <p:nvPr/>
        </p:nvSpPr>
        <p:spPr>
          <a:xfrm>
            <a:off x="10131425" y="339090"/>
            <a:ext cx="513080" cy="62350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2272" y="1630677"/>
              </a:cxn>
              <a:cxn ang="0">
                <a:pos x="512272" y="3008952"/>
              </a:cxn>
              <a:cxn ang="0">
                <a:pos x="0" y="4640394"/>
              </a:cxn>
              <a:cxn ang="0">
                <a:pos x="0" y="0"/>
              </a:cxn>
            </a:cxnLst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4" name="Rectangle 11"/>
          <p:cNvSpPr/>
          <p:nvPr/>
        </p:nvSpPr>
        <p:spPr>
          <a:xfrm>
            <a:off x="10644188" y="2727325"/>
            <a:ext cx="1103312" cy="1377950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5" name="Rectangle 12"/>
          <p:cNvSpPr/>
          <p:nvPr/>
        </p:nvSpPr>
        <p:spPr>
          <a:xfrm>
            <a:off x="11871325" y="2730500"/>
            <a:ext cx="325438" cy="781050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6" name="Rectangle 13"/>
          <p:cNvSpPr/>
          <p:nvPr/>
        </p:nvSpPr>
        <p:spPr>
          <a:xfrm>
            <a:off x="11871325" y="3511550"/>
            <a:ext cx="325438" cy="596900"/>
          </a:xfrm>
          <a:prstGeom prst="rect">
            <a:avLst/>
          </a:prstGeom>
          <a:solidFill>
            <a:srgbClr val="505153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7" name="Freeform 14"/>
          <p:cNvSpPr/>
          <p:nvPr/>
        </p:nvSpPr>
        <p:spPr>
          <a:xfrm>
            <a:off x="3305175" y="1411288"/>
            <a:ext cx="5818188" cy="606425"/>
          </a:xfrm>
          <a:custGeom>
            <a:avLst/>
            <a:gdLst/>
            <a:ahLst/>
            <a:cxnLst>
              <a:cxn ang="0">
                <a:pos x="72686" y="0"/>
              </a:cxn>
              <a:cxn ang="0">
                <a:pos x="5744695" y="0"/>
              </a:cxn>
              <a:cxn ang="0">
                <a:pos x="5817381" y="66493"/>
              </a:cxn>
              <a:cxn ang="0">
                <a:pos x="5817381" y="540352"/>
              </a:cxn>
              <a:cxn ang="0">
                <a:pos x="5744695" y="606845"/>
              </a:cxn>
              <a:cxn ang="0">
                <a:pos x="72686" y="606845"/>
              </a:cxn>
              <a:cxn ang="0">
                <a:pos x="0" y="540352"/>
              </a:cxn>
              <a:cxn ang="0">
                <a:pos x="0" y="66493"/>
              </a:cxn>
              <a:cxn ang="0">
                <a:pos x="72686" y="0"/>
              </a:cxn>
            </a:cxnLst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>
                  <a:alpha val="100000"/>
                </a:srgbClr>
              </a:gs>
              <a:gs pos="100000">
                <a:srgbClr val="EAEAEA">
                  <a:alpha val="100000"/>
                </a:srgbClr>
              </a:gs>
            </a:gsLst>
            <a:lin ang="5400000"/>
            <a:tileRect/>
          </a:gradFill>
          <a:ln w="10" cap="flat" cmpd="sng">
            <a:solidFill>
              <a:srgbClr val="DFDFE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Freeform 15"/>
          <p:cNvSpPr/>
          <p:nvPr/>
        </p:nvSpPr>
        <p:spPr>
          <a:xfrm>
            <a:off x="3449638" y="1304925"/>
            <a:ext cx="792162" cy="98425"/>
          </a:xfrm>
          <a:custGeom>
            <a:avLst/>
            <a:gdLst/>
            <a:ahLst/>
            <a:cxnLst>
              <a:cxn ang="0">
                <a:pos x="76230" y="0"/>
              </a:cxn>
              <a:cxn ang="0">
                <a:pos x="715033" y="0"/>
              </a:cxn>
              <a:cxn ang="0">
                <a:pos x="791263" y="97726"/>
              </a:cxn>
              <a:cxn ang="0">
                <a:pos x="0" y="97726"/>
              </a:cxn>
              <a:cxn ang="0">
                <a:pos x="76230" y="0"/>
              </a:cxn>
            </a:cxnLst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9" name="Rectangle 16"/>
          <p:cNvSpPr/>
          <p:nvPr/>
        </p:nvSpPr>
        <p:spPr>
          <a:xfrm>
            <a:off x="3525838" y="1304925"/>
            <a:ext cx="638175" cy="636588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0" name="Freeform 17"/>
          <p:cNvSpPr/>
          <p:nvPr/>
        </p:nvSpPr>
        <p:spPr>
          <a:xfrm>
            <a:off x="3305175" y="2322513"/>
            <a:ext cx="5818188" cy="606425"/>
          </a:xfrm>
          <a:custGeom>
            <a:avLst/>
            <a:gdLst/>
            <a:ahLst/>
            <a:cxnLst>
              <a:cxn ang="0">
                <a:pos x="72686" y="0"/>
              </a:cxn>
              <a:cxn ang="0">
                <a:pos x="5744695" y="0"/>
              </a:cxn>
              <a:cxn ang="0">
                <a:pos x="5817381" y="66493"/>
              </a:cxn>
              <a:cxn ang="0">
                <a:pos x="5817381" y="540352"/>
              </a:cxn>
              <a:cxn ang="0">
                <a:pos x="5744695" y="606845"/>
              </a:cxn>
              <a:cxn ang="0">
                <a:pos x="72686" y="606845"/>
              </a:cxn>
              <a:cxn ang="0">
                <a:pos x="0" y="540352"/>
              </a:cxn>
              <a:cxn ang="0">
                <a:pos x="0" y="66493"/>
              </a:cxn>
              <a:cxn ang="0">
                <a:pos x="72686" y="0"/>
              </a:cxn>
            </a:cxnLst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>
                  <a:alpha val="100000"/>
                </a:srgbClr>
              </a:gs>
              <a:gs pos="100000">
                <a:srgbClr val="EAEAEA">
                  <a:alpha val="100000"/>
                </a:srgbClr>
              </a:gs>
            </a:gsLst>
            <a:lin ang="5400000"/>
            <a:tileRect/>
          </a:gradFill>
          <a:ln w="10" cap="flat" cmpd="sng">
            <a:solidFill>
              <a:srgbClr val="DFDFE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Freeform 18"/>
          <p:cNvSpPr/>
          <p:nvPr/>
        </p:nvSpPr>
        <p:spPr>
          <a:xfrm>
            <a:off x="3449638" y="2216150"/>
            <a:ext cx="792162" cy="98425"/>
          </a:xfrm>
          <a:custGeom>
            <a:avLst/>
            <a:gdLst/>
            <a:ahLst/>
            <a:cxnLst>
              <a:cxn ang="0">
                <a:pos x="76230" y="0"/>
              </a:cxn>
              <a:cxn ang="0">
                <a:pos x="715033" y="0"/>
              </a:cxn>
              <a:cxn ang="0">
                <a:pos x="791263" y="97726"/>
              </a:cxn>
              <a:cxn ang="0">
                <a:pos x="0" y="97726"/>
              </a:cxn>
              <a:cxn ang="0">
                <a:pos x="76230" y="0"/>
              </a:cxn>
            </a:cxnLst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2" name="Rectangle 19"/>
          <p:cNvSpPr/>
          <p:nvPr/>
        </p:nvSpPr>
        <p:spPr>
          <a:xfrm>
            <a:off x="3525838" y="2216150"/>
            <a:ext cx="638175" cy="636588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3" name="Freeform 20"/>
          <p:cNvSpPr/>
          <p:nvPr/>
        </p:nvSpPr>
        <p:spPr>
          <a:xfrm>
            <a:off x="3305175" y="3163888"/>
            <a:ext cx="5818188" cy="606425"/>
          </a:xfrm>
          <a:custGeom>
            <a:avLst/>
            <a:gdLst/>
            <a:ahLst/>
            <a:cxnLst>
              <a:cxn ang="0">
                <a:pos x="72686" y="0"/>
              </a:cxn>
              <a:cxn ang="0">
                <a:pos x="5744695" y="0"/>
              </a:cxn>
              <a:cxn ang="0">
                <a:pos x="5817381" y="66493"/>
              </a:cxn>
              <a:cxn ang="0">
                <a:pos x="5817381" y="540352"/>
              </a:cxn>
              <a:cxn ang="0">
                <a:pos x="5744695" y="606845"/>
              </a:cxn>
              <a:cxn ang="0">
                <a:pos x="72686" y="606845"/>
              </a:cxn>
              <a:cxn ang="0">
                <a:pos x="0" y="540352"/>
              </a:cxn>
              <a:cxn ang="0">
                <a:pos x="0" y="66493"/>
              </a:cxn>
              <a:cxn ang="0">
                <a:pos x="72686" y="0"/>
              </a:cxn>
            </a:cxnLst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>
                  <a:alpha val="100000"/>
                </a:srgbClr>
              </a:gs>
              <a:gs pos="100000">
                <a:srgbClr val="EAEAEA">
                  <a:alpha val="100000"/>
                </a:srgbClr>
              </a:gs>
            </a:gsLst>
            <a:lin ang="5400000"/>
            <a:tileRect/>
          </a:gradFill>
          <a:ln w="10" cap="flat" cmpd="sng">
            <a:solidFill>
              <a:srgbClr val="DFDFE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4" name="Freeform 21"/>
          <p:cNvSpPr/>
          <p:nvPr/>
        </p:nvSpPr>
        <p:spPr>
          <a:xfrm>
            <a:off x="3449638" y="3055938"/>
            <a:ext cx="792162" cy="100012"/>
          </a:xfrm>
          <a:custGeom>
            <a:avLst/>
            <a:gdLst/>
            <a:ahLst/>
            <a:cxnLst>
              <a:cxn ang="0">
                <a:pos x="76230" y="0"/>
              </a:cxn>
              <a:cxn ang="0">
                <a:pos x="715033" y="0"/>
              </a:cxn>
              <a:cxn ang="0">
                <a:pos x="791263" y="99302"/>
              </a:cxn>
              <a:cxn ang="0">
                <a:pos x="0" y="99302"/>
              </a:cxn>
              <a:cxn ang="0">
                <a:pos x="76230" y="0"/>
              </a:cxn>
            </a:cxnLst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5" name="Rectangle 22"/>
          <p:cNvSpPr/>
          <p:nvPr/>
        </p:nvSpPr>
        <p:spPr>
          <a:xfrm>
            <a:off x="3525838" y="3055938"/>
            <a:ext cx="638175" cy="638175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6" name="Freeform 23"/>
          <p:cNvSpPr/>
          <p:nvPr/>
        </p:nvSpPr>
        <p:spPr>
          <a:xfrm>
            <a:off x="3305175" y="4075113"/>
            <a:ext cx="5818188" cy="606425"/>
          </a:xfrm>
          <a:custGeom>
            <a:avLst/>
            <a:gdLst/>
            <a:ahLst/>
            <a:cxnLst>
              <a:cxn ang="0">
                <a:pos x="72686" y="0"/>
              </a:cxn>
              <a:cxn ang="0">
                <a:pos x="5744695" y="0"/>
              </a:cxn>
              <a:cxn ang="0">
                <a:pos x="5817381" y="66493"/>
              </a:cxn>
              <a:cxn ang="0">
                <a:pos x="5817381" y="540352"/>
              </a:cxn>
              <a:cxn ang="0">
                <a:pos x="5744695" y="606845"/>
              </a:cxn>
              <a:cxn ang="0">
                <a:pos x="72686" y="606845"/>
              </a:cxn>
              <a:cxn ang="0">
                <a:pos x="0" y="540352"/>
              </a:cxn>
              <a:cxn ang="0">
                <a:pos x="0" y="66493"/>
              </a:cxn>
              <a:cxn ang="0">
                <a:pos x="72686" y="0"/>
              </a:cxn>
            </a:cxnLst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>
                  <a:alpha val="100000"/>
                </a:srgbClr>
              </a:gs>
              <a:gs pos="100000">
                <a:srgbClr val="EAEAEA">
                  <a:alpha val="100000"/>
                </a:srgbClr>
              </a:gs>
            </a:gsLst>
            <a:lin ang="5400000"/>
            <a:tileRect/>
          </a:gradFill>
          <a:ln w="10" cap="flat" cmpd="sng">
            <a:solidFill>
              <a:srgbClr val="DFDFE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7" name="Freeform 24"/>
          <p:cNvSpPr/>
          <p:nvPr/>
        </p:nvSpPr>
        <p:spPr>
          <a:xfrm>
            <a:off x="3449638" y="3967163"/>
            <a:ext cx="792162" cy="100012"/>
          </a:xfrm>
          <a:custGeom>
            <a:avLst/>
            <a:gdLst/>
            <a:ahLst/>
            <a:cxnLst>
              <a:cxn ang="0">
                <a:pos x="76230" y="0"/>
              </a:cxn>
              <a:cxn ang="0">
                <a:pos x="715033" y="0"/>
              </a:cxn>
              <a:cxn ang="0">
                <a:pos x="791263" y="99302"/>
              </a:cxn>
              <a:cxn ang="0">
                <a:pos x="0" y="99302"/>
              </a:cxn>
              <a:cxn ang="0">
                <a:pos x="76230" y="0"/>
              </a:cxn>
            </a:cxnLst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8" name="Rectangle 25"/>
          <p:cNvSpPr/>
          <p:nvPr/>
        </p:nvSpPr>
        <p:spPr>
          <a:xfrm>
            <a:off x="3525838" y="3967163"/>
            <a:ext cx="638175" cy="638175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9" name="Freeform 26"/>
          <p:cNvSpPr/>
          <p:nvPr/>
        </p:nvSpPr>
        <p:spPr>
          <a:xfrm>
            <a:off x="3305175" y="4927600"/>
            <a:ext cx="5818188" cy="606425"/>
          </a:xfrm>
          <a:custGeom>
            <a:avLst/>
            <a:gdLst/>
            <a:ahLst/>
            <a:cxnLst>
              <a:cxn ang="0">
                <a:pos x="72686" y="0"/>
              </a:cxn>
              <a:cxn ang="0">
                <a:pos x="5744695" y="0"/>
              </a:cxn>
              <a:cxn ang="0">
                <a:pos x="5817381" y="65729"/>
              </a:cxn>
              <a:cxn ang="0">
                <a:pos x="5817381" y="540352"/>
              </a:cxn>
              <a:cxn ang="0">
                <a:pos x="5744695" y="606845"/>
              </a:cxn>
              <a:cxn ang="0">
                <a:pos x="72686" y="606845"/>
              </a:cxn>
              <a:cxn ang="0">
                <a:pos x="0" y="540352"/>
              </a:cxn>
              <a:cxn ang="0">
                <a:pos x="0" y="65729"/>
              </a:cxn>
              <a:cxn ang="0">
                <a:pos x="72686" y="0"/>
              </a:cxn>
            </a:cxnLst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0" cap="flat" cmpd="sng">
            <a:solidFill>
              <a:srgbClr val="DFDFE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40" name="Freeform 27"/>
          <p:cNvSpPr/>
          <p:nvPr/>
        </p:nvSpPr>
        <p:spPr>
          <a:xfrm>
            <a:off x="3449638" y="4821238"/>
            <a:ext cx="792162" cy="96837"/>
          </a:xfrm>
          <a:custGeom>
            <a:avLst/>
            <a:gdLst/>
            <a:ahLst/>
            <a:cxnLst>
              <a:cxn ang="0">
                <a:pos x="76230" y="0"/>
              </a:cxn>
              <a:cxn ang="0">
                <a:pos x="715033" y="0"/>
              </a:cxn>
              <a:cxn ang="0">
                <a:pos x="791263" y="96149"/>
              </a:cxn>
              <a:cxn ang="0">
                <a:pos x="0" y="96149"/>
              </a:cxn>
              <a:cxn ang="0">
                <a:pos x="76230" y="0"/>
              </a:cxn>
            </a:cxnLst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41" name="Rectangle 28"/>
          <p:cNvSpPr/>
          <p:nvPr/>
        </p:nvSpPr>
        <p:spPr>
          <a:xfrm>
            <a:off x="3525838" y="4821238"/>
            <a:ext cx="638175" cy="635000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42" name="TextBox 63"/>
          <p:cNvSpPr txBox="1"/>
          <p:nvPr/>
        </p:nvSpPr>
        <p:spPr>
          <a:xfrm>
            <a:off x="4268788" y="1443038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市场分析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3" name="TextBox 81"/>
          <p:cNvSpPr txBox="1"/>
          <p:nvPr/>
        </p:nvSpPr>
        <p:spPr>
          <a:xfrm>
            <a:off x="3611563" y="1292225"/>
            <a:ext cx="4648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4" name="TextBox 82"/>
          <p:cNvSpPr txBox="1"/>
          <p:nvPr/>
        </p:nvSpPr>
        <p:spPr>
          <a:xfrm>
            <a:off x="4268788" y="2384425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商业模式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5" name="TextBox 83"/>
          <p:cNvSpPr txBox="1"/>
          <p:nvPr/>
        </p:nvSpPr>
        <p:spPr>
          <a:xfrm>
            <a:off x="3611563" y="2233613"/>
            <a:ext cx="4648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6" name="TextBox 84"/>
          <p:cNvSpPr txBox="1"/>
          <p:nvPr/>
        </p:nvSpPr>
        <p:spPr>
          <a:xfrm>
            <a:off x="4268788" y="3203575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营销策略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7" name="TextBox 85"/>
          <p:cNvSpPr txBox="1"/>
          <p:nvPr/>
        </p:nvSpPr>
        <p:spPr>
          <a:xfrm>
            <a:off x="3611563" y="3052763"/>
            <a:ext cx="4648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endParaRPr lang="en-US" altLang="x-none" sz="36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8" name="TextBox 86"/>
          <p:cNvSpPr txBox="1"/>
          <p:nvPr/>
        </p:nvSpPr>
        <p:spPr>
          <a:xfrm>
            <a:off x="4268788" y="4144963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团队介绍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49" name="TextBox 87"/>
          <p:cNvSpPr txBox="1"/>
          <p:nvPr/>
        </p:nvSpPr>
        <p:spPr>
          <a:xfrm>
            <a:off x="3611563" y="3994150"/>
            <a:ext cx="4648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endParaRPr lang="en-US" altLang="x-none" sz="36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50" name="TextBox 88"/>
          <p:cNvSpPr txBox="1"/>
          <p:nvPr/>
        </p:nvSpPr>
        <p:spPr>
          <a:xfrm>
            <a:off x="4268788" y="4991100"/>
            <a:ext cx="160147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财务分析 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51" name="TextBox 89"/>
          <p:cNvSpPr txBox="1"/>
          <p:nvPr/>
        </p:nvSpPr>
        <p:spPr>
          <a:xfrm>
            <a:off x="3611563" y="4840288"/>
            <a:ext cx="4648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6</a:t>
            </a:r>
            <a:endParaRPr lang="en-US" altLang="x-none" sz="36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88665" y="414655"/>
            <a:ext cx="5817870" cy="725170"/>
            <a:chOff x="5179" y="653"/>
            <a:chExt cx="9162" cy="1142"/>
          </a:xfrm>
        </p:grpSpPr>
        <p:sp>
          <p:nvSpPr>
            <p:cNvPr id="2" name="Freeform 14"/>
            <p:cNvSpPr/>
            <p:nvPr/>
          </p:nvSpPr>
          <p:spPr>
            <a:xfrm>
              <a:off x="5179" y="841"/>
              <a:ext cx="9163" cy="955"/>
            </a:xfrm>
            <a:custGeom>
              <a:avLst/>
              <a:gdLst/>
              <a:ahLst/>
              <a:cxnLst>
                <a:cxn ang="0">
                  <a:pos x="72686" y="0"/>
                </a:cxn>
                <a:cxn ang="0">
                  <a:pos x="5744695" y="0"/>
                </a:cxn>
                <a:cxn ang="0">
                  <a:pos x="5817381" y="66493"/>
                </a:cxn>
                <a:cxn ang="0">
                  <a:pos x="5817381" y="540352"/>
                </a:cxn>
                <a:cxn ang="0">
                  <a:pos x="5744695" y="606845"/>
                </a:cxn>
                <a:cxn ang="0">
                  <a:pos x="72686" y="606845"/>
                </a:cxn>
                <a:cxn ang="0">
                  <a:pos x="0" y="540352"/>
                </a:cxn>
                <a:cxn ang="0">
                  <a:pos x="0" y="66493"/>
                </a:cxn>
                <a:cxn ang="0">
                  <a:pos x="72686" y="0"/>
                </a:cxn>
              </a:cxnLst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>
                    <a:alpha val="100000"/>
                  </a:srgbClr>
                </a:gs>
                <a:gs pos="100000">
                  <a:srgbClr val="EAEAEA">
                    <a:alpha val="100000"/>
                  </a:srgbClr>
                </a:gs>
              </a:gsLst>
              <a:lin ang="5400000"/>
              <a:tileRect/>
            </a:gradFill>
            <a:ln w="10" cap="flat" cmpd="sng">
              <a:solidFill>
                <a:srgbClr val="DFDFE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TextBox 63"/>
            <p:cNvSpPr txBox="1"/>
            <p:nvPr/>
          </p:nvSpPr>
          <p:spPr>
            <a:xfrm>
              <a:off x="6697" y="891"/>
              <a:ext cx="2368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600" dirty="0">
                  <a:solidFill>
                    <a:schemeClr val="accent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产品介绍</a:t>
              </a:r>
              <a:endPara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6" name="Freeform 15"/>
            <p:cNvSpPr/>
            <p:nvPr/>
          </p:nvSpPr>
          <p:spPr>
            <a:xfrm>
              <a:off x="5407" y="673"/>
              <a:ext cx="1247" cy="155"/>
            </a:xfrm>
            <a:custGeom>
              <a:avLst/>
              <a:gdLst/>
              <a:ahLst/>
              <a:cxnLst>
                <a:cxn ang="0">
                  <a:pos x="76230" y="0"/>
                </a:cxn>
                <a:cxn ang="0">
                  <a:pos x="715033" y="0"/>
                </a:cxn>
                <a:cxn ang="0">
                  <a:pos x="791263" y="97726"/>
                </a:cxn>
                <a:cxn ang="0">
                  <a:pos x="0" y="97726"/>
                </a:cxn>
                <a:cxn ang="0">
                  <a:pos x="76230" y="0"/>
                </a:cxn>
              </a:cxnLst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" name="Rectangle 16"/>
            <p:cNvSpPr/>
            <p:nvPr/>
          </p:nvSpPr>
          <p:spPr>
            <a:xfrm>
              <a:off x="5527" y="673"/>
              <a:ext cx="1005" cy="1003"/>
            </a:xfrm>
            <a:prstGeom prst="rect">
              <a:avLst/>
            </a:prstGeom>
            <a:solidFill>
              <a:srgbClr val="F2BA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" name="TextBox 81"/>
            <p:cNvSpPr txBox="1"/>
            <p:nvPr/>
          </p:nvSpPr>
          <p:spPr>
            <a:xfrm>
              <a:off x="5662" y="653"/>
              <a:ext cx="7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x-none" sz="3600" b="1" dirty="0">
                  <a:solidFill>
                    <a:schemeClr val="accent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88665" y="5665788"/>
            <a:ext cx="5818188" cy="712787"/>
            <a:chOff x="5292" y="8923"/>
            <a:chExt cx="9163" cy="1122"/>
          </a:xfrm>
        </p:grpSpPr>
        <p:sp>
          <p:nvSpPr>
            <p:cNvPr id="8" name="Freeform 27"/>
            <p:cNvSpPr/>
            <p:nvPr/>
          </p:nvSpPr>
          <p:spPr>
            <a:xfrm>
              <a:off x="5520" y="8923"/>
              <a:ext cx="1247" cy="152"/>
            </a:xfrm>
            <a:custGeom>
              <a:avLst/>
              <a:gdLst/>
              <a:ahLst/>
              <a:cxnLst>
                <a:cxn ang="0">
                  <a:pos x="76230" y="0"/>
                </a:cxn>
                <a:cxn ang="0">
                  <a:pos x="715033" y="0"/>
                </a:cxn>
                <a:cxn ang="0">
                  <a:pos x="791263" y="96149"/>
                </a:cxn>
                <a:cxn ang="0">
                  <a:pos x="0" y="96149"/>
                </a:cxn>
                <a:cxn ang="0">
                  <a:pos x="76230" y="0"/>
                </a:cxn>
              </a:cxnLst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292" y="8923"/>
              <a:ext cx="9163" cy="1122"/>
              <a:chOff x="5292" y="8923"/>
              <a:chExt cx="9163" cy="1122"/>
            </a:xfrm>
          </p:grpSpPr>
          <p:sp>
            <p:nvSpPr>
              <p:cNvPr id="7" name="Freeform 26"/>
              <p:cNvSpPr/>
              <p:nvPr/>
            </p:nvSpPr>
            <p:spPr>
              <a:xfrm>
                <a:off x="5292" y="9090"/>
                <a:ext cx="9163" cy="955"/>
              </a:xfrm>
              <a:custGeom>
                <a:avLst/>
                <a:gdLst/>
                <a:ahLst/>
                <a:cxnLst>
                  <a:cxn ang="0">
                    <a:pos x="72686" y="0"/>
                  </a:cxn>
                  <a:cxn ang="0">
                    <a:pos x="5744695" y="0"/>
                  </a:cxn>
                  <a:cxn ang="0">
                    <a:pos x="5817381" y="65729"/>
                  </a:cxn>
                  <a:cxn ang="0">
                    <a:pos x="5817381" y="540352"/>
                  </a:cxn>
                  <a:cxn ang="0">
                    <a:pos x="5744695" y="606845"/>
                  </a:cxn>
                  <a:cxn ang="0">
                    <a:pos x="72686" y="606845"/>
                  </a:cxn>
                  <a:cxn ang="0">
                    <a:pos x="0" y="540352"/>
                  </a:cxn>
                  <a:cxn ang="0">
                    <a:pos x="0" y="65729"/>
                  </a:cxn>
                  <a:cxn ang="0">
                    <a:pos x="72686" y="0"/>
                  </a:cxn>
                </a:cxnLst>
                <a:pathLst>
                  <a:path w="6963" h="794">
                    <a:moveTo>
                      <a:pt x="87" y="0"/>
                    </a:moveTo>
                    <a:lnTo>
                      <a:pt x="6876" y="0"/>
                    </a:lnTo>
                    <a:cubicBezTo>
                      <a:pt x="6924" y="0"/>
                      <a:pt x="6963" y="39"/>
                      <a:pt x="6963" y="86"/>
                    </a:cubicBezTo>
                    <a:lnTo>
                      <a:pt x="6963" y="707"/>
                    </a:lnTo>
                    <a:cubicBezTo>
                      <a:pt x="6963" y="754"/>
                      <a:pt x="6924" y="794"/>
                      <a:pt x="6876" y="794"/>
                    </a:cubicBezTo>
                    <a:lnTo>
                      <a:pt x="87" y="794"/>
                    </a:lnTo>
                    <a:cubicBezTo>
                      <a:pt x="39" y="794"/>
                      <a:pt x="0" y="754"/>
                      <a:pt x="0" y="707"/>
                    </a:cubicBezTo>
                    <a:lnTo>
                      <a:pt x="0" y="86"/>
                    </a:lnTo>
                    <a:cubicBezTo>
                      <a:pt x="0" y="39"/>
                      <a:pt x="39" y="0"/>
                      <a:pt x="87" y="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0" cap="flat" cmpd="sng">
                <a:solidFill>
                  <a:srgbClr val="DFDFE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" name="Rectangle 28"/>
              <p:cNvSpPr/>
              <p:nvPr/>
            </p:nvSpPr>
            <p:spPr>
              <a:xfrm>
                <a:off x="5640" y="8923"/>
                <a:ext cx="1005" cy="1000"/>
              </a:xfrm>
              <a:prstGeom prst="rect">
                <a:avLst/>
              </a:prstGeom>
              <a:solidFill>
                <a:srgbClr val="F2BA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TextBox 89"/>
              <p:cNvSpPr txBox="1"/>
              <p:nvPr/>
            </p:nvSpPr>
            <p:spPr>
              <a:xfrm>
                <a:off x="5775" y="8953"/>
                <a:ext cx="732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x-none" sz="3600" b="1" dirty="0">
                    <a:solidFill>
                      <a:schemeClr val="accent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7</a:t>
                </a:r>
                <a:endParaRPr lang="en-US" altLang="x-none" sz="3600" b="1" dirty="0">
                  <a:solidFill>
                    <a:schemeClr val="accent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14" name="TextBox 88"/>
          <p:cNvSpPr txBox="1"/>
          <p:nvPr/>
        </p:nvSpPr>
        <p:spPr>
          <a:xfrm>
            <a:off x="4252278" y="5835650"/>
            <a:ext cx="24942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风险预测及规避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  <p:bldP spid="9222" grpId="0" bldLvl="0" animBg="1"/>
      <p:bldP spid="9224" grpId="0" animBg="1"/>
      <p:bldP spid="9225" grpId="0" animBg="1"/>
      <p:bldP spid="9226" grpId="0" animBg="1"/>
      <p:bldP spid="9229" grpId="0" bldLvl="0" animBg="1"/>
      <p:bldP spid="9232" grpId="0" animBg="1"/>
      <p:bldP spid="9235" grpId="0" animBg="1"/>
      <p:bldP spid="9238" grpId="0" animBg="1"/>
      <p:bldP spid="9241" grpId="0" animBg="1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0" grpId="0"/>
      <p:bldP spid="925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Box 25"/>
          <p:cNvSpPr txBox="1"/>
          <p:nvPr/>
        </p:nvSpPr>
        <p:spPr>
          <a:xfrm>
            <a:off x="565150" y="120650"/>
            <a:ext cx="24942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风险预测及规避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28675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93" name="TextBox 21"/>
          <p:cNvSpPr txBox="1"/>
          <p:nvPr/>
        </p:nvSpPr>
        <p:spPr>
          <a:xfrm>
            <a:off x="5236845" y="281305"/>
            <a:ext cx="25876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深造学习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提升研发水平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406900" y="1234440"/>
            <a:ext cx="4250055" cy="4248785"/>
            <a:chOff x="5470" y="1944"/>
            <a:chExt cx="6196" cy="6194"/>
          </a:xfrm>
        </p:grpSpPr>
        <p:sp>
          <p:nvSpPr>
            <p:cNvPr id="28676" name="Oval 6"/>
            <p:cNvSpPr>
              <a:spLocks noChangeAspect="1"/>
            </p:cNvSpPr>
            <p:nvPr/>
          </p:nvSpPr>
          <p:spPr>
            <a:xfrm>
              <a:off x="5470" y="1944"/>
              <a:ext cx="6196" cy="6195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2" name="图片 1" descr="image_V1zPIXH3z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55" y="2207"/>
              <a:ext cx="5625" cy="5668"/>
            </a:xfrm>
            <a:prstGeom prst="ellipse">
              <a:avLst/>
            </a:prstGeom>
          </p:spPr>
        </p:pic>
      </p:grpSp>
      <p:sp>
        <p:nvSpPr>
          <p:cNvPr id="7" name="TextBox 21"/>
          <p:cNvSpPr txBox="1"/>
          <p:nvPr/>
        </p:nvSpPr>
        <p:spPr>
          <a:xfrm>
            <a:off x="8656320" y="2051685"/>
            <a:ext cx="25876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会议表决制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8656320" y="3879850"/>
            <a:ext cx="25876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降低产品成本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新产品的开发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5156200" y="5483860"/>
            <a:ext cx="27508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扩宽的融资渠道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资金运行的监控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1302385" y="1414780"/>
            <a:ext cx="31038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资料库加密处理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初期扩宽免费维修项目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542925" y="4062730"/>
            <a:ext cx="42957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最新的法律法规以及地方政策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咨询相关专家与法律顾问</a:t>
            </a:r>
            <a:endParaRPr lang="zh-CN" altLang="en-US" sz="2800" b="1" dirty="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8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8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8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8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8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93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Freeform 5"/>
          <p:cNvSpPr/>
          <p:nvPr/>
        </p:nvSpPr>
        <p:spPr>
          <a:xfrm>
            <a:off x="847725" y="1989138"/>
            <a:ext cx="2784475" cy="327025"/>
          </a:xfrm>
          <a:custGeom>
            <a:avLst/>
            <a:gdLst/>
            <a:ahLst/>
            <a:cxnLst>
              <a:cxn ang="0">
                <a:pos x="133454" y="0"/>
              </a:cxn>
              <a:cxn ang="0">
                <a:pos x="2650006" y="0"/>
              </a:cxn>
              <a:cxn ang="0">
                <a:pos x="2784222" y="326728"/>
              </a:cxn>
              <a:cxn ang="0">
                <a:pos x="0" y="326728"/>
              </a:cxn>
              <a:cxn ang="0">
                <a:pos x="133454" y="0"/>
              </a:cxn>
            </a:cxnLst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Rectangle 6"/>
          <p:cNvSpPr/>
          <p:nvPr/>
        </p:nvSpPr>
        <p:spPr>
          <a:xfrm>
            <a:off x="0" y="2316163"/>
            <a:ext cx="12196763" cy="1027112"/>
          </a:xfrm>
          <a:prstGeom prst="rect">
            <a:avLst/>
          </a:prstGeom>
          <a:solidFill>
            <a:srgbClr val="F0901D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/>
          <p:nvPr/>
        </p:nvSpPr>
        <p:spPr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Freeform 8"/>
          <p:cNvSpPr/>
          <p:nvPr/>
        </p:nvSpPr>
        <p:spPr>
          <a:xfrm>
            <a:off x="847725" y="3929063"/>
            <a:ext cx="2784475" cy="327025"/>
          </a:xfrm>
          <a:custGeom>
            <a:avLst/>
            <a:gdLst/>
            <a:ahLst/>
            <a:cxnLst>
              <a:cxn ang="0">
                <a:pos x="133454" y="326728"/>
              </a:cxn>
              <a:cxn ang="0">
                <a:pos x="2650006" y="326728"/>
              </a:cxn>
              <a:cxn ang="0">
                <a:pos x="2784222" y="0"/>
              </a:cxn>
              <a:cxn ang="0">
                <a:pos x="0" y="0"/>
              </a:cxn>
              <a:cxn ang="0">
                <a:pos x="133454" y="326728"/>
              </a:cxn>
            </a:cxnLst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2" name="Rectangle 9"/>
          <p:cNvSpPr/>
          <p:nvPr/>
        </p:nvSpPr>
        <p:spPr>
          <a:xfrm>
            <a:off x="981075" y="1989138"/>
            <a:ext cx="2516188" cy="2281237"/>
          </a:xfrm>
          <a:prstGeom prst="rect">
            <a:avLst/>
          </a:prstGeom>
          <a:solidFill>
            <a:srgbClr val="F2BA00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29705" name="Rectangle 3"/>
          <p:cNvSpPr txBox="1"/>
          <p:nvPr/>
        </p:nvSpPr>
        <p:spPr>
          <a:xfrm>
            <a:off x="4054475" y="2349500"/>
            <a:ext cx="4911725" cy="968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dist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谢谢大家</a:t>
            </a:r>
            <a:r>
              <a:rPr lang="en-US" altLang="x-none" sz="7000" b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0" y="2291715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2" grpId="0" animBg="1"/>
      <p:bldP spid="297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7" name="TextBox 26"/>
          <p:cNvSpPr txBox="1"/>
          <p:nvPr/>
        </p:nvSpPr>
        <p:spPr>
          <a:xfrm>
            <a:off x="1198563" y="2244725"/>
            <a:ext cx="20828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产品介绍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7" grpId="0"/>
      <p:bldP spid="153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9" name="Oval 14"/>
          <p:cNvSpPr>
            <a:spLocks noChangeAspect="1"/>
          </p:cNvSpPr>
          <p:nvPr/>
        </p:nvSpPr>
        <p:spPr>
          <a:xfrm>
            <a:off x="4959985" y="985520"/>
            <a:ext cx="2292350" cy="2294255"/>
          </a:xfrm>
          <a:prstGeom prst="ellipse">
            <a:avLst/>
          </a:prstGeom>
          <a:solidFill>
            <a:srgbClr val="4D4948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4350" name="Oval 15"/>
          <p:cNvSpPr/>
          <p:nvPr/>
        </p:nvSpPr>
        <p:spPr>
          <a:xfrm>
            <a:off x="1562100" y="1062355"/>
            <a:ext cx="2114550" cy="211455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51" name="Oval 16"/>
          <p:cNvSpPr/>
          <p:nvPr/>
        </p:nvSpPr>
        <p:spPr>
          <a:xfrm>
            <a:off x="8437563" y="1062355"/>
            <a:ext cx="2114550" cy="211455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55" name="TextBox 19"/>
          <p:cNvSpPr txBox="1"/>
          <p:nvPr/>
        </p:nvSpPr>
        <p:spPr>
          <a:xfrm>
            <a:off x="1672908" y="1827848"/>
            <a:ext cx="18923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闲时车位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TextBox 19"/>
          <p:cNvSpPr txBox="1"/>
          <p:nvPr/>
        </p:nvSpPr>
        <p:spPr>
          <a:xfrm>
            <a:off x="4652010" y="1656080"/>
            <a:ext cx="28930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“i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停车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endParaRPr lang="en-US" altLang="zh-CN" sz="3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/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APP</a:t>
            </a:r>
            <a:endParaRPr lang="en-US" altLang="zh-CN" sz="3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TextBox 19"/>
          <p:cNvSpPr txBox="1"/>
          <p:nvPr/>
        </p:nvSpPr>
        <p:spPr>
          <a:xfrm>
            <a:off x="8342630" y="1827530"/>
            <a:ext cx="23431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智能车位锁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0" y="1672590"/>
            <a:ext cx="893445" cy="893445"/>
          </a:xfrm>
          <a:prstGeom prst="rect">
            <a:avLst/>
          </a:prstGeom>
        </p:spPr>
      </p:pic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3155" y="1656080"/>
            <a:ext cx="893445" cy="893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81625" y="3643630"/>
            <a:ext cx="1659890" cy="598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600"/>
              <a:t>=</a:t>
            </a:r>
            <a:endParaRPr lang="en-US" altLang="zh-CN" sz="9600"/>
          </a:p>
        </p:txBody>
      </p:sp>
      <p:sp>
        <p:nvSpPr>
          <p:cNvPr id="7" name="TextBox 19"/>
          <p:cNvSpPr txBox="1"/>
          <p:nvPr/>
        </p:nvSpPr>
        <p:spPr>
          <a:xfrm>
            <a:off x="4354830" y="4605655"/>
            <a:ext cx="371348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共享车位</a:t>
            </a:r>
            <a:endParaRPr lang="zh-CN" altLang="en-US" sz="6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ldLvl="0" animBg="1"/>
      <p:bldP spid="14350" grpId="0" bldLvl="0" animBg="1"/>
      <p:bldP spid="14351" grpId="0" bldLvl="0" animBg="1"/>
      <p:bldP spid="14355" grpId="0"/>
      <p:bldP spid="2" grpId="0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 descr="image_NJo1TB2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337945"/>
            <a:ext cx="11305540" cy="3918585"/>
          </a:xfrm>
          <a:prstGeom prst="rect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_VJhIuds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0" y="598805"/>
            <a:ext cx="942340" cy="1188720"/>
          </a:xfrm>
          <a:prstGeom prst="rect">
            <a:avLst/>
          </a:prstGeom>
        </p:spPr>
      </p:pic>
      <p:sp>
        <p:nvSpPr>
          <p:cNvPr id="11266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产品介绍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Oval 6"/>
          <p:cNvSpPr/>
          <p:nvPr/>
        </p:nvSpPr>
        <p:spPr>
          <a:xfrm>
            <a:off x="1103313" y="1187450"/>
            <a:ext cx="5026025" cy="5027613"/>
          </a:xfrm>
          <a:prstGeom prst="ellipse">
            <a:avLst/>
          </a:prstGeom>
          <a:noFill/>
          <a:ln w="9" cap="flat" cmpd="sng">
            <a:solidFill>
              <a:srgbClr val="977201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8" name="Oval 7"/>
          <p:cNvSpPr/>
          <p:nvPr/>
        </p:nvSpPr>
        <p:spPr>
          <a:xfrm>
            <a:off x="1273175" y="1476375"/>
            <a:ext cx="4452938" cy="444976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82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24370" y="1382395"/>
            <a:ext cx="4572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 b="1"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5400" b="1">
                <a:latin typeface="微软雅黑" panose="020B0503020204020204" pitchFamily="2" charset="-122"/>
                <a:ea typeface="微软雅黑" panose="020B0503020204020204" pitchFamily="2" charset="-122"/>
              </a:rPr>
              <a:t>智能车位锁</a:t>
            </a:r>
            <a:endParaRPr lang="zh-CN" altLang="en-US" sz="54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5400" b="1"/>
          </a:p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 利用蓝牙技术实现手机与车位锁之间建立通信，实现手机打开车位锁，无需下车即可开锁停车。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5" y="1952625"/>
            <a:ext cx="3566795" cy="3496945"/>
          </a:xfrm>
          <a:prstGeom prst="ellipse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ldLvl="0" animBg="1"/>
      <p:bldP spid="112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25"/>
          <p:cNvSpPr txBox="1"/>
          <p:nvPr/>
        </p:nvSpPr>
        <p:spPr>
          <a:xfrm>
            <a:off x="565150" y="120650"/>
            <a:ext cx="15036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产品介绍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1" name="TextBox 34"/>
          <p:cNvSpPr txBox="1"/>
          <p:nvPr/>
        </p:nvSpPr>
        <p:spPr>
          <a:xfrm>
            <a:off x="1544320" y="921385"/>
            <a:ext cx="444373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APP功能</a:t>
            </a:r>
            <a:endParaRPr lang="zh-CN" altLang="en-US" sz="48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/>
            <a:endParaRPr lang="zh-CN" altLang="en-US" sz="48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1.寻找车位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2.精确导航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3.显示车场详情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4.电子支付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5.APP升降车位锁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6.显示停车状态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7.LED灯闪烁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770" y="1077595"/>
            <a:ext cx="4938395" cy="5334635"/>
          </a:xfrm>
          <a:prstGeom prst="rect">
            <a:avLst/>
          </a:prstGeom>
        </p:spPr>
      </p:pic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89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Freeform 5"/>
          <p:cNvSpPr/>
          <p:nvPr/>
        </p:nvSpPr>
        <p:spPr>
          <a:xfrm>
            <a:off x="0" y="136525"/>
            <a:ext cx="504825" cy="461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120" y="0"/>
              </a:cxn>
              <a:cxn ang="0">
                <a:pos x="504497" y="47411"/>
              </a:cxn>
              <a:cxn ang="0">
                <a:pos x="504497" y="415206"/>
              </a:cxn>
              <a:cxn ang="0">
                <a:pos x="454120" y="461899"/>
              </a:cxn>
              <a:cxn ang="0">
                <a:pos x="0" y="461899"/>
              </a:cxn>
              <a:cxn ang="0">
                <a:pos x="0" y="0"/>
              </a:cxn>
            </a:cxnLst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EE67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  <p:pic>
        <p:nvPicPr>
          <p:cNvPr id="2" name="“i停车”车位共享与交易系统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5965" y="281305"/>
            <a:ext cx="10059670" cy="594804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9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Freeform 5"/>
          <p:cNvSpPr/>
          <p:nvPr/>
        </p:nvSpPr>
        <p:spPr>
          <a:xfrm>
            <a:off x="771525" y="1754188"/>
            <a:ext cx="2936875" cy="487362"/>
          </a:xfrm>
          <a:custGeom>
            <a:avLst/>
            <a:gdLst/>
            <a:ahLst/>
            <a:cxnLst>
              <a:cxn ang="0">
                <a:pos x="209683" y="0"/>
              </a:cxn>
              <a:cxn ang="0">
                <a:pos x="2725879" y="0"/>
              </a:cxn>
              <a:cxn ang="0">
                <a:pos x="2936325" y="485991"/>
              </a:cxn>
              <a:cxn ang="0">
                <a:pos x="0" y="485991"/>
              </a:cxn>
              <a:cxn ang="0">
                <a:pos x="209683" y="0"/>
              </a:cxn>
            </a:cxnLst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3" name="Rectangle 6"/>
          <p:cNvSpPr/>
          <p:nvPr/>
        </p:nvSpPr>
        <p:spPr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7"/>
          <p:cNvSpPr/>
          <p:nvPr/>
        </p:nvSpPr>
        <p:spPr>
          <a:xfrm>
            <a:off x="981075" y="1754188"/>
            <a:ext cx="2514600" cy="2687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solidFill>
                <a:srgbClr val="FD7004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TextBox 25"/>
          <p:cNvSpPr txBox="1"/>
          <p:nvPr/>
        </p:nvSpPr>
        <p:spPr>
          <a:xfrm>
            <a:off x="4210368" y="2851785"/>
            <a:ext cx="551021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b="1" dirty="0">
                <a:solidFill>
                  <a:srgbClr val="FDCB3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市场分析</a:t>
            </a:r>
            <a:endParaRPr lang="zh-CN" altLang="en-US" sz="5400" b="1" dirty="0">
              <a:solidFill>
                <a:srgbClr val="FDCB3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7" name="TextBox 26"/>
          <p:cNvSpPr txBox="1"/>
          <p:nvPr/>
        </p:nvSpPr>
        <p:spPr>
          <a:xfrm>
            <a:off x="1198563" y="2244725"/>
            <a:ext cx="20828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1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90805"/>
            <a:ext cx="1076325" cy="771525"/>
          </a:xfrm>
          <a:prstGeom prst="rect">
            <a:avLst/>
          </a:prstGeom>
        </p:spPr>
      </p:pic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  <p:bldP spid="15366" grpId="0"/>
      <p:bldP spid="15367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A5F01"/>
      </a:accent4>
      <a:accent5>
        <a:srgbClr val="B2B1B1"/>
      </a:accent5>
      <a:accent6>
        <a:srgbClr val="E5E5E5"/>
      </a:accent6>
      <a:hlink>
        <a:srgbClr val="4D4948"/>
      </a:hlink>
      <a:folHlink>
        <a:srgbClr val="000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A5F01"/>
      </a:accent4>
      <a:accent5>
        <a:srgbClr val="B2B1B1"/>
      </a:accent5>
      <a:accent6>
        <a:srgbClr val="E5E5E5"/>
      </a:accent6>
      <a:hlink>
        <a:srgbClr val="4D4948"/>
      </a:hlink>
      <a:folHlink>
        <a:srgbClr val="000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A5F01"/>
      </a:accent4>
      <a:accent5>
        <a:srgbClr val="B2B1B1"/>
      </a:accent5>
      <a:accent6>
        <a:srgbClr val="E5E5E5"/>
      </a:accent6>
      <a:hlink>
        <a:srgbClr val="4D4948"/>
      </a:hlink>
      <a:folHlink>
        <a:srgbClr val="000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A5F01"/>
      </a:accent4>
      <a:accent5>
        <a:srgbClr val="B2B1B1"/>
      </a:accent5>
      <a:accent6>
        <a:srgbClr val="E5E5E5"/>
      </a:accent6>
      <a:hlink>
        <a:srgbClr val="4D4948"/>
      </a:hlink>
      <a:folHlink>
        <a:srgbClr val="000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A5F01"/>
      </a:accent4>
      <a:accent5>
        <a:srgbClr val="B2B1B1"/>
      </a:accent5>
      <a:accent6>
        <a:srgbClr val="E5E5E5"/>
      </a:accent6>
      <a:hlink>
        <a:srgbClr val="4D4948"/>
      </a:hlink>
      <a:folHlink>
        <a:srgbClr val="000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FFFFF"/>
      </a:accent3>
      <a:accent4>
        <a:srgbClr val="000000"/>
      </a:accent4>
      <a:accent5>
        <a:srgbClr val="B0C4D5"/>
      </a:accent5>
      <a:accent6>
        <a:srgbClr val="94A422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自定义</PresentationFormat>
  <Paragraphs>161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仿宋_GB2312</vt:lpstr>
      <vt:lpstr>Calibri</vt:lpstr>
      <vt:lpstr>微软雅黑</vt:lpstr>
      <vt:lpstr>仿宋</vt:lpstr>
      <vt:lpstr>Arial Unicode MS</vt:lpstr>
      <vt:lpstr>1_默认设计模板</vt:lpstr>
      <vt:lpstr>2_默认设计模板</vt:lpstr>
      <vt:lpstr>3_默认设计模板</vt:lpstr>
      <vt:lpstr>4_默认设计模板</vt:lpstr>
      <vt:lpstr>5_默认设计模板</vt:lpstr>
      <vt:lpstr>  “i停车”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696</cp:revision>
  <dcterms:created xsi:type="dcterms:W3CDTF">2013-01-25T01:44:00Z</dcterms:created>
  <dcterms:modified xsi:type="dcterms:W3CDTF">2017-06-26T02:18:29Z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