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6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14.11.2020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14.11.2020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14.11.2020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14.11.2020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14.11.2020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14.11.2020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14.11.2020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14.11.2020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14.11.2020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14.11.2020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14.11.2020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14.11.2020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14.11.2020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14.11.2020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-14168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37798"/>
            <a:ext cx="4821273" cy="1592332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M&amp;s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(music and sounds)</a:t>
            </a:r>
            <a:endParaRPr lang="ru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Autofit/>
          </a:bodyPr>
          <a:lstStyle/>
          <a:p>
            <a:pPr algn="l" rtl="0">
              <a:spcAft>
                <a:spcPts val="600"/>
              </a:spcAft>
            </a:pPr>
            <a:r>
              <a:rPr lang="ru-RU" sz="900" dirty="0">
                <a:solidFill>
                  <a:schemeClr val="tx2">
                    <a:lumMod val="75000"/>
                  </a:schemeClr>
                </a:solidFill>
              </a:rPr>
              <a:t>Проект подготовлен учеником второго курса образовательного проекта </a:t>
            </a:r>
            <a:r>
              <a:rPr lang="ru-RU" sz="900" dirty="0" err="1">
                <a:solidFill>
                  <a:schemeClr val="tx2">
                    <a:lumMod val="75000"/>
                  </a:schemeClr>
                </a:solidFill>
              </a:rPr>
              <a:t>Яндекс.Лицей</a:t>
            </a:r>
            <a:endParaRPr lang="ru-RU" sz="900" dirty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spcAft>
                <a:spcPts val="600"/>
              </a:spcAft>
            </a:pPr>
            <a:r>
              <a:rPr lang="ru-RU" sz="900" dirty="0">
                <a:solidFill>
                  <a:schemeClr val="tx2">
                    <a:lumMod val="75000"/>
                  </a:schemeClr>
                </a:solidFill>
              </a:rPr>
              <a:t>Щукиным Егором</a:t>
            </a:r>
            <a:endParaRPr lang="ru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EB5477-CB0E-4FA3-B3A0-768BEF9D0045}"/>
              </a:ext>
            </a:extLst>
          </p:cNvPr>
          <p:cNvSpPr/>
          <p:nvPr/>
        </p:nvSpPr>
        <p:spPr>
          <a:xfrm>
            <a:off x="2766748" y="506294"/>
            <a:ext cx="6557778" cy="10831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91" y="362070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Цели и задачи</a:t>
            </a:r>
            <a:r>
              <a:rPr lang="en-US" dirty="0"/>
              <a:t>:</a:t>
            </a:r>
            <a:endParaRPr lang="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2C8AF1-2507-49D5-A458-56FB967B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Создать </a:t>
            </a:r>
            <a:r>
              <a:rPr lang="en-US" dirty="0"/>
              <a:t>Desktop</a:t>
            </a:r>
            <a:r>
              <a:rPr lang="ru-RU" dirty="0"/>
              <a:t> приложение, обеспечивающее пользователю возможность прослушивать музыку, скачивать видеофайлы с хостинга </a:t>
            </a:r>
            <a:r>
              <a:rPr lang="en-US" dirty="0"/>
              <a:t>YouTube,</a:t>
            </a:r>
            <a:r>
              <a:rPr lang="ru-RU" dirty="0"/>
              <a:t> отделять от видеофайла аудиодорожку. Также, создать простейший </a:t>
            </a:r>
            <a:r>
              <a:rPr lang="en-US" dirty="0"/>
              <a:t>MIDI</a:t>
            </a:r>
            <a:r>
              <a:rPr lang="ru-RU" dirty="0"/>
              <a:t>-инструмент, позволяющий создавать мелодии на пианино. </a:t>
            </a:r>
          </a:p>
          <a:p>
            <a:pPr algn="ctr"/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1. Реализовать знания, полученные в ходе первого и части второго курсов </a:t>
            </a:r>
            <a:r>
              <a:rPr lang="ru-RU" dirty="0" err="1"/>
              <a:t>Яндекс.Лицея</a:t>
            </a:r>
            <a:endParaRPr lang="en-US" dirty="0"/>
          </a:p>
          <a:p>
            <a:r>
              <a:rPr lang="en-US" dirty="0"/>
              <a:t>2.</a:t>
            </a:r>
            <a:r>
              <a:rPr lang="ru-RU" dirty="0"/>
              <a:t> Улучшить свои навыки в программировании и повысить уровень знания языка программирования </a:t>
            </a:r>
            <a:r>
              <a:rPr lang="en-US" dirty="0"/>
              <a:t>Python.</a:t>
            </a:r>
            <a:r>
              <a:rPr lang="ru-RU" dirty="0"/>
              <a:t> </a:t>
            </a:r>
          </a:p>
          <a:p>
            <a:r>
              <a:rPr lang="ru-RU" dirty="0"/>
              <a:t>3. Научиться работать с графической составляющей фреймворка </a:t>
            </a:r>
            <a:r>
              <a:rPr lang="en-US" dirty="0"/>
              <a:t>PyQt5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F8CB4F-71E5-40D3-B8CF-99FBE60E38E5}"/>
              </a:ext>
            </a:extLst>
          </p:cNvPr>
          <p:cNvSpPr/>
          <p:nvPr/>
        </p:nvSpPr>
        <p:spPr>
          <a:xfrm>
            <a:off x="2425317" y="478747"/>
            <a:ext cx="6593099" cy="1283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C0FF2-41EB-4446-B151-7EB093F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ru-RU" i="1" dirty="0"/>
              <a:t>Дизайн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B477B-FBFE-40FA-BF16-91B7C0FC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1" y="2138439"/>
            <a:ext cx="3112754" cy="3862065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Оформление приложение выполнено в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голубо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-зелёных тонах. Они приятны зрению, а также мотивируют работать.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3185E5-2A76-4A53-8A2E-8153CD0A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69" y="670586"/>
            <a:ext cx="4237766" cy="2903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E6F454-C17A-40C2-AD4D-5D6BF583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18" y="1163288"/>
            <a:ext cx="4237766" cy="28787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3A4E14-5518-4299-9883-625608611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61" y="1801329"/>
            <a:ext cx="4440472" cy="3042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C848B8-DA7A-4313-B2E2-DCDC87394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704" y="4152516"/>
            <a:ext cx="2720475" cy="16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9BF3495E-58E5-44B4-99C0-E3C20CB9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605" y="2339296"/>
            <a:ext cx="5066386" cy="3455879"/>
          </a:xfrm>
          <a:prstGeom prst="rect">
            <a:avLst/>
          </a:prstGeom>
        </p:spPr>
      </p:pic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59A11709-4451-45FB-8FB6-0F2331C1AFC7}"/>
              </a:ext>
            </a:extLst>
          </p:cNvPr>
          <p:cNvSpPr/>
          <p:nvPr/>
        </p:nvSpPr>
        <p:spPr>
          <a:xfrm>
            <a:off x="498408" y="503551"/>
            <a:ext cx="7009092" cy="805913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A9F97-3333-4017-87A3-5A1B094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00" y="383579"/>
            <a:ext cx="6946955" cy="1017092"/>
          </a:xfrm>
        </p:spPr>
        <p:txBody>
          <a:bodyPr/>
          <a:lstStyle/>
          <a:p>
            <a:r>
              <a:rPr lang="ru-RU" dirty="0"/>
              <a:t>Прослушивание музыки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A97FC-528F-45F0-8D1C-FC7D0D0C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74" y="1374620"/>
            <a:ext cx="3657599" cy="1146686"/>
          </a:xfrm>
        </p:spPr>
        <p:txBody>
          <a:bodyPr/>
          <a:lstStyle/>
          <a:p>
            <a:r>
              <a:rPr lang="ru-RU" dirty="0"/>
              <a:t>Одна из трех основных составляющих приложения – вкладка </a:t>
            </a:r>
            <a:r>
              <a:rPr lang="en-US" dirty="0"/>
              <a:t>                 “</a:t>
            </a:r>
            <a:r>
              <a:rPr lang="ru-RU" dirty="0"/>
              <a:t>Прослушивание музыки</a:t>
            </a:r>
            <a:r>
              <a:rPr lang="en-US" dirty="0"/>
              <a:t>”.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2C6D0-7918-4C92-8454-0646167A2580}"/>
              </a:ext>
            </a:extLst>
          </p:cNvPr>
          <p:cNvSpPr txBox="1"/>
          <p:nvPr/>
        </p:nvSpPr>
        <p:spPr>
          <a:xfrm>
            <a:off x="592595" y="2789640"/>
            <a:ext cx="341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Она состоит из</a:t>
            </a:r>
            <a:r>
              <a:rPr lang="en-US" dirty="0"/>
              <a:t>: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D082226-31E2-4017-ADFC-4602FAC1693B}"/>
              </a:ext>
            </a:extLst>
          </p:cNvPr>
          <p:cNvCxnSpPr>
            <a:cxnSpLocks/>
          </p:cNvCxnSpPr>
          <p:nvPr/>
        </p:nvCxnSpPr>
        <p:spPr>
          <a:xfrm flipV="1">
            <a:off x="4156006" y="2887519"/>
            <a:ext cx="1514844" cy="82687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80323-5FD2-45CF-912F-5A2E05DD1A03}"/>
              </a:ext>
            </a:extLst>
          </p:cNvPr>
          <p:cNvSpPr txBox="1"/>
          <p:nvPr/>
        </p:nvSpPr>
        <p:spPr>
          <a:xfrm>
            <a:off x="1187151" y="3462940"/>
            <a:ext cx="143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Плейлиста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82E9F1A-237B-4CCA-8FB9-3E90D814D054}"/>
              </a:ext>
            </a:extLst>
          </p:cNvPr>
          <p:cNvCxnSpPr>
            <a:cxnSpLocks/>
          </p:cNvCxnSpPr>
          <p:nvPr/>
        </p:nvCxnSpPr>
        <p:spPr>
          <a:xfrm flipH="1">
            <a:off x="1318620" y="3714394"/>
            <a:ext cx="2837387" cy="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C5500B3-82F4-4BF4-8C78-3E90FC9D303B}"/>
              </a:ext>
            </a:extLst>
          </p:cNvPr>
          <p:cNvCxnSpPr>
            <a:cxnSpLocks/>
          </p:cNvCxnSpPr>
          <p:nvPr/>
        </p:nvCxnSpPr>
        <p:spPr>
          <a:xfrm flipV="1">
            <a:off x="4171377" y="4167780"/>
            <a:ext cx="2041049" cy="22934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55A2C0-837F-4DCF-A58C-05B79BC688F6}"/>
              </a:ext>
            </a:extLst>
          </p:cNvPr>
          <p:cNvCxnSpPr>
            <a:cxnSpLocks/>
          </p:cNvCxnSpPr>
          <p:nvPr/>
        </p:nvCxnSpPr>
        <p:spPr>
          <a:xfrm>
            <a:off x="5019389" y="4309061"/>
            <a:ext cx="1193037" cy="1491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4FA9061-7F94-4B0B-A9F3-511BBE5970F0}"/>
              </a:ext>
            </a:extLst>
          </p:cNvPr>
          <p:cNvCxnSpPr>
            <a:cxnSpLocks/>
          </p:cNvCxnSpPr>
          <p:nvPr/>
        </p:nvCxnSpPr>
        <p:spPr>
          <a:xfrm flipH="1" flipV="1">
            <a:off x="1318620" y="4373815"/>
            <a:ext cx="2852757" cy="2331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0E3F24-53E7-4084-A919-4750043780BB}"/>
              </a:ext>
            </a:extLst>
          </p:cNvPr>
          <p:cNvSpPr txBox="1"/>
          <p:nvPr/>
        </p:nvSpPr>
        <p:spPr>
          <a:xfrm>
            <a:off x="1173903" y="3951195"/>
            <a:ext cx="394375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accent4">
                    <a:lumMod val="50000"/>
                  </a:schemeClr>
                </a:solidFill>
              </a:rPr>
              <a:t>Ползунков для работы с громкостью и продолжительностью трека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1E76224-B675-4E15-AFB4-BB2F8148AEA9}"/>
              </a:ext>
            </a:extLst>
          </p:cNvPr>
          <p:cNvCxnSpPr>
            <a:cxnSpLocks/>
          </p:cNvCxnSpPr>
          <p:nvPr/>
        </p:nvCxnSpPr>
        <p:spPr>
          <a:xfrm>
            <a:off x="4418946" y="4860680"/>
            <a:ext cx="1145942" cy="268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9A101E9-754F-4C50-8C95-0167313BA33B}"/>
              </a:ext>
            </a:extLst>
          </p:cNvPr>
          <p:cNvCxnSpPr>
            <a:cxnSpLocks/>
          </p:cNvCxnSpPr>
          <p:nvPr/>
        </p:nvCxnSpPr>
        <p:spPr>
          <a:xfrm flipH="1" flipV="1">
            <a:off x="1361789" y="4838306"/>
            <a:ext cx="3057158" cy="223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5AB420-FE0F-47E0-ADEE-F0A88D866FC7}"/>
              </a:ext>
            </a:extLst>
          </p:cNvPr>
          <p:cNvSpPr txBox="1"/>
          <p:nvPr/>
        </p:nvSpPr>
        <p:spPr>
          <a:xfrm>
            <a:off x="1187151" y="4561307"/>
            <a:ext cx="3026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7030A0"/>
                </a:solidFill>
              </a:rPr>
              <a:t>Названия текущей композиции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8BE32E5-5952-48FB-ABA0-4D3F7E011204}"/>
              </a:ext>
            </a:extLst>
          </p:cNvPr>
          <p:cNvCxnSpPr>
            <a:cxnSpLocks/>
          </p:cNvCxnSpPr>
          <p:nvPr/>
        </p:nvCxnSpPr>
        <p:spPr>
          <a:xfrm flipV="1">
            <a:off x="4030424" y="5458929"/>
            <a:ext cx="1534464" cy="510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DCD83FD-D1A4-4CC1-B436-E2A8DC1608D4}"/>
              </a:ext>
            </a:extLst>
          </p:cNvPr>
          <p:cNvCxnSpPr/>
          <p:nvPr/>
        </p:nvCxnSpPr>
        <p:spPr>
          <a:xfrm>
            <a:off x="4030424" y="5509947"/>
            <a:ext cx="1534464" cy="1844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олилиния: фигура 53">
            <a:extLst>
              <a:ext uri="{FF2B5EF4-FFF2-40B4-BE49-F238E27FC236}">
                <a16:creationId xmlns:a16="http://schemas.microsoft.com/office/drawing/2014/main" id="{A5B9A56E-4BE0-4703-96FD-9431E3A91F59}"/>
              </a:ext>
            </a:extLst>
          </p:cNvPr>
          <p:cNvSpPr/>
          <p:nvPr/>
        </p:nvSpPr>
        <p:spPr>
          <a:xfrm>
            <a:off x="4065744" y="5509947"/>
            <a:ext cx="2778192" cy="384853"/>
          </a:xfrm>
          <a:custGeom>
            <a:avLst/>
            <a:gdLst>
              <a:gd name="connsiteX0" fmla="*/ 3066779 w 3066779"/>
              <a:gd name="connsiteY0" fmla="*/ 349688 h 860822"/>
              <a:gd name="connsiteX1" fmla="*/ 2003250 w 3066779"/>
              <a:gd name="connsiteY1" fmla="*/ 855943 h 860822"/>
              <a:gd name="connsiteX2" fmla="*/ 190148 w 3066779"/>
              <a:gd name="connsiteY2" fmla="*/ 78900 h 860822"/>
              <a:gd name="connsiteX3" fmla="*/ 52791 w 3066779"/>
              <a:gd name="connsiteY3" fmla="*/ 23957 h 860822"/>
              <a:gd name="connsiteX4" fmla="*/ 170525 w 3066779"/>
              <a:gd name="connsiteY4" fmla="*/ 59277 h 860822"/>
              <a:gd name="connsiteX5" fmla="*/ 174450 w 3066779"/>
              <a:gd name="connsiteY5" fmla="*/ 59277 h 8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6779" h="860822">
                <a:moveTo>
                  <a:pt x="3066779" y="349688"/>
                </a:moveTo>
                <a:cubicBezTo>
                  <a:pt x="2774733" y="625381"/>
                  <a:pt x="2482688" y="901074"/>
                  <a:pt x="2003250" y="855943"/>
                </a:cubicBezTo>
                <a:cubicBezTo>
                  <a:pt x="1523812" y="810812"/>
                  <a:pt x="515224" y="217564"/>
                  <a:pt x="190148" y="78900"/>
                </a:cubicBezTo>
                <a:cubicBezTo>
                  <a:pt x="-134928" y="-59764"/>
                  <a:pt x="56061" y="27227"/>
                  <a:pt x="52791" y="23957"/>
                </a:cubicBezTo>
                <a:cubicBezTo>
                  <a:pt x="49521" y="20687"/>
                  <a:pt x="150248" y="53390"/>
                  <a:pt x="170525" y="59277"/>
                </a:cubicBezTo>
                <a:cubicBezTo>
                  <a:pt x="190801" y="65164"/>
                  <a:pt x="182625" y="62220"/>
                  <a:pt x="174450" y="59277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AA5A001A-1FBE-4ADA-9D1F-3216D3D5CA49}"/>
              </a:ext>
            </a:extLst>
          </p:cNvPr>
          <p:cNvSpPr/>
          <p:nvPr/>
        </p:nvSpPr>
        <p:spPr>
          <a:xfrm>
            <a:off x="4056795" y="5335754"/>
            <a:ext cx="2846335" cy="174192"/>
          </a:xfrm>
          <a:custGeom>
            <a:avLst/>
            <a:gdLst>
              <a:gd name="connsiteX0" fmla="*/ 2969092 w 2969092"/>
              <a:gd name="connsiteY0" fmla="*/ 176386 h 356290"/>
              <a:gd name="connsiteX1" fmla="*/ 983313 w 2969092"/>
              <a:gd name="connsiteY1" fmla="*/ 3709 h 356290"/>
              <a:gd name="connsiteX2" fmla="*/ 80687 w 2969092"/>
              <a:gd name="connsiteY2" fmla="*/ 321591 h 356290"/>
              <a:gd name="connsiteX3" fmla="*/ 100309 w 2969092"/>
              <a:gd name="connsiteY3" fmla="*/ 333364 h 35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9092" h="356290">
                <a:moveTo>
                  <a:pt x="2969092" y="176386"/>
                </a:moveTo>
                <a:cubicBezTo>
                  <a:pt x="2216903" y="77947"/>
                  <a:pt x="1464714" y="-20492"/>
                  <a:pt x="983313" y="3709"/>
                </a:cubicBezTo>
                <a:cubicBezTo>
                  <a:pt x="501912" y="27910"/>
                  <a:pt x="227854" y="266649"/>
                  <a:pt x="80687" y="321591"/>
                </a:cubicBezTo>
                <a:cubicBezTo>
                  <a:pt x="-66480" y="376533"/>
                  <a:pt x="16914" y="354948"/>
                  <a:pt x="100309" y="333364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EEEB118-F73C-4577-A486-FC96DF9440ED}"/>
              </a:ext>
            </a:extLst>
          </p:cNvPr>
          <p:cNvCxnSpPr>
            <a:cxnSpLocks/>
          </p:cNvCxnSpPr>
          <p:nvPr/>
        </p:nvCxnSpPr>
        <p:spPr>
          <a:xfrm flipH="1" flipV="1">
            <a:off x="1393185" y="5502096"/>
            <a:ext cx="2720017" cy="78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560458-1976-4FFB-9722-EE37D3ABA0C9}"/>
              </a:ext>
            </a:extLst>
          </p:cNvPr>
          <p:cNvSpPr txBox="1"/>
          <p:nvPr/>
        </p:nvSpPr>
        <p:spPr>
          <a:xfrm>
            <a:off x="1187151" y="5225097"/>
            <a:ext cx="256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Кнопок для работы с треком</a:t>
            </a:r>
          </a:p>
        </p:txBody>
      </p:sp>
      <p:sp>
        <p:nvSpPr>
          <p:cNvPr id="62" name="Полилиния: фигура 61">
            <a:extLst>
              <a:ext uri="{FF2B5EF4-FFF2-40B4-BE49-F238E27FC236}">
                <a16:creationId xmlns:a16="http://schemas.microsoft.com/office/drawing/2014/main" id="{92943C84-8369-498E-AD1B-186134469EF2}"/>
              </a:ext>
            </a:extLst>
          </p:cNvPr>
          <p:cNvSpPr/>
          <p:nvPr/>
        </p:nvSpPr>
        <p:spPr>
          <a:xfrm>
            <a:off x="10560729" y="1947963"/>
            <a:ext cx="600445" cy="3510965"/>
          </a:xfrm>
          <a:custGeom>
            <a:avLst/>
            <a:gdLst>
              <a:gd name="connsiteX0" fmla="*/ 0 w 560752"/>
              <a:gd name="connsiteY0" fmla="*/ 3826352 h 3826352"/>
              <a:gd name="connsiteX1" fmla="*/ 549425 w 560752"/>
              <a:gd name="connsiteY1" fmla="*/ 2947272 h 3826352"/>
              <a:gd name="connsiteX2" fmla="*/ 317881 w 560752"/>
              <a:gd name="connsiteY2" fmla="*/ 0 h 382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752" h="3826352">
                <a:moveTo>
                  <a:pt x="0" y="3826352"/>
                </a:moveTo>
                <a:cubicBezTo>
                  <a:pt x="248222" y="3705674"/>
                  <a:pt x="496445" y="3584997"/>
                  <a:pt x="549425" y="2947272"/>
                </a:cubicBezTo>
                <a:cubicBezTo>
                  <a:pt x="602405" y="2309547"/>
                  <a:pt x="460143" y="1154773"/>
                  <a:pt x="317881" y="0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олилиния: фигура 64">
            <a:extLst>
              <a:ext uri="{FF2B5EF4-FFF2-40B4-BE49-F238E27FC236}">
                <a16:creationId xmlns:a16="http://schemas.microsoft.com/office/drawing/2014/main" id="{556B051C-0E95-4CCC-B9C4-FC1889055907}"/>
              </a:ext>
            </a:extLst>
          </p:cNvPr>
          <p:cNvSpPr/>
          <p:nvPr/>
        </p:nvSpPr>
        <p:spPr>
          <a:xfrm>
            <a:off x="10531953" y="1948820"/>
            <a:ext cx="998645" cy="4018723"/>
          </a:xfrm>
          <a:custGeom>
            <a:avLst/>
            <a:gdLst>
              <a:gd name="connsiteX0" fmla="*/ 0 w 750096"/>
              <a:gd name="connsiteY0" fmla="*/ 4470126 h 4827311"/>
              <a:gd name="connsiteX1" fmla="*/ 745648 w 750096"/>
              <a:gd name="connsiteY1" fmla="*/ 4423032 h 4827311"/>
              <a:gd name="connsiteX2" fmla="*/ 310032 w 750096"/>
              <a:gd name="connsiteY2" fmla="*/ 384759 h 4827311"/>
              <a:gd name="connsiteX3" fmla="*/ 306108 w 750096"/>
              <a:gd name="connsiteY3" fmla="*/ 396533 h 482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096" h="4827311">
                <a:moveTo>
                  <a:pt x="0" y="4470126"/>
                </a:moveTo>
                <a:cubicBezTo>
                  <a:pt x="346988" y="4787026"/>
                  <a:pt x="693976" y="5103927"/>
                  <a:pt x="745648" y="4423032"/>
                </a:cubicBezTo>
                <a:cubicBezTo>
                  <a:pt x="797320" y="3742137"/>
                  <a:pt x="383289" y="1055842"/>
                  <a:pt x="310032" y="384759"/>
                </a:cubicBezTo>
                <a:cubicBezTo>
                  <a:pt x="236775" y="-286324"/>
                  <a:pt x="271441" y="55104"/>
                  <a:pt x="306108" y="396533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1684ED9D-E64B-42DA-B77D-18EEFA1F628D}"/>
              </a:ext>
            </a:extLst>
          </p:cNvPr>
          <p:cNvCxnSpPr>
            <a:cxnSpLocks/>
          </p:cNvCxnSpPr>
          <p:nvPr/>
        </p:nvCxnSpPr>
        <p:spPr>
          <a:xfrm flipH="1">
            <a:off x="7644855" y="1947963"/>
            <a:ext cx="324543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39FAD9-6825-4D56-81F3-450DFE5CA811}"/>
              </a:ext>
            </a:extLst>
          </p:cNvPr>
          <p:cNvSpPr txBox="1"/>
          <p:nvPr/>
        </p:nvSpPr>
        <p:spPr>
          <a:xfrm>
            <a:off x="7873778" y="1713038"/>
            <a:ext cx="286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Кнопок для работы с плейлистом</a:t>
            </a:r>
          </a:p>
        </p:txBody>
      </p:sp>
    </p:spTree>
    <p:extLst>
      <p:ext uri="{BB962C8B-B14F-4D97-AF65-F5344CB8AC3E}">
        <p14:creationId xmlns:p14="http://schemas.microsoft.com/office/powerpoint/2010/main" val="32464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29" grpId="0"/>
      <p:bldP spid="42" grpId="0"/>
      <p:bldP spid="54" grpId="0" animBg="1"/>
      <p:bldP spid="55" grpId="0" animBg="1"/>
      <p:bldP spid="60" grpId="0"/>
      <p:bldP spid="62" grpId="0" animBg="1"/>
      <p:bldP spid="65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50688D1D-050B-4C77-A11F-ACCE2DCFB180}"/>
              </a:ext>
            </a:extLst>
          </p:cNvPr>
          <p:cNvSpPr/>
          <p:nvPr/>
        </p:nvSpPr>
        <p:spPr>
          <a:xfrm>
            <a:off x="6259519" y="5227386"/>
            <a:ext cx="5431457" cy="1065884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6652A-52AE-4AD2-A2D2-8BBC7324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855" y="5102784"/>
            <a:ext cx="4537334" cy="1371600"/>
          </a:xfrm>
        </p:spPr>
        <p:txBody>
          <a:bodyPr/>
          <a:lstStyle/>
          <a:p>
            <a:r>
              <a:rPr lang="ru-RU" dirty="0"/>
              <a:t>Работа с видео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AAC43-C738-4C30-B1D2-4B183072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31" y="4365830"/>
            <a:ext cx="3870175" cy="744816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/>
              <a:t>Вкладка </a:t>
            </a:r>
            <a:r>
              <a:rPr lang="en-US" u="sng" dirty="0"/>
              <a:t>“</a:t>
            </a:r>
            <a:r>
              <a:rPr lang="ru-RU" u="sng" dirty="0"/>
              <a:t>Инструменты</a:t>
            </a:r>
            <a:r>
              <a:rPr lang="en-US" u="sng" dirty="0"/>
              <a:t>”</a:t>
            </a:r>
            <a:r>
              <a:rPr lang="ru-RU" u="sng" dirty="0"/>
              <a:t> включает</a:t>
            </a:r>
            <a:r>
              <a:rPr lang="en-US" u="sng" dirty="0"/>
              <a:t> </a:t>
            </a:r>
            <a:r>
              <a:rPr lang="ru-RU" u="sng" dirty="0"/>
              <a:t>в себя остальные две составляющие приложения.</a:t>
            </a:r>
            <a:endParaRPr lang="en-US" u="sng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9F0065-CA2C-43BC-B42F-E9000B31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57" y="2315798"/>
            <a:ext cx="6468924" cy="1313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61889-EDC9-4F4A-8E66-69D0CB10152D}"/>
              </a:ext>
            </a:extLst>
          </p:cNvPr>
          <p:cNvSpPr txBox="1"/>
          <p:nvPr/>
        </p:nvSpPr>
        <p:spPr>
          <a:xfrm>
            <a:off x="376747" y="412377"/>
            <a:ext cx="332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Одна из них – инструменты для работы с видеофайлами.</a:t>
            </a:r>
          </a:p>
          <a:p>
            <a:r>
              <a:rPr lang="ru-RU" sz="1600" b="1" dirty="0"/>
              <a:t>Включает в себя</a:t>
            </a:r>
            <a:r>
              <a:rPr lang="en-US" sz="1600" b="1" dirty="0"/>
              <a:t>:</a:t>
            </a:r>
            <a:endParaRPr lang="ru-RU" sz="1600" b="1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7A0C1DE-A544-4A92-8120-31F42287CB6C}"/>
              </a:ext>
            </a:extLst>
          </p:cNvPr>
          <p:cNvCxnSpPr>
            <a:cxnSpLocks/>
          </p:cNvCxnSpPr>
          <p:nvPr/>
        </p:nvCxnSpPr>
        <p:spPr>
          <a:xfrm flipV="1">
            <a:off x="4254118" y="3665450"/>
            <a:ext cx="1652200" cy="8476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7FA2503-C212-4349-BB2D-39DFFE37550B}"/>
              </a:ext>
            </a:extLst>
          </p:cNvPr>
          <p:cNvCxnSpPr>
            <a:cxnSpLocks/>
          </p:cNvCxnSpPr>
          <p:nvPr/>
        </p:nvCxnSpPr>
        <p:spPr>
          <a:xfrm flipV="1">
            <a:off x="4254118" y="3665450"/>
            <a:ext cx="3563413" cy="8476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35EA1FA-6052-48A1-8888-923E27BA93F5}"/>
              </a:ext>
            </a:extLst>
          </p:cNvPr>
          <p:cNvCxnSpPr>
            <a:cxnSpLocks/>
          </p:cNvCxnSpPr>
          <p:nvPr/>
        </p:nvCxnSpPr>
        <p:spPr>
          <a:xfrm flipH="1" flipV="1">
            <a:off x="1079228" y="4485662"/>
            <a:ext cx="3174892" cy="274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DE7F35-3A6F-449B-88EB-83F43382D0D4}"/>
              </a:ext>
            </a:extLst>
          </p:cNvPr>
          <p:cNvSpPr txBox="1"/>
          <p:nvPr/>
        </p:nvSpPr>
        <p:spPr>
          <a:xfrm>
            <a:off x="1010550" y="4227331"/>
            <a:ext cx="331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060"/>
                </a:solidFill>
              </a:rPr>
              <a:t>Кнопки для открытия</a:t>
            </a:r>
            <a:r>
              <a:rPr lang="en-US" sz="1200" dirty="0">
                <a:solidFill>
                  <a:srgbClr val="002060"/>
                </a:solidFill>
              </a:rPr>
              <a:t>/</a:t>
            </a:r>
            <a:r>
              <a:rPr lang="ru-RU" sz="1200" dirty="0">
                <a:solidFill>
                  <a:srgbClr val="002060"/>
                </a:solidFill>
              </a:rPr>
              <a:t>скачивания файла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64793BF-7D44-4E31-A1D4-56DE29FB5ABA}"/>
              </a:ext>
            </a:extLst>
          </p:cNvPr>
          <p:cNvCxnSpPr>
            <a:cxnSpLocks/>
          </p:cNvCxnSpPr>
          <p:nvPr/>
        </p:nvCxnSpPr>
        <p:spPr>
          <a:xfrm>
            <a:off x="490558" y="3025763"/>
            <a:ext cx="205641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4E697-F7F0-4653-8630-EF4AC3DAEC6A}"/>
              </a:ext>
            </a:extLst>
          </p:cNvPr>
          <p:cNvSpPr txBox="1"/>
          <p:nvPr/>
        </p:nvSpPr>
        <p:spPr>
          <a:xfrm>
            <a:off x="442810" y="2444941"/>
            <a:ext cx="218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Прогресс загрузки с </a:t>
            </a:r>
            <a:r>
              <a:rPr lang="en-US" sz="1400" dirty="0"/>
              <a:t>YouTube</a:t>
            </a:r>
            <a:endParaRPr lang="ru-RU" sz="1400" dirty="0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14EB7874-354C-48AC-B7C2-20772ED3E9C4}"/>
              </a:ext>
            </a:extLst>
          </p:cNvPr>
          <p:cNvSpPr/>
          <p:nvPr/>
        </p:nvSpPr>
        <p:spPr>
          <a:xfrm>
            <a:off x="5487809" y="1818788"/>
            <a:ext cx="5473218" cy="465250"/>
          </a:xfrm>
          <a:custGeom>
            <a:avLst/>
            <a:gdLst>
              <a:gd name="connsiteX0" fmla="*/ 57458 w 5504614"/>
              <a:gd name="connsiteY0" fmla="*/ 604369 h 627916"/>
              <a:gd name="connsiteX1" fmla="*/ 740315 w 5504614"/>
              <a:gd name="connsiteY1" fmla="*/ 2 h 627916"/>
              <a:gd name="connsiteX2" fmla="*/ 5265221 w 5504614"/>
              <a:gd name="connsiteY2" fmla="*/ 596520 h 627916"/>
              <a:gd name="connsiteX3" fmla="*/ 5504614 w 5504614"/>
              <a:gd name="connsiteY3" fmla="*/ 627916 h 62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614" h="627916">
                <a:moveTo>
                  <a:pt x="57458" y="604369"/>
                </a:moveTo>
                <a:cubicBezTo>
                  <a:pt x="-35094" y="302839"/>
                  <a:pt x="-127645" y="1310"/>
                  <a:pt x="740315" y="2"/>
                </a:cubicBezTo>
                <a:cubicBezTo>
                  <a:pt x="1608275" y="-1306"/>
                  <a:pt x="5265221" y="596520"/>
                  <a:pt x="5265221" y="596520"/>
                </a:cubicBezTo>
                <a:lnTo>
                  <a:pt x="5504614" y="62791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F9BA8783-01B1-4404-929A-2C9168DADD2C}"/>
              </a:ext>
            </a:extLst>
          </p:cNvPr>
          <p:cNvSpPr/>
          <p:nvPr/>
        </p:nvSpPr>
        <p:spPr>
          <a:xfrm>
            <a:off x="6979486" y="2028824"/>
            <a:ext cx="3981541" cy="266987"/>
          </a:xfrm>
          <a:custGeom>
            <a:avLst/>
            <a:gdLst>
              <a:gd name="connsiteX0" fmla="*/ 320016 w 3895202"/>
              <a:gd name="connsiteY0" fmla="*/ 270849 h 270849"/>
              <a:gd name="connsiteX1" fmla="*/ 351412 w 3895202"/>
              <a:gd name="connsiteY1" fmla="*/ 61 h 270849"/>
              <a:gd name="connsiteX2" fmla="*/ 3895202 w 3895202"/>
              <a:gd name="connsiteY2" fmla="*/ 251227 h 27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202" h="270849">
                <a:moveTo>
                  <a:pt x="320016" y="270849"/>
                </a:moveTo>
                <a:cubicBezTo>
                  <a:pt x="37782" y="137090"/>
                  <a:pt x="-244452" y="3331"/>
                  <a:pt x="351412" y="61"/>
                </a:cubicBezTo>
                <a:cubicBezTo>
                  <a:pt x="947276" y="-3209"/>
                  <a:pt x="2421239" y="124009"/>
                  <a:pt x="3895202" y="2512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B701E-71A3-4DD3-8377-58F66D31FDF1}"/>
              </a:ext>
            </a:extLst>
          </p:cNvPr>
          <p:cNvSpPr txBox="1"/>
          <p:nvPr/>
        </p:nvSpPr>
        <p:spPr>
          <a:xfrm rot="440745">
            <a:off x="8893243" y="1981360"/>
            <a:ext cx="3241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>
                    <a:lumMod val="50000"/>
                  </a:schemeClr>
                </a:solidFill>
              </a:rPr>
              <a:t>Функциональные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3888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2" grpId="0"/>
      <p:bldP spid="31" grpId="0"/>
      <p:bldP spid="33" grpId="0" animBg="1"/>
      <p:bldP spid="35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CCA8AF-BC15-49D6-B450-A21B8334A7C3}"/>
              </a:ext>
            </a:extLst>
          </p:cNvPr>
          <p:cNvSpPr/>
          <p:nvPr/>
        </p:nvSpPr>
        <p:spPr>
          <a:xfrm>
            <a:off x="372169" y="351239"/>
            <a:ext cx="11447661" cy="118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F190F-BB32-49F1-A2DD-CEE4D1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346" y="164827"/>
            <a:ext cx="5942291" cy="1371600"/>
          </a:xfrm>
        </p:spPr>
        <p:txBody>
          <a:bodyPr/>
          <a:lstStyle/>
          <a:p>
            <a:r>
              <a:rPr lang="ru-RU" dirty="0"/>
              <a:t>Создание мелодий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12B3E-68AB-438E-BE7B-1ACAAD13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51" y="1602631"/>
            <a:ext cx="7932570" cy="3875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598A3-B38B-4034-8E9C-EB246BD32D27}"/>
              </a:ext>
            </a:extLst>
          </p:cNvPr>
          <p:cNvSpPr txBox="1"/>
          <p:nvPr/>
        </p:nvSpPr>
        <p:spPr>
          <a:xfrm>
            <a:off x="525879" y="1895515"/>
            <a:ext cx="2657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Вторая часть вкладки </a:t>
            </a:r>
            <a:r>
              <a:rPr lang="en-US" sz="1600" dirty="0"/>
              <a:t>“</a:t>
            </a:r>
            <a:r>
              <a:rPr lang="ru-RU" sz="1600" dirty="0"/>
              <a:t>Инструменты</a:t>
            </a:r>
            <a:r>
              <a:rPr lang="en-US" sz="1600" dirty="0"/>
              <a:t>” – </a:t>
            </a:r>
            <a:r>
              <a:rPr lang="ru-RU" sz="1600" dirty="0"/>
              <a:t>окно для просмотра и создания музыкальных мелодий.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17A9F-D85E-490C-8D06-70E4FD41A302}"/>
              </a:ext>
            </a:extLst>
          </p:cNvPr>
          <p:cNvSpPr txBox="1"/>
          <p:nvPr/>
        </p:nvSpPr>
        <p:spPr>
          <a:xfrm>
            <a:off x="3733551" y="5654706"/>
            <a:ext cx="5195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Интерфейс тут не очень объёмный, а поэтому интуитивно понятен.</a:t>
            </a:r>
          </a:p>
        </p:txBody>
      </p:sp>
    </p:spTree>
    <p:extLst>
      <p:ext uri="{BB962C8B-B14F-4D97-AF65-F5344CB8AC3E}">
        <p14:creationId xmlns:p14="http://schemas.microsoft.com/office/powerpoint/2010/main" val="19983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A5B1A918-DF7D-4FFC-ABA3-718E40682A8F}"/>
              </a:ext>
            </a:extLst>
          </p:cNvPr>
          <p:cNvSpPr/>
          <p:nvPr/>
        </p:nvSpPr>
        <p:spPr>
          <a:xfrm>
            <a:off x="368898" y="376748"/>
            <a:ext cx="3426057" cy="134216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E800E-EB3F-4F25-A249-FEF9F59A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24" y="222204"/>
            <a:ext cx="10058400" cy="1371600"/>
          </a:xfrm>
        </p:spPr>
        <p:txBody>
          <a:bodyPr/>
          <a:lstStyle/>
          <a:p>
            <a:r>
              <a:rPr lang="ru-RU" dirty="0"/>
              <a:t>Пианино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3DEBF-1BA2-4318-892F-8E576FBC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90" y="1950065"/>
            <a:ext cx="2215067" cy="1776545"/>
          </a:xfrm>
        </p:spPr>
        <p:txBody>
          <a:bodyPr>
            <a:normAutofit/>
          </a:bodyPr>
          <a:lstStyle/>
          <a:p>
            <a:r>
              <a:rPr lang="ru-RU" dirty="0"/>
              <a:t>Еще одна часть инструментов </a:t>
            </a:r>
            <a:r>
              <a:rPr lang="en-US" dirty="0"/>
              <a:t>– </a:t>
            </a:r>
            <a:r>
              <a:rPr lang="ru-RU" dirty="0"/>
              <a:t>открывающее окно с пианино.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0F08F5-8661-424F-971E-4D29DA5C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00" y="447388"/>
            <a:ext cx="6927609" cy="3902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EB449-3571-4064-90BF-ECD9F75E6EF0}"/>
              </a:ext>
            </a:extLst>
          </p:cNvPr>
          <p:cNvSpPr txBox="1"/>
          <p:nvPr/>
        </p:nvSpPr>
        <p:spPr>
          <a:xfrm>
            <a:off x="4760373" y="4575451"/>
            <a:ext cx="69816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Для создания пианино использовались материалы сети Интернет, с помощью которых был воссоздан максимально реалистичный вид инструмента.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EAE79-EEBC-4B90-8CE9-8F08BA57DA7A}"/>
              </a:ext>
            </a:extLst>
          </p:cNvPr>
          <p:cNvSpPr txBox="1"/>
          <p:nvPr/>
        </p:nvSpPr>
        <p:spPr>
          <a:xfrm>
            <a:off x="525224" y="3957761"/>
            <a:ext cx="22150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Оно обеспечивает возможность записи нот в мелодию, предварительной прослушки мелодий и её сохранения.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2E0A8-FFFB-4833-9819-8AEDEA7BAC8A}"/>
              </a:ext>
            </a:extLst>
          </p:cNvPr>
          <p:cNvSpPr/>
          <p:nvPr/>
        </p:nvSpPr>
        <p:spPr>
          <a:xfrm>
            <a:off x="231543" y="235468"/>
            <a:ext cx="11728914" cy="6387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B3F6CE-FED2-4AE8-B6A4-BB1E9B7088AD}"/>
              </a:ext>
            </a:extLst>
          </p:cNvPr>
          <p:cNvSpPr/>
          <p:nvPr/>
        </p:nvSpPr>
        <p:spPr>
          <a:xfrm>
            <a:off x="321710" y="329055"/>
            <a:ext cx="11548579" cy="61852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9769A-D1C6-404C-9635-86329BB2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7" y="336354"/>
            <a:ext cx="6285324" cy="892245"/>
          </a:xfr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Тёмное оформление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F817C-4176-4DC4-B12C-9AB301F0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58" y="1482434"/>
            <a:ext cx="2527022" cy="1584447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Представьте, что вам необходимо воспользоваться приложением в тёмное время суток.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033521-EEB6-47BC-A9E7-AB8461372E57}"/>
              </a:ext>
            </a:extLst>
          </p:cNvPr>
          <p:cNvSpPr/>
          <p:nvPr/>
        </p:nvSpPr>
        <p:spPr>
          <a:xfrm>
            <a:off x="0" y="0"/>
            <a:ext cx="23154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F4C028-9AB8-47E8-830E-9763F31331A3}"/>
              </a:ext>
            </a:extLst>
          </p:cNvPr>
          <p:cNvSpPr/>
          <p:nvPr/>
        </p:nvSpPr>
        <p:spPr>
          <a:xfrm>
            <a:off x="0" y="0"/>
            <a:ext cx="12192000" cy="23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82E292-8092-460F-8151-E98FAAFE5910}"/>
              </a:ext>
            </a:extLst>
          </p:cNvPr>
          <p:cNvSpPr/>
          <p:nvPr/>
        </p:nvSpPr>
        <p:spPr>
          <a:xfrm>
            <a:off x="11960457" y="0"/>
            <a:ext cx="23154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26DA3E-3E69-4BC1-A541-59DE19C9135F}"/>
              </a:ext>
            </a:extLst>
          </p:cNvPr>
          <p:cNvSpPr/>
          <p:nvPr/>
        </p:nvSpPr>
        <p:spPr>
          <a:xfrm>
            <a:off x="0" y="6622532"/>
            <a:ext cx="12192000" cy="23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02B4DB-C609-437C-814F-F9E7355A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45" y="470936"/>
            <a:ext cx="4632186" cy="319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185099-EEEB-4954-91EA-A43FECA7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66" y="938676"/>
            <a:ext cx="4827488" cy="3306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FBA827-E68C-42D0-92BA-6B6376BB77E8}"/>
              </a:ext>
            </a:extLst>
          </p:cNvPr>
          <p:cNvSpPr txBox="1"/>
          <p:nvPr/>
        </p:nvSpPr>
        <p:spPr>
          <a:xfrm>
            <a:off x="753714" y="3548307"/>
            <a:ext cx="249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</a:rPr>
              <a:t>Тогда вам на помощь придёт тёмная тема.</a:t>
            </a:r>
          </a:p>
        </p:txBody>
      </p:sp>
    </p:spTree>
    <p:extLst>
      <p:ext uri="{BB962C8B-B14F-4D97-AF65-F5344CB8AC3E}">
        <p14:creationId xmlns:p14="http://schemas.microsoft.com/office/powerpoint/2010/main" val="143771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{4D428B37-6303-4C05-9CB1-155122CD7A9F}tf78438558_win32</Template>
  <TotalTime>852</TotalTime>
  <Words>295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СавонVTI</vt:lpstr>
      <vt:lpstr>M&amp;s(music and sounds)</vt:lpstr>
      <vt:lpstr>Цели и задачи:</vt:lpstr>
      <vt:lpstr>Дизайн</vt:lpstr>
      <vt:lpstr>Прослушивание музыки</vt:lpstr>
      <vt:lpstr>Работа с видео</vt:lpstr>
      <vt:lpstr>Создание мелодий</vt:lpstr>
      <vt:lpstr>Пианино</vt:lpstr>
      <vt:lpstr>Тёмное оформление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M&amp;s(music and sounds)</dc:title>
  <dc:creator>Щукин Владислав</dc:creator>
  <cp:lastModifiedBy>Щукин Владислав</cp:lastModifiedBy>
  <cp:revision>39</cp:revision>
  <dcterms:created xsi:type="dcterms:W3CDTF">2020-11-11T06:17:02Z</dcterms:created>
  <dcterms:modified xsi:type="dcterms:W3CDTF">2020-11-14T08:48:54Z</dcterms:modified>
</cp:coreProperties>
</file>