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5" r:id="rId3"/>
    <p:sldId id="266" r:id="rId4"/>
    <p:sldId id="264" r:id="rId5"/>
    <p:sldId id="267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5" r:id="rId25"/>
    <p:sldId id="284" r:id="rId26"/>
    <p:sldId id="285" r:id="rId27"/>
    <p:sldId id="282" r:id="rId28"/>
    <p:sldId id="283" r:id="rId29"/>
    <p:sldId id="299" r:id="rId30"/>
    <p:sldId id="286" r:id="rId31"/>
    <p:sldId id="287" r:id="rId32"/>
    <p:sldId id="288" r:id="rId33"/>
    <p:sldId id="289" r:id="rId34"/>
    <p:sldId id="290" r:id="rId35"/>
    <p:sldId id="291" r:id="rId36"/>
    <p:sldId id="280" r:id="rId37"/>
    <p:sldId id="300" r:id="rId38"/>
    <p:sldId id="301" r:id="rId39"/>
    <p:sldId id="302" r:id="rId40"/>
    <p:sldId id="303" r:id="rId41"/>
    <p:sldId id="28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3CA32-0C2C-44FC-A9AC-308DF87648AF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4EC11-067A-4F85-B877-38547E6EF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506731-56DD-45CB-BBE1-4CE8AE457CDF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2999-52DA-4D6F-9FBD-D3580909A527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5-AD8A-4BDC-BE53-F3D1A0870946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4E59-5CBE-4DFE-ABD8-F8B74A62DDB0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7F2-24D8-40EC-A86B-2DD289A0100A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5F11-5560-4AA7-984E-B069AA26C9FF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6217-D9C9-4D46-9908-5D00B9985FC9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E345-6F65-45AE-BA34-760340B89ACF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ABBE-9D58-4A26-8156-F7B38C1BC5A6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C50-CAE5-48BF-A693-19BC41128E96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846B-4416-42CD-B38E-7E0965A6661B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7038-F07D-4320-8CBC-43A4424CA039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3428-538D-497B-AE3D-F94B545CB880}" type="datetime1">
              <a:rPr lang="en-US" smtClean="0"/>
              <a:pPr/>
              <a:t>1/15/2013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M. Shoaib Farooq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r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768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J2SE 5.0 provides </a:t>
            </a:r>
            <a:r>
              <a:rPr lang="en-US" sz="2600" i="1" dirty="0" smtClean="0"/>
              <a:t>compile-time </a:t>
            </a:r>
            <a:r>
              <a:rPr lang="en-US" sz="2600" b="1" dirty="0" smtClean="0"/>
              <a:t>type safety </a:t>
            </a:r>
            <a:r>
              <a:rPr lang="en-US" sz="2600" dirty="0" smtClean="0"/>
              <a:t>with the Java Collections framework through </a:t>
            </a:r>
            <a:r>
              <a:rPr lang="en-US" sz="2600" b="1" i="1" dirty="0" smtClean="0"/>
              <a:t>generics</a:t>
            </a:r>
            <a:r>
              <a:rPr lang="en-US" sz="2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Generics allows you to specify, at compile-time, the types of objects you want to store in a Collection. Then when you add and get items from the list, </a:t>
            </a:r>
            <a:r>
              <a:rPr lang="en-US" sz="2600" b="1" dirty="0" smtClean="0"/>
              <a:t>the list already knows what types of objects are supposed to be acted on</a:t>
            </a:r>
            <a:r>
              <a:rPr lang="en-US" sz="26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So you don't need to cast anything. The "</a:t>
            </a:r>
            <a:r>
              <a:rPr lang="en-US" sz="2600" b="1" dirty="0" smtClean="0"/>
              <a:t>&lt;&gt;</a:t>
            </a:r>
            <a:r>
              <a:rPr lang="en-US" sz="2600" dirty="0" smtClean="0"/>
              <a:t>" characters are used to designate what type is to be stored. If the wrong type of data is provided, a compile-time exception is thrown.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Example:</a:t>
            </a:r>
          </a:p>
          <a:p>
            <a:endParaRPr lang="en-US" sz="2700" dirty="0" smtClean="0"/>
          </a:p>
          <a:p>
            <a:pPr lvl="1">
              <a:buFontTx/>
              <a:buNone/>
            </a:pPr>
            <a:r>
              <a:rPr lang="en-US" sz="3000" dirty="0" smtClean="0"/>
              <a:t>import </a:t>
            </a:r>
            <a:r>
              <a:rPr lang="en-US" sz="3000" dirty="0" err="1" smtClean="0"/>
              <a:t>java.util</a:t>
            </a:r>
            <a:r>
              <a:rPr lang="en-US" sz="3000" dirty="0" smtClean="0"/>
              <a:t>.*; </a:t>
            </a:r>
          </a:p>
          <a:p>
            <a:pPr lvl="1">
              <a:buFontTx/>
              <a:buNone/>
            </a:pPr>
            <a:r>
              <a:rPr lang="en-US" sz="3000" dirty="0" smtClean="0"/>
              <a:t>public class First { </a:t>
            </a:r>
          </a:p>
          <a:p>
            <a:pPr lvl="1">
              <a:buFontTx/>
              <a:buNone/>
            </a:pPr>
            <a:r>
              <a:rPr lang="en-US" sz="3000" dirty="0" smtClean="0"/>
              <a:t>	public static void main(String </a:t>
            </a:r>
            <a:r>
              <a:rPr lang="en-US" sz="3000" dirty="0" err="1" smtClean="0"/>
              <a:t>args</a:t>
            </a:r>
            <a:r>
              <a:rPr lang="en-US" sz="3000" dirty="0" smtClean="0"/>
              <a:t>[]) { </a:t>
            </a:r>
          </a:p>
          <a:p>
            <a:pPr lvl="1">
              <a:buFontTx/>
              <a:buNone/>
            </a:pPr>
            <a:r>
              <a:rPr lang="en-US" sz="3000" dirty="0" smtClean="0"/>
              <a:t>		List&lt;Integer&gt; </a:t>
            </a:r>
            <a:r>
              <a:rPr lang="en-US" sz="3000" dirty="0" err="1" smtClean="0"/>
              <a:t>myList</a:t>
            </a:r>
            <a:r>
              <a:rPr lang="en-US" sz="3000" dirty="0" smtClean="0"/>
              <a:t> = new </a:t>
            </a:r>
            <a:r>
              <a:rPr lang="en-US" sz="3000" dirty="0" err="1" smtClean="0"/>
              <a:t>ArrayList</a:t>
            </a:r>
            <a:r>
              <a:rPr lang="en-US" sz="3000" dirty="0" smtClean="0"/>
              <a:t>&lt;Integer&gt;(10); </a:t>
            </a:r>
          </a:p>
          <a:p>
            <a:pPr lvl="1">
              <a:buFontTx/>
              <a:buNone/>
            </a:pPr>
            <a:r>
              <a:rPr lang="en-US" sz="3000" dirty="0" smtClean="0"/>
              <a:t>		</a:t>
            </a:r>
            <a:r>
              <a:rPr lang="en-US" sz="3000" dirty="0" err="1" smtClean="0">
                <a:solidFill>
                  <a:srgbClr val="FF0000"/>
                </a:solidFill>
              </a:rPr>
              <a:t>myList.add</a:t>
            </a:r>
            <a:r>
              <a:rPr lang="en-US" sz="3000" dirty="0" smtClean="0">
                <a:solidFill>
                  <a:srgbClr val="FF0000"/>
                </a:solidFill>
              </a:rPr>
              <a:t>(10);  // OK</a:t>
            </a:r>
          </a:p>
          <a:p>
            <a:pPr lvl="1">
              <a:buFontTx/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	</a:t>
            </a:r>
            <a:r>
              <a:rPr lang="en-US" sz="3000" dirty="0" err="1" smtClean="0">
                <a:solidFill>
                  <a:srgbClr val="FF0000"/>
                </a:solidFill>
              </a:rPr>
              <a:t>myList.add</a:t>
            </a:r>
            <a:r>
              <a:rPr lang="en-US" sz="3000" dirty="0" smtClean="0">
                <a:solidFill>
                  <a:srgbClr val="FF0000"/>
                </a:solidFill>
              </a:rPr>
              <a:t>("Hello, World"); // OK </a:t>
            </a:r>
            <a:r>
              <a:rPr lang="en-US" sz="3000" dirty="0" smtClean="0">
                <a:solidFill>
                  <a:srgbClr val="FF0000"/>
                </a:solidFill>
                <a:sym typeface="Wingdings" pitchFamily="2" charset="2"/>
              </a:rPr>
              <a:t>???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sz="3000" dirty="0" smtClean="0"/>
              <a:t>	} </a:t>
            </a:r>
          </a:p>
          <a:p>
            <a:pPr lvl="1">
              <a:buFontTx/>
              <a:buNone/>
            </a:pPr>
            <a:r>
              <a:rPr lang="en-US" sz="30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Generics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sz="3800" dirty="0" smtClean="0"/>
              <a:t>Example (compile-time exception):</a:t>
            </a:r>
          </a:p>
          <a:p>
            <a:pPr>
              <a:lnSpc>
                <a:spcPct val="80000"/>
              </a:lnSpc>
            </a:pPr>
            <a:endParaRPr lang="en-US" sz="3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import </a:t>
            </a:r>
            <a:r>
              <a:rPr lang="en-US" sz="3200" dirty="0" err="1" smtClean="0"/>
              <a:t>java.util</a:t>
            </a:r>
            <a:r>
              <a:rPr lang="en-US" sz="3200" dirty="0" smtClean="0"/>
              <a:t>.*;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public class First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public </a:t>
            </a:r>
            <a:r>
              <a:rPr lang="en-US" sz="3200" dirty="0" smtClean="0"/>
              <a:t>static void main(String </a:t>
            </a:r>
            <a:r>
              <a:rPr lang="en-US" sz="3200" dirty="0" err="1" smtClean="0"/>
              <a:t>args</a:t>
            </a:r>
            <a:r>
              <a:rPr lang="en-US" sz="3200" dirty="0" smtClean="0"/>
              <a:t>[]) {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	</a:t>
            </a:r>
            <a:r>
              <a:rPr lang="en-US" sz="3200" dirty="0" smtClean="0"/>
              <a:t>List&lt;Integer</a:t>
            </a:r>
            <a:r>
              <a:rPr lang="en-US" sz="3200" dirty="0" smtClean="0"/>
              <a:t>&gt; </a:t>
            </a:r>
            <a:r>
              <a:rPr lang="en-US" sz="3200" dirty="0" err="1" smtClean="0"/>
              <a:t>myList</a:t>
            </a:r>
            <a:r>
              <a:rPr lang="en-US" sz="3200" dirty="0" smtClean="0"/>
              <a:t> = new </a:t>
            </a:r>
            <a:r>
              <a:rPr lang="en-US" sz="3200" dirty="0" err="1" smtClean="0"/>
              <a:t>ArrayList</a:t>
            </a:r>
            <a:r>
              <a:rPr lang="en-US" sz="3200" dirty="0" smtClean="0"/>
              <a:t>&lt;Integer&gt;(10);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myList.add</a:t>
            </a:r>
            <a:r>
              <a:rPr lang="en-US" sz="3200" dirty="0" smtClean="0"/>
              <a:t>(10</a:t>
            </a:r>
            <a:r>
              <a:rPr lang="en-US" sz="3200" dirty="0" smtClean="0"/>
              <a:t>);  // </a:t>
            </a:r>
            <a:r>
              <a:rPr lang="en-US" sz="3200" dirty="0" smtClean="0">
                <a:sym typeface="Wingdings" pitchFamily="2" charset="2"/>
              </a:rPr>
              <a:t> </a:t>
            </a:r>
            <a:r>
              <a:rPr lang="en-US" sz="3200" i="1" dirty="0" err="1" smtClean="0">
                <a:sym typeface="Wingdings" pitchFamily="2" charset="2"/>
              </a:rPr>
              <a:t>Autoboxing</a:t>
            </a:r>
            <a:r>
              <a:rPr lang="en-US" sz="3200" dirty="0" smtClean="0">
                <a:sym typeface="Wingdings" pitchFamily="2" charset="2"/>
              </a:rPr>
              <a:t> converted the </a:t>
            </a:r>
            <a:r>
              <a:rPr lang="en-US" sz="3200" dirty="0" err="1" smtClean="0">
                <a:sym typeface="Wingdings" pitchFamily="2" charset="2"/>
              </a:rPr>
              <a:t>int</a:t>
            </a:r>
            <a:r>
              <a:rPr lang="en-US" sz="3200" dirty="0" smtClean="0">
                <a:sym typeface="Wingdings" pitchFamily="2" charset="2"/>
              </a:rPr>
              <a:t> type to an Integer </a:t>
            </a:r>
            <a:endParaRPr lang="en-US" sz="32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myList.add</a:t>
            </a:r>
            <a:r>
              <a:rPr lang="en-US" sz="3200" dirty="0" smtClean="0"/>
              <a:t>("Hello, World");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	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200" dirty="0" smtClean="0"/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31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First.java:7: cannot find symbol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symbol : method add(</a:t>
            </a:r>
            <a:r>
              <a:rPr lang="en-US" sz="3800" b="1" dirty="0" err="1" smtClean="0">
                <a:solidFill>
                  <a:srgbClr val="FF0000"/>
                </a:solidFill>
              </a:rPr>
              <a:t>java.lang.String</a:t>
            </a:r>
            <a:r>
              <a:rPr lang="en-US" sz="3800" b="1" dirty="0" smtClean="0">
                <a:solidFill>
                  <a:srgbClr val="FF0000"/>
                </a:solidFill>
              </a:rPr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	location: interface </a:t>
            </a:r>
            <a:r>
              <a:rPr lang="en-US" sz="3800" b="1" dirty="0" err="1" smtClean="0">
                <a:solidFill>
                  <a:srgbClr val="FF0000"/>
                </a:solidFill>
              </a:rPr>
              <a:t>java.util.List</a:t>
            </a:r>
            <a:r>
              <a:rPr lang="en-US" sz="3800" b="1" dirty="0" smtClean="0">
                <a:solidFill>
                  <a:srgbClr val="FF0000"/>
                </a:solidFill>
              </a:rPr>
              <a:t>&lt;</a:t>
            </a:r>
            <a:r>
              <a:rPr lang="en-US" sz="3800" b="1" dirty="0" err="1" smtClean="0">
                <a:solidFill>
                  <a:srgbClr val="FF0000"/>
                </a:solidFill>
              </a:rPr>
              <a:t>java.lang.Integer</a:t>
            </a:r>
            <a:r>
              <a:rPr lang="en-US" sz="3800" b="1" dirty="0" smtClean="0">
                <a:solidFill>
                  <a:srgbClr val="FF0000"/>
                </a:solidFill>
              </a:rPr>
              <a:t>&gt;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	</a:t>
            </a:r>
            <a:r>
              <a:rPr lang="en-US" sz="3800" b="1" dirty="0" err="1" smtClean="0">
                <a:solidFill>
                  <a:srgbClr val="FF0000"/>
                </a:solidFill>
              </a:rPr>
              <a:t>myList.add</a:t>
            </a:r>
            <a:r>
              <a:rPr lang="en-US" sz="3800" b="1" dirty="0" smtClean="0">
                <a:solidFill>
                  <a:srgbClr val="FF0000"/>
                </a:solidFill>
              </a:rPr>
              <a:t>("Hello, World");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	          ^ 1 error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code better</a:t>
            </a:r>
          </a:p>
          <a:p>
            <a:pPr lvl="1"/>
            <a:r>
              <a:rPr lang="en-US" dirty="0" smtClean="0"/>
              <a:t>Runtime: No ClassCastException</a:t>
            </a:r>
          </a:p>
          <a:p>
            <a:pPr lvl="1"/>
            <a:r>
              <a:rPr lang="en-US" dirty="0" smtClean="0"/>
              <a:t>Compile time: Compiler discovers wrong uses of types.</a:t>
            </a:r>
          </a:p>
          <a:p>
            <a:r>
              <a:rPr lang="en-US" dirty="0" smtClean="0"/>
              <a:t>Making code more flexible</a:t>
            </a:r>
          </a:p>
          <a:p>
            <a:pPr lvl="1"/>
            <a:r>
              <a:rPr lang="en-US" dirty="0" smtClean="0"/>
              <a:t>Generic classes can be instantiated with different types.</a:t>
            </a:r>
            <a:endParaRPr lang="da-DK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Java, a program is considered type-safe if it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compiles without errors and warnings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not raise any unexpected </a:t>
            </a:r>
            <a:r>
              <a:rPr lang="en-US" sz="2800" dirty="0" smtClean="0">
                <a:solidFill>
                  <a:srgbClr val="FF0000"/>
                </a:solidFill>
              </a:rPr>
              <a:t>ClassCastException</a:t>
            </a:r>
            <a:r>
              <a:rPr lang="en-US" sz="2800" dirty="0" smtClean="0"/>
              <a:t> at runtime.</a:t>
            </a:r>
          </a:p>
          <a:p>
            <a:pPr marL="57150" indent="0" algn="just">
              <a:buFont typeface="Wingdings" pitchFamily="2" charset="2"/>
              <a:buChar char="ü"/>
              <a:tabLst>
                <a:tab pos="285750" algn="l"/>
              </a:tabLst>
            </a:pPr>
            <a:r>
              <a:rPr lang="en-US" sz="2400" dirty="0" smtClean="0"/>
              <a:t>Using a parameterized type such as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&lt;String&gt;, instead of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, enables the compiler to perform more type checks and requires fewer dynamic casts.</a:t>
            </a:r>
          </a:p>
          <a:p>
            <a:pPr marL="57150" indent="0" algn="just">
              <a:buFont typeface="Wingdings" pitchFamily="2" charset="2"/>
              <a:buChar char="ü"/>
              <a:tabLst>
                <a:tab pos="285750" algn="l"/>
              </a:tabLst>
            </a:pPr>
            <a:r>
              <a:rPr lang="en-US" sz="2400" dirty="0" smtClean="0"/>
              <a:t> This way errors are detected earlier, in the sense that they are reported at compile-time by means of a compiler error message rather than at runtime by means of an exception.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Consider the example of a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&lt;String&gt;. The type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&lt;String&gt; expresses that the list is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homogenous list of elements of type String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Based on the stronger information the compiler performs type checks in order to ensure that a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&lt;String&gt; contains only strings as elements.</a:t>
            </a:r>
          </a:p>
          <a:p>
            <a:endParaRPr lang="en-US" sz="2800" dirty="0" smtClean="0"/>
          </a:p>
          <a:p>
            <a:r>
              <a:rPr lang="en-US" sz="2800" dirty="0" smtClean="0"/>
              <a:t> Any attempt to add an alien element is rejected with a compiler error message.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i="1" dirty="0" smtClean="0"/>
              <a:t>Example (using a parameterized type):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LinkedList</a:t>
            </a:r>
            <a:r>
              <a:rPr lang="en-US" sz="2800" dirty="0" smtClean="0"/>
              <a:t>&lt;String&gt; list = new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&lt;String</a:t>
            </a:r>
            <a:r>
              <a:rPr lang="en-US" sz="2800" dirty="0" smtClean="0"/>
              <a:t>&gt;();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list.add</a:t>
            </a:r>
            <a:r>
              <a:rPr lang="en-US" sz="2800" dirty="0" smtClean="0"/>
              <a:t>("</a:t>
            </a:r>
            <a:r>
              <a:rPr lang="en-US" sz="2800" dirty="0" err="1" smtClean="0"/>
              <a:t>abc</a:t>
            </a:r>
            <a:r>
              <a:rPr lang="en-US" sz="2800" dirty="0" smtClean="0"/>
              <a:t>"); // </a:t>
            </a:r>
            <a:r>
              <a:rPr lang="en-US" sz="2800" dirty="0" smtClean="0"/>
              <a:t>fine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list.add</a:t>
            </a:r>
            <a:r>
              <a:rPr lang="en-US" sz="2800" dirty="0" smtClean="0"/>
              <a:t>(new Date()); </a:t>
            </a:r>
            <a:r>
              <a:rPr lang="en-US" sz="2800" dirty="0" smtClean="0">
                <a:solidFill>
                  <a:srgbClr val="FF0000"/>
                </a:solidFill>
              </a:rPr>
              <a:t>// error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600" i="1" dirty="0" smtClean="0"/>
              <a:t>Example (using a non-parameterized type):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LinkedList</a:t>
            </a:r>
            <a:r>
              <a:rPr lang="en-US" b="1" dirty="0" smtClean="0"/>
              <a:t> </a:t>
            </a:r>
            <a:r>
              <a:rPr lang="en-US" b="1" dirty="0" smtClean="0"/>
              <a:t>list = new </a:t>
            </a:r>
            <a:r>
              <a:rPr lang="en-US" b="1" dirty="0" err="1" smtClean="0"/>
              <a:t>LinkedList</a:t>
            </a:r>
            <a:r>
              <a:rPr lang="en-US" b="1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list.add</a:t>
            </a:r>
            <a:r>
              <a:rPr lang="en-US" b="1" dirty="0" smtClean="0"/>
              <a:t>("</a:t>
            </a:r>
            <a:r>
              <a:rPr lang="en-US" b="1" dirty="0" err="1" smtClean="0"/>
              <a:t>abc</a:t>
            </a:r>
            <a:r>
              <a:rPr lang="en-US" b="1" dirty="0" smtClean="0"/>
              <a:t>"); // fine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list.add</a:t>
            </a:r>
            <a:r>
              <a:rPr lang="en-US" b="1" dirty="0" smtClean="0"/>
              <a:t>(new Date()); </a:t>
            </a:r>
            <a:r>
              <a:rPr lang="en-US" b="1" dirty="0" smtClean="0">
                <a:solidFill>
                  <a:srgbClr val="FF0000"/>
                </a:solidFill>
              </a:rPr>
              <a:t>// fine as </a:t>
            </a:r>
            <a:r>
              <a:rPr lang="en-US" b="1" dirty="0" smtClean="0">
                <a:solidFill>
                  <a:srgbClr val="FF0000"/>
                </a:solidFill>
              </a:rPr>
              <a:t>well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 smtClean="0"/>
              <a:t>non-parameterized list is a sequence of elements of type Object.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Example (using a parameterized type):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Since it is ensured that a </a:t>
            </a:r>
            <a:r>
              <a:rPr lang="en-US" dirty="0" err="1" smtClean="0"/>
              <a:t>LinkedList</a:t>
            </a:r>
            <a:r>
              <a:rPr lang="en-US" dirty="0" smtClean="0"/>
              <a:t>&lt;String&gt; contains strings it is not necessary to cast an element retrieved from the list to type String.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LinkedList</a:t>
            </a:r>
            <a:r>
              <a:rPr lang="en-US" sz="2800" b="1" dirty="0" smtClean="0"/>
              <a:t>&lt;String</a:t>
            </a:r>
            <a:r>
              <a:rPr lang="en-US" sz="2800" b="1" dirty="0" smtClean="0"/>
              <a:t>&gt; list = new </a:t>
            </a:r>
            <a:r>
              <a:rPr lang="en-US" sz="2800" b="1" dirty="0" err="1" smtClean="0"/>
              <a:t>LinkedList</a:t>
            </a:r>
            <a:r>
              <a:rPr lang="en-US" sz="2800" b="1" dirty="0" smtClean="0"/>
              <a:t>&lt;String&gt;();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list.add</a:t>
            </a:r>
            <a:r>
              <a:rPr lang="en-US" sz="2800" b="1" dirty="0" smtClean="0"/>
              <a:t>("</a:t>
            </a:r>
            <a:r>
              <a:rPr lang="en-US" sz="2800" b="1" dirty="0" err="1" smtClean="0"/>
              <a:t>abc</a:t>
            </a:r>
            <a:r>
              <a:rPr lang="en-US" sz="2800" b="1" dirty="0" smtClean="0"/>
              <a:t>");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String </a:t>
            </a:r>
            <a:r>
              <a:rPr lang="en-US" sz="2800" b="1" dirty="0" smtClean="0">
                <a:solidFill>
                  <a:srgbClr val="FF0000"/>
                </a:solidFill>
              </a:rPr>
              <a:t>s = </a:t>
            </a:r>
            <a:r>
              <a:rPr lang="en-US" sz="2800" b="1" dirty="0" err="1" smtClean="0">
                <a:solidFill>
                  <a:srgbClr val="FF0000"/>
                </a:solidFill>
              </a:rPr>
              <a:t>list.get</a:t>
            </a:r>
            <a:r>
              <a:rPr lang="en-US" sz="2800" b="1" dirty="0" smtClean="0">
                <a:solidFill>
                  <a:srgbClr val="FF0000"/>
                </a:solidFill>
              </a:rPr>
              <a:t>(0); // no cast needed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249362"/>
          </a:xfrm>
        </p:spPr>
        <p:txBody>
          <a:bodyPr>
            <a:normAutofit fontScale="90000"/>
          </a:bodyPr>
          <a:lstStyle/>
          <a:p>
            <a:r>
              <a:rPr lang="en-US" sz="3100" i="1" dirty="0" smtClean="0"/>
              <a:t/>
            </a:r>
            <a:br>
              <a:rPr lang="en-US" sz="3100" i="1" dirty="0" smtClean="0"/>
            </a:br>
            <a:r>
              <a:rPr lang="en-US" sz="3600" i="1" dirty="0" smtClean="0"/>
              <a:t>Same example (using a non-parameterized type):</a:t>
            </a:r>
            <a:r>
              <a:rPr lang="en-US" sz="4900" dirty="0" smtClean="0"/>
              <a:t/>
            </a:r>
            <a:br>
              <a:rPr lang="en-US" sz="49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a plain </a:t>
            </a:r>
            <a:r>
              <a:rPr lang="en-US" dirty="0" err="1" smtClean="0"/>
              <a:t>LinkedList</a:t>
            </a:r>
            <a:r>
              <a:rPr lang="en-US" dirty="0" smtClean="0"/>
              <a:t>, there is no knowledge and no guarantee regarding the type of the element retrieved.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retrieval methods return an Object reference, </a:t>
            </a:r>
            <a:r>
              <a:rPr lang="en-US" dirty="0" smtClean="0"/>
              <a:t>which must be cast down to the actual type of the element retrieved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r>
              <a:rPr lang="en-US" b="1" dirty="0" err="1" smtClean="0"/>
              <a:t>LinkedList</a:t>
            </a:r>
            <a:r>
              <a:rPr lang="en-US" b="1" dirty="0" smtClean="0"/>
              <a:t> list = new </a:t>
            </a:r>
            <a:r>
              <a:rPr lang="en-US" b="1" dirty="0" err="1" smtClean="0"/>
              <a:t>LinkedList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err="1" smtClean="0"/>
              <a:t>list.add</a:t>
            </a:r>
            <a:r>
              <a:rPr lang="en-US" b="1" dirty="0" smtClean="0"/>
              <a:t>("</a:t>
            </a:r>
            <a:r>
              <a:rPr lang="en-US" b="1" dirty="0" err="1" smtClean="0"/>
              <a:t>abc</a:t>
            </a:r>
            <a:r>
              <a:rPr lang="en-US" b="1" dirty="0" smtClean="0"/>
              <a:t>");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String s = (String)</a:t>
            </a:r>
            <a:r>
              <a:rPr lang="en-US" b="1" dirty="0" err="1" smtClean="0">
                <a:solidFill>
                  <a:srgbClr val="FF0000"/>
                </a:solidFill>
              </a:rPr>
              <a:t>list.get</a:t>
            </a:r>
            <a:r>
              <a:rPr lang="en-US" b="1" dirty="0" smtClean="0">
                <a:solidFill>
                  <a:srgbClr val="FF0000"/>
                </a:solidFill>
              </a:rPr>
              <a:t>(0); // cast required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any nontrivial software project, bugs are simply a fact of life.</a:t>
            </a:r>
          </a:p>
          <a:p>
            <a:r>
              <a:rPr lang="en-US" dirty="0" smtClean="0"/>
              <a:t> Careful programming &amp; testing can help reduce their pervasiveness, but somehow, somewhere, they'll always find a way to creep into your code. </a:t>
            </a:r>
          </a:p>
          <a:p>
            <a:r>
              <a:rPr lang="en-US" dirty="0" smtClean="0"/>
              <a:t>Fortunately, some bugs are easier to detect than others.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definition of a generic type</a:t>
            </a:r>
            <a:endParaRPr lang="en-US" sz="2800" dirty="0" smtClean="0"/>
          </a:p>
          <a:p>
            <a:pPr lvl="0"/>
            <a:r>
              <a:rPr lang="en-US" dirty="0" smtClean="0"/>
              <a:t>definition of a generic method</a:t>
            </a:r>
            <a:endParaRPr lang="en-US" sz="2800" dirty="0" smtClean="0"/>
          </a:p>
          <a:p>
            <a:pPr lvl="0"/>
            <a:r>
              <a:rPr lang="en-US" dirty="0" smtClean="0"/>
              <a:t>type parameters</a:t>
            </a:r>
            <a:endParaRPr lang="en-US" sz="28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600" dirty="0" smtClean="0"/>
              <a:t> type parameter bounds</a:t>
            </a:r>
            <a:endParaRPr lang="en-US" sz="2300" dirty="0" smtClean="0"/>
          </a:p>
          <a:p>
            <a:pPr lvl="0"/>
            <a:r>
              <a:rPr lang="en-US" dirty="0" smtClean="0"/>
              <a:t>type arguments</a:t>
            </a:r>
            <a:endParaRPr lang="en-US" sz="28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600" dirty="0" smtClean="0"/>
              <a:t>wildcards</a:t>
            </a:r>
            <a:endParaRPr lang="en-US" sz="23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600" dirty="0" smtClean="0"/>
              <a:t>wildcard bounds</a:t>
            </a:r>
            <a:endParaRPr lang="en-US" sz="2300" dirty="0" smtClean="0"/>
          </a:p>
          <a:p>
            <a:pPr lvl="0"/>
            <a:r>
              <a:rPr lang="en-US" dirty="0" smtClean="0"/>
              <a:t>instantiation of a generic type</a:t>
            </a:r>
          </a:p>
          <a:p>
            <a:pPr lvl="2">
              <a:buFont typeface="Courier New" pitchFamily="49" charset="0"/>
              <a:buChar char="o"/>
            </a:pPr>
            <a:r>
              <a:rPr lang="en-US" sz="2900" dirty="0" smtClean="0"/>
              <a:t>raw type</a:t>
            </a:r>
          </a:p>
          <a:p>
            <a:pPr lvl="2">
              <a:buFont typeface="Courier New" pitchFamily="49" charset="0"/>
              <a:buChar char="o"/>
            </a:pPr>
            <a:r>
              <a:rPr lang="en-US" sz="2900" dirty="0" smtClean="0"/>
              <a:t>concrete instantiation</a:t>
            </a:r>
          </a:p>
          <a:p>
            <a:pPr lvl="2">
              <a:buFont typeface="Courier New" pitchFamily="49" charset="0"/>
              <a:buChar char="o"/>
            </a:pPr>
            <a:r>
              <a:rPr lang="en-US" sz="2900" dirty="0" smtClean="0"/>
              <a:t>wildcard instantiation</a:t>
            </a:r>
          </a:p>
          <a:p>
            <a:pPr lvl="0"/>
            <a:r>
              <a:rPr lang="en-US" dirty="0" smtClean="0"/>
              <a:t>instantiation of a generic method</a:t>
            </a:r>
          </a:p>
          <a:p>
            <a:pPr lvl="0">
              <a:buNone/>
            </a:pPr>
            <a:endParaRPr lang="en-US" sz="28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3100" dirty="0" smtClean="0"/>
              <a:t>automatic type inference</a:t>
            </a:r>
            <a:endParaRPr lang="en-US" sz="26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3100" dirty="0" smtClean="0"/>
              <a:t>explicit type argument specification</a:t>
            </a:r>
            <a:endParaRPr lang="en-US" sz="29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to define a generic type?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Like a regular type, but with a type parameter declaration attached.</a:t>
            </a:r>
            <a:endParaRPr lang="en-US" dirty="0" smtClean="0"/>
          </a:p>
          <a:p>
            <a:r>
              <a:rPr lang="en-US" dirty="0" smtClean="0"/>
              <a:t>A generic type is a reference type that has one or more type parameters.</a:t>
            </a:r>
          </a:p>
          <a:p>
            <a:r>
              <a:rPr lang="en-US" dirty="0" smtClean="0"/>
              <a:t>In the definition of the generic type, the type parameter section follows the type name.</a:t>
            </a:r>
          </a:p>
          <a:p>
            <a:r>
              <a:rPr lang="en-US" dirty="0" smtClean="0"/>
              <a:t> It is a comma separated list of identifiers and is delimited by angle brackets.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Example (of a generic type):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class Pair&lt;X,Y&gt; {</a:t>
            </a:r>
          </a:p>
          <a:p>
            <a:pPr>
              <a:buNone/>
            </a:pPr>
            <a:r>
              <a:rPr lang="en-US" sz="2600" dirty="0" smtClean="0"/>
              <a:t>  private </a:t>
            </a:r>
            <a:r>
              <a:rPr lang="en-US" sz="2600" dirty="0" smtClean="0"/>
              <a:t>X first;</a:t>
            </a:r>
          </a:p>
          <a:p>
            <a:pPr>
              <a:buNone/>
            </a:pPr>
            <a:r>
              <a:rPr lang="en-US" sz="2600" dirty="0" smtClean="0"/>
              <a:t>  private </a:t>
            </a:r>
            <a:r>
              <a:rPr lang="en-US" sz="2600" dirty="0" smtClean="0"/>
              <a:t>Y second;</a:t>
            </a:r>
          </a:p>
          <a:p>
            <a:pPr>
              <a:buNone/>
            </a:pPr>
            <a:r>
              <a:rPr lang="en-US" sz="2600" dirty="0" smtClean="0"/>
              <a:t>  public </a:t>
            </a:r>
            <a:r>
              <a:rPr lang="en-US" sz="2600" dirty="0" smtClean="0"/>
              <a:t>Pair(X a1, Y a2) {</a:t>
            </a:r>
          </a:p>
          <a:p>
            <a:pPr>
              <a:buNone/>
            </a:pPr>
            <a:r>
              <a:rPr lang="en-US" sz="2600" dirty="0" smtClean="0"/>
              <a:t>      first </a:t>
            </a:r>
            <a:r>
              <a:rPr lang="en-US" sz="2600" dirty="0" smtClean="0"/>
              <a:t>= a1;</a:t>
            </a:r>
          </a:p>
          <a:p>
            <a:pPr>
              <a:buNone/>
            </a:pPr>
            <a:r>
              <a:rPr lang="en-US" sz="2600" dirty="0" smtClean="0"/>
              <a:t>      second </a:t>
            </a:r>
            <a:r>
              <a:rPr lang="en-US" sz="2600" dirty="0" smtClean="0"/>
              <a:t>= a2;</a:t>
            </a:r>
          </a:p>
          <a:p>
            <a:pPr>
              <a:buNone/>
            </a:pPr>
            <a:r>
              <a:rPr lang="en-US" sz="2600" dirty="0" smtClean="0"/>
              <a:t>  }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public </a:t>
            </a:r>
            <a:r>
              <a:rPr lang="en-US" sz="2600" dirty="0" smtClean="0"/>
              <a:t>static  &lt;X,Y&gt;void </a:t>
            </a:r>
            <a:r>
              <a:rPr lang="en-US" sz="2600" dirty="0" err="1" smtClean="0"/>
              <a:t>printPair</a:t>
            </a:r>
            <a:r>
              <a:rPr lang="en-US" sz="2600" dirty="0" smtClean="0"/>
              <a:t>(Pair&lt;X,Y&gt; pair) {</a:t>
            </a:r>
          </a:p>
          <a:p>
            <a:pPr>
              <a:buNone/>
            </a:pPr>
            <a:r>
              <a:rPr lang="en-US" sz="2600" dirty="0" smtClean="0"/>
              <a:t>     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("("+</a:t>
            </a:r>
            <a:r>
              <a:rPr lang="en-US" sz="2600" dirty="0" err="1" smtClean="0"/>
              <a:t>pair.getFirst</a:t>
            </a:r>
            <a:r>
              <a:rPr lang="en-US" sz="2600" dirty="0" smtClean="0"/>
              <a:t>()+","+</a:t>
            </a:r>
            <a:r>
              <a:rPr lang="en-US" sz="2600" dirty="0" err="1" smtClean="0"/>
              <a:t>pair.getSecond</a:t>
            </a:r>
            <a:r>
              <a:rPr lang="en-US" sz="2600" dirty="0" smtClean="0"/>
              <a:t>()+")");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public X </a:t>
            </a:r>
            <a:r>
              <a:rPr lang="en-US" sz="2600" dirty="0" err="1" smtClean="0"/>
              <a:t>getFirst</a:t>
            </a:r>
            <a:r>
              <a:rPr lang="en-US" sz="2600" dirty="0" smtClean="0"/>
              <a:t>() { return first; }</a:t>
            </a:r>
          </a:p>
          <a:p>
            <a:pPr>
              <a:buNone/>
            </a:pPr>
            <a:r>
              <a:rPr lang="en-US" sz="2600" dirty="0" smtClean="0"/>
              <a:t>public Y </a:t>
            </a:r>
            <a:r>
              <a:rPr lang="en-US" sz="2600" dirty="0" err="1" smtClean="0"/>
              <a:t>getSecond</a:t>
            </a:r>
            <a:r>
              <a:rPr lang="en-US" sz="2600" dirty="0" smtClean="0"/>
              <a:t>() { return second; }</a:t>
            </a:r>
          </a:p>
          <a:p>
            <a:pPr>
              <a:buNone/>
            </a:pPr>
            <a:r>
              <a:rPr lang="en-US" sz="2600" dirty="0" smtClean="0"/>
              <a:t>public void </a:t>
            </a:r>
            <a:r>
              <a:rPr lang="en-US" sz="2600" dirty="0" err="1" smtClean="0"/>
              <a:t>setFirst</a:t>
            </a:r>
            <a:r>
              <a:rPr lang="en-US" sz="2600" dirty="0" smtClean="0"/>
              <a:t>(X </a:t>
            </a:r>
            <a:r>
              <a:rPr lang="en-US" sz="2600" dirty="0" err="1" smtClean="0"/>
              <a:t>arg</a:t>
            </a:r>
            <a:r>
              <a:rPr lang="en-US" sz="2600" dirty="0" smtClean="0"/>
              <a:t>) { first = </a:t>
            </a:r>
            <a:r>
              <a:rPr lang="en-US" sz="2600" dirty="0" err="1" smtClean="0"/>
              <a:t>arg</a:t>
            </a:r>
            <a:r>
              <a:rPr lang="en-US" sz="2600" dirty="0" smtClean="0"/>
              <a:t>; }</a:t>
            </a:r>
          </a:p>
          <a:p>
            <a:pPr>
              <a:buNone/>
            </a:pPr>
            <a:r>
              <a:rPr lang="en-US" sz="2600" dirty="0" smtClean="0"/>
              <a:t>public void </a:t>
            </a:r>
            <a:r>
              <a:rPr lang="en-US" sz="2600" dirty="0" err="1" smtClean="0"/>
              <a:t>setSecond</a:t>
            </a:r>
            <a:r>
              <a:rPr lang="en-US" sz="2600" dirty="0" smtClean="0"/>
              <a:t>(Y </a:t>
            </a:r>
            <a:r>
              <a:rPr lang="en-US" sz="2600" dirty="0" err="1" smtClean="0"/>
              <a:t>arg</a:t>
            </a:r>
            <a:r>
              <a:rPr lang="en-US" sz="2600" dirty="0" smtClean="0"/>
              <a:t>) { second = </a:t>
            </a:r>
            <a:r>
              <a:rPr lang="en-US" sz="2600" dirty="0" err="1" smtClean="0"/>
              <a:t>arg</a:t>
            </a:r>
            <a:r>
              <a:rPr lang="en-US" sz="2600" dirty="0" smtClean="0"/>
              <a:t>; }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of 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public static void main(String o[]){</a:t>
            </a:r>
          </a:p>
          <a:p>
            <a:pPr marL="514350" indent="-514350">
              <a:buNone/>
            </a:pPr>
            <a:r>
              <a:rPr lang="en-US" sz="2400" dirty="0" smtClean="0"/>
              <a:t>Pair&lt;</a:t>
            </a:r>
            <a:r>
              <a:rPr lang="en-US" sz="2400" dirty="0" err="1" smtClean="0"/>
              <a:t>String,Long</a:t>
            </a:r>
            <a:r>
              <a:rPr lang="en-US" sz="2400" dirty="0" smtClean="0"/>
              <a:t>&gt; limit1 = new Pair&lt;</a:t>
            </a:r>
            <a:r>
              <a:rPr lang="en-US" sz="2400" dirty="0" err="1" smtClean="0"/>
              <a:t>String,Long</a:t>
            </a:r>
            <a:r>
              <a:rPr lang="en-US" sz="2400" dirty="0" smtClean="0"/>
              <a:t>&gt;("maximum",124L);</a:t>
            </a:r>
          </a:p>
          <a:p>
            <a:pPr marL="514350" indent="-514350">
              <a:buNone/>
            </a:pPr>
            <a:r>
              <a:rPr lang="en-US" sz="2400" dirty="0" smtClean="0"/>
              <a:t>Pair&lt;</a:t>
            </a:r>
            <a:r>
              <a:rPr lang="en-US" sz="2400" dirty="0" err="1" smtClean="0"/>
              <a:t>String,Date</a:t>
            </a:r>
            <a:r>
              <a:rPr lang="en-US" sz="2400" dirty="0" smtClean="0"/>
              <a:t>&gt; limit2 = new Pair&lt;</a:t>
            </a:r>
            <a:r>
              <a:rPr lang="en-US" sz="2400" dirty="0" err="1" smtClean="0"/>
              <a:t>String,Date</a:t>
            </a:r>
            <a:r>
              <a:rPr lang="en-US" sz="2400" dirty="0" smtClean="0"/>
              <a:t>&gt;("Current </a:t>
            </a:r>
            <a:r>
              <a:rPr lang="en-US" sz="2400" dirty="0" err="1" smtClean="0"/>
              <a:t>Date",new</a:t>
            </a:r>
            <a:r>
              <a:rPr lang="en-US" sz="2400" dirty="0" smtClean="0"/>
              <a:t> Date());</a:t>
            </a:r>
          </a:p>
          <a:p>
            <a:pPr marL="514350" indent="-514350">
              <a:buNone/>
            </a:pPr>
            <a:r>
              <a:rPr lang="en-US" sz="2400" dirty="0" err="1" smtClean="0"/>
              <a:t>Pair.printPair</a:t>
            </a:r>
            <a:r>
              <a:rPr lang="en-US" sz="2400" dirty="0" smtClean="0"/>
              <a:t>(limit1);</a:t>
            </a:r>
          </a:p>
          <a:p>
            <a:pPr marL="514350" indent="-514350">
              <a:buNone/>
            </a:pPr>
            <a:r>
              <a:rPr lang="en-US" sz="2400" dirty="0" err="1" smtClean="0"/>
              <a:t>Pair.printPair</a:t>
            </a:r>
            <a:r>
              <a:rPr lang="en-US" sz="2400" dirty="0" smtClean="0"/>
              <a:t>(limit2);}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SEE </a:t>
            </a:r>
            <a:r>
              <a:rPr lang="en-US" sz="2400" b="1" dirty="0" smtClean="0"/>
              <a:t>Stack.java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3886200"/>
            <a:ext cx="49530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CONCRETE INSTANTIATIONS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397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400" b="1" dirty="0" smtClean="0"/>
              <a:t>A Primitive Type Cannot be Plugged in for a Type Parameter!!!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516563"/>
          </a:xfrm>
        </p:spPr>
        <p:txBody>
          <a:bodyPr/>
          <a:lstStyle/>
          <a:p>
            <a:pPr eaLnBrk="1" hangingPunct="1"/>
            <a:r>
              <a:rPr lang="en-US" dirty="0" smtClean="0"/>
              <a:t>The type plugged in for a type parameter must always be a reference type: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It cannot be a primitive type such as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double</a:t>
            </a:r>
            <a:r>
              <a:rPr lang="en-US" dirty="0" smtClean="0"/>
              <a:t>, or </a:t>
            </a:r>
            <a:r>
              <a:rPr lang="en-US" b="1" dirty="0" smtClean="0">
                <a:latin typeface="Courier New" pitchFamily="49" charset="0"/>
              </a:rPr>
              <a:t>char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However, now that Java has automatic boxing, this is not a big restriction.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times when you'll want to restrict the kinds of types that are allowed to be passed to a type parameter.</a:t>
            </a:r>
          </a:p>
          <a:p>
            <a:r>
              <a:rPr lang="en-US" dirty="0" smtClean="0"/>
              <a:t> For example, a method that operates on numbers might only want to accept instances of </a:t>
            </a:r>
            <a:r>
              <a:rPr lang="en-US" b="1" dirty="0" smtClean="0"/>
              <a:t>Number</a:t>
            </a:r>
            <a:r>
              <a:rPr lang="en-US" dirty="0" smtClean="0"/>
              <a:t> or its </a:t>
            </a:r>
            <a:r>
              <a:rPr lang="en-US" b="1" dirty="0" smtClean="0"/>
              <a:t>subclasses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what </a:t>
            </a:r>
            <a:r>
              <a:rPr lang="en-US" i="1" dirty="0" smtClean="0"/>
              <a:t>bounded type parameters</a:t>
            </a:r>
            <a:r>
              <a:rPr lang="en-US" dirty="0" smtClean="0"/>
              <a:t> are for.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 a bounded type parameter, list the type parameter's name, followed by the </a:t>
            </a:r>
            <a:r>
              <a:rPr lang="en-US" b="1" dirty="0" smtClean="0"/>
              <a:t>extends</a:t>
            </a:r>
            <a:r>
              <a:rPr lang="en-US" dirty="0" smtClean="0"/>
              <a:t> keyword, followed by its </a:t>
            </a:r>
            <a:r>
              <a:rPr lang="en-US" i="1" dirty="0" smtClean="0"/>
              <a:t>upper bound</a:t>
            </a:r>
            <a:r>
              <a:rPr lang="en-US" dirty="0" smtClean="0"/>
              <a:t>, which in this example is Number.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 that, in this context, </a:t>
            </a:r>
            <a:r>
              <a:rPr lang="en-US" dirty="0" smtClean="0"/>
              <a:t>extends</a:t>
            </a:r>
            <a:r>
              <a:rPr lang="en-US" dirty="0" smtClean="0">
                <a:solidFill>
                  <a:srgbClr val="FF0000"/>
                </a:solidFill>
              </a:rPr>
              <a:t> is used in a general sense to mean either "extends" (as in classes) or "implements" (as in interfaces).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i="1" dirty="0" smtClean="0"/>
              <a:t>“A method with type parameters”</a:t>
            </a:r>
          </a:p>
          <a:p>
            <a:r>
              <a:rPr lang="en-US" sz="2400" dirty="0" smtClean="0"/>
              <a:t>Not only types can be generic, but methods can be generic, too. </a:t>
            </a:r>
          </a:p>
          <a:p>
            <a:r>
              <a:rPr lang="en-US" sz="2400" dirty="0" smtClean="0"/>
              <a:t>Static and non-static methods as well as constructors can have type parameters.</a:t>
            </a:r>
          </a:p>
          <a:p>
            <a:r>
              <a:rPr lang="en-US" sz="2400" dirty="0" smtClean="0"/>
              <a:t> The syntax for declaration of the formal type parameters is similar to the syntax for generic types.</a:t>
            </a:r>
          </a:p>
          <a:p>
            <a:r>
              <a:rPr lang="en-US" sz="2400" dirty="0" smtClean="0"/>
              <a:t> The type parameter section is delimited by angle brackets and appears before the method's return type. Its syntax and meaning is identical to the type parameter list of a generic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Collections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public static &lt;A extends Comparable&lt;A&gt;&gt; A max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(Collection&lt;A&gt; </a:t>
            </a:r>
            <a:r>
              <a:rPr lang="en-US" b="1" dirty="0" err="1" smtClean="0"/>
              <a:t>xs</a:t>
            </a:r>
            <a:r>
              <a:rPr lang="en-US" b="1" dirty="0" smtClean="0"/>
              <a:t>) {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Iterator</a:t>
            </a:r>
            <a:r>
              <a:rPr lang="en-US" b="1" dirty="0" smtClean="0"/>
              <a:t>&lt;A&gt; xi = </a:t>
            </a:r>
            <a:r>
              <a:rPr lang="en-US" b="1" dirty="0" err="1" smtClean="0"/>
              <a:t>xs.iterator</a:t>
            </a:r>
            <a:r>
              <a:rPr lang="en-US" b="1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 w = </a:t>
            </a:r>
            <a:r>
              <a:rPr lang="en-US" b="1" dirty="0" err="1" smtClean="0"/>
              <a:t>xi.next</a:t>
            </a:r>
            <a:r>
              <a:rPr lang="en-US" b="1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xi.hasNext</a:t>
            </a:r>
            <a:r>
              <a:rPr lang="en-US" b="1" dirty="0" smtClean="0"/>
              <a:t>())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 x = </a:t>
            </a:r>
            <a:r>
              <a:rPr lang="en-US" b="1" dirty="0" err="1" smtClean="0"/>
              <a:t>xi.next</a:t>
            </a:r>
            <a:r>
              <a:rPr lang="en-US" b="1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if (</a:t>
            </a:r>
            <a:r>
              <a:rPr lang="en-US" b="1" dirty="0" err="1" smtClean="0"/>
              <a:t>w.compareTo</a:t>
            </a:r>
            <a:r>
              <a:rPr lang="en-US" b="1" dirty="0" smtClean="0"/>
              <a:t>(x) &lt; 0) w = x;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return w;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dirty="0" smtClean="0"/>
              <a:t>The max method has one type parameter, named A. It is a place holder for the element type of the collection that the method works on. The type parameter has a bound; it must be a type that is a subtype of Comparable&lt;A&gt;.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static </a:t>
            </a:r>
            <a:r>
              <a:rPr lang="en-US" sz="2400" dirty="0" smtClean="0"/>
              <a:t>&lt;T&gt; </a:t>
            </a:r>
            <a:r>
              <a:rPr lang="en-US" sz="2400" b="1" dirty="0" smtClean="0"/>
              <a:t>void </a:t>
            </a:r>
            <a:r>
              <a:rPr lang="en-US" sz="2400" dirty="0" err="1" smtClean="0"/>
              <a:t>fromArrayToCollection</a:t>
            </a:r>
            <a:r>
              <a:rPr lang="en-US" sz="2400" dirty="0" smtClean="0"/>
              <a:t>(T[] a, Collection&lt;T&gt; c) {</a:t>
            </a:r>
          </a:p>
          <a:p>
            <a:pPr>
              <a:buNone/>
            </a:pPr>
            <a:r>
              <a:rPr lang="en-US" sz="2400" b="1" dirty="0" smtClean="0"/>
              <a:t>          for </a:t>
            </a:r>
            <a:r>
              <a:rPr lang="en-US" sz="2400" dirty="0" smtClean="0"/>
              <a:t>(T o : a) {</a:t>
            </a:r>
          </a:p>
          <a:p>
            <a:pPr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c.add</a:t>
            </a:r>
            <a:r>
              <a:rPr lang="en-US" sz="2400" dirty="0" smtClean="0"/>
              <a:t>(o</a:t>
            </a:r>
            <a:r>
              <a:rPr lang="en-US" sz="2400" dirty="0" smtClean="0"/>
              <a:t>); </a:t>
            </a:r>
            <a:r>
              <a:rPr lang="en-US" sz="2400" i="1" dirty="0" smtClean="0"/>
              <a:t>// correct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  <a:p>
            <a:r>
              <a:rPr lang="en-US" dirty="0" smtClean="0"/>
              <a:t>See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Compile-time bugs vs. Runtime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Compile-time bugs, for example, tell you immediately that something is wrong; you can use the compiler's error messages to figure out what the problem is and fix it, right then and there. 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Runtime bugs, however, can be much more problematic; they don't always surface immediately.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sz="2800" b="1" dirty="0" smtClean="0">
                <a:solidFill>
                  <a:schemeClr val="tx2"/>
                </a:solidFill>
              </a:rPr>
              <a:t>Generics</a:t>
            </a:r>
            <a:r>
              <a:rPr lang="en-US" sz="2800" dirty="0" smtClean="0"/>
              <a:t> add stability to your code by making more of your bugs detectable at </a:t>
            </a:r>
            <a:r>
              <a:rPr lang="en-US" sz="2800" b="1" dirty="0" smtClean="0">
                <a:solidFill>
                  <a:schemeClr val="tx2"/>
                </a:solidFill>
              </a:rPr>
              <a:t>compile time</a:t>
            </a:r>
            <a:r>
              <a:rPr lang="en-US" sz="2800" dirty="0" smtClean="0"/>
              <a:t>.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r>
              <a:rPr lang="en-US" dirty="0" smtClean="0"/>
              <a:t>It's possible to assign an object of one type to an object of another type provided that the types are compatible.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example, you can assign an Integer to an Object, since Object is one of Integer's </a:t>
            </a:r>
            <a:r>
              <a:rPr lang="en-US" dirty="0" err="1" smtClean="0"/>
              <a:t>supertypes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Object </a:t>
            </a:r>
            <a:r>
              <a:rPr lang="en-US" b="1" dirty="0" err="1" smtClean="0"/>
              <a:t>someObject</a:t>
            </a:r>
            <a:r>
              <a:rPr lang="en-US" b="1" dirty="0" smtClean="0"/>
              <a:t> = new Object();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Integer </a:t>
            </a:r>
            <a:r>
              <a:rPr lang="en-US" b="1" dirty="0" err="1" smtClean="0"/>
              <a:t>someInteger</a:t>
            </a:r>
            <a:r>
              <a:rPr lang="en-US" b="1" dirty="0" smtClean="0"/>
              <a:t> = new Integer(10);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someObject</a:t>
            </a:r>
            <a:r>
              <a:rPr lang="en-US" b="1" dirty="0" smtClean="0"/>
              <a:t> = </a:t>
            </a:r>
            <a:r>
              <a:rPr lang="en-US" b="1" dirty="0" err="1" smtClean="0"/>
              <a:t>someInteger</a:t>
            </a:r>
            <a:r>
              <a:rPr lang="en-US" b="1" dirty="0" smtClean="0"/>
              <a:t>; // OK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object-oriented terminology, this is called an "is a" relationship. Since an Integer </a:t>
            </a:r>
            <a:r>
              <a:rPr lang="en-US" i="1" dirty="0" smtClean="0"/>
              <a:t>is a</a:t>
            </a:r>
            <a:r>
              <a:rPr lang="en-US" dirty="0" smtClean="0"/>
              <a:t> kind of Object, the assignment is allowed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But Integer is also a kind of Number, so the following code is valid as well: </a:t>
            </a:r>
          </a:p>
          <a:p>
            <a:pPr>
              <a:buNone/>
            </a:pPr>
            <a:r>
              <a:rPr lang="en-US" b="1" dirty="0" smtClean="0"/>
              <a:t>    public void </a:t>
            </a:r>
            <a:r>
              <a:rPr lang="en-US" b="1" dirty="0" err="1" smtClean="0"/>
              <a:t>someMethod</a:t>
            </a:r>
            <a:r>
              <a:rPr lang="en-US" b="1" dirty="0" smtClean="0"/>
              <a:t>(Number n){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// method body omitted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someMethod</a:t>
            </a:r>
            <a:r>
              <a:rPr lang="en-US" b="1" dirty="0" smtClean="0"/>
              <a:t>(new Integer(10)); // OK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someMethod</a:t>
            </a:r>
            <a:r>
              <a:rPr lang="en-US" b="1" dirty="0" smtClean="0"/>
              <a:t>(new Double(10.1)); // 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is also true with generics. You can perform a generic type invocation, passing Number as its type argument, and any subsequent invocation of add will be allowed if the argument is compatible with Number: 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b="1" dirty="0" smtClean="0">
                <a:solidFill>
                  <a:srgbClr val="FF0000"/>
                </a:solidFill>
              </a:rPr>
              <a:t>Vector&lt;Number&gt; vector = new Vector&lt;Number&gt;();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sz="2800" b="1" dirty="0" err="1" smtClean="0">
                <a:solidFill>
                  <a:srgbClr val="FF0000"/>
                </a:solidFill>
              </a:rPr>
              <a:t>vector.addElement</a:t>
            </a:r>
            <a:r>
              <a:rPr lang="en-US" sz="2800" b="1" dirty="0" smtClean="0">
                <a:solidFill>
                  <a:srgbClr val="FF0000"/>
                </a:solidFill>
              </a:rPr>
              <a:t>(new Integer(10)); // OK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sz="2800" b="1" dirty="0" err="1" smtClean="0">
                <a:solidFill>
                  <a:srgbClr val="FF0000"/>
                </a:solidFill>
              </a:rPr>
              <a:t>vector.addElement</a:t>
            </a:r>
            <a:r>
              <a:rPr lang="en-US" sz="2800" b="1" dirty="0" smtClean="0">
                <a:solidFill>
                  <a:srgbClr val="FF0000"/>
                </a:solidFill>
              </a:rPr>
              <a:t>(new Double(10.1)); // OK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printAll</a:t>
            </a:r>
            <a:r>
              <a:rPr lang="en-US" b="1" dirty="0" smtClean="0"/>
              <a:t>(Vector&lt;Object&gt; c)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for </a:t>
            </a:r>
            <a:r>
              <a:rPr lang="en-US" b="1" dirty="0" smtClean="0"/>
              <a:t>(Object o : c)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(o</a:t>
            </a:r>
            <a:r>
              <a:rPr lang="en-US" b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Vector&lt;String&gt; list = new Vector&lt;String&gt;();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... fill list ...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printAll</a:t>
            </a:r>
            <a:r>
              <a:rPr lang="en-US" b="1" dirty="0" smtClean="0">
                <a:solidFill>
                  <a:srgbClr val="FF0000"/>
                </a:solidFill>
              </a:rPr>
              <a:t>(list); // error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 Vector&lt;Object&gt; a </a:t>
            </a:r>
            <a:r>
              <a:rPr lang="en-US" dirty="0" err="1" smtClean="0"/>
              <a:t>supertype</a:t>
            </a:r>
            <a:r>
              <a:rPr lang="en-US" dirty="0" smtClean="0"/>
              <a:t> of Vector&lt;String&gt;?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</a:t>
            </a:r>
            <a:r>
              <a:rPr lang="en-US" i="1" dirty="0" smtClean="0"/>
              <a:t>, different instantiations of the same generic type for different concrete type arguments have no type relationship.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Subtyping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general, if </a:t>
            </a:r>
            <a:r>
              <a:rPr lang="en-US" sz="2400" dirty="0" err="1" smtClean="0"/>
              <a:t>Foo</a:t>
            </a:r>
            <a:r>
              <a:rPr lang="en-US" sz="2400" dirty="0" smtClean="0"/>
              <a:t> is a subtype (subclass or </a:t>
            </a:r>
            <a:r>
              <a:rPr lang="en-US" sz="2400" dirty="0" err="1" smtClean="0"/>
              <a:t>subinterface</a:t>
            </a:r>
            <a:r>
              <a:rPr lang="en-US" sz="2400" dirty="0" smtClean="0"/>
              <a:t>) of Bar, and G is some generic type declaration, it is </a:t>
            </a:r>
            <a:r>
              <a:rPr lang="en-US" sz="2400" b="1" dirty="0" smtClean="0"/>
              <a:t>not </a:t>
            </a:r>
            <a:r>
              <a:rPr lang="en-US" sz="2400" dirty="0" smtClean="0"/>
              <a:t>the case that G&lt;</a:t>
            </a:r>
            <a:r>
              <a:rPr lang="en-US" sz="2400" dirty="0" err="1" smtClean="0"/>
              <a:t>Foo</a:t>
            </a:r>
            <a:r>
              <a:rPr lang="en-US" sz="2400" dirty="0" smtClean="0"/>
              <a:t>&gt; is a subtype of G&lt;Bar&gt;.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18192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895600"/>
            <a:ext cx="2381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Wildcard parameterized 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They do not have concrete types as type arguments, but so-called </a:t>
            </a:r>
            <a:r>
              <a:rPr lang="en-US" i="1" dirty="0" smtClean="0"/>
              <a:t>wildcards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wildcard is a syntactic construct with a"?" that denotes not just one type, but a family of types. In its simplest form a wildcard is just a question mark and stands for "all types".</a:t>
            </a:r>
          </a:p>
          <a:p>
            <a:r>
              <a:rPr lang="en-US" dirty="0" smtClean="0"/>
              <a:t>A wildcard describes a family of types. There are 3 different flavors of wildcards: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"?" - the unbounded wildcard. It stands for the family of </a:t>
            </a:r>
            <a:r>
              <a:rPr lang="en-US" i="1" dirty="0" smtClean="0"/>
              <a:t>all </a:t>
            </a:r>
            <a:r>
              <a:rPr lang="en-US" dirty="0" smtClean="0"/>
              <a:t>types.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"? extends Type " - a wildcard with an upper bound. It stands for the family of all types that are subtypes of Type, type </a:t>
            </a:r>
            <a:r>
              <a:rPr lang="en-US" dirty="0" err="1" smtClean="0"/>
              <a:t>Type</a:t>
            </a:r>
            <a:r>
              <a:rPr lang="en-US" dirty="0" smtClean="0"/>
              <a:t> being included.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"? super Type " - a wildcard with a lower bound. It stands for the family of all types that are super types of Type, type </a:t>
            </a:r>
            <a:r>
              <a:rPr lang="en-US" dirty="0" err="1" smtClean="0"/>
              <a:t>Type</a:t>
            </a:r>
            <a:r>
              <a:rPr lang="en-US" dirty="0" smtClean="0"/>
              <a:t> being included.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the problem of writing a routine that prints out all the elements in a collection. Here’s how you might write it in an older version of the language: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void </a:t>
            </a:r>
            <a:r>
              <a:rPr lang="en-US" sz="2800" dirty="0" err="1" smtClean="0"/>
              <a:t>printCollection</a:t>
            </a:r>
            <a:r>
              <a:rPr lang="en-US" sz="2800" dirty="0" smtClean="0"/>
              <a:t>(Collection c) {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c.iterator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b="1" dirty="0" smtClean="0"/>
              <a:t>        for </a:t>
            </a:r>
            <a:r>
              <a:rPr lang="en-US" sz="2800" dirty="0" smtClean="0"/>
              <a:t>(k = 0; k &lt; </a:t>
            </a:r>
            <a:r>
              <a:rPr lang="en-US" sz="2800" dirty="0" err="1" smtClean="0"/>
              <a:t>c.size</a:t>
            </a:r>
            <a:r>
              <a:rPr lang="en-US" sz="2800" dirty="0" smtClean="0"/>
              <a:t>(); k++) {</a:t>
            </a:r>
          </a:p>
          <a:p>
            <a:pPr>
              <a:buNone/>
            </a:pPr>
            <a:r>
              <a:rPr lang="en-US" sz="2800" dirty="0" smtClean="0"/>
              <a:t>  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i.next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}}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And here is a naive attempt at writing it using generics (and the new for loop syntax):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void </a:t>
            </a:r>
            <a:r>
              <a:rPr lang="en-US" sz="2800" dirty="0" err="1" smtClean="0"/>
              <a:t>printCollection</a:t>
            </a:r>
            <a:r>
              <a:rPr lang="en-US" sz="2800" dirty="0" smtClean="0"/>
              <a:t>(Collection&lt;Object&gt; c) {</a:t>
            </a:r>
          </a:p>
          <a:p>
            <a:pPr>
              <a:buNone/>
            </a:pPr>
            <a:r>
              <a:rPr lang="en-US" sz="2800" b="1" dirty="0" smtClean="0"/>
              <a:t>         for </a:t>
            </a:r>
            <a:r>
              <a:rPr lang="en-US" sz="2800" dirty="0" smtClean="0"/>
              <a:t>(Object e : c) {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(e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}}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problem is that this new version is much less useful than the old one.</a:t>
            </a:r>
          </a:p>
          <a:p>
            <a:pPr algn="just"/>
            <a:r>
              <a:rPr lang="en-US" sz="2400" dirty="0" smtClean="0"/>
              <a:t>Whereas the old code could be called with any kind of collection as a parameter, the new code only takes collection&lt;Object&gt;, which, as we’ve just demonstrated, is </a:t>
            </a:r>
            <a:r>
              <a:rPr lang="en-US" sz="2400" i="1" dirty="0" smtClean="0"/>
              <a:t>not </a:t>
            </a:r>
            <a:r>
              <a:rPr lang="en-US" sz="2400" dirty="0" smtClean="0"/>
              <a:t>a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of all kinds of collections! So what </a:t>
            </a:r>
            <a:r>
              <a:rPr lang="en-US" sz="2400" i="1" dirty="0" smtClean="0"/>
              <a:t>is </a:t>
            </a:r>
            <a:r>
              <a:rPr lang="en-US" sz="2400" dirty="0" smtClean="0"/>
              <a:t>the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 of all kinds of collections? </a:t>
            </a:r>
          </a:p>
          <a:p>
            <a:endParaRPr lang="en-US" sz="2400" dirty="0" smtClean="0"/>
          </a:p>
          <a:p>
            <a:r>
              <a:rPr lang="en-US" sz="2400" dirty="0" smtClean="0"/>
              <a:t>Its written Collection&lt;?&gt; (pronounced “collection of unknown”), that is, a collection whose element type matches anything. It’s called a </a:t>
            </a:r>
            <a:r>
              <a:rPr lang="en-US" sz="2400" i="1" dirty="0" smtClean="0"/>
              <a:t>wildcard type </a:t>
            </a:r>
            <a:r>
              <a:rPr lang="en-US" sz="2400" dirty="0" smtClean="0"/>
              <a:t>for obvious reasons.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JDK 1.5 introduces several extensions to the Java programming language. One of these is the introduction of </a:t>
            </a:r>
            <a:r>
              <a:rPr lang="en-US" sz="2800" dirty="0" smtClean="0">
                <a:solidFill>
                  <a:schemeClr val="tx2"/>
                </a:solidFill>
              </a:rPr>
              <a:t>generics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algn="just"/>
            <a:r>
              <a:rPr lang="en-US" sz="2800" dirty="0" smtClean="0"/>
              <a:t>Java Generics are a language feature that allows for definition and use of </a:t>
            </a:r>
            <a:r>
              <a:rPr lang="en-US" sz="2800" dirty="0" smtClean="0">
                <a:solidFill>
                  <a:schemeClr val="tx2"/>
                </a:solidFill>
              </a:rPr>
              <a:t>generic types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tx2"/>
                </a:solidFill>
              </a:rPr>
              <a:t>methods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algn="just"/>
            <a:r>
              <a:rPr lang="en-US" sz="2800" dirty="0" smtClean="0"/>
              <a:t>Generics are classes or interfaces that can be instantiated with a variety of types.</a:t>
            </a:r>
          </a:p>
          <a:p>
            <a:pPr lvl="1" algn="just"/>
            <a:r>
              <a:rPr lang="en-US" dirty="0" smtClean="0"/>
              <a:t>They have 1 or more formal type parameters</a:t>
            </a:r>
          </a:p>
          <a:p>
            <a:pPr lvl="1" algn="just"/>
            <a:r>
              <a:rPr lang="en-US" dirty="0" smtClean="0"/>
              <a:t>Using a generic you specify an actual type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 can write: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err="1" smtClean="0"/>
              <a:t>printCollection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Collection&lt;?&gt; c</a:t>
            </a:r>
            <a:r>
              <a:rPr lang="en-US" b="1" dirty="0" smtClean="0"/>
              <a:t>)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for </a:t>
            </a:r>
            <a:r>
              <a:rPr lang="en-US" b="1" dirty="0" smtClean="0"/>
              <a:t>(Object e : c) {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(e</a:t>
            </a:r>
            <a:r>
              <a:rPr lang="en-US" b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sz="3000" dirty="0" smtClean="0"/>
              <a:t>Now, we can call it with any type of collection. Notice that inside </a:t>
            </a:r>
            <a:r>
              <a:rPr lang="en-US" sz="3000" dirty="0" err="1" smtClean="0"/>
              <a:t>printCollection</a:t>
            </a:r>
            <a:r>
              <a:rPr lang="en-US" sz="3000" dirty="0" smtClean="0"/>
              <a:t>(), we can still read elements from c and give them type Object.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Type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 generic type is instantiated, the compiler translates those types by a technique called </a:t>
            </a:r>
            <a:r>
              <a:rPr lang="en-US" i="1" dirty="0" smtClean="0">
                <a:solidFill>
                  <a:srgbClr val="FF0000"/>
                </a:solidFill>
              </a:rPr>
              <a:t>type erasure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“ a process where the compiler removes all information related to type parameters and type arguments within a class or method”</a:t>
            </a:r>
          </a:p>
          <a:p>
            <a:r>
              <a:rPr lang="en-US" dirty="0" smtClean="0"/>
              <a:t> Type erasure enables Java applications that use generics to maintain binary compatibility with Java libraries and applications that were created before generics.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&lt;E&gt; {</a:t>
            </a:r>
          </a:p>
          <a:p>
            <a:pPr>
              <a:buNone/>
            </a:pPr>
            <a:r>
              <a:rPr lang="en-US" dirty="0" smtClean="0"/>
              <a:t>    public static void </a:t>
            </a:r>
            <a:r>
              <a:rPr lang="en-US" dirty="0" err="1" smtClean="0"/>
              <a:t>myMethod</a:t>
            </a:r>
            <a:r>
              <a:rPr lang="en-US" dirty="0" smtClean="0"/>
              <a:t>(Object item) {</a:t>
            </a:r>
          </a:p>
          <a:p>
            <a:pPr>
              <a:buNone/>
            </a:pPr>
            <a:r>
              <a:rPr lang="en-US" dirty="0" smtClean="0"/>
              <a:t>        if (</a:t>
            </a:r>
            <a:r>
              <a:rPr lang="en-US" b="1" dirty="0" smtClean="0"/>
              <a:t>item </a:t>
            </a:r>
            <a:r>
              <a:rPr lang="en-US" b="1" dirty="0" err="1" smtClean="0"/>
              <a:t>instanceof</a:t>
            </a:r>
            <a:r>
              <a:rPr lang="en-US" b="1" dirty="0" smtClean="0"/>
              <a:t> E</a:t>
            </a:r>
            <a:r>
              <a:rPr lang="en-US" dirty="0" smtClean="0"/>
              <a:t>) {  //Compiler error</a:t>
            </a:r>
          </a:p>
          <a:p>
            <a:pPr>
              <a:buNone/>
            </a:pPr>
            <a:r>
              <a:rPr lang="en-US" dirty="0" smtClean="0"/>
              <a:t>            ...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 item2 = new E();</a:t>
            </a:r>
            <a:r>
              <a:rPr lang="en-US" dirty="0" smtClean="0"/>
              <a:t>   //Compiler error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E[] </a:t>
            </a:r>
            <a:r>
              <a:rPr lang="en-US" b="1" dirty="0" err="1" smtClean="0"/>
              <a:t>iArray</a:t>
            </a:r>
            <a:r>
              <a:rPr lang="en-US" b="1" dirty="0" smtClean="0"/>
              <a:t> = new E[10];</a:t>
            </a:r>
            <a:r>
              <a:rPr lang="en-US" dirty="0" smtClean="0"/>
              <a:t> //Compiler error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 </a:t>
            </a:r>
            <a:r>
              <a:rPr lang="en-US" b="1" dirty="0" err="1" smtClean="0"/>
              <a:t>obj</a:t>
            </a:r>
            <a:r>
              <a:rPr lang="en-US" b="1" dirty="0" smtClean="0"/>
              <a:t> = (E)new Object();</a:t>
            </a:r>
            <a:r>
              <a:rPr lang="en-US" dirty="0" smtClean="0"/>
              <a:t> //Unchecked cast warning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Type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operations shown in bold are meaningless at runtime because the compiler removes all information about the actual type argument (represented by the type parameter E) at compile time.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Type erasure exists so that new code may continue to interface with legacy code. Using a raw type for any other reason is considered bad programming practice and should be avoided whenever possible. </a:t>
            </a:r>
          </a:p>
          <a:p>
            <a:r>
              <a:rPr lang="en-US" sz="3000" dirty="0" smtClean="0"/>
              <a:t>When mixing legacy code with generic code, you may encounter warning messages similar to the following: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Note: WarningDemo.java uses unchecked or unsafe operations.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Note: Recompile with -</a:t>
            </a:r>
            <a:r>
              <a:rPr lang="en-US" dirty="0" err="1" smtClean="0">
                <a:solidFill>
                  <a:srgbClr val="FF0000"/>
                </a:solidFill>
              </a:rPr>
              <a:t>Xlint:unchecked</a:t>
            </a:r>
            <a:r>
              <a:rPr lang="en-US" dirty="0" smtClean="0">
                <a:solidFill>
                  <a:srgbClr val="FF0000"/>
                </a:solidFill>
              </a:rPr>
              <a:t> for details.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class Box</a:t>
            </a:r>
            <a:r>
              <a:rPr lang="en-US" sz="3400" b="1" dirty="0" smtClean="0"/>
              <a:t>&lt;T&gt;</a:t>
            </a:r>
            <a:r>
              <a:rPr lang="en-US" sz="3400" dirty="0" smtClean="0"/>
              <a:t> {</a:t>
            </a:r>
          </a:p>
          <a:p>
            <a:pPr>
              <a:buNone/>
            </a:pPr>
            <a:r>
              <a:rPr lang="en-US" sz="3400" dirty="0" smtClean="0"/>
              <a:t> </a:t>
            </a:r>
          </a:p>
          <a:p>
            <a:pPr>
              <a:buNone/>
            </a:pPr>
            <a:r>
              <a:rPr lang="en-US" sz="3400" dirty="0" smtClean="0"/>
              <a:t>    private </a:t>
            </a:r>
            <a:r>
              <a:rPr lang="en-US" sz="3400" b="1" dirty="0" smtClean="0"/>
              <a:t>T </a:t>
            </a:r>
            <a:r>
              <a:rPr lang="en-US" sz="3400" b="1" dirty="0" err="1" smtClean="0"/>
              <a:t>t</a:t>
            </a:r>
            <a:r>
              <a:rPr lang="en-US" sz="3400" dirty="0" smtClean="0"/>
              <a:t>; // T stands for "Type"          </a:t>
            </a:r>
          </a:p>
          <a:p>
            <a:pPr>
              <a:buNone/>
            </a:pPr>
            <a:r>
              <a:rPr lang="en-US" sz="3400" dirty="0" smtClean="0"/>
              <a:t> </a:t>
            </a:r>
          </a:p>
          <a:p>
            <a:pPr>
              <a:buNone/>
            </a:pPr>
            <a:r>
              <a:rPr lang="en-US" sz="3400" dirty="0" smtClean="0"/>
              <a:t>    public void add(</a:t>
            </a:r>
            <a:r>
              <a:rPr lang="en-US" sz="3400" b="1" dirty="0" smtClean="0"/>
              <a:t>T </a:t>
            </a:r>
            <a:r>
              <a:rPr lang="en-US" sz="3400" b="1" dirty="0" err="1" smtClean="0"/>
              <a:t>t</a:t>
            </a:r>
            <a:r>
              <a:rPr lang="en-US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        </a:t>
            </a:r>
            <a:r>
              <a:rPr lang="en-US" sz="3400" dirty="0" err="1" smtClean="0"/>
              <a:t>this.</a:t>
            </a:r>
            <a:r>
              <a:rPr lang="en-US" sz="3400" b="1" dirty="0" err="1" smtClean="0"/>
              <a:t>t</a:t>
            </a:r>
            <a:r>
              <a:rPr lang="en-US" sz="3400" dirty="0" smtClean="0"/>
              <a:t> = </a:t>
            </a:r>
            <a:r>
              <a:rPr lang="en-US" sz="3400" b="1" dirty="0" smtClean="0"/>
              <a:t>t</a:t>
            </a:r>
            <a:r>
              <a:rPr lang="en-US" sz="3400" dirty="0" smtClean="0"/>
              <a:t>;</a:t>
            </a:r>
          </a:p>
          <a:p>
            <a:pPr>
              <a:buNone/>
            </a:pPr>
            <a:r>
              <a:rPr lang="en-US" sz="3400" dirty="0" smtClean="0"/>
              <a:t>    }</a:t>
            </a:r>
          </a:p>
          <a:p>
            <a:pPr>
              <a:buNone/>
            </a:pPr>
            <a:r>
              <a:rPr lang="en-US" sz="3400" dirty="0" smtClean="0"/>
              <a:t> </a:t>
            </a:r>
          </a:p>
          <a:p>
            <a:pPr>
              <a:buNone/>
            </a:pPr>
            <a:r>
              <a:rPr lang="en-US" sz="3400" dirty="0" smtClean="0"/>
              <a:t>    public </a:t>
            </a:r>
            <a:r>
              <a:rPr lang="en-US" sz="3400" b="1" dirty="0" smtClean="0"/>
              <a:t>T</a:t>
            </a:r>
            <a:r>
              <a:rPr lang="en-US" sz="3400" dirty="0" smtClean="0"/>
              <a:t> get() {</a:t>
            </a:r>
          </a:p>
          <a:p>
            <a:pPr>
              <a:buNone/>
            </a:pPr>
            <a:r>
              <a:rPr lang="en-US" sz="3400" dirty="0" smtClean="0"/>
              <a:t>        return </a:t>
            </a:r>
            <a:r>
              <a:rPr lang="en-US" sz="3400" b="1" dirty="0" smtClean="0"/>
              <a:t>t</a:t>
            </a:r>
            <a:r>
              <a:rPr lang="en-US" sz="3400" dirty="0" smtClean="0"/>
              <a:t>;</a:t>
            </a:r>
          </a:p>
          <a:p>
            <a:pPr>
              <a:buNone/>
            </a:pPr>
            <a:r>
              <a:rPr lang="en-US" sz="3400" dirty="0" smtClean="0"/>
              <a:t>    }</a:t>
            </a:r>
          </a:p>
          <a:p>
            <a:pPr>
              <a:buNone/>
            </a:pPr>
            <a:r>
              <a:rPr lang="en-US" sz="3400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WarningDemo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WarningDemo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Box&lt;Integer&gt; bi;</a:t>
            </a:r>
          </a:p>
          <a:p>
            <a:pPr>
              <a:buNone/>
            </a:pPr>
            <a:r>
              <a:rPr lang="en-US" dirty="0" smtClean="0"/>
              <a:t>        bi = </a:t>
            </a:r>
            <a:r>
              <a:rPr lang="en-US" dirty="0" err="1" smtClean="0"/>
              <a:t>createBox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static Box </a:t>
            </a:r>
            <a:r>
              <a:rPr lang="en-US" dirty="0" err="1" smtClean="0"/>
              <a:t>createBox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       return new Box();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WarningDemo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Recompiling with -</a:t>
            </a:r>
            <a:r>
              <a:rPr lang="en-US" sz="2400" dirty="0" err="1" smtClean="0"/>
              <a:t>Xlint</a:t>
            </a:r>
            <a:r>
              <a:rPr lang="en-US" sz="2400" dirty="0" smtClean="0"/>
              <a:t>: unchecked reveals the following additional information: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WarningDemo.java:4: warning: [unchecked] unchecked conversion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found   : Box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required: Box&lt;</a:t>
            </a:r>
            <a:r>
              <a:rPr lang="en-US" sz="2400" dirty="0" err="1" smtClean="0">
                <a:solidFill>
                  <a:srgbClr val="FF0000"/>
                </a:solidFill>
              </a:rPr>
              <a:t>java.lang.Integer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bi = </a:t>
            </a:r>
            <a:r>
              <a:rPr lang="en-US" sz="2400" dirty="0" err="1" smtClean="0">
                <a:solidFill>
                  <a:srgbClr val="FF0000"/>
                </a:solidFill>
              </a:rPr>
              <a:t>createBox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              ^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 warning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Why do instantiations of a generic type share the same runtime type?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b="1" i="1" dirty="0" smtClean="0"/>
              <a:t>Because of type erasure</a:t>
            </a:r>
            <a:endParaRPr lang="en-US" sz="3100" dirty="0" smtClean="0"/>
          </a:p>
          <a:p>
            <a:pPr algn="just"/>
            <a:r>
              <a:rPr lang="en-US" sz="3100" dirty="0" smtClean="0"/>
              <a:t>The compiler translates generic and parameterized types by a technique called </a:t>
            </a:r>
            <a:r>
              <a:rPr lang="en-US" sz="3100" i="1" dirty="0" smtClean="0"/>
              <a:t>type erasure</a:t>
            </a:r>
            <a:r>
              <a:rPr lang="en-US" sz="3100" dirty="0" smtClean="0"/>
              <a:t>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dirty="0" smtClean="0"/>
              <a:t>Basically, it elides all information related to type parameters and type arguments. For instance, the parameterized type List&lt;String&gt; is translated to type List, which is the so-called </a:t>
            </a:r>
            <a:r>
              <a:rPr lang="en-US" sz="3100" i="1" dirty="0" smtClean="0"/>
              <a:t>raw type</a:t>
            </a:r>
            <a:r>
              <a:rPr lang="en-US" sz="3100" dirty="0" smtClean="0"/>
              <a:t>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dirty="0" smtClean="0"/>
              <a:t>The same happens for the parameterized type List&lt;Long&gt;; it also appears as List in the </a:t>
            </a:r>
            <a:r>
              <a:rPr lang="en-US" sz="3100" dirty="0" err="1" smtClean="0"/>
              <a:t>bytecode</a:t>
            </a:r>
            <a:r>
              <a:rPr lang="en-US" sz="3100" dirty="0" smtClean="0"/>
              <a:t>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dirty="0" smtClean="0"/>
              <a:t>After translation by type erasure, all information regarding type parameters and type arguments has disappeared. As a result, all instantiations of the same generic type share the same runtime type, namely the raw type.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Java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Generic types or methods differ from regular types and methods in that they have type parameters.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Examples of generic types can be found in the collection framework of the J2SE 5.0 platform libraries.</a:t>
            </a:r>
          </a:p>
          <a:p>
            <a:endParaRPr 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class like </a:t>
            </a:r>
            <a:r>
              <a:rPr lang="en-US" b="1" dirty="0" err="1" smtClean="0"/>
              <a:t>LinkedList</a:t>
            </a:r>
            <a:r>
              <a:rPr lang="en-US" b="1" dirty="0" smtClean="0"/>
              <a:t>&lt;E&gt;</a:t>
            </a:r>
            <a:r>
              <a:rPr lang="en-US" dirty="0" smtClean="0"/>
              <a:t> is a generic type. </a:t>
            </a:r>
          </a:p>
          <a:p>
            <a:pPr algn="just"/>
            <a:r>
              <a:rPr lang="en-US" dirty="0" smtClean="0"/>
              <a:t>It has a type parameter E that represents the type of the elements stored in the list.</a:t>
            </a:r>
          </a:p>
          <a:p>
            <a:pPr algn="just"/>
            <a:r>
              <a:rPr lang="en-US" dirty="0" smtClean="0"/>
              <a:t>We can use a </a:t>
            </a:r>
            <a:r>
              <a:rPr lang="en-US" b="1" dirty="0" err="1" smtClean="0"/>
              <a:t>LinkedList</a:t>
            </a:r>
            <a:r>
              <a:rPr lang="en-US" b="1" dirty="0" smtClean="0"/>
              <a:t>&lt;String&gt;</a:t>
            </a:r>
            <a:r>
              <a:rPr lang="en-US" dirty="0" smtClean="0"/>
              <a:t> or a </a:t>
            </a:r>
            <a:r>
              <a:rPr lang="en-US" b="1" dirty="0" err="1" smtClean="0"/>
              <a:t>LinkedList</a:t>
            </a:r>
            <a:r>
              <a:rPr lang="en-US" b="1" dirty="0" smtClean="0"/>
              <a:t>&lt;Integer&gt;</a:t>
            </a:r>
            <a:r>
              <a:rPr lang="en-US" dirty="0" smtClean="0"/>
              <a:t>, thereby specifying that we mean a list of strings or integral values respectively.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Type Parameter :</a:t>
            </a:r>
          </a:p>
          <a:p>
            <a:pPr algn="ctr">
              <a:buNone/>
            </a:pPr>
            <a:r>
              <a:rPr lang="en-US" sz="2800" b="1" dirty="0" smtClean="0"/>
              <a:t>“A place holder for a type argument”</a:t>
            </a:r>
            <a:endParaRPr lang="en-US" dirty="0" smtClean="0"/>
          </a:p>
          <a:p>
            <a:r>
              <a:rPr lang="en-US" sz="3000" dirty="0" smtClean="0"/>
              <a:t>Type Argument:</a:t>
            </a:r>
          </a:p>
          <a:p>
            <a:pPr algn="ctr">
              <a:buNone/>
            </a:pPr>
            <a:r>
              <a:rPr lang="en-US" sz="2800" b="1" dirty="0" smtClean="0"/>
              <a:t>“Type that replace the formal type parameters”</a:t>
            </a:r>
          </a:p>
          <a:p>
            <a:pPr>
              <a:buNone/>
            </a:pPr>
            <a:r>
              <a:rPr lang="en-US" sz="2800" dirty="0" err="1" smtClean="0"/>
              <a:t>LinkedList</a:t>
            </a:r>
            <a:r>
              <a:rPr lang="en-US" sz="2800" dirty="0" smtClean="0"/>
              <a:t> &lt;String &gt; list = new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&lt;String&gt;();</a:t>
            </a:r>
          </a:p>
          <a:p>
            <a:pPr>
              <a:buNone/>
            </a:pPr>
            <a:r>
              <a:rPr lang="en-US" sz="2800" dirty="0" err="1" smtClean="0"/>
              <a:t>LinkedList</a:t>
            </a:r>
            <a:r>
              <a:rPr lang="en-US" sz="2800" dirty="0" smtClean="0"/>
              <a:t> &lt;Integer &gt; list = new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&lt;Integer&gt;();</a:t>
            </a:r>
          </a:p>
          <a:p>
            <a:pPr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Instantiations, such as </a:t>
            </a:r>
            <a:r>
              <a:rPr lang="en-US" sz="2800" b="1" dirty="0" err="1" smtClean="0"/>
              <a:t>LinkedList</a:t>
            </a:r>
            <a:r>
              <a:rPr lang="en-US" sz="2800" b="1" dirty="0" smtClean="0"/>
              <a:t>&lt;String&gt;</a:t>
            </a:r>
            <a:r>
              <a:rPr lang="en-US" sz="2800" dirty="0" smtClean="0"/>
              <a:t> or a </a:t>
            </a:r>
            <a:r>
              <a:rPr lang="en-US" sz="2800" b="1" dirty="0" err="1" smtClean="0"/>
              <a:t>LinkedList</a:t>
            </a:r>
            <a:r>
              <a:rPr lang="en-US" sz="2800" b="1" dirty="0" smtClean="0"/>
              <a:t>&lt;Integer&gt;</a:t>
            </a:r>
            <a:r>
              <a:rPr lang="en-US" sz="2800" dirty="0" smtClean="0"/>
              <a:t>,are called parameterized types, and String and Integer are the respective actual </a:t>
            </a:r>
            <a:r>
              <a:rPr lang="en-US" sz="2800" b="1" dirty="0" smtClean="0">
                <a:solidFill>
                  <a:schemeClr val="tx2"/>
                </a:solidFill>
              </a:rPr>
              <a:t>type arguments.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Non Generic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Prior to the JDK 5.0 release, when you created a Collection, you could put any object in it.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7030A0"/>
                </a:solidFill>
              </a:rPr>
              <a:t>Vector  myVector= new Vector();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	myVector.addElement(new Integer(10));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	myVector.addElement ("Hello, World");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Getting items out of the collection required you to use a casting operation: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Integer myInt = </a:t>
            </a:r>
            <a:r>
              <a:rPr lang="en-US" sz="2600" dirty="0" smtClean="0">
                <a:solidFill>
                  <a:srgbClr val="FF0000"/>
                </a:solidFill>
              </a:rPr>
              <a:t>(Integer) </a:t>
            </a:r>
            <a:r>
              <a:rPr lang="en-US" sz="2600" dirty="0" smtClean="0"/>
              <a:t>myVector.elementAt(0);</a:t>
            </a:r>
          </a:p>
          <a:p>
            <a:pPr>
              <a:buNone/>
            </a:pPr>
            <a:r>
              <a:rPr lang="en-US" sz="2600" dirty="0" smtClean="0"/>
              <a:t>	String myString = </a:t>
            </a:r>
            <a:r>
              <a:rPr lang="en-US" sz="2600" dirty="0" smtClean="0">
                <a:solidFill>
                  <a:srgbClr val="FF0000"/>
                </a:solidFill>
              </a:rPr>
              <a:t>(String) </a:t>
            </a:r>
            <a:r>
              <a:rPr lang="en-US" sz="2600" dirty="0" smtClean="0"/>
              <a:t>myVector.elementAt(1);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Non Generic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If you accidentally cast the wrong type, the program would successfully compile, but an exception would be thrown at </a:t>
            </a:r>
            <a:r>
              <a:rPr lang="en-US" sz="2800" dirty="0" smtClean="0">
                <a:solidFill>
                  <a:srgbClr val="FF0000"/>
                </a:solidFill>
              </a:rPr>
              <a:t>runtime</a:t>
            </a:r>
            <a:r>
              <a:rPr lang="en-US" sz="2800" dirty="0" smtClean="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</a:t>
            </a:r>
            <a:r>
              <a:rPr lang="en-US" sz="2600" dirty="0" smtClean="0"/>
              <a:t>Vector  </a:t>
            </a:r>
            <a:r>
              <a:rPr lang="en-US" sz="2600" dirty="0" err="1" smtClean="0"/>
              <a:t>myVector</a:t>
            </a:r>
            <a:r>
              <a:rPr lang="en-US" sz="2600" dirty="0" smtClean="0"/>
              <a:t>= new Vector();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myVector.addElement</a:t>
            </a:r>
            <a:r>
              <a:rPr lang="en-US" sz="2600" dirty="0" smtClean="0"/>
              <a:t>(new Integer(10));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 …….// other code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Integer </a:t>
            </a:r>
            <a:r>
              <a:rPr lang="en-US" sz="2800" dirty="0" err="1" smtClean="0"/>
              <a:t>myInt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(Integer) </a:t>
            </a:r>
            <a:r>
              <a:rPr lang="en-US" sz="2800" dirty="0" err="1" smtClean="0"/>
              <a:t>myVector.elementAt</a:t>
            </a:r>
            <a:r>
              <a:rPr lang="en-US" sz="2800" dirty="0" smtClean="0"/>
              <a:t>(0);</a:t>
            </a:r>
          </a:p>
          <a:p>
            <a:pPr>
              <a:buNone/>
            </a:pPr>
            <a:r>
              <a:rPr lang="en-US" sz="2800" dirty="0" smtClean="0"/>
              <a:t>	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(String) </a:t>
            </a:r>
            <a:r>
              <a:rPr lang="en-US" sz="2800" dirty="0" err="1" smtClean="0"/>
              <a:t>myVector.elementAt</a:t>
            </a:r>
            <a:r>
              <a:rPr lang="en-US" sz="2800" dirty="0" smtClean="0"/>
              <a:t>(0);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5867400"/>
            <a:ext cx="16002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Cast Required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496594" y="5485606"/>
            <a:ext cx="4572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1828800" y="5257800"/>
            <a:ext cx="19050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43400" y="5791200"/>
            <a:ext cx="39624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Compiles Safely but </a:t>
            </a:r>
            <a:r>
              <a:rPr lang="en-US" sz="2000" b="1" dirty="0" smtClean="0">
                <a:solidFill>
                  <a:srgbClr val="FF0000"/>
                </a:solidFill>
              </a:rPr>
              <a:t>FAILS</a:t>
            </a:r>
            <a:r>
              <a:rPr lang="en-US" b="1" dirty="0" smtClean="0"/>
              <a:t> at Runtime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Shoaib Farooq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2755</Words>
  <Application>Microsoft Office PowerPoint</Application>
  <PresentationFormat>On-screen Show (4:3)</PresentationFormat>
  <Paragraphs>404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Generics</vt:lpstr>
      <vt:lpstr>Introduction</vt:lpstr>
      <vt:lpstr>Compile-time bugs vs. Runtime bugs</vt:lpstr>
      <vt:lpstr>What are Java generics</vt:lpstr>
      <vt:lpstr>What are Java generics</vt:lpstr>
      <vt:lpstr>Example</vt:lpstr>
      <vt:lpstr>Slide 7</vt:lpstr>
      <vt:lpstr>Usage of Non Generic Collection</vt:lpstr>
      <vt:lpstr>Usage of Non Generic Collection</vt:lpstr>
      <vt:lpstr>Generics</vt:lpstr>
      <vt:lpstr>Generics (cont’d)</vt:lpstr>
      <vt:lpstr>Generics (cont’d)</vt:lpstr>
      <vt:lpstr>Benefits of generics</vt:lpstr>
      <vt:lpstr>Type Safety</vt:lpstr>
      <vt:lpstr>Slide 15</vt:lpstr>
      <vt:lpstr> Example (using a parameterized type): </vt:lpstr>
      <vt:lpstr> Example (using a non-parameterized type): </vt:lpstr>
      <vt:lpstr>Example (using a parameterized type):</vt:lpstr>
      <vt:lpstr> Same example (using a non-parameterized type): </vt:lpstr>
      <vt:lpstr>Slide 20</vt:lpstr>
      <vt:lpstr> How to define a generic type? </vt:lpstr>
      <vt:lpstr>Slide 22</vt:lpstr>
      <vt:lpstr>Instantiation of Generic Type</vt:lpstr>
      <vt:lpstr>A Primitive Type Cannot be Plugged in for a Type Parameter!!!</vt:lpstr>
      <vt:lpstr>Bounded Type Parameters</vt:lpstr>
      <vt:lpstr>Bounded Type Parameters</vt:lpstr>
      <vt:lpstr>Generic Methods</vt:lpstr>
      <vt:lpstr>Slide 28</vt:lpstr>
      <vt:lpstr>Generic Methods</vt:lpstr>
      <vt:lpstr> Subtyping </vt:lpstr>
      <vt:lpstr> Subtyping </vt:lpstr>
      <vt:lpstr> Subtyping </vt:lpstr>
      <vt:lpstr> Subtyping </vt:lpstr>
      <vt:lpstr> Subtyping </vt:lpstr>
      <vt:lpstr> Subtyping </vt:lpstr>
      <vt:lpstr> Wildcard parameterized type </vt:lpstr>
      <vt:lpstr>WildCards</vt:lpstr>
      <vt:lpstr>WildCards</vt:lpstr>
      <vt:lpstr>WildCards</vt:lpstr>
      <vt:lpstr>WildCards</vt:lpstr>
      <vt:lpstr>Type Erasure</vt:lpstr>
      <vt:lpstr>Type Erasure</vt:lpstr>
      <vt:lpstr>Type Erasure</vt:lpstr>
      <vt:lpstr>Type Erasure</vt:lpstr>
      <vt:lpstr>Warning Demo</vt:lpstr>
      <vt:lpstr>WarningDemo</vt:lpstr>
      <vt:lpstr>WarningDemo</vt:lpstr>
      <vt:lpstr> Why do instantiations of a generic type share the same runtime type?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Shoaib</dc:creator>
  <cp:lastModifiedBy>Administrator</cp:lastModifiedBy>
  <cp:revision>100</cp:revision>
  <dcterms:created xsi:type="dcterms:W3CDTF">2006-08-16T00:00:00Z</dcterms:created>
  <dcterms:modified xsi:type="dcterms:W3CDTF">2013-01-15T11:21:13Z</dcterms:modified>
</cp:coreProperties>
</file>