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6" r:id="rId9"/>
    <p:sldId id="267" r:id="rId10"/>
    <p:sldId id="281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58" r:id="rId19"/>
    <p:sldId id="276" r:id="rId20"/>
    <p:sldId id="278" r:id="rId21"/>
    <p:sldId id="279" r:id="rId22"/>
    <p:sldId id="287" r:id="rId23"/>
    <p:sldId id="288" r:id="rId24"/>
    <p:sldId id="282" r:id="rId25"/>
    <p:sldId id="283" r:id="rId26"/>
    <p:sldId id="284" r:id="rId27"/>
    <p:sldId id="285" r:id="rId28"/>
    <p:sldId id="435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8" r:id="rId37"/>
    <p:sldId id="331" r:id="rId38"/>
    <p:sldId id="332" r:id="rId39"/>
    <p:sldId id="333" r:id="rId40"/>
    <p:sldId id="329" r:id="rId41"/>
    <p:sldId id="330" r:id="rId42"/>
    <p:sldId id="323" r:id="rId43"/>
    <p:sldId id="324" r:id="rId44"/>
    <p:sldId id="325" r:id="rId45"/>
    <p:sldId id="326" r:id="rId46"/>
    <p:sldId id="327" r:id="rId47"/>
    <p:sldId id="328" r:id="rId48"/>
    <p:sldId id="334" r:id="rId49"/>
    <p:sldId id="335" r:id="rId50"/>
    <p:sldId id="336" r:id="rId51"/>
    <p:sldId id="418" r:id="rId52"/>
    <p:sldId id="415" r:id="rId53"/>
    <p:sldId id="416" r:id="rId54"/>
    <p:sldId id="417" r:id="rId55"/>
    <p:sldId id="344" r:id="rId56"/>
    <p:sldId id="422" r:id="rId57"/>
    <p:sldId id="348" r:id="rId58"/>
    <p:sldId id="424" r:id="rId59"/>
    <p:sldId id="425" r:id="rId60"/>
    <p:sldId id="353" r:id="rId61"/>
    <p:sldId id="426" r:id="rId62"/>
    <p:sldId id="427" r:id="rId63"/>
    <p:sldId id="303" r:id="rId64"/>
    <p:sldId id="305" r:id="rId65"/>
    <p:sldId id="304" r:id="rId66"/>
    <p:sldId id="306" r:id="rId67"/>
    <p:sldId id="307" r:id="rId68"/>
    <p:sldId id="311" r:id="rId69"/>
    <p:sldId id="308" r:id="rId70"/>
    <p:sldId id="309" r:id="rId71"/>
    <p:sldId id="312" r:id="rId72"/>
    <p:sldId id="314" r:id="rId73"/>
    <p:sldId id="320" r:id="rId74"/>
    <p:sldId id="321" r:id="rId75"/>
    <p:sldId id="322" r:id="rId76"/>
    <p:sldId id="315" r:id="rId77"/>
    <p:sldId id="317" r:id="rId78"/>
    <p:sldId id="318" r:id="rId79"/>
    <p:sldId id="371" r:id="rId80"/>
    <p:sldId id="378" r:id="rId81"/>
    <p:sldId id="319" r:id="rId82"/>
    <p:sldId id="373" r:id="rId83"/>
    <p:sldId id="374" r:id="rId84"/>
    <p:sldId id="377" r:id="rId85"/>
    <p:sldId id="379" r:id="rId86"/>
    <p:sldId id="384" r:id="rId87"/>
    <p:sldId id="386" r:id="rId88"/>
    <p:sldId id="387" r:id="rId89"/>
    <p:sldId id="390" r:id="rId90"/>
    <p:sldId id="382" r:id="rId91"/>
    <p:sldId id="392" r:id="rId92"/>
    <p:sldId id="393" r:id="rId93"/>
    <p:sldId id="395" r:id="rId94"/>
    <p:sldId id="396" r:id="rId95"/>
    <p:sldId id="383" r:id="rId96"/>
    <p:sldId id="397" r:id="rId97"/>
    <p:sldId id="400" r:id="rId98"/>
    <p:sldId id="402" r:id="rId99"/>
    <p:sldId id="403" r:id="rId100"/>
    <p:sldId id="404" r:id="rId101"/>
    <p:sldId id="405" r:id="rId102"/>
    <p:sldId id="388" r:id="rId103"/>
    <p:sldId id="389" r:id="rId104"/>
    <p:sldId id="406" r:id="rId105"/>
    <p:sldId id="408" r:id="rId106"/>
    <p:sldId id="407" r:id="rId107"/>
    <p:sldId id="409" r:id="rId108"/>
    <p:sldId id="414" r:id="rId109"/>
    <p:sldId id="412" r:id="rId110"/>
    <p:sldId id="436" r:id="rId111"/>
    <p:sldId id="364" r:id="rId112"/>
    <p:sldId id="366" r:id="rId113"/>
    <p:sldId id="367" r:id="rId114"/>
    <p:sldId id="368" r:id="rId115"/>
    <p:sldId id="437" r:id="rId116"/>
    <p:sldId id="357" r:id="rId117"/>
    <p:sldId id="358" r:id="rId118"/>
    <p:sldId id="356" r:id="rId119"/>
    <p:sldId id="359" r:id="rId120"/>
    <p:sldId id="361" r:id="rId121"/>
    <p:sldId id="360" r:id="rId122"/>
    <p:sldId id="362" r:id="rId123"/>
    <p:sldId id="369" r:id="rId1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15.07.14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id.net/developers/libraries/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ndre_meier" TargetMode="External"/><Relationship Id="rId4" Type="http://schemas.openxmlformats.org/officeDocument/2006/relationships/hyperlink" Target="http://www.github.com/code-nirvan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.meier@m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aspnet/overview/owin-and-katana/owin-oauth-20-authorization-server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&amp;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¿Die </a:t>
            </a:r>
            <a:r>
              <a:rPr lang="en-US" i="1" dirty="0" err="1" smtClean="0"/>
              <a:t>Lösung</a:t>
            </a:r>
            <a:r>
              <a:rPr lang="en-US" i="1" dirty="0" smtClean="0"/>
              <a:t> </a:t>
            </a:r>
            <a:r>
              <a:rPr lang="en-US" i="1" dirty="0" err="1" smtClean="0"/>
              <a:t>für</a:t>
            </a:r>
            <a:r>
              <a:rPr lang="en-US" i="1" dirty="0" smtClean="0"/>
              <a:t> </a:t>
            </a:r>
            <a:r>
              <a:rPr lang="en-US" i="1" dirty="0" err="1" smtClean="0"/>
              <a:t>delegierten</a:t>
            </a:r>
            <a:r>
              <a:rPr lang="en-US" i="1" dirty="0" smtClean="0"/>
              <a:t> API-</a:t>
            </a:r>
            <a:r>
              <a:rPr lang="en-US" i="1" dirty="0" err="1" smtClean="0"/>
              <a:t>Zugriff</a:t>
            </a:r>
            <a:r>
              <a:rPr lang="en-US" i="1" dirty="0" smtClean="0"/>
              <a:t> und </a:t>
            </a:r>
            <a:r>
              <a:rPr lang="en-US" i="1" dirty="0" err="1" smtClean="0"/>
              <a:t>einheitliche</a:t>
            </a:r>
            <a:r>
              <a:rPr lang="en-US" i="1" dirty="0" smtClean="0"/>
              <a:t> Identity Provider?</a:t>
            </a:r>
            <a:endParaRPr lang="en-US" i="1" dirty="0"/>
          </a:p>
        </p:txBody>
      </p:sp>
      <p:pic>
        <p:nvPicPr>
          <p:cNvPr id="5" name="Picture 4" descr="oauth-2-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61335"/>
            <a:ext cx="1574800" cy="1562100"/>
          </a:xfrm>
          <a:prstGeom prst="rect">
            <a:avLst/>
          </a:prstGeom>
        </p:spPr>
      </p:pic>
      <p:pic>
        <p:nvPicPr>
          <p:cNvPr id="7" name="Picture 6" descr="openid-connect-oauth-logo-150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20" y="397745"/>
            <a:ext cx="1732680" cy="1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war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Entwicklersicht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wirklicher</a:t>
            </a:r>
            <a:r>
              <a:rPr lang="en-US" dirty="0" smtClean="0"/>
              <a:t> Standard – </a:t>
            </a:r>
            <a:r>
              <a:rPr lang="en-US" dirty="0" err="1" smtClean="0"/>
              <a:t>jedes</a:t>
            </a:r>
            <a:r>
              <a:rPr lang="en-US" dirty="0" smtClean="0"/>
              <a:t> System </a:t>
            </a:r>
            <a:r>
              <a:rPr lang="en-US" dirty="0" err="1" smtClean="0"/>
              <a:t>musste</a:t>
            </a:r>
            <a:r>
              <a:rPr lang="en-US" dirty="0" smtClean="0"/>
              <a:t> auf </a:t>
            </a:r>
            <a:r>
              <a:rPr lang="en-US" dirty="0" err="1" smtClean="0"/>
              <a:t>andere</a:t>
            </a:r>
            <a:r>
              <a:rPr lang="en-US" dirty="0" smtClean="0"/>
              <a:t> Art und Weise </a:t>
            </a:r>
            <a:r>
              <a:rPr lang="en-US" dirty="0" err="1" smtClean="0"/>
              <a:t>angebunden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8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</a:t>
            </a:r>
            <a:r>
              <a:rPr lang="en-US" dirty="0"/>
              <a:t>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73254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code=SplxlOBeZQQYbYS6WxSbIA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=eyJ0 ... NiJ9.eyJ1c ... I6IjIifX0.DeWt4Qu ...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ZXso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755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Mögliche</a:t>
            </a:r>
            <a:r>
              <a:rPr lang="en-US" dirty="0" smtClean="0"/>
              <a:t> Response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79840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response_type</a:t>
                      </a:r>
                      <a:r>
                        <a:rPr lang="en-US" dirty="0" smtClean="0"/>
                        <a:t>” Wert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Client Profile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Flow, Hybrid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id_token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r>
                        <a:rPr lang="en-US" baseline="0" dirty="0" smtClean="0"/>
                        <a:t> Client Profile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id_token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token </a:t>
                      </a:r>
                      <a:r>
                        <a:rPr lang="en-US" dirty="0" err="1" smtClean="0"/>
                        <a:t>id_token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9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Basic Client Profile Flow </a:t>
            </a:r>
            <a:r>
              <a:rPr lang="en-US" dirty="0" err="1" smtClean="0"/>
              <a:t>oder</a:t>
            </a:r>
            <a:r>
              <a:rPr lang="en-US" dirty="0" smtClean="0"/>
              <a:t> Hybrid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23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Browserbasierte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Implicit Client Profile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5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Standardisierter</a:t>
            </a:r>
            <a:r>
              <a:rPr lang="en-US" dirty="0" smtClean="0"/>
              <a:t> Endpoint </a:t>
            </a:r>
            <a:r>
              <a:rPr lang="en-US" dirty="0" err="1" smtClean="0"/>
              <a:t>für</a:t>
            </a:r>
            <a:r>
              <a:rPr lang="en-US" dirty="0" smtClean="0"/>
              <a:t> Client-</a:t>
            </a:r>
            <a:r>
              <a:rPr lang="en-US" dirty="0" err="1" smtClean="0"/>
              <a:t>Bibliotheken</a:t>
            </a:r>
            <a:r>
              <a:rPr lang="en-US" dirty="0" smtClean="0"/>
              <a:t>, um die </a:t>
            </a:r>
            <a:r>
              <a:rPr lang="en-US" dirty="0" err="1" smtClean="0"/>
              <a:t>verwendeten</a:t>
            </a:r>
            <a:r>
              <a:rPr lang="en-US" dirty="0" smtClean="0"/>
              <a:t> / </a:t>
            </a:r>
            <a:r>
              <a:rPr lang="en-US" dirty="0" err="1" smtClean="0"/>
              <a:t>unterstützten</a:t>
            </a:r>
            <a:r>
              <a:rPr lang="en-US" dirty="0" smtClean="0"/>
              <a:t> Parameter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die Endpoint-</a:t>
            </a:r>
            <a:r>
              <a:rPr lang="en-US" dirty="0" err="1" smtClean="0"/>
              <a:t>Adressen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Authorize- / Token-Endpoint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89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Erreichbar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“/.well-known/</a:t>
            </a:r>
            <a:r>
              <a:rPr lang="en-US" dirty="0" err="1" smtClean="0"/>
              <a:t>openid</a:t>
            </a:r>
            <a:r>
              <a:rPr lang="en-US" dirty="0" smtClean="0"/>
              <a:t>-configuration”</a:t>
            </a:r>
          </a:p>
        </p:txBody>
      </p:sp>
    </p:spTree>
    <p:extLst>
      <p:ext uri="{BB962C8B-B14F-4D97-AF65-F5344CB8AC3E}">
        <p14:creationId xmlns:p14="http://schemas.microsoft.com/office/powerpoint/2010/main" val="77280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8220"/>
              </p:ext>
            </p:extLst>
          </p:nvPr>
        </p:nvGraphicFramePr>
        <p:xfrm>
          <a:off x="1430622" y="2078715"/>
          <a:ext cx="60960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authorization_endpoint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openid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:",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"issuer":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"https://self-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issued.me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scopes_supported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openid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 "profile", "email", "address", "phone"],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subject_types_supported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["pairwise"],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id_token_signing_alg_values_supported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["RS256"],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request_object_signing_alg_values_supported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["none", "RS256"]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1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 err="1" smtClean="0"/>
              <a:t>Authentifizierung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OpenID</a:t>
            </a:r>
            <a:r>
              <a:rPr lang="en-US" dirty="0" smtClean="0"/>
              <a:t> Connect Middleware </a:t>
            </a:r>
            <a:r>
              <a:rPr lang="en-US" dirty="0" err="1" smtClean="0"/>
              <a:t>für</a:t>
            </a:r>
            <a:r>
              <a:rPr lang="en-US" dirty="0" smtClean="0"/>
              <a:t> OWIN / Katana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Microsoft.Security.Owin.OpenIdConnect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9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 err="1" smtClean="0"/>
              <a:t>Authentifizierung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Enthalten</a:t>
            </a:r>
            <a:r>
              <a:rPr lang="en-US" dirty="0" smtClean="0"/>
              <a:t> in OWIN 3 (</a:t>
            </a:r>
            <a:r>
              <a:rPr lang="en-US" dirty="0" err="1" smtClean="0"/>
              <a:t>aktuell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Pre-Release-Feed)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98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OpenID</a:t>
            </a:r>
            <a:r>
              <a:rPr lang="en-US" dirty="0"/>
              <a:t> Connect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Standardisierter</a:t>
            </a:r>
            <a:r>
              <a:rPr lang="en-US" dirty="0" smtClean="0"/>
              <a:t>, </a:t>
            </a:r>
            <a:r>
              <a:rPr lang="en-US" dirty="0" err="1" smtClean="0"/>
              <a:t>delegierter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APIs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97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Drittanbieter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Drittanbieter-Bibliotheken</a:t>
            </a:r>
            <a:r>
              <a:rPr lang="en-US" dirty="0" smtClean="0"/>
              <a:t> der </a:t>
            </a:r>
            <a:r>
              <a:rPr lang="en-US" dirty="0" err="1" smtClean="0"/>
              <a:t>OpenID</a:t>
            </a:r>
            <a:r>
              <a:rPr lang="en-US" dirty="0" smtClean="0"/>
              <a:t> Foundation</a:t>
            </a:r>
          </a:p>
          <a:p>
            <a:r>
              <a:rPr lang="en-US" dirty="0">
                <a:hlinkClick r:id="rId2"/>
              </a:rPr>
              <a:t>http://openid.net/developers/libraries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2889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OAuth2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184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274171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WS-Federation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71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Eigene</a:t>
            </a:r>
            <a:r>
              <a:rPr lang="en-US" dirty="0" smtClean="0"/>
              <a:t> Identity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IdentityModel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Brock </a:t>
            </a:r>
            <a:r>
              <a:rPr lang="en-US" dirty="0" err="1" smtClean="0"/>
              <a:t>Allens</a:t>
            </a:r>
            <a:r>
              <a:rPr lang="en-US" dirty="0" smtClean="0"/>
              <a:t> </a:t>
            </a:r>
            <a:r>
              <a:rPr lang="en-US" dirty="0" err="1" smtClean="0"/>
              <a:t>MembershipReboot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609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Aktuell</a:t>
            </a:r>
            <a:r>
              <a:rPr lang="en-US" dirty="0" smtClean="0"/>
              <a:t> in der Preview Phase</a:t>
            </a:r>
          </a:p>
          <a:p>
            <a:r>
              <a:rPr lang="en-US" dirty="0" smtClean="0"/>
              <a:t>Release </a:t>
            </a:r>
            <a:r>
              <a:rPr lang="en-US" dirty="0" err="1" smtClean="0"/>
              <a:t>Canditate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des </a:t>
            </a:r>
            <a:r>
              <a:rPr lang="en-US" dirty="0" err="1" smtClean="0"/>
              <a:t>Sommers</a:t>
            </a:r>
            <a:r>
              <a:rPr lang="en-US" dirty="0" smtClean="0"/>
              <a:t> in </a:t>
            </a:r>
            <a:r>
              <a:rPr lang="en-US" dirty="0" err="1" smtClean="0"/>
              <a:t>Aussicht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3302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Anbindbar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gängigen</a:t>
            </a:r>
            <a:r>
              <a:rPr lang="en-US" dirty="0" smtClean="0"/>
              <a:t> Clients (Smartphones, Tablets, PC, Web, …)</a:t>
            </a:r>
          </a:p>
        </p:txBody>
      </p:sp>
    </p:spTree>
    <p:extLst>
      <p:ext uri="{BB962C8B-B14F-4D97-AF65-F5344CB8AC3E}">
        <p14:creationId xmlns:p14="http://schemas.microsoft.com/office/powerpoint/2010/main" val="18414627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Ausbaufähig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Bearer Tokens)</a:t>
            </a:r>
          </a:p>
        </p:txBody>
      </p:sp>
    </p:spTree>
    <p:extLst>
      <p:ext uri="{BB962C8B-B14F-4D97-AF65-F5344CB8AC3E}">
        <p14:creationId xmlns:p14="http://schemas.microsoft.com/office/powerpoint/2010/main" val="24292678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leichte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auf Client-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1345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Fehleranfälligkeit</a:t>
            </a:r>
            <a:r>
              <a:rPr lang="en-US" dirty="0" smtClean="0"/>
              <a:t> auf Server 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</a:t>
            </a:r>
            <a:r>
              <a:rPr lang="en-US" dirty="0" err="1"/>
              <a:t>Kennwörter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der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auf den </a:t>
            </a:r>
            <a:r>
              <a:rPr lang="en-US" dirty="0" err="1"/>
              <a:t>Internetseiten</a:t>
            </a:r>
            <a:r>
              <a:rPr lang="en-US" dirty="0"/>
              <a:t> des </a:t>
            </a:r>
            <a:r>
              <a:rPr lang="en-US" dirty="0" err="1"/>
              <a:t>Authorisierungs</a:t>
            </a:r>
            <a:r>
              <a:rPr lang="en-US" dirty="0"/>
              <a:t>-</a:t>
            </a:r>
            <a:r>
              <a:rPr lang="en-US" dirty="0" smtClean="0"/>
              <a:t>Providers (</a:t>
            </a:r>
            <a:r>
              <a:rPr lang="en-US" dirty="0" err="1" smtClean="0"/>
              <a:t>Ausnahme</a:t>
            </a:r>
            <a:r>
              <a:rPr lang="en-US" dirty="0" smtClean="0"/>
              <a:t>: Trusted Applications)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395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Fehleranfälligkeit</a:t>
            </a:r>
            <a:r>
              <a:rPr lang="en-US" dirty="0" smtClean="0"/>
              <a:t> auf Server 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9648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komplizierteren</a:t>
            </a:r>
            <a:r>
              <a:rPr lang="en-US" dirty="0" smtClean="0"/>
              <a:t> Flows (Implicit Grant) </a:t>
            </a:r>
            <a:r>
              <a:rPr lang="en-US" dirty="0" err="1" smtClean="0"/>
              <a:t>kommt</a:t>
            </a:r>
            <a:r>
              <a:rPr lang="en-US" dirty="0" smtClean="0"/>
              <a:t> man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OWIN-Middleware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drumherum</a:t>
            </a:r>
            <a:r>
              <a:rPr lang="en-US" dirty="0" smtClean="0"/>
              <a:t>, die </a:t>
            </a:r>
            <a:r>
              <a:rPr lang="en-US" dirty="0" err="1" smtClean="0"/>
              <a:t>Spezifikation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856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Drittanbieter-Komponenten</a:t>
            </a:r>
            <a:r>
              <a:rPr lang="en-US" dirty="0" smtClean="0"/>
              <a:t> in der Mache (</a:t>
            </a:r>
            <a:r>
              <a:rPr lang="en-US" dirty="0" err="1" smtClean="0"/>
              <a:t>Thinktecture</a:t>
            </a:r>
            <a:r>
              <a:rPr lang="en-US" dirty="0" smtClean="0"/>
              <a:t> </a:t>
            </a:r>
            <a:r>
              <a:rPr lang="en-US" dirty="0" err="1" smtClean="0"/>
              <a:t>IdentityServer</a:t>
            </a:r>
            <a:r>
              <a:rPr lang="en-US" dirty="0" smtClean="0"/>
              <a:t> v3)</a:t>
            </a:r>
          </a:p>
        </p:txBody>
      </p:sp>
    </p:spTree>
    <p:extLst>
      <p:ext uri="{BB962C8B-B14F-4D97-AF65-F5344CB8AC3E}">
        <p14:creationId xmlns:p14="http://schemas.microsoft.com/office/powerpoint/2010/main" val="24647311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310" r="-5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7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Zugriffscode</a:t>
            </a:r>
            <a:r>
              <a:rPr lang="en-US" dirty="0"/>
              <a:t>, </a:t>
            </a:r>
            <a:r>
              <a:rPr lang="en-US" dirty="0" err="1"/>
              <a:t>über</a:t>
            </a:r>
            <a:r>
              <a:rPr lang="en-US" dirty="0"/>
              <a:t> den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des </a:t>
            </a:r>
            <a:r>
              <a:rPr lang="en-US" dirty="0" err="1"/>
              <a:t>Anwenders</a:t>
            </a:r>
            <a:r>
              <a:rPr lang="en-US" dirty="0"/>
              <a:t> auf die API </a:t>
            </a:r>
            <a:r>
              <a:rPr lang="en-US" dirty="0" err="1"/>
              <a:t>zugreifen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4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r>
              <a:rPr lang="en-US" dirty="0" smtClean="0"/>
              <a:t>, was die </a:t>
            </a:r>
            <a:r>
              <a:rPr lang="en-US" dirty="0" err="1" smtClean="0"/>
              <a:t>Anwendung</a:t>
            </a:r>
            <a:r>
              <a:rPr lang="en-US" dirty="0" smtClean="0"/>
              <a:t> in </a:t>
            </a:r>
            <a:r>
              <a:rPr lang="en-US" dirty="0" err="1" smtClean="0"/>
              <a:t>Ihrem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r>
              <a:rPr lang="en-US" dirty="0" smtClean="0"/>
              <a:t> / auf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die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der </a:t>
            </a:r>
            <a:r>
              <a:rPr lang="en-US" dirty="0" err="1" smtClean="0"/>
              <a:t>Anwendung</a:t>
            </a:r>
            <a:r>
              <a:rPr lang="en-US" dirty="0" smtClean="0"/>
              <a:t> die </a:t>
            </a:r>
            <a:r>
              <a:rPr lang="en-US" dirty="0" err="1" smtClean="0"/>
              <a:t>Zugriffsrechte</a:t>
            </a:r>
            <a:r>
              <a:rPr lang="en-US" dirty="0" smtClean="0"/>
              <a:t> </a:t>
            </a:r>
            <a:r>
              <a:rPr lang="en-US" dirty="0" err="1" smtClean="0"/>
              <a:t>entziehen</a:t>
            </a:r>
            <a:r>
              <a:rPr lang="en-US" dirty="0" smtClean="0"/>
              <a:t>,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Benutzerdaten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1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smtClean="0"/>
              <a:t>war das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SSL,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smtClean="0"/>
              <a:t>war das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Kompliziert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7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Weiterentwicklung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9451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(</a:t>
            </a:r>
            <a:r>
              <a:rPr lang="en-US" dirty="0" err="1" smtClean="0"/>
              <a:t>offensichtlicherweise</a:t>
            </a:r>
            <a:r>
              <a:rPr lang="en-US" dirty="0" smtClean="0"/>
              <a:t>) ;-)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3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André Meier</a:t>
            </a:r>
          </a:p>
          <a:p>
            <a:r>
              <a:rPr lang="en-US" dirty="0" smtClean="0"/>
              <a:t>Lead-Developer </a:t>
            </a:r>
            <a:r>
              <a:rPr lang="en-US" dirty="0" err="1" smtClean="0"/>
              <a:t>bei</a:t>
            </a:r>
            <a:r>
              <a:rPr lang="en-US" dirty="0" smtClean="0"/>
              <a:t> deltra Business Software</a:t>
            </a:r>
          </a:p>
          <a:p>
            <a:endParaRPr lang="en-US" dirty="0"/>
          </a:p>
          <a:p>
            <a:r>
              <a:rPr lang="en-US" dirty="0" smtClean="0"/>
              <a:t>E-Mail: 	</a:t>
            </a:r>
            <a:r>
              <a:rPr lang="en-US" dirty="0" smtClean="0">
                <a:hlinkClick r:id="rId2"/>
              </a:rPr>
              <a:t>a.meier@me.com</a:t>
            </a:r>
            <a:endParaRPr lang="en-US" dirty="0" smtClean="0"/>
          </a:p>
          <a:p>
            <a:r>
              <a:rPr lang="en-US" dirty="0" smtClean="0"/>
              <a:t>Twitter: 	@</a:t>
            </a:r>
            <a:r>
              <a:rPr lang="en-US" dirty="0" err="1" smtClean="0"/>
              <a:t>andre_meier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	</a:t>
            </a:r>
            <a:r>
              <a:rPr lang="en-US" dirty="0" smtClean="0">
                <a:hlinkClick r:id="rId3"/>
              </a:rPr>
              <a:t>http://www.github.com/andre_meier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4"/>
              </a:rPr>
              <a:t>http://www.github.com/code-nirvana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57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 SSL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Kann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auch</a:t>
            </a:r>
            <a:r>
              <a:rPr lang="en-US" strike="sngStrike" dirty="0" smtClean="0"/>
              <a:t> </a:t>
            </a:r>
            <a:r>
              <a:rPr lang="en-US" b="1" u="sng" dirty="0" err="1" smtClean="0"/>
              <a:t>Sollte</a:t>
            </a:r>
            <a:r>
              <a:rPr lang="en-US" dirty="0" smtClean="0"/>
              <a:t> (!) </a:t>
            </a:r>
            <a:r>
              <a:rPr lang="en-US" dirty="0" err="1" smtClean="0"/>
              <a:t>mit</a:t>
            </a:r>
            <a:r>
              <a:rPr lang="en-US" dirty="0" smtClean="0"/>
              <a:t>  SSL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85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Einfachere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3301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auf Client-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Verwendung</a:t>
            </a:r>
            <a:r>
              <a:rPr lang="en-US" dirty="0" smtClean="0"/>
              <a:t> von SSL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mitgelesen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9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Man-In-The-Middle </a:t>
            </a:r>
            <a:r>
              <a:rPr lang="en-US" dirty="0" err="1" smtClean="0"/>
              <a:t>Attacken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korrekt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39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was,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später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verpatzt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man </a:t>
            </a:r>
            <a:r>
              <a:rPr lang="en-US" dirty="0" err="1" smtClean="0"/>
              <a:t>glauben</a:t>
            </a:r>
            <a:r>
              <a:rPr lang="en-US" dirty="0" smtClean="0"/>
              <a:t> mag 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8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trotz</a:t>
            </a:r>
            <a:r>
              <a:rPr lang="en-US" dirty="0" smtClean="0"/>
              <a:t> SSL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52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OAuth2 </a:t>
            </a:r>
            <a:r>
              <a:rPr lang="en-US" dirty="0" err="1" smtClean="0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Resource Owner </a:t>
            </a:r>
            <a:r>
              <a:rPr lang="en-US" dirty="0" smtClean="0"/>
              <a:t>(</a:t>
            </a:r>
            <a:r>
              <a:rPr lang="en-US" dirty="0" err="1" smtClean="0"/>
              <a:t>Anwender</a:t>
            </a:r>
            <a:r>
              <a:rPr lang="en-US" dirty="0" smtClean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6368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dirty="0" smtClean="0"/>
              <a:t> und </a:t>
            </a:r>
            <a:r>
              <a:rPr lang="en-US" dirty="0" err="1" smtClean="0"/>
              <a:t>Kennwörter</a:t>
            </a:r>
            <a:r>
              <a:rPr lang="en-US" dirty="0" smtClean="0"/>
              <a:t> von </a:t>
            </a:r>
            <a:r>
              <a:rPr lang="en-US" dirty="0" err="1" smtClean="0"/>
              <a:t>Anwendern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authorisiert</a:t>
            </a:r>
            <a:r>
              <a:rPr lang="en-US" dirty="0" smtClean="0"/>
              <a:t> den </a:t>
            </a:r>
            <a:r>
              <a:rPr lang="en-US" b="1" dirty="0" smtClean="0"/>
              <a:t>Client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b="1" dirty="0" smtClean="0"/>
              <a:t>Authorization Server.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Client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smtClean="0"/>
              <a:t>Access-Token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7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b="1" dirty="0" smtClean="0"/>
              <a:t>Authorization-Server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und </a:t>
            </a:r>
            <a:r>
              <a:rPr lang="en-US" dirty="0" err="1" smtClean="0"/>
              <a:t>authentifiziert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b="1" dirty="0" smtClean="0"/>
              <a:t>Access-Token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smtClean="0"/>
              <a:t>Resource-Server</a:t>
            </a:r>
            <a:r>
              <a:rPr lang="en-US" dirty="0"/>
              <a:t>.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85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Owner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Authorization Server</a:t>
            </a:r>
          </a:p>
          <a:p>
            <a:r>
              <a:rPr lang="en-US" dirty="0" smtClean="0"/>
              <a:t>Resource-Server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2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Rollen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Detail</a:t>
            </a:r>
            <a:br>
              <a:rPr lang="en-US" dirty="0" smtClean="0"/>
            </a:br>
            <a:r>
              <a:rPr lang="en-US" sz="3100" dirty="0" err="1" smtClean="0"/>
              <a:t>Ressource</a:t>
            </a:r>
            <a:r>
              <a:rPr lang="en-US" sz="3100" dirty="0" smtClean="0"/>
              <a:t> Owner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Benutzer</a:t>
            </a:r>
            <a:r>
              <a:rPr lang="en-US" dirty="0" smtClean="0"/>
              <a:t> / </a:t>
            </a:r>
            <a:r>
              <a:rPr lang="en-US" dirty="0" err="1" smtClean="0"/>
              <a:t>Anwender</a:t>
            </a:r>
            <a:r>
              <a:rPr lang="en-US" dirty="0" smtClean="0"/>
              <a:t>, der </a:t>
            </a:r>
            <a:r>
              <a:rPr lang="en-US" dirty="0" err="1" smtClean="0"/>
              <a:t>dem</a:t>
            </a:r>
            <a:r>
              <a:rPr lang="en-US" dirty="0" smtClean="0"/>
              <a:t> Client den </a:t>
            </a:r>
            <a:r>
              <a:rPr lang="en-US" dirty="0" err="1" smtClean="0"/>
              <a:t>Zugriff</a:t>
            </a:r>
            <a:r>
              <a:rPr lang="en-US" dirty="0" smtClean="0"/>
              <a:t> auf seine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gewährt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0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err="1" smtClean="0"/>
              <a:t>Ressource</a:t>
            </a:r>
            <a:r>
              <a:rPr lang="en-US" sz="3100" dirty="0" smtClean="0"/>
              <a:t> Server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API / der </a:t>
            </a:r>
            <a:r>
              <a:rPr lang="en-US" dirty="0" err="1" smtClean="0"/>
              <a:t>Webservice</a:t>
            </a:r>
            <a:r>
              <a:rPr lang="en-US" dirty="0" smtClean="0"/>
              <a:t>, auf den </a:t>
            </a:r>
            <a:r>
              <a:rPr lang="en-US" dirty="0" err="1" smtClean="0"/>
              <a:t>zugegriffen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Authorization Server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Server, der den Access-Token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Dadurch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 der App den </a:t>
            </a: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verbieten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lang="en-US" dirty="0" smtClean="0"/>
              <a:t> der Access-Tokens </a:t>
            </a:r>
            <a:r>
              <a:rPr lang="en-US" dirty="0" err="1" smtClean="0"/>
              <a:t>kann</a:t>
            </a:r>
            <a:r>
              <a:rPr lang="en-US" dirty="0" smtClean="0"/>
              <a:t> der Client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gegenüber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smtClean="0"/>
              <a:t>Resource </a:t>
            </a:r>
            <a:r>
              <a:rPr lang="en-US" dirty="0" smtClean="0"/>
              <a:t>Server (API) </a:t>
            </a:r>
            <a:r>
              <a:rPr lang="en-US" dirty="0" err="1" smtClean="0"/>
              <a:t>authentifizieren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Detail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Access-Tokens </a:t>
            </a:r>
            <a:r>
              <a:rPr lang="en-US" dirty="0" err="1" smtClean="0"/>
              <a:t>beinhalten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Benutzer</a:t>
            </a:r>
            <a:r>
              <a:rPr lang="en-US" dirty="0" smtClean="0"/>
              <a:t> und die Scopes,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denen</a:t>
            </a:r>
            <a:r>
              <a:rPr lang="en-US" dirty="0" smtClean="0"/>
              <a:t> der Client </a:t>
            </a:r>
            <a:r>
              <a:rPr lang="en-US" dirty="0" err="1" smtClean="0"/>
              <a:t>Zugriff</a:t>
            </a:r>
            <a:r>
              <a:rPr lang="en-US" dirty="0" smtClean="0"/>
              <a:t> am </a:t>
            </a:r>
            <a:r>
              <a:rPr lang="en-US" dirty="0" smtClean="0"/>
              <a:t>Resource </a:t>
            </a:r>
            <a:r>
              <a:rPr lang="en-US" dirty="0"/>
              <a:t>Server (API) </a:t>
            </a:r>
            <a:r>
              <a:rPr lang="en-US" dirty="0" err="1" smtClean="0"/>
              <a:t>erhält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3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Scopes </a:t>
            </a:r>
            <a:r>
              <a:rPr lang="en-US" dirty="0" err="1" smtClean="0"/>
              <a:t>definieren</a:t>
            </a:r>
            <a:r>
              <a:rPr lang="en-US" dirty="0" smtClean="0"/>
              <a:t>, auf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der Client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des </a:t>
            </a:r>
            <a:r>
              <a:rPr lang="en-US" dirty="0" err="1" smtClean="0"/>
              <a:t>Anwenders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Scope </a:t>
            </a:r>
            <a:r>
              <a:rPr lang="en-US" dirty="0" err="1" smtClean="0"/>
              <a:t>verpflichtend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optional </a:t>
            </a:r>
            <a:r>
              <a:rPr lang="en-US" dirty="0" err="1" smtClean="0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03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Optionale</a:t>
            </a:r>
            <a:r>
              <a:rPr lang="en-US" dirty="0" smtClean="0"/>
              <a:t> Scopes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entzogen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9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sog</a:t>
            </a:r>
            <a:r>
              <a:rPr lang="en-US" dirty="0" smtClean="0"/>
              <a:t>. Consent-Screen </a:t>
            </a:r>
            <a:r>
              <a:rPr lang="en-US" dirty="0" err="1" smtClean="0"/>
              <a:t>informiert</a:t>
            </a:r>
            <a:r>
              <a:rPr lang="en-US" dirty="0" smtClean="0"/>
              <a:t>, auf </a:t>
            </a:r>
            <a:r>
              <a:rPr lang="en-US" dirty="0" err="1" smtClean="0"/>
              <a:t>welche</a:t>
            </a:r>
            <a:r>
              <a:rPr lang="en-US" dirty="0" smtClean="0"/>
              <a:t> Scopes der Client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7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Detail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Consent-Screen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095" r="-9095"/>
          <a:stretch>
            <a:fillRect/>
          </a:stretch>
        </p:blipFill>
        <p:spPr>
          <a:xfrm>
            <a:off x="775033" y="1939329"/>
            <a:ext cx="7612958" cy="4186834"/>
          </a:xfrm>
        </p:spPr>
      </p:pic>
    </p:spTree>
    <p:extLst>
      <p:ext uri="{BB962C8B-B14F-4D97-AF65-F5344CB8AC3E}">
        <p14:creationId xmlns:p14="http://schemas.microsoft.com/office/powerpoint/2010/main" val="34534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OAuth2?</a:t>
            </a:r>
            <a:br>
              <a:rPr lang="en-US" dirty="0" smtClean="0"/>
            </a:br>
            <a:r>
              <a:rPr lang="en-US" sz="3100" dirty="0" smtClean="0"/>
              <a:t>Consent-Screen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Schade</a:t>
            </a:r>
            <a:r>
              <a:rPr lang="en-US" i="1" dirty="0" smtClean="0"/>
              <a:t> </a:t>
            </a:r>
            <a:r>
              <a:rPr lang="en-US" i="1" dirty="0" err="1" smtClean="0"/>
              <a:t>eigentlich</a:t>
            </a:r>
            <a:r>
              <a:rPr lang="en-US" dirty="0" smtClean="0"/>
              <a:t>: Consent-Screens </a:t>
            </a:r>
            <a:r>
              <a:rPr lang="en-US" dirty="0" err="1" smtClean="0"/>
              <a:t>sind</a:t>
            </a:r>
            <a:r>
              <a:rPr lang="en-US" dirty="0" smtClean="0"/>
              <a:t> optional – die </a:t>
            </a:r>
            <a:r>
              <a:rPr lang="en-US" dirty="0" err="1" smtClean="0"/>
              <a:t>meisten</a:t>
            </a:r>
            <a:r>
              <a:rPr lang="en-US" dirty="0" smtClean="0"/>
              <a:t> Identity Provider </a:t>
            </a:r>
            <a:r>
              <a:rPr lang="en-US" dirty="0" err="1" smtClean="0"/>
              <a:t>fordern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5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2?</a:t>
            </a:r>
            <a:br>
              <a:rPr lang="en-US" dirty="0" smtClean="0"/>
            </a:br>
            <a:r>
              <a:rPr lang="en-US" sz="3100" dirty="0" err="1" smtClean="0"/>
              <a:t>Erteilung</a:t>
            </a:r>
            <a:r>
              <a:rPr lang="en-US" sz="3100" dirty="0" smtClean="0"/>
              <a:t> des Access 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Abhängig</a:t>
            </a:r>
            <a:r>
              <a:rPr lang="en-US" dirty="0" smtClean="0"/>
              <a:t> von der Art des </a:t>
            </a:r>
            <a:r>
              <a:rPr lang="en-US" dirty="0" smtClean="0"/>
              <a:t>Clients </a:t>
            </a:r>
            <a:r>
              <a:rPr lang="en-US" dirty="0" err="1" smtClean="0"/>
              <a:t>sieht</a:t>
            </a:r>
            <a:r>
              <a:rPr lang="en-US" dirty="0" smtClean="0"/>
              <a:t> OAuth2 </a:t>
            </a:r>
            <a:r>
              <a:rPr lang="en-US" dirty="0" err="1" smtClean="0"/>
              <a:t>verschiedene</a:t>
            </a:r>
            <a:r>
              <a:rPr lang="en-US" dirty="0"/>
              <a:t> </a:t>
            </a:r>
            <a:r>
              <a:rPr lang="en-US" dirty="0" err="1" smtClean="0"/>
              <a:t>Wege</a:t>
            </a:r>
            <a:r>
              <a:rPr lang="en-US" dirty="0" smtClean="0"/>
              <a:t> (Flows) </a:t>
            </a:r>
            <a:r>
              <a:rPr lang="en-US" dirty="0" err="1" smtClean="0"/>
              <a:t>vor</a:t>
            </a:r>
            <a:r>
              <a:rPr lang="en-US" dirty="0" smtClean="0"/>
              <a:t>, </a:t>
            </a:r>
            <a:r>
              <a:rPr lang="en-US" dirty="0" err="1" smtClean="0"/>
              <a:t>über</a:t>
            </a:r>
            <a:r>
              <a:rPr lang="en-US" dirty="0" smtClean="0"/>
              <a:t> die der Client an das Access-Token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74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2?</a:t>
            </a:r>
            <a:br>
              <a:rPr lang="en-US" dirty="0" smtClean="0"/>
            </a:br>
            <a:r>
              <a:rPr lang="en-US" sz="3100" dirty="0" err="1" smtClean="0"/>
              <a:t>Erteilung</a:t>
            </a:r>
            <a:r>
              <a:rPr lang="en-US" sz="3100" dirty="0" smtClean="0"/>
              <a:t> des Access 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Benutzer-Interaktion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Web-</a:t>
            </a:r>
            <a:r>
              <a:rPr lang="en-US" dirty="0" err="1" smtClean="0"/>
              <a:t>Anwendungen</a:t>
            </a:r>
            <a:r>
              <a:rPr lang="en-US" dirty="0" smtClean="0"/>
              <a:t>: Authorization Code Flow</a:t>
            </a:r>
          </a:p>
          <a:p>
            <a:pPr lvl="1"/>
            <a:r>
              <a:rPr lang="en-US" dirty="0" smtClean="0"/>
              <a:t>Mobile Clients: Implicit Grant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8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Kompromitierte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Schadsoftware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des </a:t>
            </a:r>
            <a:r>
              <a:rPr lang="en-US" dirty="0" err="1" smtClean="0"/>
              <a:t>Anwenders</a:t>
            </a:r>
            <a:r>
              <a:rPr lang="en-US" dirty="0" smtClean="0"/>
              <a:t> extern </a:t>
            </a:r>
            <a:r>
              <a:rPr lang="en-US" dirty="0" err="1" smtClean="0"/>
              <a:t>gespeichert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 smtClean="0"/>
              <a:t>Erteilung</a:t>
            </a:r>
            <a:r>
              <a:rPr lang="en-US" dirty="0" smtClean="0"/>
              <a:t> des 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Benutzer-Interaktion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r>
              <a:rPr lang="en-US" dirty="0" smtClean="0"/>
              <a:t> (Trusted Clients)</a:t>
            </a:r>
          </a:p>
          <a:p>
            <a:pPr lvl="1"/>
            <a:r>
              <a:rPr lang="en-US" dirty="0" smtClean="0"/>
              <a:t>Resource Owner Password Credentials Flow</a:t>
            </a:r>
          </a:p>
          <a:p>
            <a:pPr lvl="1"/>
            <a:r>
              <a:rPr lang="en-US" dirty="0" smtClean="0"/>
              <a:t>Client Credentials </a:t>
            </a:r>
            <a:r>
              <a:rPr lang="en-US" dirty="0" smtClean="0"/>
              <a:t>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33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981" r="-25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2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03885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code&amp;client_id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=s6BhdRkqt3&amp;state=xyz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3512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client.example.com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cb?code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        &amp;state=xyz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Authorization-Code</a:t>
            </a:r>
            <a:r>
              <a:rPr lang="en-US" dirty="0" smtClean="0"/>
              <a:t>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998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049"/>
              </p:ext>
            </p:extLst>
          </p:nvPr>
        </p:nvGraphicFramePr>
        <p:xfrm>
          <a:off x="1430622" y="2078715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authorization_code&amp;code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44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6145"/>
              </p:ext>
            </p:extLst>
          </p:nvPr>
        </p:nvGraphicFramePr>
        <p:xfrm>
          <a:off x="1430622" y="2404051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"refresh_token":"tGzv3JOkF0XG5Qx2TlKWIA",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}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590972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36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254" r="-3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103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 Request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9180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token&amp;client_id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=s6BhdRkqt3&amp;state=xyz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84370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Location: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linkClick r:id="rId2"/>
                        </a:rPr>
                        <a:t>http://example.com/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        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cb#access_token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=2YotnFZFEjr1zCsicMWpAA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    &amp;state=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xyz&amp;token_type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example&amp;expires_in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=3600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 Response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11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214" b="-9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88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Owners Password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77536"/>
              </p:ext>
            </p:extLst>
          </p:nvPr>
        </p:nvGraphicFramePr>
        <p:xfrm>
          <a:off x="1430622" y="2811874"/>
          <a:ext cx="6096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password&amp;username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johndoe&amp;password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=A3ddj3w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81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Owners Password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4657"/>
              </p:ext>
            </p:extLst>
          </p:nvPr>
        </p:nvGraphicFramePr>
        <p:xfrm>
          <a:off x="1430622" y="2811874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"refresh_token":"tGzv3JOkF0XG5Qx2TlKWIA",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konnten</a:t>
            </a:r>
            <a:r>
              <a:rPr lang="en-US" dirty="0" smtClean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den </a:t>
            </a: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entziehen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/>
              <a:t>Kennwort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8303" b="-148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79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75524"/>
              </p:ext>
            </p:extLst>
          </p:nvPr>
        </p:nvGraphicFramePr>
        <p:xfrm>
          <a:off x="1430622" y="2811874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client_credentials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706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215"/>
              </p:ext>
            </p:extLst>
          </p:nvPr>
        </p:nvGraphicFramePr>
        <p:xfrm>
          <a:off x="1430622" y="2811874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95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Authorization Code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27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Browserbasierte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Implicit Grant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74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Zusammenfassung</a:t>
            </a:r>
            <a:r>
              <a:rPr lang="en-US" dirty="0"/>
              <a:t> / </a:t>
            </a:r>
            <a:r>
              <a:rPr lang="en-US" dirty="0" err="1"/>
              <a:t>Anwendungsfälle</a:t>
            </a:r>
            <a:r>
              <a:rPr lang="en-US" dirty="0"/>
              <a:t> der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dirty="0" smtClean="0"/>
              <a:t> und </a:t>
            </a:r>
            <a:r>
              <a:rPr lang="en-US" dirty="0" err="1" smtClean="0"/>
              <a:t>Kennwort</a:t>
            </a:r>
            <a:r>
              <a:rPr lang="en-US" dirty="0" smtClean="0"/>
              <a:t> (</a:t>
            </a:r>
            <a:r>
              <a:rPr lang="en-US" dirty="0" err="1" smtClean="0"/>
              <a:t>vertrauenswürdige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Resource </a:t>
            </a:r>
            <a:r>
              <a:rPr lang="en-US" dirty="0" smtClean="0"/>
              <a:t>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52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Zusammenfassung</a:t>
            </a:r>
            <a:r>
              <a:rPr lang="en-US" dirty="0"/>
              <a:t> / </a:t>
            </a:r>
            <a:r>
              <a:rPr lang="en-US" dirty="0" err="1"/>
              <a:t>Anwendungsfälle</a:t>
            </a:r>
            <a:r>
              <a:rPr lang="en-US" dirty="0"/>
              <a:t> der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Anwendungsbasierter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Client Credentials Grant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46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OAuth</a:t>
            </a:r>
            <a:r>
              <a:rPr lang="en-US" dirty="0" smtClean="0"/>
              <a:t> Middleware </a:t>
            </a:r>
            <a:r>
              <a:rPr lang="en-US" dirty="0" err="1" smtClean="0"/>
              <a:t>für</a:t>
            </a:r>
            <a:r>
              <a:rPr lang="en-US" dirty="0" smtClean="0"/>
              <a:t> OWIN / Katana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Microsoft.Security.Owin.OAuth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OWIN = Open Web Interface for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43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pic>
        <p:nvPicPr>
          <p:cNvPr id="4" name="Content Placeholder 3" descr="owin-aspnet-grafik3-digicom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1" r="-15041"/>
          <a:stretch>
            <a:fillRect/>
          </a:stretch>
        </p:blipFill>
        <p:spPr>
          <a:xfrm>
            <a:off x="1809388" y="2297113"/>
            <a:ext cx="5533313" cy="4221197"/>
          </a:xfrm>
        </p:spPr>
      </p:pic>
    </p:spTree>
    <p:extLst>
      <p:ext uri="{BB962C8B-B14F-4D97-AF65-F5344CB8AC3E}">
        <p14:creationId xmlns:p14="http://schemas.microsoft.com/office/powerpoint/2010/main" val="21213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Entwicklersicht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577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OWIN </a:t>
            </a:r>
            <a:r>
              <a:rPr lang="en-US" dirty="0" err="1" smtClean="0"/>
              <a:t>OAuth</a:t>
            </a:r>
            <a:r>
              <a:rPr lang="en-US" dirty="0" smtClean="0"/>
              <a:t> 2 Middleware - </a:t>
            </a:r>
            <a:r>
              <a:rPr lang="en-US" dirty="0" err="1" smtClean="0"/>
              <a:t>Ressourcen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Zusammenfassung</a:t>
            </a:r>
            <a:r>
              <a:rPr lang="en-US" dirty="0" smtClean="0"/>
              <a:t> und </a:t>
            </a:r>
            <a:r>
              <a:rPr lang="en-US" dirty="0" err="1" smtClean="0"/>
              <a:t>grobes</a:t>
            </a:r>
            <a:r>
              <a:rPr lang="en-US" dirty="0" smtClean="0"/>
              <a:t> Tutorial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http://www.asp.net/aspnet/overview/owin-and-katana/owin-oauth-20-authorization-</a:t>
            </a:r>
            <a:r>
              <a:rPr lang="en-US" dirty="0" smtClean="0">
                <a:hlinkClick r:id="rId2"/>
              </a:rPr>
              <a:t>server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0186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u="sng" dirty="0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Delegierung</a:t>
            </a:r>
            <a:r>
              <a:rPr lang="en-US" dirty="0" smtClean="0"/>
              <a:t> / </a:t>
            </a:r>
            <a:r>
              <a:rPr lang="en-US" dirty="0" err="1" smtClean="0"/>
              <a:t>Authorisierung</a:t>
            </a:r>
            <a:r>
              <a:rPr lang="en-US" dirty="0" smtClean="0"/>
              <a:t> von API-</a:t>
            </a:r>
            <a:r>
              <a:rPr lang="en-US" dirty="0" err="1" smtClean="0"/>
              <a:t>Zugriffen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Dadurch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Dinge, die man </a:t>
            </a:r>
            <a:r>
              <a:rPr lang="en-US" dirty="0" err="1" smtClean="0"/>
              <a:t>implementieren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muss</a:t>
            </a:r>
          </a:p>
          <a:p>
            <a:pPr lvl="1">
              <a:buFontTx/>
              <a:buChar char="-"/>
            </a:pPr>
            <a:r>
              <a:rPr lang="en-US" dirty="0" smtClean="0"/>
              <a:t>Man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Redirect-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146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SSL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–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4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Bearer Token </a:t>
            </a:r>
            <a:r>
              <a:rPr lang="en-US" dirty="0" err="1"/>
              <a:t>ist</a:t>
            </a:r>
            <a:r>
              <a:rPr lang="en-US" dirty="0"/>
              <a:t> der Master-Key – </a:t>
            </a:r>
            <a:r>
              <a:rPr lang="en-US" dirty="0" err="1"/>
              <a:t>bekommt</a:t>
            </a:r>
            <a:r>
              <a:rPr lang="en-US" dirty="0"/>
              <a:t> man </a:t>
            </a:r>
            <a:r>
              <a:rPr lang="en-US" dirty="0" err="1"/>
              <a:t>ihn</a:t>
            </a:r>
            <a:r>
              <a:rPr lang="en-US" dirty="0"/>
              <a:t> in die </a:t>
            </a:r>
            <a:r>
              <a:rPr lang="en-US" dirty="0" err="1"/>
              <a:t>Hände</a:t>
            </a:r>
            <a:r>
              <a:rPr lang="en-US" dirty="0"/>
              <a:t>, hat man </a:t>
            </a:r>
            <a:r>
              <a:rPr lang="en-US" dirty="0" err="1"/>
              <a:t>vollen</a:t>
            </a:r>
            <a:r>
              <a:rPr lang="en-US" dirty="0"/>
              <a:t> </a:t>
            </a:r>
            <a:r>
              <a:rPr lang="en-US" dirty="0" err="1" smtClean="0"/>
              <a:t>Zugriff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 err="1" smtClean="0"/>
              <a:t>Bis</a:t>
            </a:r>
            <a:r>
              <a:rPr lang="en-US" i="1" dirty="0" smtClean="0"/>
              <a:t> </a:t>
            </a:r>
            <a:r>
              <a:rPr lang="en-US" i="1" dirty="0" err="1" smtClean="0"/>
              <a:t>jetzt</a:t>
            </a:r>
            <a:r>
              <a:rPr lang="en-US" i="1" dirty="0" smtClean="0"/>
              <a:t> </a:t>
            </a:r>
            <a:r>
              <a:rPr lang="en-US" i="1" dirty="0" err="1" smtClean="0"/>
              <a:t>noch</a:t>
            </a:r>
            <a:r>
              <a:rPr lang="en-US" i="1" dirty="0" smtClean="0"/>
              <a:t>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standardisierte</a:t>
            </a:r>
            <a:r>
              <a:rPr lang="en-US" i="1" dirty="0" smtClean="0"/>
              <a:t> </a:t>
            </a:r>
            <a:r>
              <a:rPr lang="en-US" i="1" dirty="0" err="1" smtClean="0"/>
              <a:t>Möglichkeit</a:t>
            </a:r>
            <a:r>
              <a:rPr lang="en-US" i="1" dirty="0" smtClean="0"/>
              <a:t> Bearer-Tokens an MAC-</a:t>
            </a:r>
            <a:r>
              <a:rPr lang="en-US" i="1" dirty="0" err="1" smtClean="0"/>
              <a:t>Adressen</a:t>
            </a:r>
            <a:r>
              <a:rPr lang="en-US" i="1" dirty="0" smtClean="0"/>
              <a:t> </a:t>
            </a:r>
            <a:r>
              <a:rPr lang="en-US" i="1" dirty="0" err="1" smtClean="0"/>
              <a:t>oder</a:t>
            </a:r>
            <a:r>
              <a:rPr lang="en-US" i="1" dirty="0" smtClean="0"/>
              <a:t> </a:t>
            </a:r>
            <a:r>
              <a:rPr lang="en-US" i="1" dirty="0" err="1" smtClean="0"/>
              <a:t>ähnliches</a:t>
            </a:r>
            <a:r>
              <a:rPr lang="en-US" i="1" dirty="0" smtClean="0"/>
              <a:t> </a:t>
            </a:r>
            <a:r>
              <a:rPr lang="en-US" i="1" dirty="0" err="1" smtClean="0"/>
              <a:t>zu</a:t>
            </a:r>
            <a:r>
              <a:rPr lang="en-US" i="1" dirty="0" smtClean="0"/>
              <a:t> </a:t>
            </a:r>
            <a:r>
              <a:rPr lang="en-US" i="1" dirty="0" err="1" smtClean="0"/>
              <a:t>binden</a:t>
            </a:r>
            <a:r>
              <a:rPr lang="en-US" i="1" dirty="0" smtClean="0"/>
              <a:t>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5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/>
              <a:t> </a:t>
            </a:r>
            <a:r>
              <a:rPr lang="en-US" dirty="0" smtClean="0"/>
              <a:t>Clients:</a:t>
            </a:r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SSL </a:t>
            </a:r>
            <a:r>
              <a:rPr lang="en-US" dirty="0" err="1" smtClean="0"/>
              <a:t>benutzen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SSL-</a:t>
            </a:r>
            <a:r>
              <a:rPr lang="en-US" dirty="0" err="1" smtClean="0"/>
              <a:t>Zertifikate</a:t>
            </a:r>
            <a:r>
              <a:rPr lang="en-US" dirty="0" smtClean="0"/>
              <a:t> </a:t>
            </a:r>
            <a:r>
              <a:rPr lang="en-US" dirty="0" err="1" smtClean="0"/>
              <a:t>verifizieren</a:t>
            </a:r>
            <a:r>
              <a:rPr lang="en-US" dirty="0" smtClean="0"/>
              <a:t> (</a:t>
            </a:r>
            <a:r>
              <a:rPr lang="en-US" dirty="0" err="1" smtClean="0"/>
              <a:t>Gültigkeit</a:t>
            </a:r>
            <a:r>
              <a:rPr lang="en-US" dirty="0" smtClean="0"/>
              <a:t>…)</a:t>
            </a:r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https </a:t>
            </a:r>
            <a:r>
              <a:rPr lang="en-US" dirty="0" err="1" smtClean="0"/>
              <a:t>benutzen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Niemals</a:t>
            </a:r>
            <a:r>
              <a:rPr lang="en-US" dirty="0" smtClean="0"/>
              <a:t> (!) das Bearer Token in Plain-Text-Cookies </a:t>
            </a:r>
            <a:r>
              <a:rPr lang="en-US" dirty="0" err="1" smtClean="0"/>
              <a:t>speichern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Niemals</a:t>
            </a:r>
            <a:r>
              <a:rPr lang="en-US" dirty="0" smtClean="0"/>
              <a:t> (!) das Bearer Token in </a:t>
            </a:r>
            <a:r>
              <a:rPr lang="en-US" dirty="0" err="1" smtClean="0"/>
              <a:t>Url</a:t>
            </a:r>
            <a:r>
              <a:rPr lang="en-US" dirty="0" smtClean="0"/>
              <a:t>-Parameter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Lebensdauer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Bearer Tokens </a:t>
            </a:r>
            <a:r>
              <a:rPr lang="en-US" dirty="0" err="1" smtClean="0"/>
              <a:t>definieren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8163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679"/>
            <a:ext cx="8229600" cy="9992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Identity-Provider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88" y="5556440"/>
            <a:ext cx="3770307" cy="827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6" y="2315961"/>
            <a:ext cx="4028016" cy="1930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340" y="4246052"/>
            <a:ext cx="3984273" cy="6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9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2.0 -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endParaRPr lang="en-US" dirty="0" smtClean="0"/>
          </a:p>
          <a:p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Hersteller</a:t>
            </a:r>
            <a:r>
              <a:rPr lang="en-US" dirty="0" smtClean="0"/>
              <a:t> hat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Wege</a:t>
            </a:r>
            <a:r>
              <a:rPr lang="en-US" dirty="0" smtClean="0"/>
              <a:t> um an User-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778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52807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Baut</a:t>
            </a:r>
            <a:r>
              <a:rPr lang="en-US" dirty="0" smtClean="0"/>
              <a:t> auf OAuth2 auf</a:t>
            </a:r>
          </a:p>
        </p:txBody>
      </p:sp>
    </p:spTree>
    <p:extLst>
      <p:ext uri="{BB962C8B-B14F-4D97-AF65-F5344CB8AC3E}">
        <p14:creationId xmlns:p14="http://schemas.microsoft.com/office/powerpoint/2010/main" val="29631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war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Entwicklersicht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Anfälligkeit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Nutzermenge</a:t>
            </a:r>
            <a:r>
              <a:rPr lang="en-US" dirty="0" smtClean="0"/>
              <a:t> (</a:t>
            </a:r>
            <a:r>
              <a:rPr lang="en-US" dirty="0" err="1" smtClean="0"/>
              <a:t>zumindest</a:t>
            </a:r>
            <a:r>
              <a:rPr lang="en-US" dirty="0" smtClean="0"/>
              <a:t> in </a:t>
            </a:r>
            <a:r>
              <a:rPr lang="en-US" dirty="0" err="1" smtClean="0"/>
              <a:t>kleineren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Bildet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also Authorization und Authentication </a:t>
            </a:r>
            <a:r>
              <a:rPr lang="en-US" dirty="0" err="1" smtClean="0"/>
              <a:t>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513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Definiert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Provider die </a:t>
            </a:r>
            <a:r>
              <a:rPr lang="en-US" dirty="0" err="1" smtClean="0"/>
              <a:t>komplette</a:t>
            </a:r>
            <a:r>
              <a:rPr lang="en-US" dirty="0" smtClean="0"/>
              <a:t> Core-</a:t>
            </a:r>
            <a:r>
              <a:rPr lang="en-US" dirty="0" err="1" smtClean="0"/>
              <a:t>Spezifikation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 muss </a:t>
            </a:r>
          </a:p>
        </p:txBody>
      </p:sp>
    </p:spTree>
    <p:extLst>
      <p:ext uri="{BB962C8B-B14F-4D97-AF65-F5344CB8AC3E}">
        <p14:creationId xmlns:p14="http://schemas.microsoft.com/office/powerpoint/2010/main" val="16233526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Führt</a:t>
            </a:r>
            <a:r>
              <a:rPr lang="en-US" dirty="0" smtClean="0"/>
              <a:t> Identity-Tokens (Id-Tokens) </a:t>
            </a:r>
            <a:r>
              <a:rPr lang="en-US" dirty="0" err="1" smtClean="0"/>
              <a:t>ein</a:t>
            </a:r>
            <a:r>
              <a:rPr lang="en-US" dirty="0" smtClean="0"/>
              <a:t>, die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Identität</a:t>
            </a:r>
            <a:r>
              <a:rPr lang="en-US" dirty="0" smtClean="0"/>
              <a:t> des Users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u="sng" dirty="0" err="1" smtClean="0"/>
              <a:t>einheitliches</a:t>
            </a:r>
            <a:r>
              <a:rPr lang="en-US" dirty="0" smtClean="0"/>
              <a:t> </a:t>
            </a:r>
            <a:r>
              <a:rPr lang="en-US" dirty="0" smtClean="0"/>
              <a:t>Format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 (</a:t>
            </a:r>
            <a:r>
              <a:rPr lang="en-US" dirty="0" err="1" smtClean="0"/>
              <a:t>UserInfo</a:t>
            </a:r>
            <a:r>
              <a:rPr lang="en-US" dirty="0" smtClean="0"/>
              <a:t>-Endpoint)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5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smtClean="0"/>
              <a:t>das Token-Format und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Signierung</a:t>
            </a:r>
            <a:r>
              <a:rPr lang="en-US" dirty="0" smtClean="0"/>
              <a:t> des Tokens auf das JWT-Format fest (</a:t>
            </a:r>
            <a:r>
              <a:rPr lang="en-US" dirty="0" err="1" smtClean="0"/>
              <a:t>bei</a:t>
            </a:r>
            <a:r>
              <a:rPr lang="en-US" dirty="0" smtClean="0"/>
              <a:t> OAuth2 </a:t>
            </a:r>
            <a:r>
              <a:rPr lang="en-US" dirty="0" err="1" smtClean="0"/>
              <a:t>ist</a:t>
            </a:r>
            <a:r>
              <a:rPr lang="en-US" dirty="0" smtClean="0"/>
              <a:t> das Token-Format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050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Identity-Token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22283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"https://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"sub": "24400320",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"s6BhdRkqt3",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exp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1311281970,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1311280970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457200" y="4401766"/>
            <a:ext cx="8229600" cy="807783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 smtClean="0"/>
              <a:t>Iss</a:t>
            </a:r>
            <a:r>
              <a:rPr lang="en-US" dirty="0" smtClean="0"/>
              <a:t>uer, </a:t>
            </a:r>
            <a:r>
              <a:rPr lang="en-US" u="sng" dirty="0" smtClean="0"/>
              <a:t>Sub</a:t>
            </a:r>
            <a:r>
              <a:rPr lang="en-US" dirty="0" smtClean="0"/>
              <a:t>ject, </a:t>
            </a:r>
            <a:r>
              <a:rPr lang="en-US" u="sng" dirty="0" smtClean="0"/>
              <a:t>Aud</a:t>
            </a:r>
            <a:r>
              <a:rPr lang="en-US" dirty="0" smtClean="0"/>
              <a:t>ience, </a:t>
            </a:r>
            <a:r>
              <a:rPr lang="en-US" u="sng" dirty="0" smtClean="0"/>
              <a:t>Exp</a:t>
            </a:r>
            <a:r>
              <a:rPr lang="en-US" dirty="0"/>
              <a:t>i</a:t>
            </a:r>
            <a:r>
              <a:rPr lang="en-US" dirty="0" smtClean="0"/>
              <a:t>ry, </a:t>
            </a:r>
            <a:r>
              <a:rPr lang="en-US" u="sng" dirty="0" smtClean="0"/>
              <a:t>I</a:t>
            </a:r>
            <a:r>
              <a:rPr lang="en-US" dirty="0" smtClean="0"/>
              <a:t>ssued </a:t>
            </a:r>
            <a:r>
              <a:rPr lang="en-US" u="sng" dirty="0" smtClean="0"/>
              <a:t>at</a:t>
            </a:r>
          </a:p>
          <a:p>
            <a:r>
              <a:rPr lang="en-US" dirty="0" smtClean="0"/>
              <a:t>Optional </a:t>
            </a:r>
            <a:r>
              <a:rPr lang="en-US" dirty="0" err="1" smtClean="0"/>
              <a:t>zusätzliche</a:t>
            </a:r>
            <a:r>
              <a:rPr lang="en-US" dirty="0" smtClean="0"/>
              <a:t> </a:t>
            </a:r>
            <a:r>
              <a:rPr lang="en-US" dirty="0" err="1" smtClean="0"/>
              <a:t>Paramter</a:t>
            </a:r>
            <a:r>
              <a:rPr lang="en-US" dirty="0" smtClean="0"/>
              <a:t>, </a:t>
            </a:r>
            <a:r>
              <a:rPr lang="en-US" dirty="0" err="1" smtClean="0"/>
              <a:t>bspw</a:t>
            </a:r>
            <a:r>
              <a:rPr lang="en-US" dirty="0" smtClean="0"/>
              <a:t>. email, </a:t>
            </a:r>
            <a:r>
              <a:rPr lang="en-US" dirty="0" err="1" smtClean="0"/>
              <a:t>auth_time</a:t>
            </a:r>
            <a:r>
              <a:rPr lang="en-US" dirty="0" smtClean="0"/>
              <a:t>, nonce, …</a:t>
            </a:r>
          </a:p>
        </p:txBody>
      </p:sp>
    </p:spTree>
    <p:extLst>
      <p:ext uri="{BB962C8B-B14F-4D97-AF65-F5344CB8AC3E}">
        <p14:creationId xmlns:p14="http://schemas.microsoft.com/office/powerpoint/2010/main" val="33076758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Client</a:t>
            </a:r>
            <a:r>
              <a:rPr lang="en-US" dirty="0" smtClean="0"/>
              <a:t> (</a:t>
            </a:r>
            <a:r>
              <a:rPr lang="en-US" dirty="0" err="1" smtClean="0"/>
              <a:t>Anwendung</a:t>
            </a:r>
            <a:r>
              <a:rPr lang="en-US" dirty="0" smtClean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866233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authentifiziert</a:t>
            </a:r>
            <a:r>
              <a:rPr lang="en-US" dirty="0" smtClean="0"/>
              <a:t> den </a:t>
            </a:r>
            <a:r>
              <a:rPr lang="en-US" b="1" dirty="0" smtClean="0"/>
              <a:t>End-User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381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über</a:t>
            </a:r>
            <a:r>
              <a:rPr lang="en-US" dirty="0" smtClean="0"/>
              <a:t> den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Client Profile Flow</a:t>
            </a:r>
          </a:p>
          <a:p>
            <a:r>
              <a:rPr lang="en-US" dirty="0" smtClean="0"/>
              <a:t>Implicit Client Profile Flow</a:t>
            </a:r>
          </a:p>
          <a:p>
            <a:r>
              <a:rPr lang="en-US" dirty="0" smtClean="0"/>
              <a:t>Hybrid Flow (Mix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/>
              <a:t> </a:t>
            </a:r>
            <a:r>
              <a:rPr lang="en-US" dirty="0" smtClean="0"/>
              <a:t>Flows)</a:t>
            </a:r>
          </a:p>
        </p:txBody>
      </p:sp>
    </p:spTree>
    <p:extLst>
      <p:ext uri="{BB962C8B-B14F-4D97-AF65-F5344CB8AC3E}">
        <p14:creationId xmlns:p14="http://schemas.microsoft.com/office/powerpoint/2010/main" val="12403232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pic>
        <p:nvPicPr>
          <p:cNvPr id="9" name="Content Placeholder 6" descr="openid-connect-an-overview-7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74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war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Entwicklersicht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System-</a:t>
            </a:r>
            <a:r>
              <a:rPr lang="en-US" dirty="0" err="1" smtClean="0"/>
              <a:t>Architekturen</a:t>
            </a:r>
            <a:r>
              <a:rPr lang="en-US" dirty="0" smtClean="0"/>
              <a:t> / -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r>
              <a:rPr lang="en-US" dirty="0" smtClean="0"/>
              <a:t> des Authorization Codes den Authorize-Endpoint des Authorization Server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31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r>
              <a:rPr lang="en-US" dirty="0" smtClean="0"/>
              <a:t> des Access-Tokens den Token-Endpoint des Authorization Server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424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2521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=code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&amp;scope=openid%20profile%20email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10163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code=SplxlOBeZQQYbYS6WxSbIA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Authorization-Code</a:t>
            </a:r>
            <a:r>
              <a:rPr lang="en-US" dirty="0" smtClean="0"/>
              <a:t>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152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13770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Authorization: Basic czZCaGRSa3F0MzpnWDFmQmF0M2JW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authorization_code&amp;code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178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90660"/>
              </p:ext>
            </p:extLst>
          </p:nvPr>
        </p:nvGraphicFramePr>
        <p:xfrm>
          <a:off x="1430622" y="2404051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Content-Type: application/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json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Pragma: no-cache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{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"SlAV32hkKG",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"Bearer",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refresh_token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"8xLOxBtZp8",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3600,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"..."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}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590972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8461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pic>
        <p:nvPicPr>
          <p:cNvPr id="5" name="Content Placeholder 4" descr="openid-connect-an-overview-8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2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18380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=id_token%20token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&amp;nonce=n-0S6_WzA2Mj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530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42706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=SlAV32hkKG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=bearer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=eyJ0 ... NiJ9.eyJ1c ... I6IjIifX0.DeWt4Qu ...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ZXso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=3600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722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der Basic Client Profile Flow,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Authorization Code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ID-Token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ein</a:t>
            </a:r>
            <a:r>
              <a:rPr lang="en-US" dirty="0" smtClean="0"/>
              <a:t> Access-</a:t>
            </a:r>
            <a:r>
              <a:rPr lang="en-US" dirty="0" smtClean="0"/>
              <a:t>Token </a:t>
            </a:r>
            <a:r>
              <a:rPr lang="en-US" dirty="0" err="1" smtClean="0"/>
              <a:t>anfordern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39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7709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=code%20id_token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&amp;scope=openid%20profile%20email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&amp;nonce=n-0S6_WzA2Mj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77817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335</TotalTime>
  <Words>2867</Words>
  <Application>Microsoft Macintosh PowerPoint</Application>
  <PresentationFormat>On-screen Show (4:3)</PresentationFormat>
  <Paragraphs>436</Paragraphs>
  <Slides>123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Twilight</vt:lpstr>
      <vt:lpstr>OAuth 2.0 &amp; OpenID Connect</vt:lpstr>
      <vt:lpstr>Wer?</vt:lpstr>
      <vt:lpstr>Was war vor OAuth? Anwendersicht</vt:lpstr>
      <vt:lpstr>Was war vor OAuth? Anwendersicht</vt:lpstr>
      <vt:lpstr>Was war vor OAuth? Anwendersicht</vt:lpstr>
      <vt:lpstr>Was war vor OAuth? Anwendersicht</vt:lpstr>
      <vt:lpstr>Was war vor OAuth? Entwicklersicht</vt:lpstr>
      <vt:lpstr>Was war vor OAuth? Entwicklersicht</vt:lpstr>
      <vt:lpstr>Was war vor OAuth? Entwicklersicht</vt:lpstr>
      <vt:lpstr>Was war vor OAuth? Entwicklersicht</vt:lpstr>
      <vt:lpstr>Was ist die Idee von OAuth?</vt:lpstr>
      <vt:lpstr>Was ist die Idee von OAuth?</vt:lpstr>
      <vt:lpstr>Was ist die Idee von OAuth?</vt:lpstr>
      <vt:lpstr>Was ist die Idee von OAuth?</vt:lpstr>
      <vt:lpstr>Was ist die Idee von OAuth?</vt:lpstr>
      <vt:lpstr>Was war das Problem?</vt:lpstr>
      <vt:lpstr>Was war das Problem?</vt:lpstr>
      <vt:lpstr>Was ist die Idee von OAuth 2</vt:lpstr>
      <vt:lpstr>Was ist die Idee von OAuth 2</vt:lpstr>
      <vt:lpstr>Was ist die Idee von OAuth 2</vt:lpstr>
      <vt:lpstr>Was ist die Idee von OAuth 2</vt:lpstr>
      <vt:lpstr>Was ist die Idee von OAuth 2</vt:lpstr>
      <vt:lpstr>Was ist die Idee von OAuth 2</vt:lpstr>
      <vt:lpstr>Vorteile</vt:lpstr>
      <vt:lpstr>Vorteile</vt:lpstr>
      <vt:lpstr>Vorteile</vt:lpstr>
      <vt:lpstr>Vorteile</vt:lpstr>
      <vt:lpstr>Vorteile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Die Rollen im Detail Ressource Owner</vt:lpstr>
      <vt:lpstr>Die Rollen im Detail Ressource Server</vt:lpstr>
      <vt:lpstr>Die Rollen im Detail Authorization Server</vt:lpstr>
      <vt:lpstr>Die Rollen im Detail Access-Tokens</vt:lpstr>
      <vt:lpstr>Die Rollen im Detail Access-Tokens</vt:lpstr>
      <vt:lpstr>Die Rollen im Detail Scopes</vt:lpstr>
      <vt:lpstr>Die Rollen im Detail Scopes</vt:lpstr>
      <vt:lpstr>Die Rollen im Detail Scopes</vt:lpstr>
      <vt:lpstr>Die Rollen im Detail Scopes</vt:lpstr>
      <vt:lpstr>Die Rollen im Detail Consent-Screen</vt:lpstr>
      <vt:lpstr>Wie funktioniert OAuth2? Consent-Screen</vt:lpstr>
      <vt:lpstr>Wie funktioniert OAuth 2? Erteilung des Access Tokens</vt:lpstr>
      <vt:lpstr>Wie funktioniert OAuth 2? Erteilung des Access Tokens</vt:lpstr>
      <vt:lpstr>Die Erteilung des Access-Tokens</vt:lpstr>
      <vt:lpstr>Authorization Code Grant</vt:lpstr>
      <vt:lpstr>Authorization Code Grant</vt:lpstr>
      <vt:lpstr>Authorization Code Grant</vt:lpstr>
      <vt:lpstr>Authorization Code Grant</vt:lpstr>
      <vt:lpstr>Implicit Grant</vt:lpstr>
      <vt:lpstr>Implicit Grant</vt:lpstr>
      <vt:lpstr>Resource Owners Password Credentials Grant</vt:lpstr>
      <vt:lpstr>Resource Owners Password Credentials Grant</vt:lpstr>
      <vt:lpstr>Resource Owners Password Credentials Grant</vt:lpstr>
      <vt:lpstr>Client Credentials Grant</vt:lpstr>
      <vt:lpstr>Client Credentials Grant</vt:lpstr>
      <vt:lpstr>Client Credentials Grant</vt:lpstr>
      <vt:lpstr>Zusammenfassung / Anwendungsfälle der Flows</vt:lpstr>
      <vt:lpstr>Zusammenfassung / Anwendungsfälle der Flows</vt:lpstr>
      <vt:lpstr>Zusammenfassung / Anwendungsfälle der Flows</vt:lpstr>
      <vt:lpstr>Zusammenfassung / Anwendungsfälle der Flows</vt:lpstr>
      <vt:lpstr>Eigenen OAuth 2.0 Server implementieren</vt:lpstr>
      <vt:lpstr>Eigenen OAuth 2.0 Server implementieren</vt:lpstr>
      <vt:lpstr>Eigenen OAuth 2.0 Server implementieren</vt:lpstr>
      <vt:lpstr>Eigenen OAuth 2.0 Server implementieren</vt:lpstr>
      <vt:lpstr>OWIN OAuth 2 Middleware - Ressourcen</vt:lpstr>
      <vt:lpstr>Probleme in OAuth 2.0</vt:lpstr>
      <vt:lpstr>Probleme in OAuth 2.0</vt:lpstr>
      <vt:lpstr>Probleme in OAuth 2.0</vt:lpstr>
      <vt:lpstr>Probleme in OAuth 2.0</vt:lpstr>
      <vt:lpstr>Probleme in OAuth 2.0</vt:lpstr>
      <vt:lpstr>Probleme in OAuth 2.0 - Identity</vt:lpstr>
      <vt:lpstr>Die Lösung: OpenID Connect</vt:lpstr>
      <vt:lpstr>Die Lösung: OpenID Connect</vt:lpstr>
      <vt:lpstr>Die Lösung: OpenID Connect</vt:lpstr>
      <vt:lpstr>Die Lösung: OpenID Connect</vt:lpstr>
      <vt:lpstr>Die Lösung: OpenID Connect</vt:lpstr>
      <vt:lpstr>Die Lösung: OpenID Connect</vt:lpstr>
      <vt:lpstr>Identity-Token</vt:lpstr>
      <vt:lpstr>OpenID Connect Flow</vt:lpstr>
      <vt:lpstr>OpenID Connect Flow</vt:lpstr>
      <vt:lpstr>OpenID Connect Flow</vt:lpstr>
      <vt:lpstr>OpenID Connect Flows</vt:lpstr>
      <vt:lpstr>Basic Client Profile Flow</vt:lpstr>
      <vt:lpstr>Basic Client Profile Flow</vt:lpstr>
      <vt:lpstr>Basic Client Profile Flow</vt:lpstr>
      <vt:lpstr>Basic Client Profile Flow</vt:lpstr>
      <vt:lpstr>Basic Client Profile Flow</vt:lpstr>
      <vt:lpstr>Basic Client Profile Flow</vt:lpstr>
      <vt:lpstr>Implicit Client Profile Flow</vt:lpstr>
      <vt:lpstr>Implicit Client Profile Flow</vt:lpstr>
      <vt:lpstr>Implicit Client Profile Flow</vt:lpstr>
      <vt:lpstr>Hybrid Flow</vt:lpstr>
      <vt:lpstr>Hybrid Flow</vt:lpstr>
      <vt:lpstr>Hybrid Flow</vt:lpstr>
      <vt:lpstr>Mögliche Response Types</vt:lpstr>
      <vt:lpstr>Zusammenfassung / Anwendungsfälle der Flows</vt:lpstr>
      <vt:lpstr>Zusammenfassung / Anwendungsfälle der Flows</vt:lpstr>
      <vt:lpstr>Discovery Endpoint</vt:lpstr>
      <vt:lpstr>Discovery Endpoint</vt:lpstr>
      <vt:lpstr>Discovery Endpoint</vt:lpstr>
      <vt:lpstr>OpenID Connect Authentifizierung implementieren</vt:lpstr>
      <vt:lpstr>OpenID Connect Authentifizierung implementieren</vt:lpstr>
      <vt:lpstr>OpenID Connect Authentifizierung implementieren</vt:lpstr>
      <vt:lpstr>Alternative Umsetzung mit Drittanbieter Tools</vt:lpstr>
      <vt:lpstr>Thinktecture IdentityServer v3</vt:lpstr>
      <vt:lpstr>Thinktecture IdentityServer v3</vt:lpstr>
      <vt:lpstr>Thinktecture IdentityServer v3</vt:lpstr>
      <vt:lpstr>Thinktecture IdentityServer v3</vt:lpstr>
      <vt:lpstr>Thinktecture IdentityServer v3</vt:lpstr>
      <vt:lpstr>Fazit</vt:lpstr>
      <vt:lpstr>Fazit</vt:lpstr>
      <vt:lpstr>Fazit</vt:lpstr>
      <vt:lpstr>Fazit</vt:lpstr>
      <vt:lpstr>Fazit</vt:lpstr>
      <vt:lpstr>Fazit</vt:lpstr>
      <vt:lpstr>Fazit</vt:lpstr>
      <vt:lpstr>Fragen</vt:lpstr>
    </vt:vector>
  </TitlesOfParts>
  <Company>deltra Business Software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 &amp; OpenID Connect</dc:title>
  <dc:creator>André Meier</dc:creator>
  <cp:lastModifiedBy>André Meier</cp:lastModifiedBy>
  <cp:revision>243</cp:revision>
  <dcterms:created xsi:type="dcterms:W3CDTF">2014-07-14T18:54:03Z</dcterms:created>
  <dcterms:modified xsi:type="dcterms:W3CDTF">2014-07-15T07:35:49Z</dcterms:modified>
</cp:coreProperties>
</file>