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  <p:sldId id="266" r:id="rId9"/>
    <p:sldId id="267" r:id="rId10"/>
    <p:sldId id="281" r:id="rId11"/>
    <p:sldId id="265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58" r:id="rId20"/>
    <p:sldId id="276" r:id="rId21"/>
    <p:sldId id="278" r:id="rId22"/>
    <p:sldId id="279" r:id="rId23"/>
    <p:sldId id="287" r:id="rId24"/>
    <p:sldId id="288" r:id="rId25"/>
    <p:sldId id="282" r:id="rId26"/>
    <p:sldId id="283" r:id="rId27"/>
    <p:sldId id="284" r:id="rId28"/>
    <p:sldId id="285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331" r:id="rId37"/>
    <p:sldId id="332" r:id="rId38"/>
    <p:sldId id="333" r:id="rId39"/>
    <p:sldId id="329" r:id="rId40"/>
    <p:sldId id="330" r:id="rId41"/>
    <p:sldId id="323" r:id="rId42"/>
    <p:sldId id="324" r:id="rId43"/>
    <p:sldId id="325" r:id="rId44"/>
    <p:sldId id="326" r:id="rId45"/>
    <p:sldId id="327" r:id="rId46"/>
    <p:sldId id="328" r:id="rId47"/>
    <p:sldId id="334" r:id="rId48"/>
    <p:sldId id="335" r:id="rId49"/>
    <p:sldId id="336" r:id="rId50"/>
    <p:sldId id="418" r:id="rId51"/>
    <p:sldId id="289" r:id="rId52"/>
    <p:sldId id="338" r:id="rId53"/>
    <p:sldId id="339" r:id="rId54"/>
    <p:sldId id="340" r:id="rId55"/>
    <p:sldId id="341" r:id="rId56"/>
    <p:sldId id="342" r:id="rId57"/>
    <p:sldId id="343" r:id="rId58"/>
    <p:sldId id="415" r:id="rId59"/>
    <p:sldId id="416" r:id="rId60"/>
    <p:sldId id="417" r:id="rId61"/>
    <p:sldId id="344" r:id="rId62"/>
    <p:sldId id="419" r:id="rId63"/>
    <p:sldId id="345" r:id="rId64"/>
    <p:sldId id="346" r:id="rId65"/>
    <p:sldId id="347" r:id="rId66"/>
    <p:sldId id="422" r:id="rId67"/>
    <p:sldId id="348" r:id="rId68"/>
    <p:sldId id="420" r:id="rId69"/>
    <p:sldId id="349" r:id="rId70"/>
    <p:sldId id="350" r:id="rId71"/>
    <p:sldId id="351" r:id="rId72"/>
    <p:sldId id="424" r:id="rId73"/>
    <p:sldId id="425" r:id="rId74"/>
    <p:sldId id="353" r:id="rId75"/>
    <p:sldId id="421" r:id="rId76"/>
    <p:sldId id="354" r:id="rId77"/>
    <p:sldId id="355" r:id="rId78"/>
    <p:sldId id="426" r:id="rId79"/>
    <p:sldId id="427" r:id="rId80"/>
    <p:sldId id="303" r:id="rId81"/>
    <p:sldId id="305" r:id="rId82"/>
    <p:sldId id="304" r:id="rId83"/>
    <p:sldId id="306" r:id="rId84"/>
    <p:sldId id="307" r:id="rId85"/>
    <p:sldId id="311" r:id="rId86"/>
    <p:sldId id="308" r:id="rId87"/>
    <p:sldId id="309" r:id="rId88"/>
    <p:sldId id="312" r:id="rId89"/>
    <p:sldId id="313" r:id="rId90"/>
    <p:sldId id="314" r:id="rId91"/>
    <p:sldId id="320" r:id="rId92"/>
    <p:sldId id="321" r:id="rId93"/>
    <p:sldId id="322" r:id="rId94"/>
    <p:sldId id="315" r:id="rId95"/>
    <p:sldId id="317" r:id="rId96"/>
    <p:sldId id="318" r:id="rId97"/>
    <p:sldId id="371" r:id="rId98"/>
    <p:sldId id="378" r:id="rId99"/>
    <p:sldId id="319" r:id="rId100"/>
    <p:sldId id="373" r:id="rId101"/>
    <p:sldId id="374" r:id="rId102"/>
    <p:sldId id="377" r:id="rId103"/>
    <p:sldId id="380" r:id="rId104"/>
    <p:sldId id="379" r:id="rId105"/>
    <p:sldId id="384" r:id="rId106"/>
    <p:sldId id="385" r:id="rId107"/>
    <p:sldId id="386" r:id="rId108"/>
    <p:sldId id="387" r:id="rId109"/>
    <p:sldId id="390" r:id="rId110"/>
    <p:sldId id="382" r:id="rId111"/>
    <p:sldId id="392" r:id="rId112"/>
    <p:sldId id="393" r:id="rId113"/>
    <p:sldId id="395" r:id="rId114"/>
    <p:sldId id="396" r:id="rId115"/>
    <p:sldId id="383" r:id="rId116"/>
    <p:sldId id="397" r:id="rId117"/>
    <p:sldId id="400" r:id="rId118"/>
    <p:sldId id="402" r:id="rId119"/>
    <p:sldId id="403" r:id="rId120"/>
    <p:sldId id="404" r:id="rId121"/>
    <p:sldId id="405" r:id="rId122"/>
    <p:sldId id="388" r:id="rId123"/>
    <p:sldId id="389" r:id="rId124"/>
    <p:sldId id="406" r:id="rId125"/>
    <p:sldId id="408" r:id="rId126"/>
    <p:sldId id="407" r:id="rId127"/>
    <p:sldId id="409" r:id="rId128"/>
    <p:sldId id="414" r:id="rId129"/>
    <p:sldId id="412" r:id="rId130"/>
    <p:sldId id="363" r:id="rId131"/>
    <p:sldId id="365" r:id="rId132"/>
    <p:sldId id="364" r:id="rId133"/>
    <p:sldId id="366" r:id="rId134"/>
    <p:sldId id="367" r:id="rId135"/>
    <p:sldId id="368" r:id="rId136"/>
    <p:sldId id="357" r:id="rId137"/>
    <p:sldId id="358" r:id="rId138"/>
    <p:sldId id="356" r:id="rId139"/>
    <p:sldId id="359" r:id="rId140"/>
    <p:sldId id="361" r:id="rId141"/>
    <p:sldId id="360" r:id="rId142"/>
    <p:sldId id="362" r:id="rId143"/>
    <p:sldId id="369" r:id="rId1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7" d="100"/>
          <a:sy n="167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printerSettings" Target="printerSettings/printerSettings1.bin"/><Relationship Id="rId146" Type="http://schemas.openxmlformats.org/officeDocument/2006/relationships/presProps" Target="presProps.xml"/><Relationship Id="rId147" Type="http://schemas.openxmlformats.org/officeDocument/2006/relationships/viewProps" Target="viewProps.xml"/><Relationship Id="rId148" Type="http://schemas.openxmlformats.org/officeDocument/2006/relationships/theme" Target="theme/theme1.xml"/><Relationship Id="rId14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14.07.14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inktecture/Thinktecture.IdentityServer.v3" TargetMode="Externa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andre_meier" TargetMode="External"/><Relationship Id="rId4" Type="http://schemas.openxmlformats.org/officeDocument/2006/relationships/hyperlink" Target="http://www.github.com/code-nirvan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.meier@m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xample.com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p.net/aspnet/overview/owin-and-katana/owin-oauth-20-authorization-server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sp.net/aspnet/overview/owin-and-katana/owin-oauth-20-authorization-serve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&amp;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Die </a:t>
            </a:r>
            <a:r>
              <a:rPr lang="en-US" i="1" dirty="0" err="1" smtClean="0"/>
              <a:t>Lösung</a:t>
            </a:r>
            <a:r>
              <a:rPr lang="en-US" i="1" dirty="0" smtClean="0"/>
              <a:t> </a:t>
            </a:r>
            <a:r>
              <a:rPr lang="en-US" i="1" dirty="0" err="1" smtClean="0"/>
              <a:t>für</a:t>
            </a:r>
            <a:r>
              <a:rPr lang="en-US" i="1" dirty="0" smtClean="0"/>
              <a:t> </a:t>
            </a:r>
            <a:r>
              <a:rPr lang="en-US" i="1" dirty="0" err="1" smtClean="0"/>
              <a:t>delegierten</a:t>
            </a:r>
            <a:r>
              <a:rPr lang="en-US" i="1" dirty="0" smtClean="0"/>
              <a:t> API-</a:t>
            </a:r>
            <a:r>
              <a:rPr lang="en-US" i="1" dirty="0" err="1" smtClean="0"/>
              <a:t>Zugriff</a:t>
            </a:r>
            <a:r>
              <a:rPr lang="en-US" i="1" dirty="0" smtClean="0"/>
              <a:t> und </a:t>
            </a:r>
            <a:r>
              <a:rPr lang="en-US" i="1" dirty="0" err="1" smtClean="0"/>
              <a:t>einheitliche</a:t>
            </a:r>
            <a:r>
              <a:rPr lang="en-US" i="1" dirty="0" smtClean="0"/>
              <a:t> Identity Provider?</a:t>
            </a:r>
            <a:endParaRPr lang="en-US" i="1" dirty="0"/>
          </a:p>
        </p:txBody>
      </p:sp>
      <p:pic>
        <p:nvPicPr>
          <p:cNvPr id="5" name="Picture 4" descr="oauth-2-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61335"/>
            <a:ext cx="1574800" cy="1562100"/>
          </a:xfrm>
          <a:prstGeom prst="rect">
            <a:avLst/>
          </a:prstGeom>
        </p:spPr>
      </p:pic>
      <p:pic>
        <p:nvPicPr>
          <p:cNvPr id="7" name="Picture 6" descr="openid-connect-oauth-logo-150x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20" y="397745"/>
            <a:ext cx="1732680" cy="17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2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(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Entwicklersich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wirklicher</a:t>
            </a:r>
            <a:r>
              <a:rPr lang="en-US" dirty="0" smtClean="0"/>
              <a:t> Standard – </a:t>
            </a:r>
            <a:r>
              <a:rPr lang="en-US" dirty="0" err="1" smtClean="0"/>
              <a:t>jedes</a:t>
            </a:r>
            <a:r>
              <a:rPr lang="en-US" dirty="0" smtClean="0"/>
              <a:t> System </a:t>
            </a:r>
            <a:r>
              <a:rPr lang="en-US" dirty="0" err="1" smtClean="0"/>
              <a:t>musste</a:t>
            </a:r>
            <a:r>
              <a:rPr lang="en-US" dirty="0" smtClean="0"/>
              <a:t> auf </a:t>
            </a:r>
            <a:r>
              <a:rPr lang="en-US" dirty="0" err="1" smtClean="0"/>
              <a:t>andere</a:t>
            </a:r>
            <a:r>
              <a:rPr lang="en-US" dirty="0" smtClean="0"/>
              <a:t> Art und Weise </a:t>
            </a:r>
            <a:r>
              <a:rPr lang="en-US" dirty="0" err="1" smtClean="0"/>
              <a:t>angebunden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8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Führt</a:t>
            </a:r>
            <a:r>
              <a:rPr lang="en-US" dirty="0" smtClean="0"/>
              <a:t> Identity-Tokens (Id-Tokens) </a:t>
            </a:r>
            <a:r>
              <a:rPr lang="en-US" dirty="0" err="1" smtClean="0"/>
              <a:t>ein</a:t>
            </a:r>
            <a:r>
              <a:rPr lang="en-US" dirty="0" smtClean="0"/>
              <a:t>, die </a:t>
            </a:r>
            <a:r>
              <a:rPr lang="en-US" dirty="0" err="1" smtClean="0"/>
              <a:t>Informationen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die </a:t>
            </a:r>
            <a:r>
              <a:rPr lang="en-US" dirty="0" err="1" smtClean="0"/>
              <a:t>Identität</a:t>
            </a:r>
            <a:r>
              <a:rPr lang="en-US" dirty="0" smtClean="0"/>
              <a:t> des Users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u="sng" dirty="0" err="1" smtClean="0"/>
              <a:t>einheitliches</a:t>
            </a:r>
            <a:r>
              <a:rPr lang="en-US" dirty="0" smtClean="0"/>
              <a:t> Format </a:t>
            </a:r>
            <a:r>
              <a:rPr lang="en-US" dirty="0" err="1" smtClean="0"/>
              <a:t>stellen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050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Legt</a:t>
            </a:r>
            <a:r>
              <a:rPr lang="en-US" dirty="0" smtClean="0"/>
              <a:t> fest,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sowohl</a:t>
            </a:r>
            <a:r>
              <a:rPr lang="en-US" dirty="0" smtClean="0"/>
              <a:t> die Id-Tokens </a:t>
            </a:r>
            <a:r>
              <a:rPr lang="en-US" b="1" dirty="0" err="1" smtClean="0"/>
              <a:t>als</a:t>
            </a:r>
            <a:r>
              <a:rPr lang="en-US" b="1" dirty="0" smtClean="0"/>
              <a:t> </a:t>
            </a:r>
            <a:r>
              <a:rPr lang="en-US" b="1" dirty="0" err="1" smtClean="0"/>
              <a:t>auch</a:t>
            </a:r>
            <a:r>
              <a:rPr lang="en-US" b="1" dirty="0" smtClean="0"/>
              <a:t> die</a:t>
            </a:r>
            <a:r>
              <a:rPr lang="en-US" dirty="0" smtClean="0"/>
              <a:t> Access-Tokens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Jwt</a:t>
            </a:r>
            <a:r>
              <a:rPr lang="en-US" dirty="0" smtClean="0"/>
              <a:t>-Tokens </a:t>
            </a:r>
            <a:r>
              <a:rPr lang="en-US" dirty="0" err="1" smtClean="0"/>
              <a:t>abgebildet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(</a:t>
            </a:r>
            <a:r>
              <a:rPr lang="en-US" dirty="0" err="1" smtClean="0"/>
              <a:t>bei</a:t>
            </a:r>
            <a:r>
              <a:rPr lang="en-US" dirty="0" smtClean="0"/>
              <a:t> OAuth2 </a:t>
            </a:r>
            <a:r>
              <a:rPr lang="en-US" dirty="0" err="1" smtClean="0"/>
              <a:t>ist</a:t>
            </a:r>
            <a:r>
              <a:rPr lang="en-US" dirty="0" smtClean="0"/>
              <a:t> das Token-Format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festgelegt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0507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Identity-Token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22283"/>
              </p:ext>
            </p:extLst>
          </p:nvPr>
        </p:nvGraphicFramePr>
        <p:xfrm>
          <a:off x="1430622" y="2078715"/>
          <a:ext cx="6096000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	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iss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 "https://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	"sub": "24400320",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	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aud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 "s6BhdRkqt3",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	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exp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 1311281970,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	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iat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 1311280970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457200" y="4401766"/>
            <a:ext cx="8229600" cy="807783"/>
          </a:xfrm>
        </p:spPr>
        <p:txBody>
          <a:bodyPr>
            <a:normAutofit fontScale="47500" lnSpcReduction="20000"/>
          </a:bodyPr>
          <a:lstStyle/>
          <a:p>
            <a:r>
              <a:rPr lang="en-US" u="sng" dirty="0" smtClean="0"/>
              <a:t>Iss</a:t>
            </a:r>
            <a:r>
              <a:rPr lang="en-US" dirty="0" smtClean="0"/>
              <a:t>uer, </a:t>
            </a:r>
            <a:r>
              <a:rPr lang="en-US" u="sng" dirty="0" smtClean="0"/>
              <a:t>Sub</a:t>
            </a:r>
            <a:r>
              <a:rPr lang="en-US" dirty="0" smtClean="0"/>
              <a:t>ject, </a:t>
            </a:r>
            <a:r>
              <a:rPr lang="en-US" u="sng" dirty="0" smtClean="0"/>
              <a:t>Aud</a:t>
            </a:r>
            <a:r>
              <a:rPr lang="en-US" dirty="0" smtClean="0"/>
              <a:t>ience, </a:t>
            </a:r>
            <a:r>
              <a:rPr lang="en-US" u="sng" dirty="0" smtClean="0"/>
              <a:t>Exp</a:t>
            </a:r>
            <a:r>
              <a:rPr lang="en-US" dirty="0"/>
              <a:t>i</a:t>
            </a:r>
            <a:r>
              <a:rPr lang="en-US" dirty="0" smtClean="0"/>
              <a:t>ry, </a:t>
            </a:r>
            <a:r>
              <a:rPr lang="en-US" u="sng" dirty="0" smtClean="0"/>
              <a:t>I</a:t>
            </a:r>
            <a:r>
              <a:rPr lang="en-US" dirty="0" smtClean="0"/>
              <a:t>ssued </a:t>
            </a:r>
            <a:r>
              <a:rPr lang="en-US" u="sng" dirty="0" smtClean="0"/>
              <a:t>at</a:t>
            </a:r>
          </a:p>
          <a:p>
            <a:r>
              <a:rPr lang="en-US" dirty="0" smtClean="0"/>
              <a:t>Optional </a:t>
            </a:r>
            <a:r>
              <a:rPr lang="en-US" dirty="0" err="1" smtClean="0"/>
              <a:t>zusätzliche</a:t>
            </a:r>
            <a:r>
              <a:rPr lang="en-US" dirty="0" smtClean="0"/>
              <a:t> </a:t>
            </a:r>
            <a:r>
              <a:rPr lang="en-US" dirty="0" err="1" smtClean="0"/>
              <a:t>Paramter</a:t>
            </a:r>
            <a:r>
              <a:rPr lang="en-US" dirty="0" smtClean="0"/>
              <a:t>, </a:t>
            </a:r>
            <a:r>
              <a:rPr lang="en-US" dirty="0" err="1" smtClean="0"/>
              <a:t>bspw</a:t>
            </a:r>
            <a:r>
              <a:rPr lang="en-US" dirty="0" smtClean="0"/>
              <a:t>. email, </a:t>
            </a:r>
            <a:r>
              <a:rPr lang="en-US" dirty="0" err="1" smtClean="0"/>
              <a:t>auth_time</a:t>
            </a:r>
            <a:r>
              <a:rPr lang="en-US" dirty="0" smtClean="0"/>
              <a:t>, nonce, …</a:t>
            </a:r>
          </a:p>
        </p:txBody>
      </p:sp>
    </p:spTree>
    <p:extLst>
      <p:ext uri="{BB962C8B-B14F-4D97-AF65-F5344CB8AC3E}">
        <p14:creationId xmlns:p14="http://schemas.microsoft.com/office/powerpoint/2010/main" val="330767582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Aufbau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60572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</a:t>
            </a:r>
            <a:r>
              <a:rPr lang="en-US" b="1" dirty="0" smtClean="0"/>
              <a:t>Client</a:t>
            </a:r>
            <a:r>
              <a:rPr lang="en-US" dirty="0" smtClean="0"/>
              <a:t> (</a:t>
            </a:r>
            <a:r>
              <a:rPr lang="en-US" dirty="0" err="1" smtClean="0"/>
              <a:t>Anwendung</a:t>
            </a:r>
            <a:r>
              <a:rPr lang="en-US" dirty="0" smtClean="0"/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18662333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</a:t>
            </a:r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authentifiziert</a:t>
            </a:r>
            <a:r>
              <a:rPr lang="en-US" dirty="0" smtClean="0"/>
              <a:t> den </a:t>
            </a:r>
            <a:r>
              <a:rPr lang="en-US" b="1" dirty="0" smtClean="0"/>
              <a:t>End-User</a:t>
            </a:r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381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</a:t>
            </a:r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über</a:t>
            </a:r>
            <a:r>
              <a:rPr lang="en-US" dirty="0" smtClean="0"/>
              <a:t> den Authorization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453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</a:t>
            </a:r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über</a:t>
            </a:r>
            <a:r>
              <a:rPr lang="en-US" dirty="0" smtClean="0"/>
              <a:t> den Authorization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0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Client Profile Flow</a:t>
            </a:r>
          </a:p>
          <a:p>
            <a:r>
              <a:rPr lang="en-US" dirty="0" smtClean="0"/>
              <a:t>Implicit Client Profile Flow</a:t>
            </a:r>
          </a:p>
          <a:p>
            <a:r>
              <a:rPr lang="en-US" dirty="0" smtClean="0"/>
              <a:t>Hybrid Flow (Mix </a:t>
            </a:r>
            <a:r>
              <a:rPr lang="en-US" dirty="0" err="1" smtClean="0"/>
              <a:t>aus</a:t>
            </a:r>
            <a:r>
              <a:rPr lang="en-US" dirty="0" smtClean="0"/>
              <a:t> den </a:t>
            </a:r>
            <a:r>
              <a:rPr lang="en-US" dirty="0" err="1" smtClean="0"/>
              <a:t>beiden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/>
              <a:t> </a:t>
            </a:r>
            <a:r>
              <a:rPr lang="en-US" dirty="0" smtClean="0"/>
              <a:t>Flows)</a:t>
            </a:r>
          </a:p>
        </p:txBody>
      </p:sp>
    </p:spTree>
    <p:extLst>
      <p:ext uri="{BB962C8B-B14F-4D97-AF65-F5344CB8AC3E}">
        <p14:creationId xmlns:p14="http://schemas.microsoft.com/office/powerpoint/2010/main" val="12403232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pic>
        <p:nvPicPr>
          <p:cNvPr id="9" name="Content Placeholder 6" descr="openid-connect-an-overview-7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748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Werdegang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und </a:t>
            </a:r>
            <a:r>
              <a:rPr lang="en-US" dirty="0" err="1" smtClean="0"/>
              <a:t>Ma.gnolia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</a:t>
            </a:r>
            <a:r>
              <a:rPr lang="en-US" dirty="0" err="1" smtClean="0"/>
              <a:t>Grund</a:t>
            </a:r>
            <a:r>
              <a:rPr lang="en-US" dirty="0" smtClean="0"/>
              <a:t> </a:t>
            </a:r>
            <a:r>
              <a:rPr lang="en-US" dirty="0" err="1" smtClean="0"/>
              <a:t>ähnlicher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 smtClean="0"/>
              <a:t> </a:t>
            </a:r>
            <a:r>
              <a:rPr lang="en-US" dirty="0" err="1" smtClean="0"/>
              <a:t>zusammengesetzt</a:t>
            </a:r>
            <a:r>
              <a:rPr lang="en-US" dirty="0" smtClean="0"/>
              <a:t> und </a:t>
            </a:r>
            <a:r>
              <a:rPr lang="en-US" dirty="0" err="1" smtClean="0"/>
              <a:t>festgestellt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Standards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delegierten</a:t>
            </a:r>
            <a:r>
              <a:rPr lang="en-US" dirty="0" smtClean="0"/>
              <a:t> API-</a:t>
            </a:r>
            <a:r>
              <a:rPr lang="en-US" dirty="0" err="1" smtClean="0"/>
              <a:t>Zugriff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endParaRPr lang="en-US" dirty="0" smtClean="0"/>
          </a:p>
          <a:p>
            <a:r>
              <a:rPr lang="en-US" dirty="0" smtClean="0"/>
              <a:t>Insert history here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384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Ruft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Ermitteln</a:t>
            </a:r>
            <a:r>
              <a:rPr lang="en-US" dirty="0" smtClean="0"/>
              <a:t> des Authorization Codes den Authorize-Endpoint des Authorization Server auf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31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Ruft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Ermitteln</a:t>
            </a:r>
            <a:r>
              <a:rPr lang="en-US" dirty="0" smtClean="0"/>
              <a:t> des Access-Tokens den Token-Endpoint des Authorization Server auf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424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Authorization-Code-Request: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02521"/>
              </p:ext>
            </p:extLst>
          </p:nvPr>
        </p:nvGraphicFramePr>
        <p:xfrm>
          <a:off x="1430622" y="2078715"/>
          <a:ext cx="6096000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/authorize?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response_type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=code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&amp;scope=openid%20profile%20email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client_id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=s6BhdRkqt3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&amp;state=af0ifjsldkj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=https%3A%2F%2Fclient.example.org%2Fcb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10163"/>
              </p:ext>
            </p:extLst>
          </p:nvPr>
        </p:nvGraphicFramePr>
        <p:xfrm>
          <a:off x="1430622" y="5445112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client.example.org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cb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code=SplxlOBeZQQYbYS6WxSbIA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&amp;state=af0ifjsldkj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4637329"/>
            <a:ext cx="8229600" cy="80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Authorization-Code</a:t>
            </a:r>
            <a:r>
              <a:rPr lang="en-US" dirty="0" smtClean="0"/>
              <a:t>-Response: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1520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13770"/>
              </p:ext>
            </p:extLst>
          </p:nvPr>
        </p:nvGraphicFramePr>
        <p:xfrm>
          <a:off x="1430622" y="2078715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POST /token HTTP/1.1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Host: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Content-Type: application/x-www-form-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urlencoded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Authorization: Basic czZCaGRSa3F0MzpnWDFmQmF0M2JW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grant_type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authorization_code&amp;code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=SplxlOBeZQQYbYS6WxSbIA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=https%3A%2F%2Fclient.example.org%2Fcb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1780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Client Profile Flow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90660"/>
              </p:ext>
            </p:extLst>
          </p:nvPr>
        </p:nvGraphicFramePr>
        <p:xfrm>
          <a:off x="1430622" y="2404051"/>
          <a:ext cx="60960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HTTP/1.1 200 OK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Content-Type: application/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json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Cache-Control: no-store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Pragma: no-cache</a:t>
                      </a:r>
                    </a:p>
                    <a:p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{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access_token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": "SlAV32hkKG",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token_type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": "Bearer",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refresh_token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": "8xLOxBtZp8",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expires_in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": 3600,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id_token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": "..."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}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1590972"/>
            <a:ext cx="8229600" cy="80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Token-Response: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384614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Client Profile Flow</a:t>
            </a:r>
          </a:p>
        </p:txBody>
      </p:sp>
      <p:pic>
        <p:nvPicPr>
          <p:cNvPr id="5" name="Content Placeholder 4" descr="openid-connect-an-overview-8-6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58" r="-1825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127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18380"/>
              </p:ext>
            </p:extLst>
          </p:nvPr>
        </p:nvGraphicFramePr>
        <p:xfrm>
          <a:off x="1430622" y="2078715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/authorize?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response_type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=id_token%20token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client_id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=s6BhdRkqt3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=https%3A%2F%2Fclient.example.org%2Fcb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&amp;scope=openid%20profile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&amp;state=af0ifjsldkj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&amp;nonce=n-0S6_WzA2Mj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530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Client Profile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Token-Response: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42706"/>
              </p:ext>
            </p:extLst>
          </p:nvPr>
        </p:nvGraphicFramePr>
        <p:xfrm>
          <a:off x="1430622" y="2078715"/>
          <a:ext cx="6096000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client.example.org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cb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access_token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=SlAV32hkKG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token_type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=bearer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id_token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=eyJ0 ... NiJ9.eyJ1c ... I6IjIifX0.DeWt4Qu ...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ZXso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expires_in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=3600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&amp;state=af0ifjsldkj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6722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der Basic Client Profile Flow,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Authorization Code </a:t>
            </a:r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ID-Token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ein</a:t>
            </a:r>
            <a:r>
              <a:rPr lang="en-US" dirty="0" smtClean="0"/>
              <a:t> Access-Token </a:t>
            </a:r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anfordern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39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Authorization-Code-Request: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7709"/>
              </p:ext>
            </p:extLst>
          </p:nvPr>
        </p:nvGraphicFramePr>
        <p:xfrm>
          <a:off x="1430622" y="2078715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/authorize?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esponse_type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=code%20id_token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client_id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=s6BhdRkqt3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=https%3A%2F%2Fclient.example.org%2Fcb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&amp;scope=openid%20profile%20email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&amp;nonce=n-0S6_WzA2Mj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&amp;state=af0ifjsldkj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77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Standardisierter</a:t>
            </a:r>
            <a:r>
              <a:rPr lang="en-US" dirty="0" smtClean="0"/>
              <a:t>, </a:t>
            </a:r>
            <a:r>
              <a:rPr lang="en-US" dirty="0" err="1" smtClean="0"/>
              <a:t>delegierter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 auf APIs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970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Flow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Authorization-Code-</a:t>
            </a:r>
            <a:r>
              <a:rPr lang="en-US" dirty="0"/>
              <a:t>Response: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73254"/>
              </p:ext>
            </p:extLst>
          </p:nvPr>
        </p:nvGraphicFramePr>
        <p:xfrm>
          <a:off x="1430622" y="2078715"/>
          <a:ext cx="6096000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client.example.org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cb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#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code=SplxlOBeZQQYbYS6WxSbIA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id_token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=eyJ0 ... NiJ9.eyJ1c ... I6IjIifX0.DeWt4Qu ...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ZXso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&amp;state=af0ifjsldkj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0755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Mögliche</a:t>
            </a:r>
            <a:r>
              <a:rPr lang="en-US" dirty="0" smtClean="0"/>
              <a:t> Response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988575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response_type</a:t>
                      </a:r>
                      <a:r>
                        <a:rPr lang="en-US" dirty="0" smtClean="0"/>
                        <a:t>” Wert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Basic Client Profile</a:t>
                      </a:r>
                      <a:r>
                        <a:rPr lang="en-US" baseline="0" dirty="0" smtClean="0"/>
                        <a:t> 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id_token</a:t>
                      </a:r>
                      <a:r>
                        <a:rPr lang="en-US" dirty="0" smtClean="0"/>
                        <a:t> 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Implicit</a:t>
                      </a:r>
                      <a:r>
                        <a:rPr lang="en-US" baseline="0" dirty="0" smtClean="0"/>
                        <a:t> Client Profile 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</a:t>
                      </a:r>
                      <a:r>
                        <a:rPr lang="en-US" dirty="0" err="1" smtClean="0"/>
                        <a:t>id_token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Flow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token </a:t>
                      </a:r>
                      <a:r>
                        <a:rPr lang="en-US" dirty="0" err="1" smtClean="0"/>
                        <a:t>id_token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Hybrid Flow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692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/ </a:t>
            </a:r>
            <a:r>
              <a:rPr lang="en-US" dirty="0" err="1" smtClean="0"/>
              <a:t>Anwendungsfälle</a:t>
            </a:r>
            <a:r>
              <a:rPr lang="en-US" dirty="0" smtClean="0"/>
              <a:t> der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Webanwendungen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Basic Client Profile Flow </a:t>
            </a:r>
            <a:r>
              <a:rPr lang="en-US" dirty="0" err="1" smtClean="0"/>
              <a:t>oder</a:t>
            </a:r>
            <a:r>
              <a:rPr lang="en-US" dirty="0" smtClean="0"/>
              <a:t> Hybrid Flow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232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/ </a:t>
            </a:r>
            <a:r>
              <a:rPr lang="en-US" dirty="0" err="1" smtClean="0"/>
              <a:t>Anwendungsfälle</a:t>
            </a:r>
            <a:r>
              <a:rPr lang="en-US" dirty="0" smtClean="0"/>
              <a:t> der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 err="1" smtClean="0"/>
              <a:t>Anwendungen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Browserbasierte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Implicit Client Profile Flow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1596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Standardisierter</a:t>
            </a:r>
            <a:r>
              <a:rPr lang="en-US" dirty="0" smtClean="0"/>
              <a:t> Endpoint </a:t>
            </a:r>
            <a:r>
              <a:rPr lang="en-US" dirty="0" err="1" smtClean="0"/>
              <a:t>für</a:t>
            </a:r>
            <a:r>
              <a:rPr lang="en-US" dirty="0" smtClean="0"/>
              <a:t> Client-</a:t>
            </a:r>
            <a:r>
              <a:rPr lang="en-US" dirty="0" err="1" smtClean="0"/>
              <a:t>Bibliotheken</a:t>
            </a:r>
            <a:r>
              <a:rPr lang="en-US" dirty="0" smtClean="0"/>
              <a:t>, um die </a:t>
            </a:r>
            <a:r>
              <a:rPr lang="en-US" dirty="0" err="1" smtClean="0"/>
              <a:t>verwendeten</a:t>
            </a:r>
            <a:r>
              <a:rPr lang="en-US" dirty="0" smtClean="0"/>
              <a:t> / </a:t>
            </a:r>
            <a:r>
              <a:rPr lang="en-US" dirty="0" err="1" smtClean="0"/>
              <a:t>unterstützten</a:t>
            </a:r>
            <a:r>
              <a:rPr lang="en-US" dirty="0" smtClean="0"/>
              <a:t> Parameter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erfahren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die Endpoint-</a:t>
            </a:r>
            <a:r>
              <a:rPr lang="en-US" dirty="0" err="1" smtClean="0"/>
              <a:t>Adressen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Authorize- / Token-Endpoint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ermitteln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389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Discovery Endpoint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Erreichbar</a:t>
            </a:r>
            <a:r>
              <a:rPr lang="en-US" dirty="0" smtClean="0"/>
              <a:t> </a:t>
            </a:r>
            <a:r>
              <a:rPr lang="en-US" dirty="0" err="1" smtClean="0"/>
              <a:t>unter</a:t>
            </a:r>
            <a:r>
              <a:rPr lang="en-US" dirty="0" smtClean="0"/>
              <a:t> “/.well-known/</a:t>
            </a:r>
            <a:r>
              <a:rPr lang="en-US" dirty="0" err="1" smtClean="0"/>
              <a:t>openid</a:t>
            </a:r>
            <a:r>
              <a:rPr lang="en-US" dirty="0" smtClean="0"/>
              <a:t>-configuration”</a:t>
            </a:r>
          </a:p>
        </p:txBody>
      </p:sp>
    </p:spTree>
    <p:extLst>
      <p:ext uri="{BB962C8B-B14F-4D97-AF65-F5344CB8AC3E}">
        <p14:creationId xmlns:p14="http://schemas.microsoft.com/office/powerpoint/2010/main" val="77280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Discovery Endpoint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38220"/>
              </p:ext>
            </p:extLst>
          </p:nvPr>
        </p:nvGraphicFramePr>
        <p:xfrm>
          <a:off x="1430622" y="2078715"/>
          <a:ext cx="60960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{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authorization_endpoint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openid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:",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"issuer":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"https://self-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issued.me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scopes_supported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["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openid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", "profile", "email", "address", "phone"],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response_types_supported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["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id_token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"],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subject_types_supported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["pairwise"],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id_token_signing_alg_values_supported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["RS256"],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request_object_signing_alg_values_supported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":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["none", "RS256"]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1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</a:t>
            </a:r>
            <a:r>
              <a:rPr lang="en-US" dirty="0" err="1" smtClean="0"/>
              <a:t>Authentifizierung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OpenID</a:t>
            </a:r>
            <a:r>
              <a:rPr lang="en-US" dirty="0" smtClean="0"/>
              <a:t> Connect Middleware </a:t>
            </a:r>
            <a:r>
              <a:rPr lang="en-US" dirty="0" err="1" smtClean="0"/>
              <a:t>für</a:t>
            </a:r>
            <a:r>
              <a:rPr lang="en-US" dirty="0" smtClean="0"/>
              <a:t> OWIN / Katana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Microsoft.Security.Owin.OpenIdConnect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9931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OpenID</a:t>
            </a:r>
            <a:r>
              <a:rPr lang="en-US" dirty="0" smtClean="0"/>
              <a:t> Connect </a:t>
            </a:r>
            <a:r>
              <a:rPr lang="en-US" dirty="0" err="1" smtClean="0"/>
              <a:t>Authentifizierung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Enthalten</a:t>
            </a:r>
            <a:r>
              <a:rPr lang="en-US" dirty="0" smtClean="0"/>
              <a:t> in OWIN 3 (</a:t>
            </a:r>
            <a:r>
              <a:rPr lang="en-US" dirty="0" err="1" smtClean="0"/>
              <a:t>aktuell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Pre-Release-Feed)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098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OpenID</a:t>
            </a:r>
            <a:r>
              <a:rPr lang="en-US" dirty="0"/>
              <a:t> Connect </a:t>
            </a:r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Idee</a:t>
            </a:r>
            <a:r>
              <a:rPr lang="en-US" dirty="0"/>
              <a:t> von </a:t>
            </a:r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geben</a:t>
            </a:r>
            <a:r>
              <a:rPr lang="en-US" dirty="0"/>
              <a:t> </a:t>
            </a:r>
            <a:r>
              <a:rPr lang="en-US" dirty="0" err="1"/>
              <a:t>Kennwörter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in der </a:t>
            </a: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, </a:t>
            </a:r>
            <a:r>
              <a:rPr lang="en-US" dirty="0" err="1"/>
              <a:t>sondern</a:t>
            </a:r>
            <a:r>
              <a:rPr lang="en-US" dirty="0"/>
              <a:t> auf den </a:t>
            </a:r>
            <a:r>
              <a:rPr lang="en-US" dirty="0" err="1"/>
              <a:t>Internetseiten</a:t>
            </a:r>
            <a:r>
              <a:rPr lang="en-US" dirty="0"/>
              <a:t> des </a:t>
            </a:r>
            <a:r>
              <a:rPr lang="en-US" dirty="0" err="1"/>
              <a:t>Authorisierungs</a:t>
            </a:r>
            <a:r>
              <a:rPr lang="en-US" dirty="0"/>
              <a:t>-</a:t>
            </a:r>
            <a:r>
              <a:rPr lang="en-US" dirty="0" smtClean="0"/>
              <a:t>Providers (</a:t>
            </a:r>
            <a:r>
              <a:rPr lang="en-US" dirty="0" err="1" smtClean="0"/>
              <a:t>Ausnahme</a:t>
            </a:r>
            <a:r>
              <a:rPr lang="en-US" dirty="0" smtClean="0"/>
              <a:t>: Trusted Applications)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3952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</a:t>
            </a:r>
            <a:r>
              <a:rPr lang="en-US" dirty="0" err="1" smtClean="0"/>
              <a:t>Umsetzung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Drittanbieter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: </a:t>
            </a:r>
            <a:r>
              <a:rPr lang="en-US" dirty="0" err="1" smtClean="0"/>
              <a:t>IdentityServer</a:t>
            </a:r>
            <a:r>
              <a:rPr lang="en-US" dirty="0" smtClean="0"/>
              <a:t> v3 von </a:t>
            </a:r>
            <a:r>
              <a:rPr lang="en-US" dirty="0" err="1" smtClean="0"/>
              <a:t>Thinktecture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495880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Thinktecture</a:t>
            </a:r>
            <a:r>
              <a:rPr lang="en-US" dirty="0" smtClean="0"/>
              <a:t> </a:t>
            </a:r>
            <a:r>
              <a:rPr lang="en-US" dirty="0" err="1" smtClean="0"/>
              <a:t>IdentityServer</a:t>
            </a:r>
            <a:r>
              <a:rPr lang="en-US" dirty="0" smtClean="0"/>
              <a:t> v3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</a:t>
            </a:r>
            <a:r>
              <a:rPr lang="en-US" dirty="0"/>
              <a:t>-Source: </a:t>
            </a:r>
            <a:r>
              <a:rPr lang="en-US" dirty="0">
                <a:hlinkClick r:id="rId2"/>
              </a:rPr>
              <a:t>https://github.com/thinktecture/</a:t>
            </a:r>
            <a:r>
              <a:rPr lang="en-US" dirty="0" smtClean="0">
                <a:hlinkClick r:id="rId2"/>
              </a:rPr>
              <a:t>Thinktecture.IdentityServer.v3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959151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Thinktecture</a:t>
            </a:r>
            <a:r>
              <a:rPr lang="en-US" dirty="0"/>
              <a:t> </a:t>
            </a:r>
            <a:r>
              <a:rPr lang="en-US" dirty="0" err="1"/>
              <a:t>IdentityServer</a:t>
            </a:r>
            <a:r>
              <a:rPr lang="en-US" dirty="0"/>
              <a:t> 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Unterstützt</a:t>
            </a:r>
            <a:r>
              <a:rPr lang="en-US" dirty="0" smtClean="0"/>
              <a:t> OAuth2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318418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Thinktecture</a:t>
            </a:r>
            <a:r>
              <a:rPr lang="en-US" dirty="0"/>
              <a:t> </a:t>
            </a:r>
            <a:r>
              <a:rPr lang="en-US" dirty="0" err="1"/>
              <a:t>IdentityServer</a:t>
            </a:r>
            <a:r>
              <a:rPr lang="en-US" dirty="0"/>
              <a:t> 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Unterstützt</a:t>
            </a:r>
            <a:r>
              <a:rPr lang="en-US" dirty="0" smtClean="0"/>
              <a:t>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</p:txBody>
      </p:sp>
    </p:spTree>
    <p:extLst>
      <p:ext uri="{BB962C8B-B14F-4D97-AF65-F5344CB8AC3E}">
        <p14:creationId xmlns:p14="http://schemas.microsoft.com/office/powerpoint/2010/main" val="32741715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</a:t>
            </a:r>
            <a:r>
              <a:rPr lang="en-US" dirty="0" err="1" smtClean="0"/>
              <a:t>Umsetzung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Drittanbieter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Unterstützt</a:t>
            </a:r>
            <a:r>
              <a:rPr lang="en-US" dirty="0" smtClean="0"/>
              <a:t> WS-Federation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4171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</a:t>
            </a:r>
            <a:r>
              <a:rPr lang="en-US" dirty="0" err="1" smtClean="0"/>
              <a:t>Umsetzung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Drittanbieter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Eigene</a:t>
            </a:r>
            <a:r>
              <a:rPr lang="en-US" dirty="0" smtClean="0"/>
              <a:t> Identity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err="1" smtClean="0"/>
              <a:t>IdentityModel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Brock </a:t>
            </a:r>
            <a:r>
              <a:rPr lang="en-US" dirty="0" err="1" smtClean="0"/>
              <a:t>Allens</a:t>
            </a:r>
            <a:r>
              <a:rPr lang="en-US" dirty="0" smtClean="0"/>
              <a:t> </a:t>
            </a:r>
            <a:r>
              <a:rPr lang="en-US" dirty="0" err="1" smtClean="0"/>
              <a:t>MembershipReboot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60900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Anbindbar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gängigen</a:t>
            </a:r>
            <a:r>
              <a:rPr lang="en-US" dirty="0" smtClean="0"/>
              <a:t> Clients (Smartphones, Tablets, PC, Web, …)</a:t>
            </a:r>
          </a:p>
        </p:txBody>
      </p:sp>
    </p:spTree>
    <p:extLst>
      <p:ext uri="{BB962C8B-B14F-4D97-AF65-F5344CB8AC3E}">
        <p14:creationId xmlns:p14="http://schemas.microsoft.com/office/powerpoint/2010/main" val="184146274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Ausbaufähig</a:t>
            </a:r>
            <a:r>
              <a:rPr lang="en-US" dirty="0" smtClean="0"/>
              <a:t> (</a:t>
            </a:r>
            <a:r>
              <a:rPr lang="en-US" dirty="0" err="1" smtClean="0"/>
              <a:t>siehe</a:t>
            </a:r>
            <a:r>
              <a:rPr lang="en-US" dirty="0" smtClean="0"/>
              <a:t> </a:t>
            </a:r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Bearer Tokens)</a:t>
            </a:r>
          </a:p>
        </p:txBody>
      </p:sp>
    </p:spTree>
    <p:extLst>
      <p:ext uri="{BB962C8B-B14F-4D97-AF65-F5344CB8AC3E}">
        <p14:creationId xmlns:p14="http://schemas.microsoft.com/office/powerpoint/2010/main" val="242926780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leichte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auf Client-</a:t>
            </a:r>
            <a:r>
              <a:rPr lang="en-US" dirty="0" err="1" smtClean="0"/>
              <a:t>Seite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1345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Fehleranfälligkeit</a:t>
            </a:r>
            <a:r>
              <a:rPr lang="en-US" dirty="0" smtClean="0"/>
              <a:t> auf Server </a:t>
            </a:r>
            <a:r>
              <a:rPr lang="en-US" dirty="0" err="1" smtClean="0"/>
              <a:t>Seite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5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Idee</a:t>
            </a:r>
            <a:r>
              <a:rPr lang="en-US" dirty="0"/>
              <a:t> von </a:t>
            </a:r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bekommt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Zugriffscode</a:t>
            </a:r>
            <a:r>
              <a:rPr lang="en-US" dirty="0"/>
              <a:t>, </a:t>
            </a:r>
            <a:r>
              <a:rPr lang="en-US" dirty="0" err="1"/>
              <a:t>über</a:t>
            </a:r>
            <a:r>
              <a:rPr lang="en-US" dirty="0"/>
              <a:t> den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Namen</a:t>
            </a:r>
            <a:r>
              <a:rPr lang="en-US" dirty="0"/>
              <a:t> des </a:t>
            </a:r>
            <a:r>
              <a:rPr lang="en-US" dirty="0" err="1"/>
              <a:t>Anwenders</a:t>
            </a:r>
            <a:r>
              <a:rPr lang="en-US" dirty="0"/>
              <a:t> auf die API </a:t>
            </a:r>
            <a:r>
              <a:rPr lang="en-US" dirty="0" err="1"/>
              <a:t>zugreifen</a:t>
            </a:r>
            <a:r>
              <a:rPr lang="en-US" dirty="0"/>
              <a:t> </a:t>
            </a:r>
            <a:r>
              <a:rPr lang="en-US" dirty="0" err="1"/>
              <a:t>kann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430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Fehleranfälligkeit</a:t>
            </a:r>
            <a:r>
              <a:rPr lang="en-US" dirty="0" smtClean="0"/>
              <a:t> auf Server </a:t>
            </a:r>
            <a:r>
              <a:rPr lang="en-US" dirty="0" err="1" smtClean="0"/>
              <a:t>Seite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99648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komplizierteren</a:t>
            </a:r>
            <a:r>
              <a:rPr lang="en-US" dirty="0" smtClean="0"/>
              <a:t> Flows (Implicit Grant) </a:t>
            </a:r>
            <a:r>
              <a:rPr lang="en-US" dirty="0" err="1" smtClean="0"/>
              <a:t>kommt</a:t>
            </a:r>
            <a:r>
              <a:rPr lang="en-US" dirty="0" smtClean="0"/>
              <a:t> man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der OWIN-Middleware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drumherum</a:t>
            </a:r>
            <a:r>
              <a:rPr lang="en-US" dirty="0" smtClean="0"/>
              <a:t>, die </a:t>
            </a:r>
            <a:r>
              <a:rPr lang="en-US" dirty="0" err="1" smtClean="0"/>
              <a:t>Spezifikation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lesen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958560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Fazit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Drittanbieter-Komponenten</a:t>
            </a:r>
            <a:r>
              <a:rPr lang="en-US" dirty="0" smtClean="0"/>
              <a:t> in der Mache (</a:t>
            </a:r>
            <a:r>
              <a:rPr lang="en-US" dirty="0" err="1" smtClean="0"/>
              <a:t>Thinktecture</a:t>
            </a:r>
            <a:r>
              <a:rPr lang="en-US" dirty="0" smtClean="0"/>
              <a:t> </a:t>
            </a:r>
            <a:r>
              <a:rPr lang="en-US" dirty="0" err="1" smtClean="0"/>
              <a:t>IdentityServer</a:t>
            </a:r>
            <a:r>
              <a:rPr lang="en-US" dirty="0" smtClean="0"/>
              <a:t> v3)</a:t>
            </a:r>
          </a:p>
        </p:txBody>
      </p:sp>
    </p:spTree>
    <p:extLst>
      <p:ext uri="{BB962C8B-B14F-4D97-AF65-F5344CB8AC3E}">
        <p14:creationId xmlns:p14="http://schemas.microsoft.com/office/powerpoint/2010/main" val="246473110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Fragen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0310" r="-503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0471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Idee</a:t>
            </a:r>
            <a:r>
              <a:rPr lang="en-US" dirty="0"/>
              <a:t> von </a:t>
            </a:r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die </a:t>
            </a:r>
            <a:r>
              <a:rPr lang="en-US" dirty="0" err="1" smtClean="0"/>
              <a:t>Möglichkeit</a:t>
            </a:r>
            <a:r>
              <a:rPr lang="en-US" dirty="0" smtClean="0"/>
              <a:t>,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bestimmen</a:t>
            </a:r>
            <a:r>
              <a:rPr lang="en-US" dirty="0" smtClean="0"/>
              <a:t>, was die </a:t>
            </a:r>
            <a:r>
              <a:rPr lang="en-US" dirty="0" err="1" smtClean="0"/>
              <a:t>Anwendung</a:t>
            </a:r>
            <a:r>
              <a:rPr lang="en-US" dirty="0" smtClean="0"/>
              <a:t> in </a:t>
            </a:r>
            <a:r>
              <a:rPr lang="en-US" dirty="0" err="1" smtClean="0"/>
              <a:t>Ihrem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tun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r>
              <a:rPr lang="en-US" dirty="0" smtClean="0"/>
              <a:t> / auf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Ressourcen</a:t>
            </a:r>
            <a:r>
              <a:rPr lang="en-US" dirty="0" smtClean="0"/>
              <a:t> die 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zugreifen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2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Idee</a:t>
            </a:r>
            <a:r>
              <a:rPr lang="en-US" dirty="0"/>
              <a:t> von </a:t>
            </a:r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der </a:t>
            </a:r>
            <a:r>
              <a:rPr lang="en-US" dirty="0" err="1" smtClean="0"/>
              <a:t>Anwendung</a:t>
            </a:r>
            <a:r>
              <a:rPr lang="en-US" dirty="0" smtClean="0"/>
              <a:t> die </a:t>
            </a:r>
            <a:r>
              <a:rPr lang="en-US" dirty="0" err="1" smtClean="0"/>
              <a:t>Zugriffsrechte</a:t>
            </a:r>
            <a:r>
              <a:rPr lang="en-US" dirty="0" smtClean="0"/>
              <a:t> </a:t>
            </a:r>
            <a:r>
              <a:rPr lang="en-US" dirty="0" err="1" smtClean="0"/>
              <a:t>entziehen</a:t>
            </a:r>
            <a:r>
              <a:rPr lang="en-US" dirty="0" smtClean="0"/>
              <a:t>,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Benutzerdaten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1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smtClean="0"/>
              <a:t>war das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Kein</a:t>
            </a:r>
            <a:r>
              <a:rPr lang="en-US" dirty="0" smtClean="0"/>
              <a:t> SSL, </a:t>
            </a:r>
            <a:r>
              <a:rPr lang="en-US" dirty="0" err="1" smtClean="0"/>
              <a:t>Verschlüsselung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Signatur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4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smtClean="0"/>
              <a:t>war das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Kompliziert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76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Weiterentwicklung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1.0</a:t>
            </a:r>
          </a:p>
        </p:txBody>
      </p:sp>
    </p:spTree>
    <p:extLst>
      <p:ext uri="{BB962C8B-B14F-4D97-AF65-F5344CB8AC3E}">
        <p14:creationId xmlns:p14="http://schemas.microsoft.com/office/powerpoint/2010/main" val="94519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</a:t>
            </a:r>
            <a:r>
              <a:rPr lang="en-US" dirty="0" smtClean="0"/>
              <a:t>é Meier</a:t>
            </a:r>
          </a:p>
          <a:p>
            <a:r>
              <a:rPr lang="en-US" dirty="0" smtClean="0"/>
              <a:t>Lead-Developer </a:t>
            </a:r>
            <a:r>
              <a:rPr lang="en-US" dirty="0" err="1" smtClean="0"/>
              <a:t>bei</a:t>
            </a:r>
            <a:r>
              <a:rPr lang="en-US" dirty="0" smtClean="0"/>
              <a:t> deltra Business Software</a:t>
            </a:r>
          </a:p>
          <a:p>
            <a:endParaRPr lang="en-US" dirty="0"/>
          </a:p>
          <a:p>
            <a:r>
              <a:rPr lang="en-US" dirty="0" smtClean="0"/>
              <a:t>E-Mail: 	</a:t>
            </a:r>
            <a:r>
              <a:rPr lang="en-US" dirty="0" smtClean="0">
                <a:hlinkClick r:id="rId2"/>
              </a:rPr>
              <a:t>a.meier@me.com</a:t>
            </a:r>
            <a:endParaRPr lang="en-US" dirty="0" smtClean="0"/>
          </a:p>
          <a:p>
            <a:r>
              <a:rPr lang="en-US" dirty="0" smtClean="0"/>
              <a:t>Twitter: 	@</a:t>
            </a:r>
            <a:r>
              <a:rPr lang="en-US" dirty="0" err="1" smtClean="0"/>
              <a:t>andre_meier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 	</a:t>
            </a:r>
            <a:r>
              <a:rPr lang="en-US" dirty="0" smtClean="0">
                <a:hlinkClick r:id="rId3"/>
              </a:rPr>
              <a:t>http://www.github.com/andre_meier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hlinkClick r:id="rId4"/>
              </a:rPr>
              <a:t>http://www.github.com/code-nirvana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57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(</a:t>
            </a:r>
            <a:r>
              <a:rPr lang="en-US" dirty="0" err="1" smtClean="0"/>
              <a:t>offensichtlicherweise</a:t>
            </a:r>
            <a:r>
              <a:rPr lang="en-US" dirty="0" smtClean="0"/>
              <a:t>) ;-)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03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 SSL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Signatur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9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 smtClean="0"/>
              <a:t>Kann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auch</a:t>
            </a:r>
            <a:r>
              <a:rPr lang="en-US" strike="sngStrike" dirty="0" smtClean="0"/>
              <a:t> </a:t>
            </a:r>
            <a:r>
              <a:rPr lang="en-US" b="1" u="sng" dirty="0" err="1" smtClean="0"/>
              <a:t>Sollte</a:t>
            </a:r>
            <a:r>
              <a:rPr lang="en-US" dirty="0" smtClean="0"/>
              <a:t> (!) </a:t>
            </a:r>
            <a:r>
              <a:rPr lang="en-US" dirty="0" err="1" smtClean="0"/>
              <a:t>mit</a:t>
            </a:r>
            <a:r>
              <a:rPr lang="en-US" dirty="0" smtClean="0"/>
              <a:t>  SSL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Signatur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85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Einfachere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33301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Idee</a:t>
            </a:r>
            <a:r>
              <a:rPr lang="en-US" dirty="0" smtClean="0"/>
              <a:t> von </a:t>
            </a:r>
            <a:r>
              <a:rPr lang="en-US" dirty="0" err="1" smtClean="0"/>
              <a:t>OAuth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auf Client-</a:t>
            </a:r>
            <a:r>
              <a:rPr lang="en-US" dirty="0" err="1" smtClean="0"/>
              <a:t>Seite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06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Verwendung</a:t>
            </a:r>
            <a:r>
              <a:rPr lang="en-US" dirty="0" smtClean="0"/>
              <a:t> von SSL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mitgelesen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809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Man-In-The-Middle </a:t>
            </a:r>
            <a:r>
              <a:rPr lang="en-US" dirty="0" err="1" smtClean="0"/>
              <a:t>Attacken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vermieden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3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korrekt</a:t>
            </a:r>
            <a:r>
              <a:rPr lang="en-US" dirty="0" smtClean="0"/>
              <a:t> </a:t>
            </a:r>
            <a:r>
              <a:rPr lang="en-US" dirty="0" err="1" smtClean="0"/>
              <a:t>implementiert</a:t>
            </a:r>
            <a:r>
              <a:rPr lang="en-US" dirty="0" smtClean="0"/>
              <a:t> 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392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was,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später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sehen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verpatzt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man </a:t>
            </a:r>
            <a:r>
              <a:rPr lang="en-US" dirty="0" err="1" smtClean="0"/>
              <a:t>glauben</a:t>
            </a:r>
            <a:r>
              <a:rPr lang="en-US" dirty="0" smtClean="0"/>
              <a:t> mag </a:t>
            </a:r>
          </a:p>
        </p:txBody>
      </p:sp>
    </p:spTree>
    <p:extLst>
      <p:ext uri="{BB962C8B-B14F-4D97-AF65-F5344CB8AC3E}">
        <p14:creationId xmlns:p14="http://schemas.microsoft.com/office/powerpoint/2010/main" val="196380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OAuth2 </a:t>
            </a:r>
            <a:r>
              <a:rPr lang="en-US" dirty="0" err="1" smtClean="0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</a:t>
            </a:r>
            <a:r>
              <a:rPr lang="en-US" b="1" dirty="0" smtClean="0"/>
              <a:t>Resource Owner </a:t>
            </a:r>
            <a:r>
              <a:rPr lang="en-US" dirty="0" smtClean="0"/>
              <a:t>(</a:t>
            </a:r>
            <a:r>
              <a:rPr lang="en-US" dirty="0" err="1" smtClean="0"/>
              <a:t>Anwender</a:t>
            </a:r>
            <a:r>
              <a:rPr lang="en-US" dirty="0" smtClean="0"/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263680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Anwendersicht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Anwendungen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Benutzernamen</a:t>
            </a:r>
            <a:r>
              <a:rPr lang="en-US" dirty="0" smtClean="0"/>
              <a:t> und </a:t>
            </a:r>
            <a:r>
              <a:rPr lang="en-US" dirty="0" err="1" smtClean="0"/>
              <a:t>Kennwörter</a:t>
            </a:r>
            <a:r>
              <a:rPr lang="en-US" dirty="0" smtClean="0"/>
              <a:t> von </a:t>
            </a:r>
            <a:r>
              <a:rPr lang="en-US" dirty="0" err="1" smtClean="0"/>
              <a:t>Anwendern</a:t>
            </a:r>
            <a:r>
              <a:rPr lang="en-US" dirty="0" smtClean="0"/>
              <a:t> </a:t>
            </a:r>
            <a:r>
              <a:rPr lang="en-US" dirty="0" err="1" smtClean="0"/>
              <a:t>gespeichert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67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authorisiert</a:t>
            </a:r>
            <a:r>
              <a:rPr lang="en-US" dirty="0" smtClean="0"/>
              <a:t> den </a:t>
            </a:r>
            <a:r>
              <a:rPr lang="en-US" b="1" dirty="0" smtClean="0"/>
              <a:t>Client</a:t>
            </a:r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6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b="1" dirty="0" smtClean="0"/>
              <a:t>Authorization Server.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6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</a:t>
            </a:r>
            <a:r>
              <a:rPr lang="en-US" b="1" dirty="0" smtClean="0"/>
              <a:t>Client</a:t>
            </a:r>
            <a:r>
              <a:rPr lang="en-US" dirty="0" smtClean="0"/>
              <a:t>…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bekommt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b="1" dirty="0" smtClean="0"/>
              <a:t>Access-Token</a:t>
            </a:r>
            <a:r>
              <a:rPr lang="en-US" dirty="0" smtClean="0"/>
              <a:t>…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79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b="1" dirty="0" smtClean="0"/>
              <a:t>Authorization-Server</a:t>
            </a:r>
            <a:r>
              <a:rPr lang="en-US" dirty="0" smtClean="0"/>
              <a:t>…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59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OAuth2 </a:t>
            </a:r>
            <a:r>
              <a:rPr lang="en-US" dirty="0" err="1"/>
              <a:t>Rollen-Verteilung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und </a:t>
            </a:r>
            <a:r>
              <a:rPr lang="en-US" dirty="0" err="1" smtClean="0"/>
              <a:t>authentifiziert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b="1" dirty="0" smtClean="0"/>
              <a:t>Access-Token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b="1" dirty="0" smtClean="0"/>
              <a:t>Resource-Server</a:t>
            </a:r>
            <a:r>
              <a:rPr lang="en-US" dirty="0"/>
              <a:t>.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33248" y="40155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85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Rollen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Detail</a:t>
            </a:r>
            <a:br>
              <a:rPr lang="en-US" dirty="0" smtClean="0"/>
            </a:br>
            <a:r>
              <a:rPr lang="en-US" sz="3100" dirty="0" err="1" smtClean="0"/>
              <a:t>Ressource</a:t>
            </a:r>
            <a:r>
              <a:rPr lang="en-US" sz="3100" dirty="0" smtClean="0"/>
              <a:t> Owner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</a:t>
            </a:r>
            <a:r>
              <a:rPr lang="en-US" dirty="0" err="1" smtClean="0"/>
              <a:t>Benutzer</a:t>
            </a:r>
            <a:r>
              <a:rPr lang="en-US" dirty="0" smtClean="0"/>
              <a:t> / </a:t>
            </a:r>
            <a:r>
              <a:rPr lang="en-US" dirty="0" err="1" smtClean="0"/>
              <a:t>Anwender</a:t>
            </a:r>
            <a:r>
              <a:rPr lang="en-US" dirty="0" smtClean="0"/>
              <a:t>, der </a:t>
            </a:r>
            <a:r>
              <a:rPr lang="en-US" dirty="0" err="1" smtClean="0"/>
              <a:t>dem</a:t>
            </a:r>
            <a:r>
              <a:rPr lang="en-US" dirty="0" smtClean="0"/>
              <a:t> Client den </a:t>
            </a:r>
            <a:r>
              <a:rPr lang="en-US" dirty="0" err="1" smtClean="0"/>
              <a:t>Zugriff</a:t>
            </a:r>
            <a:r>
              <a:rPr lang="en-US" dirty="0" smtClean="0"/>
              <a:t> auf seine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gewährt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0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err="1" smtClean="0"/>
              <a:t>Ressource</a:t>
            </a:r>
            <a:r>
              <a:rPr lang="en-US" sz="3100" dirty="0" smtClean="0"/>
              <a:t> Server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API / der </a:t>
            </a:r>
            <a:r>
              <a:rPr lang="en-US" dirty="0" err="1" smtClean="0"/>
              <a:t>Webservice</a:t>
            </a:r>
            <a:r>
              <a:rPr lang="en-US" dirty="0" smtClean="0"/>
              <a:t>, auf den </a:t>
            </a:r>
            <a:r>
              <a:rPr lang="en-US" dirty="0" err="1" smtClean="0"/>
              <a:t>zugegriffen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5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Authorization Server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 Server, der den Access-Token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Verfügung</a:t>
            </a:r>
            <a:r>
              <a:rPr lang="en-US" dirty="0" smtClean="0"/>
              <a:t> </a:t>
            </a:r>
            <a:r>
              <a:rPr lang="en-US" dirty="0" err="1" smtClean="0"/>
              <a:t>stellt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44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Access-Tokens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Hilfe</a:t>
            </a:r>
            <a:r>
              <a:rPr lang="en-US" dirty="0" smtClean="0"/>
              <a:t> der Access-Tokens </a:t>
            </a:r>
            <a:r>
              <a:rPr lang="en-US" dirty="0" err="1" smtClean="0"/>
              <a:t>kann</a:t>
            </a:r>
            <a:r>
              <a:rPr lang="en-US" dirty="0" smtClean="0"/>
              <a:t> der Client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gegenüber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Ressource</a:t>
            </a:r>
            <a:r>
              <a:rPr lang="en-US" dirty="0" smtClean="0"/>
              <a:t> Server (API) </a:t>
            </a:r>
            <a:r>
              <a:rPr lang="en-US" dirty="0" err="1" smtClean="0"/>
              <a:t>authentifizieren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Anwendersicht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Dadurch</a:t>
            </a:r>
            <a:r>
              <a:rPr lang="en-US" dirty="0" smtClean="0"/>
              <a:t>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Möglichkeit</a:t>
            </a:r>
            <a:r>
              <a:rPr lang="en-US" dirty="0" smtClean="0"/>
              <a:t> der App den </a:t>
            </a:r>
            <a:r>
              <a:rPr lang="en-US" dirty="0" err="1" smtClean="0"/>
              <a:t>Zugriff</a:t>
            </a:r>
            <a:r>
              <a:rPr lang="en-US" dirty="0" smtClean="0"/>
              <a:t> auf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verbieten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67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Detail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Access-Tokens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Access-Tokens </a:t>
            </a:r>
            <a:r>
              <a:rPr lang="en-US" dirty="0" err="1" smtClean="0"/>
              <a:t>beinhalten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Benutzer</a:t>
            </a:r>
            <a:r>
              <a:rPr lang="en-US" dirty="0" smtClean="0"/>
              <a:t> und die Scopes,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denen</a:t>
            </a:r>
            <a:r>
              <a:rPr lang="en-US" dirty="0" smtClean="0"/>
              <a:t> der Client </a:t>
            </a:r>
            <a:r>
              <a:rPr lang="en-US" dirty="0" err="1" smtClean="0"/>
              <a:t>Zugriff</a:t>
            </a:r>
            <a:r>
              <a:rPr lang="en-US" dirty="0" smtClean="0"/>
              <a:t> am </a:t>
            </a:r>
            <a:r>
              <a:rPr lang="en-US" dirty="0" err="1" smtClean="0"/>
              <a:t>Ressource</a:t>
            </a:r>
            <a:r>
              <a:rPr lang="en-US" dirty="0" smtClean="0"/>
              <a:t> </a:t>
            </a:r>
            <a:r>
              <a:rPr lang="en-US" dirty="0"/>
              <a:t>Server (API) </a:t>
            </a:r>
            <a:r>
              <a:rPr lang="en-US" dirty="0" err="1" smtClean="0"/>
              <a:t>erhält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132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Scopes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Scopes </a:t>
            </a:r>
            <a:r>
              <a:rPr lang="en-US" dirty="0" err="1" smtClean="0"/>
              <a:t>definieren</a:t>
            </a:r>
            <a:r>
              <a:rPr lang="en-US" dirty="0" smtClean="0"/>
              <a:t>, auf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Ressourcen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Funktionen</a:t>
            </a:r>
            <a:r>
              <a:rPr lang="en-US" dirty="0" smtClean="0"/>
              <a:t> der Client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des </a:t>
            </a:r>
            <a:r>
              <a:rPr lang="en-US" dirty="0" err="1" smtClean="0"/>
              <a:t>Anwenders</a:t>
            </a:r>
            <a:r>
              <a:rPr lang="en-US" dirty="0" smtClean="0"/>
              <a:t> </a:t>
            </a:r>
            <a:r>
              <a:rPr lang="en-US" dirty="0" err="1" smtClean="0"/>
              <a:t>zugreifen</a:t>
            </a:r>
            <a:r>
              <a:rPr lang="en-US" dirty="0" smtClean="0"/>
              <a:t> </a:t>
            </a:r>
            <a:r>
              <a:rPr lang="en-US" dirty="0" err="1" smtClean="0"/>
              <a:t>darf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4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Scopes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r>
              <a:rPr lang="en-US" dirty="0" smtClean="0"/>
              <a:t>,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Scope </a:t>
            </a:r>
            <a:r>
              <a:rPr lang="en-US" dirty="0" err="1" smtClean="0"/>
              <a:t>verpflichtend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optional </a:t>
            </a:r>
            <a:r>
              <a:rPr lang="en-US" dirty="0" err="1" smtClean="0"/>
              <a:t>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03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Scopes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Optionale</a:t>
            </a:r>
            <a:r>
              <a:rPr lang="en-US" dirty="0" smtClean="0"/>
              <a:t> Scopes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entzogen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09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smtClean="0"/>
              <a:t>Detail</a:t>
            </a:r>
            <a:br>
              <a:rPr lang="en-US" dirty="0" smtClean="0"/>
            </a:br>
            <a:r>
              <a:rPr lang="en-US" sz="3100" dirty="0" smtClean="0"/>
              <a:t>Scopes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Identity Provider (</a:t>
            </a:r>
            <a:r>
              <a:rPr lang="en-US" dirty="0" err="1" smtClean="0"/>
              <a:t>eigenes</a:t>
            </a:r>
            <a:r>
              <a:rPr lang="en-US" dirty="0" smtClean="0"/>
              <a:t> System, Google, Twitter, …)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sog</a:t>
            </a:r>
            <a:r>
              <a:rPr lang="en-US" dirty="0" smtClean="0"/>
              <a:t>. Consent-Screen </a:t>
            </a:r>
            <a:r>
              <a:rPr lang="en-US" dirty="0" err="1" smtClean="0"/>
              <a:t>informiert</a:t>
            </a:r>
            <a:r>
              <a:rPr lang="en-US" dirty="0" smtClean="0"/>
              <a:t>, auf </a:t>
            </a:r>
            <a:r>
              <a:rPr lang="en-US" dirty="0" err="1" smtClean="0"/>
              <a:t>welche</a:t>
            </a:r>
            <a:r>
              <a:rPr lang="en-US" dirty="0" smtClean="0"/>
              <a:t> Scopes der Client </a:t>
            </a:r>
            <a:r>
              <a:rPr lang="en-US" dirty="0" err="1" smtClean="0"/>
              <a:t>zugreifen</a:t>
            </a:r>
            <a:r>
              <a:rPr lang="en-US" dirty="0" smtClean="0"/>
              <a:t> </a:t>
            </a:r>
            <a:r>
              <a:rPr lang="en-US" dirty="0" err="1" smtClean="0"/>
              <a:t>möchte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7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/>
              <a:t>Rollen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Detail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Consent-Screen</a:t>
            </a: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095" r="-9095"/>
          <a:stretch>
            <a:fillRect/>
          </a:stretch>
        </p:blipFill>
        <p:spPr>
          <a:xfrm>
            <a:off x="775033" y="1939329"/>
            <a:ext cx="7612958" cy="4186834"/>
          </a:xfrm>
        </p:spPr>
      </p:pic>
    </p:spTree>
    <p:extLst>
      <p:ext uri="{BB962C8B-B14F-4D97-AF65-F5344CB8AC3E}">
        <p14:creationId xmlns:p14="http://schemas.microsoft.com/office/powerpoint/2010/main" val="34534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OAuth2?</a:t>
            </a:r>
            <a:br>
              <a:rPr lang="en-US" dirty="0" smtClean="0"/>
            </a:br>
            <a:r>
              <a:rPr lang="en-US" sz="3100" dirty="0" smtClean="0"/>
              <a:t>Consent-Screen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Schade</a:t>
            </a:r>
            <a:r>
              <a:rPr lang="en-US" i="1" dirty="0" smtClean="0"/>
              <a:t> </a:t>
            </a:r>
            <a:r>
              <a:rPr lang="en-US" i="1" dirty="0" err="1" smtClean="0"/>
              <a:t>eigentlich</a:t>
            </a:r>
            <a:r>
              <a:rPr lang="en-US" dirty="0" smtClean="0"/>
              <a:t>: Consent-Screens </a:t>
            </a:r>
            <a:r>
              <a:rPr lang="en-US" dirty="0" err="1" smtClean="0"/>
              <a:t>sind</a:t>
            </a:r>
            <a:r>
              <a:rPr lang="en-US" dirty="0" smtClean="0"/>
              <a:t> optional – die </a:t>
            </a:r>
            <a:r>
              <a:rPr lang="en-US" dirty="0" err="1" smtClean="0"/>
              <a:t>meisten</a:t>
            </a:r>
            <a:r>
              <a:rPr lang="en-US" dirty="0" smtClean="0"/>
              <a:t> Identity Provider </a:t>
            </a:r>
            <a:r>
              <a:rPr lang="en-US" dirty="0" err="1" smtClean="0"/>
              <a:t>fordern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5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2?</a:t>
            </a:r>
            <a:br>
              <a:rPr lang="en-US" dirty="0" smtClean="0"/>
            </a:br>
            <a:r>
              <a:rPr lang="en-US" sz="3100" dirty="0" err="1" smtClean="0"/>
              <a:t>Erteilung</a:t>
            </a:r>
            <a:r>
              <a:rPr lang="en-US" sz="3100" dirty="0" smtClean="0"/>
              <a:t> des Access Tokens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Abhängig</a:t>
            </a:r>
            <a:r>
              <a:rPr lang="en-US" dirty="0" smtClean="0"/>
              <a:t> von der Art des Clients, </a:t>
            </a:r>
            <a:r>
              <a:rPr lang="en-US" dirty="0" err="1" smtClean="0"/>
              <a:t>sieht</a:t>
            </a:r>
            <a:r>
              <a:rPr lang="en-US" dirty="0" smtClean="0"/>
              <a:t> OAuth2 </a:t>
            </a:r>
            <a:r>
              <a:rPr lang="en-US" dirty="0" err="1" smtClean="0"/>
              <a:t>verschiedene</a:t>
            </a:r>
            <a:r>
              <a:rPr lang="en-US" dirty="0"/>
              <a:t> </a:t>
            </a:r>
            <a:r>
              <a:rPr lang="en-US" dirty="0" err="1" smtClean="0"/>
              <a:t>Wege</a:t>
            </a:r>
            <a:r>
              <a:rPr lang="en-US" dirty="0" smtClean="0"/>
              <a:t> (Flows) </a:t>
            </a:r>
            <a:r>
              <a:rPr lang="en-US" dirty="0" err="1" smtClean="0"/>
              <a:t>vor</a:t>
            </a:r>
            <a:r>
              <a:rPr lang="en-US" dirty="0" smtClean="0"/>
              <a:t>, </a:t>
            </a:r>
            <a:r>
              <a:rPr lang="en-US" dirty="0" err="1" smtClean="0"/>
              <a:t>über</a:t>
            </a:r>
            <a:r>
              <a:rPr lang="en-US" dirty="0" smtClean="0"/>
              <a:t> die der Client an das Access-Token </a:t>
            </a:r>
            <a:r>
              <a:rPr lang="en-US" dirty="0" err="1" smtClean="0"/>
              <a:t>kommen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74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2?</a:t>
            </a:r>
            <a:br>
              <a:rPr lang="en-US" dirty="0" smtClean="0"/>
            </a:br>
            <a:r>
              <a:rPr lang="en-US" sz="3100" dirty="0" err="1" smtClean="0"/>
              <a:t>Erteilung</a:t>
            </a:r>
            <a:r>
              <a:rPr lang="en-US" sz="3100" dirty="0" smtClean="0"/>
              <a:t> des Access Tokens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Benutzer-Interaktion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Web-</a:t>
            </a:r>
            <a:r>
              <a:rPr lang="en-US" dirty="0" err="1" smtClean="0"/>
              <a:t>Anwendungen</a:t>
            </a:r>
            <a:r>
              <a:rPr lang="en-US" dirty="0" smtClean="0"/>
              <a:t>: Authorization Code Flow</a:t>
            </a:r>
          </a:p>
          <a:p>
            <a:pPr lvl="1"/>
            <a:r>
              <a:rPr lang="en-US" dirty="0" smtClean="0"/>
              <a:t>Mobile Clients: Implicit Grant Flow</a:t>
            </a:r>
            <a:endParaRPr lang="en-US" dirty="0"/>
          </a:p>
          <a:p>
            <a:r>
              <a:rPr lang="en-US" dirty="0" err="1" smtClean="0"/>
              <a:t>Weg</a:t>
            </a:r>
            <a:r>
              <a:rPr lang="en-US" dirty="0" smtClean="0"/>
              <a:t> </a:t>
            </a:r>
            <a:r>
              <a:rPr lang="en-US" dirty="0" err="1" smtClean="0"/>
              <a:t>führt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sogenannten</a:t>
            </a:r>
            <a:r>
              <a:rPr lang="en-US" dirty="0" smtClean="0"/>
              <a:t> Authorization-Endpoint</a:t>
            </a:r>
          </a:p>
        </p:txBody>
      </p:sp>
    </p:spTree>
    <p:extLst>
      <p:ext uri="{BB962C8B-B14F-4D97-AF65-F5344CB8AC3E}">
        <p14:creationId xmlns:p14="http://schemas.microsoft.com/office/powerpoint/2010/main" val="137218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Die </a:t>
            </a:r>
            <a:r>
              <a:rPr lang="en-US" dirty="0" err="1" smtClean="0"/>
              <a:t>Erteilung</a:t>
            </a:r>
            <a:r>
              <a:rPr lang="en-US" dirty="0" smtClean="0"/>
              <a:t> des Access-Tokens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Benutzer-Interaktion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r>
              <a:rPr lang="en-US" dirty="0" smtClean="0"/>
              <a:t> (Trusted Clients)</a:t>
            </a:r>
          </a:p>
          <a:p>
            <a:pPr lvl="1"/>
            <a:r>
              <a:rPr lang="en-US" dirty="0" smtClean="0"/>
              <a:t>Resource Owner Password Credentials Flow</a:t>
            </a:r>
          </a:p>
          <a:p>
            <a:pPr lvl="1"/>
            <a:r>
              <a:rPr lang="en-US" dirty="0" smtClean="0"/>
              <a:t>Client Credentials Flow</a:t>
            </a:r>
          </a:p>
          <a:p>
            <a:r>
              <a:rPr lang="en-US" dirty="0" err="1" smtClean="0"/>
              <a:t>Weg</a:t>
            </a:r>
            <a:r>
              <a:rPr lang="en-US" dirty="0" smtClean="0"/>
              <a:t> </a:t>
            </a:r>
            <a:r>
              <a:rPr lang="en-US" dirty="0" err="1" smtClean="0"/>
              <a:t>führt</a:t>
            </a:r>
            <a:r>
              <a:rPr lang="en-US" dirty="0" smtClean="0"/>
              <a:t> </a:t>
            </a:r>
            <a:r>
              <a:rPr lang="en-US" dirty="0" err="1" smtClean="0"/>
              <a:t>direkt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sogenannten</a:t>
            </a:r>
            <a:r>
              <a:rPr lang="en-US" dirty="0" smtClean="0"/>
              <a:t> Token-Endpoint</a:t>
            </a:r>
          </a:p>
        </p:txBody>
      </p:sp>
    </p:spTree>
    <p:extLst>
      <p:ext uri="{BB962C8B-B14F-4D97-AF65-F5344CB8AC3E}">
        <p14:creationId xmlns:p14="http://schemas.microsoft.com/office/powerpoint/2010/main" val="53833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Anwendersicht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Kompromitierte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r>
              <a:rPr lang="en-US" dirty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Schadsoftware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die </a:t>
            </a:r>
            <a:r>
              <a:rPr lang="en-US" dirty="0" err="1" smtClean="0"/>
              <a:t>Daten</a:t>
            </a:r>
            <a:r>
              <a:rPr lang="en-US" dirty="0" smtClean="0"/>
              <a:t> des </a:t>
            </a:r>
            <a:r>
              <a:rPr lang="en-US" dirty="0" err="1" smtClean="0"/>
              <a:t>Anwenders</a:t>
            </a:r>
            <a:r>
              <a:rPr lang="en-US" dirty="0" smtClean="0"/>
              <a:t> extern </a:t>
            </a:r>
            <a:r>
              <a:rPr lang="en-US" dirty="0" err="1" smtClean="0"/>
              <a:t>gespeichert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167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5981" r="-259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13231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Client-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leitet</a:t>
            </a:r>
            <a:r>
              <a:rPr lang="en-US" dirty="0" smtClean="0"/>
              <a:t> den User-Agent (Browser) des </a:t>
            </a:r>
            <a:r>
              <a:rPr lang="en-US" dirty="0" err="1" smtClean="0"/>
              <a:t>Anwenders</a:t>
            </a:r>
            <a:r>
              <a:rPr lang="en-US" dirty="0" smtClean="0"/>
              <a:t> (Resource-Owners) an den Authorization-Endpoint des Authorization-Servers um (http Redirect)…</a:t>
            </a:r>
          </a:p>
        </p:txBody>
      </p:sp>
    </p:spTree>
    <p:extLst>
      <p:ext uri="{BB962C8B-B14F-4D97-AF65-F5344CB8AC3E}">
        <p14:creationId xmlns:p14="http://schemas.microsoft.com/office/powerpoint/2010/main" val="46856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und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dabei</a:t>
            </a:r>
            <a:r>
              <a:rPr lang="en-US" dirty="0" smtClean="0"/>
              <a:t> an die Redirect-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folgende</a:t>
            </a:r>
            <a:r>
              <a:rPr lang="en-US" dirty="0" smtClean="0"/>
              <a:t> Parameter an:</a:t>
            </a:r>
          </a:p>
          <a:p>
            <a:pPr lvl="1"/>
            <a:r>
              <a:rPr lang="en-US" dirty="0" smtClean="0"/>
              <a:t>Redirect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Client-Requested Scope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39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Authorization Server </a:t>
            </a:r>
            <a:r>
              <a:rPr lang="en-US" dirty="0" err="1" smtClean="0"/>
              <a:t>authentifiziert</a:t>
            </a:r>
            <a:r>
              <a:rPr lang="en-US" dirty="0" smtClean="0"/>
              <a:t> den Resource-Owner (</a:t>
            </a:r>
            <a:r>
              <a:rPr lang="en-US" dirty="0" err="1" smtClean="0"/>
              <a:t>über</a:t>
            </a:r>
            <a:r>
              <a:rPr lang="en-US" dirty="0" smtClean="0"/>
              <a:t> den User-Agent)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583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Authorization Server </a:t>
            </a:r>
            <a:r>
              <a:rPr lang="en-US" dirty="0" err="1" smtClean="0"/>
              <a:t>leitet</a:t>
            </a:r>
            <a:r>
              <a:rPr lang="en-US" dirty="0" smtClean="0"/>
              <a:t> den User-Agent auf die Redirect-Uri um</a:t>
            </a:r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erfolgter</a:t>
            </a:r>
            <a:r>
              <a:rPr lang="en-US" dirty="0" smtClean="0"/>
              <a:t> </a:t>
            </a:r>
            <a:r>
              <a:rPr lang="en-US" dirty="0" err="1" smtClean="0"/>
              <a:t>Authorisierung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der Authorization Code </a:t>
            </a:r>
            <a:r>
              <a:rPr lang="en-US" dirty="0" err="1" smtClean="0"/>
              <a:t>übergeben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033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Über</a:t>
            </a:r>
            <a:r>
              <a:rPr lang="en-US" dirty="0" smtClean="0"/>
              <a:t> den Authorization Code </a:t>
            </a:r>
            <a:r>
              <a:rPr lang="en-US" dirty="0" err="1" smtClean="0"/>
              <a:t>kann</a:t>
            </a:r>
            <a:r>
              <a:rPr lang="en-US" dirty="0" smtClean="0"/>
              <a:t> der Client nun </a:t>
            </a:r>
            <a:r>
              <a:rPr lang="en-US" dirty="0" err="1" smtClean="0"/>
              <a:t>einen</a:t>
            </a:r>
            <a:r>
              <a:rPr lang="en-US" dirty="0" smtClean="0"/>
              <a:t> Access-Token </a:t>
            </a:r>
            <a:r>
              <a:rPr lang="en-US" dirty="0" err="1" smtClean="0"/>
              <a:t>anfordern</a:t>
            </a:r>
            <a:r>
              <a:rPr lang="en-US" dirty="0" smtClean="0"/>
              <a:t>,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auf den Resource-Server (API) </a:t>
            </a:r>
            <a:r>
              <a:rPr lang="en-US" dirty="0" err="1" smtClean="0"/>
              <a:t>zugreifen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398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dazu</a:t>
            </a:r>
            <a:r>
              <a:rPr lang="en-US" dirty="0" smtClean="0"/>
              <a:t> </a:t>
            </a:r>
            <a:r>
              <a:rPr lang="en-US" dirty="0" err="1" smtClean="0"/>
              <a:t>ruft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den Token-Endpoint des Authorization-Servers auf und </a:t>
            </a:r>
            <a:r>
              <a:rPr lang="en-US" dirty="0" err="1" smtClean="0"/>
              <a:t>authentifiziert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</a:t>
            </a:r>
            <a:r>
              <a:rPr lang="en-US" dirty="0" err="1" smtClean="0"/>
              <a:t>vorher</a:t>
            </a:r>
            <a:r>
              <a:rPr lang="en-US" dirty="0" smtClean="0"/>
              <a:t> </a:t>
            </a:r>
            <a:r>
              <a:rPr lang="en-US" dirty="0" err="1" smtClean="0"/>
              <a:t>erhaltenen</a:t>
            </a:r>
            <a:r>
              <a:rPr lang="en-US" dirty="0" smtClean="0"/>
              <a:t> Authorization Code 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689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Code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Validierung</a:t>
            </a:r>
            <a:r>
              <a:rPr lang="en-US" dirty="0" smtClean="0"/>
              <a:t> </a:t>
            </a:r>
            <a:r>
              <a:rPr lang="en-US" dirty="0" err="1" smtClean="0"/>
              <a:t>übergibt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Token-Endpoint die Redirect-Uri, die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Abruf</a:t>
            </a:r>
            <a:r>
              <a:rPr lang="en-US" dirty="0" smtClean="0"/>
              <a:t> des Authorization Codes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867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Code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Authorization-Code-Request: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103885"/>
              </p:ext>
            </p:extLst>
          </p:nvPr>
        </p:nvGraphicFramePr>
        <p:xfrm>
          <a:off x="1430622" y="2078715"/>
          <a:ext cx="6096000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/authorize?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response_type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code&amp;client_id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=s6BhdRkqt3&amp;state=xyz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=https%3A%2F%2Fclient%2Eexample%2Ecom%2Fcb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3512"/>
              </p:ext>
            </p:extLst>
          </p:nvPr>
        </p:nvGraphicFramePr>
        <p:xfrm>
          <a:off x="1430622" y="5445112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Location: https://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client.example.com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cb?code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=SplxlOBeZQQYbYS6WxSbIA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        &amp;state=xyz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4637329"/>
            <a:ext cx="8229600" cy="80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Authorization-Code</a:t>
            </a:r>
            <a:r>
              <a:rPr lang="en-US" dirty="0" smtClean="0"/>
              <a:t>-Response: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5998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Code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1049"/>
              </p:ext>
            </p:extLst>
          </p:nvPr>
        </p:nvGraphicFramePr>
        <p:xfrm>
          <a:off x="1430622" y="2078715"/>
          <a:ext cx="60960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POST /token HTTP/1.1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Host: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Authorization: Basic czZCaGRSa3F0MzpnWDFmQmF0M2JW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Content-Type: application/x-www-form-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urlencoded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grant_type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authorization_code&amp;code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=SplxlOBeZQQYbYS6WxSbIA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=https%3A%2F%2Fclient%2Eexample%2Ecom%2Fcb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44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err="1" smtClean="0"/>
              <a:t>Anwendersicht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Anwender</a:t>
            </a:r>
            <a:r>
              <a:rPr lang="en-US" dirty="0" smtClean="0"/>
              <a:t> </a:t>
            </a:r>
            <a:r>
              <a:rPr lang="en-US" dirty="0" err="1" smtClean="0"/>
              <a:t>konnten</a:t>
            </a:r>
            <a:r>
              <a:rPr lang="en-US" dirty="0" smtClean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den </a:t>
            </a:r>
            <a:r>
              <a:rPr lang="en-US" dirty="0" err="1"/>
              <a:t>Zugriff</a:t>
            </a:r>
            <a:r>
              <a:rPr lang="en-US" dirty="0"/>
              <a:t> </a:t>
            </a:r>
            <a:r>
              <a:rPr lang="en-US" dirty="0" err="1"/>
              <a:t>entziehen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/>
              <a:t>Kennwort</a:t>
            </a:r>
            <a:r>
              <a:rPr lang="en-US" dirty="0"/>
              <a:t> </a:t>
            </a:r>
            <a:r>
              <a:rPr lang="en-US" dirty="0" err="1"/>
              <a:t>geändert</a:t>
            </a:r>
            <a:r>
              <a:rPr lang="en-US" dirty="0"/>
              <a:t> </a:t>
            </a:r>
            <a:r>
              <a:rPr lang="en-US" dirty="0" err="1" smtClean="0"/>
              <a:t>haben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Authorization Code Grant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476145"/>
              </p:ext>
            </p:extLst>
          </p:nvPr>
        </p:nvGraphicFramePr>
        <p:xfrm>
          <a:off x="1430622" y="2404051"/>
          <a:ext cx="60960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HTTP/1.1 200 OK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Content-Type: application/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json;charset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=UTF-8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Cache-Control: no-store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Pragma: no-cache</a:t>
                      </a:r>
                    </a:p>
                    <a:p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{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"access_token":"2YotnFZFEjr1zCsicMWpAA",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token_type":"example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"expires_in":3600,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"refresh_token":"tGzv3JOkF0XG5Qx2TlKWIA",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"example_parameter":"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example_value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"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}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1590972"/>
            <a:ext cx="8229600" cy="80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Token-Response: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436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Grant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5254" r="-352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103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Client-</a:t>
            </a:r>
            <a:r>
              <a:rPr lang="en-US" dirty="0" err="1" smtClean="0"/>
              <a:t>Anwendung</a:t>
            </a:r>
            <a:r>
              <a:rPr lang="en-US" dirty="0" smtClean="0"/>
              <a:t> </a:t>
            </a:r>
            <a:r>
              <a:rPr lang="en-US" dirty="0" err="1" smtClean="0"/>
              <a:t>leitet</a:t>
            </a:r>
            <a:r>
              <a:rPr lang="en-US" dirty="0" smtClean="0"/>
              <a:t> den User-Agent (Browser) des </a:t>
            </a:r>
            <a:r>
              <a:rPr lang="en-US" dirty="0" err="1" smtClean="0"/>
              <a:t>Anwenders</a:t>
            </a:r>
            <a:r>
              <a:rPr lang="en-US" dirty="0" smtClean="0"/>
              <a:t> (Resource-Owners) an den Authorization-Endpoint des Authorization-Servers um (http Redirect)…</a:t>
            </a:r>
          </a:p>
        </p:txBody>
      </p:sp>
    </p:spTree>
    <p:extLst>
      <p:ext uri="{BB962C8B-B14F-4D97-AF65-F5344CB8AC3E}">
        <p14:creationId xmlns:p14="http://schemas.microsoft.com/office/powerpoint/2010/main" val="225676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und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dabei</a:t>
            </a:r>
            <a:r>
              <a:rPr lang="en-US" dirty="0" smtClean="0"/>
              <a:t> an die Redirect-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folgende</a:t>
            </a:r>
            <a:r>
              <a:rPr lang="en-US" dirty="0" smtClean="0"/>
              <a:t> Parameter an:</a:t>
            </a:r>
          </a:p>
          <a:p>
            <a:pPr lvl="1"/>
            <a:r>
              <a:rPr lang="en-US" dirty="0" smtClean="0"/>
              <a:t>Redirect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Client-Requested Scope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79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Authorization Server </a:t>
            </a:r>
            <a:r>
              <a:rPr lang="en-US" dirty="0" err="1" smtClean="0"/>
              <a:t>authentifiziert</a:t>
            </a:r>
            <a:r>
              <a:rPr lang="en-US" dirty="0" smtClean="0"/>
              <a:t> den Resource-Owner (</a:t>
            </a:r>
            <a:r>
              <a:rPr lang="en-US" dirty="0" err="1" smtClean="0"/>
              <a:t>über</a:t>
            </a:r>
            <a:r>
              <a:rPr lang="en-US" dirty="0" smtClean="0"/>
              <a:t> den User-Agent)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556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Authorization Server </a:t>
            </a:r>
            <a:r>
              <a:rPr lang="en-US" dirty="0" err="1" smtClean="0"/>
              <a:t>leitet</a:t>
            </a:r>
            <a:r>
              <a:rPr lang="en-US" dirty="0" smtClean="0"/>
              <a:t> den User-Agent auf die Redirect-Uri um</a:t>
            </a:r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erfolgter</a:t>
            </a:r>
            <a:r>
              <a:rPr lang="en-US" dirty="0" smtClean="0"/>
              <a:t> </a:t>
            </a:r>
            <a:r>
              <a:rPr lang="en-US" dirty="0" err="1" smtClean="0"/>
              <a:t>Authorisierung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Access-Token </a:t>
            </a:r>
            <a:r>
              <a:rPr lang="en-US" dirty="0" err="1" smtClean="0"/>
              <a:t>übergeben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601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 Request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09180"/>
              </p:ext>
            </p:extLst>
          </p:nvPr>
        </p:nvGraphicFramePr>
        <p:xfrm>
          <a:off x="1430622" y="2078715"/>
          <a:ext cx="6096000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Location: https://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/authorize?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response_type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token&amp;client_id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=s6BhdRkqt3&amp;state=xyz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&amp;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redirect_uri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=https%3A%2F%2Fclient%2Eexample%2Ecom%2Fcb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84370"/>
              </p:ext>
            </p:extLst>
          </p:nvPr>
        </p:nvGraphicFramePr>
        <p:xfrm>
          <a:off x="1430622" y="5445112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HTTP/1.1 302 Found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Location: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hlinkClick r:id="rId2"/>
                        </a:rPr>
                        <a:t>http://example.com/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          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cb#access_token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=2YotnFZFEjr1zCsicMWpAA</a:t>
                      </a: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          &amp;state=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xyz&amp;token_type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rgbClr val="000000"/>
                          </a:solidFill>
                        </a:rPr>
                        <a:t>example&amp;expires_in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=3600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9"/>
          <p:cNvSpPr txBox="1">
            <a:spLocks/>
          </p:cNvSpPr>
          <p:nvPr/>
        </p:nvSpPr>
        <p:spPr>
          <a:xfrm>
            <a:off x="457200" y="4637329"/>
            <a:ext cx="8229600" cy="80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Token Response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117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Owners Password Credentials Grant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9214" b="-92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088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Owners Password Credentials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Resource-Owner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Client </a:t>
            </a:r>
            <a:r>
              <a:rPr lang="en-US" dirty="0" err="1" smtClean="0"/>
              <a:t>seinen</a:t>
            </a:r>
            <a:r>
              <a:rPr lang="en-US" dirty="0" smtClean="0"/>
              <a:t> </a:t>
            </a:r>
            <a:r>
              <a:rPr lang="en-US" dirty="0" err="1" smtClean="0"/>
              <a:t>Benutzernamen</a:t>
            </a:r>
            <a:r>
              <a:rPr lang="en-US" dirty="0" smtClean="0"/>
              <a:t> und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Kennwort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633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Owners Password Credentials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Client </a:t>
            </a:r>
            <a:r>
              <a:rPr lang="en-US" dirty="0" err="1" smtClean="0"/>
              <a:t>fordert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Token-Endpoint </a:t>
            </a:r>
            <a:r>
              <a:rPr lang="en-US" dirty="0" err="1" smtClean="0"/>
              <a:t>einen</a:t>
            </a:r>
            <a:r>
              <a:rPr lang="en-US" dirty="0" smtClean="0"/>
              <a:t> Access-Token an…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41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(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Entwicklersich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 </a:t>
            </a:r>
            <a:r>
              <a:rPr lang="en-US" dirty="0" err="1" smtClean="0"/>
              <a:t>eigene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entwickelt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Owners Password Credentials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dazu</a:t>
            </a:r>
            <a:r>
              <a:rPr lang="en-US" dirty="0" smtClean="0"/>
              <a:t> </a:t>
            </a:r>
            <a:r>
              <a:rPr lang="en-US" dirty="0" err="1" smtClean="0"/>
              <a:t>übergibt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Paramter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Benutzername</a:t>
            </a:r>
            <a:endParaRPr lang="en-US" dirty="0" smtClean="0"/>
          </a:p>
          <a:p>
            <a:pPr lvl="1"/>
            <a:r>
              <a:rPr lang="en-US" dirty="0" err="1" smtClean="0"/>
              <a:t>Kennwort</a:t>
            </a:r>
            <a:endParaRPr lang="en-US" dirty="0" smtClean="0"/>
          </a:p>
          <a:p>
            <a:pPr lvl="1"/>
            <a:r>
              <a:rPr lang="en-US" dirty="0" smtClean="0"/>
              <a:t>Client-Id</a:t>
            </a:r>
          </a:p>
          <a:p>
            <a:pPr lvl="1"/>
            <a:r>
              <a:rPr lang="en-US" dirty="0" smtClean="0"/>
              <a:t>Client-Secret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232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Owners Password Credentials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Authorization-Server </a:t>
            </a:r>
            <a:r>
              <a:rPr lang="en-US" dirty="0" err="1" smtClean="0"/>
              <a:t>authentifiziert</a:t>
            </a:r>
            <a:r>
              <a:rPr lang="en-US" dirty="0" smtClean="0"/>
              <a:t> den Client und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Erfolg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Access-Token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 smtClean="0"/>
              <a:t>zurück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93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Owners Password Credentials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004091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77536"/>
              </p:ext>
            </p:extLst>
          </p:nvPr>
        </p:nvGraphicFramePr>
        <p:xfrm>
          <a:off x="1430622" y="2811874"/>
          <a:ext cx="60960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POST /token HTTP/1.1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Host: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Authorization: Basic czZCaGRSa3F0MzpnWDFmQmF0M2JW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Content-Type: application/x-www-form-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urlencoded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grant_type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password&amp;username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johndoe&amp;password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=A3ddj3w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813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Owners Password Credentials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004091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Token-Response: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84657"/>
              </p:ext>
            </p:extLst>
          </p:nvPr>
        </p:nvGraphicFramePr>
        <p:xfrm>
          <a:off x="1430622" y="2811874"/>
          <a:ext cx="60960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HTTP/1.1 200 OK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Content-Type: application/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json;charset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=UTF-8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Cache-Control: no-store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Pragma: no-cache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{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"access_token":"2YotnFZFEjr1zCsicMWpAA",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token_type":"example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"expires_in":3600,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"refresh_token":"tGzv3JOkF0XG5Qx2TlKWIA",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"example_parameter":"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example_value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4406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Credentials Grant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8303" b="-148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7945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Credentials 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Client </a:t>
            </a:r>
            <a:r>
              <a:rPr lang="en-US" dirty="0" err="1" smtClean="0"/>
              <a:t>fordert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den Token-Endpoint </a:t>
            </a:r>
            <a:r>
              <a:rPr lang="en-US" dirty="0" err="1" smtClean="0"/>
              <a:t>einen</a:t>
            </a:r>
            <a:r>
              <a:rPr lang="en-US" dirty="0" smtClean="0"/>
              <a:t> Access-Token an…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32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Credentials 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</a:t>
            </a:r>
            <a:r>
              <a:rPr lang="en-US" dirty="0" err="1" smtClean="0"/>
              <a:t>dazu</a:t>
            </a:r>
            <a:r>
              <a:rPr lang="en-US" dirty="0" smtClean="0"/>
              <a:t> </a:t>
            </a:r>
            <a:r>
              <a:rPr lang="en-US" dirty="0" err="1" smtClean="0"/>
              <a:t>übergibt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Paramter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Client-Id</a:t>
            </a:r>
          </a:p>
          <a:p>
            <a:pPr lvl="1"/>
            <a:r>
              <a:rPr lang="en-US" dirty="0" smtClean="0"/>
              <a:t>Client-Secret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163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Credentials 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 Authorization-Server </a:t>
            </a:r>
            <a:r>
              <a:rPr lang="en-US" dirty="0" err="1" smtClean="0"/>
              <a:t>authentifiziert</a:t>
            </a:r>
            <a:r>
              <a:rPr lang="en-US" dirty="0" smtClean="0"/>
              <a:t> den Client und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Erfolg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Access-Token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 smtClean="0"/>
              <a:t>zurück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57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Credentials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004091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Token-Request: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75524"/>
              </p:ext>
            </p:extLst>
          </p:nvPr>
        </p:nvGraphicFramePr>
        <p:xfrm>
          <a:off x="1430622" y="2811874"/>
          <a:ext cx="6096000" cy="2011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POST /token HTTP/1.1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Host: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server.example.com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Authorization: Basic czZCaGRSa3F0MzpnWDFmQmF0M2JW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Content-Type: application/x-www-form-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urlencoded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grant_type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client_credentials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0706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Credentials Grant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004091"/>
            <a:ext cx="8229600" cy="8077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Token-Response: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56215"/>
              </p:ext>
            </p:extLst>
          </p:nvPr>
        </p:nvGraphicFramePr>
        <p:xfrm>
          <a:off x="1430622" y="2811874"/>
          <a:ext cx="60960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HTTP/1.1 200 OK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Content-Type: application/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json;charset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=UTF-8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Cache-Control: no-store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Pragma: no-cache</a:t>
                      </a: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{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"access_token":"2YotnFZFEjr1zCsicMWpAA",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token_type":"example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"expires_in":3600,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  "example_parameter":"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example_value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"</a:t>
                      </a:r>
                    </a:p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 }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9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(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Entwicklersich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Hohe</a:t>
            </a:r>
            <a:r>
              <a:rPr lang="en-US" dirty="0" smtClean="0"/>
              <a:t> </a:t>
            </a:r>
            <a:r>
              <a:rPr lang="en-US" dirty="0" err="1" smtClean="0"/>
              <a:t>Anfälligkeit</a:t>
            </a:r>
            <a:r>
              <a:rPr lang="en-US" dirty="0" smtClean="0"/>
              <a:t> der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, 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große</a:t>
            </a:r>
            <a:r>
              <a:rPr lang="en-US" dirty="0" smtClean="0"/>
              <a:t> </a:t>
            </a:r>
            <a:r>
              <a:rPr lang="en-US" dirty="0" err="1" smtClean="0"/>
              <a:t>Nutzermenge</a:t>
            </a:r>
            <a:r>
              <a:rPr lang="en-US" dirty="0" smtClean="0"/>
              <a:t> (</a:t>
            </a:r>
            <a:r>
              <a:rPr lang="en-US" dirty="0" err="1" smtClean="0"/>
              <a:t>zumindest</a:t>
            </a:r>
            <a:r>
              <a:rPr lang="en-US" dirty="0" smtClean="0"/>
              <a:t> in </a:t>
            </a:r>
            <a:r>
              <a:rPr lang="en-US" dirty="0" err="1" smtClean="0"/>
              <a:t>kleineren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/ </a:t>
            </a:r>
            <a:r>
              <a:rPr lang="en-US" dirty="0" err="1" smtClean="0"/>
              <a:t>Anwendungsfälle</a:t>
            </a:r>
            <a:r>
              <a:rPr lang="en-US" dirty="0" smtClean="0"/>
              <a:t> der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Webanwendungen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Authorization Code Flow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227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Zusammenfassung</a:t>
            </a:r>
            <a:r>
              <a:rPr lang="en-US" dirty="0" smtClean="0"/>
              <a:t> / </a:t>
            </a:r>
            <a:r>
              <a:rPr lang="en-US" dirty="0" err="1" smtClean="0"/>
              <a:t>Anwendungsfälle</a:t>
            </a:r>
            <a:r>
              <a:rPr lang="en-US" dirty="0" smtClean="0"/>
              <a:t> der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r>
              <a:rPr lang="en-US" dirty="0" err="1" smtClean="0"/>
              <a:t>Anwendungen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Browserbasierte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Implicit Grant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744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Zusammenfassung</a:t>
            </a:r>
            <a:r>
              <a:rPr lang="en-US" dirty="0"/>
              <a:t> / </a:t>
            </a:r>
            <a:r>
              <a:rPr lang="en-US" dirty="0" err="1"/>
              <a:t>Anwendungsfälle</a:t>
            </a:r>
            <a:r>
              <a:rPr lang="en-US" dirty="0"/>
              <a:t> der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Zugriff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Benutzernamen</a:t>
            </a:r>
            <a:r>
              <a:rPr lang="en-US" dirty="0" smtClean="0"/>
              <a:t> und </a:t>
            </a:r>
            <a:r>
              <a:rPr lang="en-US" dirty="0" err="1" smtClean="0"/>
              <a:t>Kennwort</a:t>
            </a:r>
            <a:r>
              <a:rPr lang="en-US" dirty="0" smtClean="0"/>
              <a:t> (</a:t>
            </a:r>
            <a:r>
              <a:rPr lang="en-US" dirty="0" err="1" smtClean="0"/>
              <a:t>vertrauenswürdige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err="1" smtClean="0"/>
              <a:t>Ressource</a:t>
            </a:r>
            <a:r>
              <a:rPr lang="en-US" dirty="0" smtClean="0"/>
              <a:t> Owner Password Credentials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1852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Zusammenfassung</a:t>
            </a:r>
            <a:r>
              <a:rPr lang="en-US" dirty="0"/>
              <a:t> / </a:t>
            </a:r>
            <a:r>
              <a:rPr lang="en-US" dirty="0" err="1"/>
              <a:t>Anwendungsfälle</a:t>
            </a:r>
            <a:r>
              <a:rPr lang="en-US" dirty="0"/>
              <a:t> der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Anwendungsbasierter</a:t>
            </a:r>
            <a:r>
              <a:rPr lang="en-US" dirty="0" smtClean="0"/>
              <a:t> </a:t>
            </a:r>
            <a:r>
              <a:rPr lang="en-US" dirty="0" err="1" smtClean="0"/>
              <a:t>Zugriff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Client Credentials Grant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346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Server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 err="1" smtClean="0"/>
              <a:t>OAuth</a:t>
            </a:r>
            <a:r>
              <a:rPr lang="en-US" dirty="0" smtClean="0"/>
              <a:t> Middleware </a:t>
            </a:r>
            <a:r>
              <a:rPr lang="en-US" dirty="0" err="1" smtClean="0"/>
              <a:t>für</a:t>
            </a:r>
            <a:r>
              <a:rPr lang="en-US" dirty="0" smtClean="0"/>
              <a:t> OWIN / Katana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 err="1" smtClean="0"/>
              <a:t>Microsoft.Security.Owin.OAuth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639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Server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OWIN = Open Web Interface for </a:t>
            </a:r>
            <a:r>
              <a:rPr lang="en-US" dirty="0" err="1" smtClean="0"/>
              <a:t>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243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Server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pic>
        <p:nvPicPr>
          <p:cNvPr id="4" name="Content Placeholder 3" descr="owin-aspnet-grafik3-digicomp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41" r="-15041"/>
          <a:stretch>
            <a:fillRect/>
          </a:stretch>
        </p:blipFill>
        <p:spPr>
          <a:xfrm>
            <a:off x="1809388" y="2297113"/>
            <a:ext cx="5533313" cy="4221197"/>
          </a:xfrm>
        </p:spPr>
      </p:pic>
    </p:spTree>
    <p:extLst>
      <p:ext uri="{BB962C8B-B14F-4D97-AF65-F5344CB8AC3E}">
        <p14:creationId xmlns:p14="http://schemas.microsoft.com/office/powerpoint/2010/main" val="21213993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2.0 Server </a:t>
            </a:r>
            <a:r>
              <a:rPr lang="en-US" dirty="0" err="1" smtClean="0"/>
              <a:t>implementieren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577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OWIN </a:t>
            </a:r>
            <a:r>
              <a:rPr lang="en-US" dirty="0" err="1" smtClean="0"/>
              <a:t>OAuth</a:t>
            </a:r>
            <a:r>
              <a:rPr lang="en-US" dirty="0" smtClean="0"/>
              <a:t> 2 Middleware - </a:t>
            </a:r>
            <a:r>
              <a:rPr lang="en-US" dirty="0" err="1" smtClean="0"/>
              <a:t>Ressourcen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Zusammenfassung</a:t>
            </a:r>
            <a:r>
              <a:rPr lang="en-US" dirty="0" smtClean="0"/>
              <a:t> und </a:t>
            </a:r>
            <a:r>
              <a:rPr lang="en-US" dirty="0" err="1" smtClean="0"/>
              <a:t>grobes</a:t>
            </a:r>
            <a:r>
              <a:rPr lang="en-US" dirty="0" smtClean="0"/>
              <a:t> Tutorial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http://www.asp.net/aspnet/overview/owin-and-katana/owin-oauth-20-authorization-</a:t>
            </a:r>
            <a:r>
              <a:rPr lang="en-US" dirty="0" smtClean="0">
                <a:hlinkClick r:id="rId2"/>
              </a:rPr>
              <a:t>server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0186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OWIN </a:t>
            </a:r>
            <a:r>
              <a:rPr lang="en-US" dirty="0" err="1" smtClean="0"/>
              <a:t>OAuth</a:t>
            </a:r>
            <a:r>
              <a:rPr lang="en-US" dirty="0" smtClean="0"/>
              <a:t> 2 Middleware - </a:t>
            </a:r>
            <a:r>
              <a:rPr lang="en-US" dirty="0" err="1" smtClean="0"/>
              <a:t>Ressourcen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Zusammenfassung</a:t>
            </a:r>
            <a:r>
              <a:rPr lang="en-US" dirty="0" smtClean="0"/>
              <a:t> und </a:t>
            </a:r>
            <a:r>
              <a:rPr lang="en-US" dirty="0" err="1" smtClean="0"/>
              <a:t>grobes</a:t>
            </a:r>
            <a:r>
              <a:rPr lang="en-US" dirty="0" smtClean="0"/>
              <a:t> Tutorial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http://www.asp.net/aspnet/overview/owin-and-katana/owin-oauth-20-authorization-</a:t>
            </a:r>
            <a:r>
              <a:rPr lang="en-US" dirty="0" smtClean="0">
                <a:hlinkClick r:id="rId2"/>
              </a:rPr>
              <a:t>server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42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Was war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 (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Entwicklersich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System-</a:t>
            </a:r>
            <a:r>
              <a:rPr lang="en-US" dirty="0" err="1" smtClean="0"/>
              <a:t>Architekturen</a:t>
            </a:r>
            <a:r>
              <a:rPr lang="en-US" dirty="0" smtClean="0"/>
              <a:t> / -</a:t>
            </a:r>
            <a:r>
              <a:rPr lang="en-US" dirty="0" err="1" smtClean="0"/>
              <a:t>Ideen</a:t>
            </a:r>
            <a:r>
              <a:rPr lang="en-US" dirty="0" smtClean="0"/>
              <a:t> </a:t>
            </a:r>
            <a:r>
              <a:rPr lang="en-US" dirty="0" err="1" smtClean="0"/>
              <a:t>waren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  <a:r>
              <a:rPr lang="en-US" dirty="0" err="1" smtClean="0"/>
              <a:t>sehr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aufgebaut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7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Probleme</a:t>
            </a:r>
            <a:r>
              <a:rPr lang="en-US" dirty="0" smtClean="0"/>
              <a:t> in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="1" u="sng" dirty="0" smtClean="0"/>
              <a:t>Framework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Delegierung</a:t>
            </a:r>
            <a:r>
              <a:rPr lang="en-US" dirty="0" smtClean="0"/>
              <a:t> / </a:t>
            </a:r>
            <a:r>
              <a:rPr lang="en-US" dirty="0" err="1" smtClean="0"/>
              <a:t>Authorisierung</a:t>
            </a:r>
            <a:r>
              <a:rPr lang="en-US" dirty="0" smtClean="0"/>
              <a:t> von API-</a:t>
            </a:r>
            <a:r>
              <a:rPr lang="en-US" dirty="0" err="1" smtClean="0"/>
              <a:t>Zugriffen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err="1" smtClean="0"/>
              <a:t>Dadurch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Dinge, die man </a:t>
            </a:r>
            <a:r>
              <a:rPr lang="en-US" dirty="0" err="1" smtClean="0"/>
              <a:t>implementieren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muss</a:t>
            </a:r>
          </a:p>
          <a:p>
            <a:pPr lvl="1">
              <a:buFontTx/>
              <a:buChar char="-"/>
            </a:pPr>
            <a:r>
              <a:rPr lang="en-US" dirty="0" smtClean="0"/>
              <a:t>Man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schnell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(</a:t>
            </a:r>
            <a:r>
              <a:rPr lang="en-US" dirty="0" err="1" smtClean="0"/>
              <a:t>siehe</a:t>
            </a:r>
            <a:r>
              <a:rPr lang="en-US" dirty="0" smtClean="0"/>
              <a:t> Redirect-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41469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in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SSL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–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was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 smtClean="0"/>
              <a:t>haben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842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in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Bearer Token </a:t>
            </a:r>
            <a:r>
              <a:rPr lang="en-US" dirty="0" err="1"/>
              <a:t>ist</a:t>
            </a:r>
            <a:r>
              <a:rPr lang="en-US" dirty="0"/>
              <a:t> der Master-Key – </a:t>
            </a:r>
            <a:r>
              <a:rPr lang="en-US" dirty="0" err="1"/>
              <a:t>bekommt</a:t>
            </a:r>
            <a:r>
              <a:rPr lang="en-US" dirty="0"/>
              <a:t> man </a:t>
            </a:r>
            <a:r>
              <a:rPr lang="en-US" dirty="0" err="1"/>
              <a:t>ihn</a:t>
            </a:r>
            <a:r>
              <a:rPr lang="en-US" dirty="0"/>
              <a:t> in die </a:t>
            </a:r>
            <a:r>
              <a:rPr lang="en-US" dirty="0" err="1"/>
              <a:t>Hände</a:t>
            </a:r>
            <a:r>
              <a:rPr lang="en-US" dirty="0"/>
              <a:t>, hat man </a:t>
            </a:r>
            <a:r>
              <a:rPr lang="en-US" dirty="0" err="1"/>
              <a:t>vollen</a:t>
            </a:r>
            <a:r>
              <a:rPr lang="en-US" dirty="0"/>
              <a:t> </a:t>
            </a:r>
            <a:r>
              <a:rPr lang="en-US" dirty="0" err="1" smtClean="0"/>
              <a:t>Zugriff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i="1" dirty="0" smtClean="0"/>
              <a:t>(</a:t>
            </a:r>
            <a:r>
              <a:rPr lang="en-US" i="1" dirty="0" err="1" smtClean="0"/>
              <a:t>Bis</a:t>
            </a:r>
            <a:r>
              <a:rPr lang="en-US" i="1" dirty="0" smtClean="0"/>
              <a:t> </a:t>
            </a:r>
            <a:r>
              <a:rPr lang="en-US" i="1" dirty="0" err="1" smtClean="0"/>
              <a:t>jetzt</a:t>
            </a:r>
            <a:r>
              <a:rPr lang="en-US" i="1" dirty="0" smtClean="0"/>
              <a:t> </a:t>
            </a:r>
            <a:r>
              <a:rPr lang="en-US" i="1" dirty="0" err="1" smtClean="0"/>
              <a:t>noch</a:t>
            </a:r>
            <a:r>
              <a:rPr lang="en-US" i="1" dirty="0" smtClean="0"/>
              <a:t> </a:t>
            </a:r>
            <a:r>
              <a:rPr lang="en-US" i="1" dirty="0" err="1" smtClean="0"/>
              <a:t>keine</a:t>
            </a:r>
            <a:r>
              <a:rPr lang="en-US" i="1" dirty="0" smtClean="0"/>
              <a:t> </a:t>
            </a:r>
            <a:r>
              <a:rPr lang="en-US" i="1" dirty="0" err="1" smtClean="0"/>
              <a:t>standardisierte</a:t>
            </a:r>
            <a:r>
              <a:rPr lang="en-US" i="1" dirty="0" smtClean="0"/>
              <a:t> </a:t>
            </a:r>
            <a:r>
              <a:rPr lang="en-US" i="1" dirty="0" err="1" smtClean="0"/>
              <a:t>Möglichkeit</a:t>
            </a:r>
            <a:r>
              <a:rPr lang="en-US" i="1" dirty="0" smtClean="0"/>
              <a:t> Bearer-Tokens an MAC-</a:t>
            </a:r>
            <a:r>
              <a:rPr lang="en-US" i="1" dirty="0" err="1" smtClean="0"/>
              <a:t>Adressen</a:t>
            </a:r>
            <a:r>
              <a:rPr lang="en-US" i="1" dirty="0" smtClean="0"/>
              <a:t> </a:t>
            </a:r>
            <a:r>
              <a:rPr lang="en-US" i="1" dirty="0" err="1" smtClean="0"/>
              <a:t>oder</a:t>
            </a:r>
            <a:r>
              <a:rPr lang="en-US" i="1" dirty="0" smtClean="0"/>
              <a:t> </a:t>
            </a:r>
            <a:r>
              <a:rPr lang="en-US" i="1" dirty="0" err="1" smtClean="0"/>
              <a:t>ähnliches</a:t>
            </a:r>
            <a:r>
              <a:rPr lang="en-US" i="1" dirty="0" smtClean="0"/>
              <a:t> </a:t>
            </a:r>
            <a:r>
              <a:rPr lang="en-US" i="1" dirty="0" err="1" smtClean="0"/>
              <a:t>zu</a:t>
            </a:r>
            <a:r>
              <a:rPr lang="en-US" i="1" dirty="0" smtClean="0"/>
              <a:t> </a:t>
            </a:r>
            <a:r>
              <a:rPr lang="en-US" i="1" dirty="0" err="1" smtClean="0"/>
              <a:t>binden</a:t>
            </a:r>
            <a:r>
              <a:rPr lang="en-US" i="1" dirty="0" smtClean="0"/>
              <a:t>)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553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</a:t>
            </a:r>
            <a:r>
              <a:rPr lang="en-US" dirty="0"/>
              <a:t> in </a:t>
            </a:r>
            <a:r>
              <a:rPr lang="en-US" dirty="0" err="1"/>
              <a:t>OAuth</a:t>
            </a:r>
            <a:r>
              <a:rPr lang="en-US" dirty="0"/>
              <a:t>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Lösungsansätze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/>
              <a:t> </a:t>
            </a:r>
            <a:r>
              <a:rPr lang="en-US" dirty="0" smtClean="0"/>
              <a:t>Clients:</a:t>
            </a:r>
          </a:p>
          <a:p>
            <a:pPr marL="742950" lvl="2" indent="-342900"/>
            <a:r>
              <a:rPr lang="en-US" dirty="0" err="1" smtClean="0"/>
              <a:t>Immer</a:t>
            </a:r>
            <a:r>
              <a:rPr lang="en-US" dirty="0" smtClean="0"/>
              <a:t> (!) SSL </a:t>
            </a:r>
            <a:r>
              <a:rPr lang="en-US" dirty="0" err="1" smtClean="0"/>
              <a:t>benutzen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Immer</a:t>
            </a:r>
            <a:r>
              <a:rPr lang="en-US" dirty="0" smtClean="0"/>
              <a:t> (!) SSL-</a:t>
            </a:r>
            <a:r>
              <a:rPr lang="en-US" dirty="0" err="1" smtClean="0"/>
              <a:t>Zertifikate</a:t>
            </a:r>
            <a:r>
              <a:rPr lang="en-US" dirty="0" smtClean="0"/>
              <a:t> </a:t>
            </a:r>
            <a:r>
              <a:rPr lang="en-US" dirty="0" err="1" smtClean="0"/>
              <a:t>verifizieren</a:t>
            </a:r>
            <a:r>
              <a:rPr lang="en-US" dirty="0" smtClean="0"/>
              <a:t> (</a:t>
            </a:r>
            <a:r>
              <a:rPr lang="en-US" dirty="0" err="1" smtClean="0"/>
              <a:t>Gültigkeit</a:t>
            </a:r>
            <a:r>
              <a:rPr lang="en-US" dirty="0" smtClean="0"/>
              <a:t>…)</a:t>
            </a:r>
          </a:p>
          <a:p>
            <a:pPr marL="742950" lvl="2" indent="-342900"/>
            <a:r>
              <a:rPr lang="en-US" dirty="0" err="1" smtClean="0"/>
              <a:t>Immer</a:t>
            </a:r>
            <a:r>
              <a:rPr lang="en-US" dirty="0" smtClean="0"/>
              <a:t> (!) https </a:t>
            </a:r>
            <a:r>
              <a:rPr lang="en-US" dirty="0" err="1" smtClean="0"/>
              <a:t>benutzen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Niemals</a:t>
            </a:r>
            <a:r>
              <a:rPr lang="en-US" dirty="0" smtClean="0"/>
              <a:t> (!) das Bearer Token in Plain-Text-Cookies </a:t>
            </a:r>
            <a:r>
              <a:rPr lang="en-US" dirty="0" err="1" smtClean="0"/>
              <a:t>speichern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Niemals</a:t>
            </a:r>
            <a:r>
              <a:rPr lang="en-US" dirty="0" smtClean="0"/>
              <a:t> (!) das Bearer Token in </a:t>
            </a:r>
            <a:r>
              <a:rPr lang="en-US" dirty="0" err="1" smtClean="0"/>
              <a:t>Url</a:t>
            </a:r>
            <a:r>
              <a:rPr lang="en-US" dirty="0" smtClean="0"/>
              <a:t>-Parameter </a:t>
            </a:r>
            <a:r>
              <a:rPr lang="en-US" dirty="0" err="1" smtClean="0"/>
              <a:t>schreiben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Kurze</a:t>
            </a:r>
            <a:r>
              <a:rPr lang="en-US" dirty="0" smtClean="0"/>
              <a:t> </a:t>
            </a:r>
            <a:r>
              <a:rPr lang="en-US" dirty="0" err="1" smtClean="0"/>
              <a:t>Lebensdauer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Bearer Tokens </a:t>
            </a:r>
            <a:r>
              <a:rPr lang="en-US" dirty="0" err="1" smtClean="0"/>
              <a:t>definieren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816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Probleme</a:t>
            </a:r>
            <a:r>
              <a:rPr lang="en-US" dirty="0" smtClean="0"/>
              <a:t> in </a:t>
            </a:r>
            <a:r>
              <a:rPr lang="en-US" dirty="0" err="1" smtClean="0"/>
              <a:t>OAuth</a:t>
            </a:r>
            <a:r>
              <a:rPr lang="en-US" dirty="0" smtClean="0"/>
              <a:t>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679"/>
            <a:ext cx="8229600" cy="9992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einheitliche</a:t>
            </a:r>
            <a:r>
              <a:rPr lang="en-US" dirty="0" smtClean="0"/>
              <a:t> </a:t>
            </a:r>
            <a:r>
              <a:rPr lang="en-US" dirty="0" err="1" smtClean="0"/>
              <a:t>Schnittstelle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externe</a:t>
            </a:r>
            <a:r>
              <a:rPr lang="en-US" dirty="0" smtClean="0"/>
              <a:t> Identity-Provider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88" y="5556440"/>
            <a:ext cx="3770307" cy="827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86" y="2315961"/>
            <a:ext cx="4028016" cy="1930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340" y="4246052"/>
            <a:ext cx="3984273" cy="66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95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Probleme</a:t>
            </a:r>
            <a:r>
              <a:rPr lang="en-US" dirty="0" smtClean="0"/>
              <a:t> in </a:t>
            </a:r>
            <a:r>
              <a:rPr lang="en-US" dirty="0" err="1" smtClean="0"/>
              <a:t>OAuth</a:t>
            </a:r>
            <a:r>
              <a:rPr lang="en-US" dirty="0" smtClean="0"/>
              <a:t> 2.0 -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endParaRPr lang="en-US" dirty="0" smtClean="0"/>
          </a:p>
          <a:p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Hersteller</a:t>
            </a:r>
            <a:r>
              <a:rPr lang="en-US" dirty="0" smtClean="0"/>
              <a:t> hat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Wege</a:t>
            </a:r>
            <a:r>
              <a:rPr lang="en-US" dirty="0" smtClean="0"/>
              <a:t> um an User-</a:t>
            </a:r>
            <a:r>
              <a:rPr lang="en-US" dirty="0" err="1" smtClean="0"/>
              <a:t>Informationen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kommen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77820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Einheitliche</a:t>
            </a:r>
            <a:r>
              <a:rPr lang="en-US" dirty="0" smtClean="0"/>
              <a:t> </a:t>
            </a:r>
            <a:r>
              <a:rPr lang="en-US" dirty="0" err="1" smtClean="0"/>
              <a:t>Schnittstelle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externe</a:t>
            </a:r>
            <a:r>
              <a:rPr lang="en-US" dirty="0" smtClean="0"/>
              <a:t> 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528078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Baut</a:t>
            </a:r>
            <a:r>
              <a:rPr lang="en-US" dirty="0" smtClean="0"/>
              <a:t> auf OAuth2 auf</a:t>
            </a:r>
          </a:p>
        </p:txBody>
      </p:sp>
    </p:spTree>
    <p:extLst>
      <p:ext uri="{BB962C8B-B14F-4D97-AF65-F5344CB8AC3E}">
        <p14:creationId xmlns:p14="http://schemas.microsoft.com/office/powerpoint/2010/main" val="29631132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Bildet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also Authorization und Authentication </a:t>
            </a:r>
            <a:r>
              <a:rPr lang="en-US" dirty="0" err="1" smtClean="0"/>
              <a:t>ab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5134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Lösung</a:t>
            </a:r>
            <a:r>
              <a:rPr lang="en-US" dirty="0" smtClean="0"/>
              <a:t>: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Definiert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Provider die </a:t>
            </a:r>
            <a:r>
              <a:rPr lang="en-US" dirty="0" err="1" smtClean="0"/>
              <a:t>komplette</a:t>
            </a:r>
            <a:r>
              <a:rPr lang="en-US" dirty="0" smtClean="0"/>
              <a:t> Core-</a:t>
            </a:r>
            <a:r>
              <a:rPr lang="en-US" dirty="0" err="1" smtClean="0"/>
              <a:t>Spezifikation</a:t>
            </a:r>
            <a:r>
              <a:rPr lang="en-US" dirty="0" smtClean="0"/>
              <a:t> </a:t>
            </a:r>
            <a:r>
              <a:rPr lang="en-US" dirty="0" err="1" smtClean="0"/>
              <a:t>implementieren</a:t>
            </a:r>
            <a:r>
              <a:rPr lang="en-US" dirty="0" smtClean="0"/>
              <a:t> muss </a:t>
            </a:r>
          </a:p>
        </p:txBody>
      </p:sp>
    </p:spTree>
    <p:extLst>
      <p:ext uri="{BB962C8B-B14F-4D97-AF65-F5344CB8AC3E}">
        <p14:creationId xmlns:p14="http://schemas.microsoft.com/office/powerpoint/2010/main" val="1623352691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287</TotalTime>
  <Words>3357</Words>
  <Application>Microsoft Macintosh PowerPoint</Application>
  <PresentationFormat>On-screen Show (4:3)</PresentationFormat>
  <Paragraphs>488</Paragraphs>
  <Slides>143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4" baseType="lpstr">
      <vt:lpstr>Twilight</vt:lpstr>
      <vt:lpstr>OAuth 2.0 &amp; OpenID Connect</vt:lpstr>
      <vt:lpstr>Wer?</vt:lpstr>
      <vt:lpstr>Was war vor OAuth? Anwendersicht</vt:lpstr>
      <vt:lpstr>Was war vor OAuth? Anwendersicht</vt:lpstr>
      <vt:lpstr>Was war vor OAuth? Anwendersicht</vt:lpstr>
      <vt:lpstr>Was war vor OAuth? Anwendersicht</vt:lpstr>
      <vt:lpstr>Was war vor OAuth (aus Entwicklersich)?</vt:lpstr>
      <vt:lpstr>Was war vor OAuth (aus Entwicklersich)?</vt:lpstr>
      <vt:lpstr>Was war vor OAuth (aus Entwicklersich)?</vt:lpstr>
      <vt:lpstr>Was war vor OAuth (aus Entwicklersich)?</vt:lpstr>
      <vt:lpstr>Werdegang von OAuth</vt:lpstr>
      <vt:lpstr>Was ist die Idee von OAuth?</vt:lpstr>
      <vt:lpstr>Was ist die Idee von OAuth</vt:lpstr>
      <vt:lpstr>Was ist die Idee von OAuth</vt:lpstr>
      <vt:lpstr>Was ist die Idee von OAuth</vt:lpstr>
      <vt:lpstr>Was ist die Idee von OAuth</vt:lpstr>
      <vt:lpstr>Was war das Problem?</vt:lpstr>
      <vt:lpstr>Was war das Problem?</vt:lpstr>
      <vt:lpstr>Was ist die Idee von OAuth 2</vt:lpstr>
      <vt:lpstr>Was ist die Idee von OAuth 2</vt:lpstr>
      <vt:lpstr>Was ist die Idee von OAuth 2</vt:lpstr>
      <vt:lpstr>Was ist die Idee von OAuth 2</vt:lpstr>
      <vt:lpstr>Was ist die Idee von OAuth 2</vt:lpstr>
      <vt:lpstr>Was ist die Idee von OAuth 2</vt:lpstr>
      <vt:lpstr>Vorteile</vt:lpstr>
      <vt:lpstr>Vorteile</vt:lpstr>
      <vt:lpstr>Vorteile</vt:lpstr>
      <vt:lpstr>Vorteile</vt:lpstr>
      <vt:lpstr>OAuth2 Rollen-Verteilung</vt:lpstr>
      <vt:lpstr>OAuth2 Rollen-Verteilung</vt:lpstr>
      <vt:lpstr>OAuth2 Rollen-Verteilung</vt:lpstr>
      <vt:lpstr>OAuth2 Rollen-Verteilung</vt:lpstr>
      <vt:lpstr>OAuth2 Rollen-Verteilung</vt:lpstr>
      <vt:lpstr>OAuth2 Rollen-Verteilung</vt:lpstr>
      <vt:lpstr>OAuth2 Rollen-Verteilung</vt:lpstr>
      <vt:lpstr>Die Rollen im Detail Ressource Owner</vt:lpstr>
      <vt:lpstr>Die Rollen im Detail Ressource Server</vt:lpstr>
      <vt:lpstr>Die Rollen im Detail Authorization Server</vt:lpstr>
      <vt:lpstr>Die Rollen im Detail Access-Tokens</vt:lpstr>
      <vt:lpstr>Die Rollen im Detail Access-Tokens</vt:lpstr>
      <vt:lpstr>Die Rollen im Detail Scopes</vt:lpstr>
      <vt:lpstr>Die Rollen im Detail Scopes</vt:lpstr>
      <vt:lpstr>Die Rollen im Detail Scopes</vt:lpstr>
      <vt:lpstr>Die Rollen im Detail Scopes</vt:lpstr>
      <vt:lpstr>Die Rollen im Detail Consent-Screen</vt:lpstr>
      <vt:lpstr>Wie funktioniert OAuth2? Consent-Screen</vt:lpstr>
      <vt:lpstr>Wie funktioniert OAuth 2? Erteilung des Access Tokens</vt:lpstr>
      <vt:lpstr>Wie funktioniert OAuth 2? Erteilung des Access Tokens</vt:lpstr>
      <vt:lpstr>Die Erteilung des Access-Tokens</vt:lpstr>
      <vt:lpstr>Authorization Code Grant</vt:lpstr>
      <vt:lpstr>Authorization Code Grant</vt:lpstr>
      <vt:lpstr>Authorization Code Grant</vt:lpstr>
      <vt:lpstr>Authorization Code Grant</vt:lpstr>
      <vt:lpstr>Authorization Code Grant</vt:lpstr>
      <vt:lpstr>Authorization Code Grant</vt:lpstr>
      <vt:lpstr>Authorization Code Grant</vt:lpstr>
      <vt:lpstr>Authorization Code Grant</vt:lpstr>
      <vt:lpstr>Authorization Code Grant</vt:lpstr>
      <vt:lpstr>Authorization Code Grant</vt:lpstr>
      <vt:lpstr>Authorization Code Grant</vt:lpstr>
      <vt:lpstr>Implicit Grant</vt:lpstr>
      <vt:lpstr>Implicit Grant</vt:lpstr>
      <vt:lpstr>Implicit Grant</vt:lpstr>
      <vt:lpstr>Implicit Grant</vt:lpstr>
      <vt:lpstr>Implicit Grant</vt:lpstr>
      <vt:lpstr>Implicit Grant</vt:lpstr>
      <vt:lpstr>Resource Owners Password Credentials Grant</vt:lpstr>
      <vt:lpstr>Resource Owners Password Credentials Grant</vt:lpstr>
      <vt:lpstr>Resource Owners Password Credentials Grant</vt:lpstr>
      <vt:lpstr>Resource Owners Password Credentials Grant</vt:lpstr>
      <vt:lpstr>Resource Owners Password Credentials Grant</vt:lpstr>
      <vt:lpstr>Resource Owners Password Credentials Grant</vt:lpstr>
      <vt:lpstr>Resource Owners Password Credentials Grant</vt:lpstr>
      <vt:lpstr>Client Credentials Grant</vt:lpstr>
      <vt:lpstr>Client Credentials Grant</vt:lpstr>
      <vt:lpstr>Client Credentials Grant</vt:lpstr>
      <vt:lpstr>Client Credentials Grant</vt:lpstr>
      <vt:lpstr>Client Credentials Grant</vt:lpstr>
      <vt:lpstr>Client Credentials Grant</vt:lpstr>
      <vt:lpstr>Zusammenfassung / Anwendungsfälle der Flows</vt:lpstr>
      <vt:lpstr>Zusammenfassung / Anwendungsfälle der Flows</vt:lpstr>
      <vt:lpstr>Zusammenfassung / Anwendungsfälle der Flows</vt:lpstr>
      <vt:lpstr>Zusammenfassung / Anwendungsfälle der Flows</vt:lpstr>
      <vt:lpstr>Eigenen OAuth 2.0 Server implementieren</vt:lpstr>
      <vt:lpstr>Eigenen OAuth 2.0 Server implementieren</vt:lpstr>
      <vt:lpstr>Eigenen OAuth 2.0 Server implementieren</vt:lpstr>
      <vt:lpstr>Eigenen OAuth 2.0 Server implementieren</vt:lpstr>
      <vt:lpstr>OWIN OAuth 2 Middleware - Ressourcen</vt:lpstr>
      <vt:lpstr>OWIN OAuth 2 Middleware - Ressourcen</vt:lpstr>
      <vt:lpstr>Probleme in OAuth 2.0</vt:lpstr>
      <vt:lpstr>Probleme in OAuth 2.0</vt:lpstr>
      <vt:lpstr>Probleme in OAuth 2.0</vt:lpstr>
      <vt:lpstr>Probleme in OAuth 2.0</vt:lpstr>
      <vt:lpstr>Probleme in OAuth 2.0</vt:lpstr>
      <vt:lpstr>Probleme in OAuth 2.0 - Identity</vt:lpstr>
      <vt:lpstr>Die Lösung: OpenID Connect</vt:lpstr>
      <vt:lpstr>Die Lösung: OpenID Connect</vt:lpstr>
      <vt:lpstr>Die Lösung: OpenID Connect</vt:lpstr>
      <vt:lpstr>Die Lösung: OpenID Connect</vt:lpstr>
      <vt:lpstr>Die Lösung: OpenID Connect</vt:lpstr>
      <vt:lpstr>Die Lösung: OpenID Connect</vt:lpstr>
      <vt:lpstr>Identity-Token</vt:lpstr>
      <vt:lpstr>OpenID Connect Scopes</vt:lpstr>
      <vt:lpstr>OpenID Connect Flow</vt:lpstr>
      <vt:lpstr>OpenID Connect Flow</vt:lpstr>
      <vt:lpstr>OpenID Connect Flow</vt:lpstr>
      <vt:lpstr>OpenID Connect Flow</vt:lpstr>
      <vt:lpstr>OpenID Connect Flows</vt:lpstr>
      <vt:lpstr>Basic Client Profile Flow</vt:lpstr>
      <vt:lpstr>Basic Client Profile Flow</vt:lpstr>
      <vt:lpstr>Basic Client Profile Flow</vt:lpstr>
      <vt:lpstr>Basic Client Profile Flow</vt:lpstr>
      <vt:lpstr>Basic Client Profile Flow</vt:lpstr>
      <vt:lpstr>Basic Client Profile Flow</vt:lpstr>
      <vt:lpstr>Implicit Client Profile Flow</vt:lpstr>
      <vt:lpstr>Implicit Client Profile Flow</vt:lpstr>
      <vt:lpstr>Implicit Client Profile Flow</vt:lpstr>
      <vt:lpstr>Hybrid Flow</vt:lpstr>
      <vt:lpstr>Hybrid Flow</vt:lpstr>
      <vt:lpstr>Hybrid Flow</vt:lpstr>
      <vt:lpstr>Mögliche Response Types</vt:lpstr>
      <vt:lpstr>Zusammenfassung / Anwendungsfälle der Flows</vt:lpstr>
      <vt:lpstr>Zusammenfassung / Anwendungsfälle der Flows</vt:lpstr>
      <vt:lpstr>Discovery Endpoint</vt:lpstr>
      <vt:lpstr>Discovery Endpoint</vt:lpstr>
      <vt:lpstr>Discovery Endpoint</vt:lpstr>
      <vt:lpstr>OpenID Connect Authentifizierung implementieren</vt:lpstr>
      <vt:lpstr>OpenID Connect Authentifizierung implementieren</vt:lpstr>
      <vt:lpstr>OpenID Connect Authentifizierung implementieren</vt:lpstr>
      <vt:lpstr>Alternative Umsetzung mit Drittanbieter Tools</vt:lpstr>
      <vt:lpstr>Thinktecture IdentityServer v3</vt:lpstr>
      <vt:lpstr>Thinktecture IdentityServer v3</vt:lpstr>
      <vt:lpstr>Thinktecture IdentityServer v3</vt:lpstr>
      <vt:lpstr>Alternative Umsetzung mit Drittanbieter Tools</vt:lpstr>
      <vt:lpstr>Alternative Umsetzung mit Drittanbieter Tools</vt:lpstr>
      <vt:lpstr>Fazit</vt:lpstr>
      <vt:lpstr>Fazit</vt:lpstr>
      <vt:lpstr>Fazit</vt:lpstr>
      <vt:lpstr>Fazit</vt:lpstr>
      <vt:lpstr>Fazit</vt:lpstr>
      <vt:lpstr>Fazit</vt:lpstr>
      <vt:lpstr>Fazit</vt:lpstr>
      <vt:lpstr>Fragen</vt:lpstr>
    </vt:vector>
  </TitlesOfParts>
  <Company>deltra Business Software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2.0 &amp; OpenID Connect</dc:title>
  <dc:creator>André Meier</dc:creator>
  <cp:lastModifiedBy>André Meier</cp:lastModifiedBy>
  <cp:revision>219</cp:revision>
  <dcterms:created xsi:type="dcterms:W3CDTF">2014-07-14T18:54:03Z</dcterms:created>
  <dcterms:modified xsi:type="dcterms:W3CDTF">2014-07-14T23:41:05Z</dcterms:modified>
</cp:coreProperties>
</file>