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312" r:id="rId2"/>
    <p:sldId id="263" r:id="rId3"/>
    <p:sldId id="279" r:id="rId4"/>
    <p:sldId id="326" r:id="rId5"/>
    <p:sldId id="327" r:id="rId6"/>
    <p:sldId id="301" r:id="rId7"/>
    <p:sldId id="328" r:id="rId8"/>
    <p:sldId id="313" r:id="rId9"/>
    <p:sldId id="325" r:id="rId10"/>
    <p:sldId id="304" r:id="rId11"/>
    <p:sldId id="305" r:id="rId12"/>
    <p:sldId id="306" r:id="rId13"/>
    <p:sldId id="308" r:id="rId14"/>
    <p:sldId id="310" r:id="rId15"/>
    <p:sldId id="311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02" r:id="rId28"/>
    <p:sldId id="300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  <a:srgbClr val="00B0F0"/>
    <a:srgbClr val="0D8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87610" autoAdjust="0"/>
  </p:normalViewPr>
  <p:slideViewPr>
    <p:cSldViewPr snapToGrid="0" showGuides="1">
      <p:cViewPr varScale="1">
        <p:scale>
          <a:sx n="75" d="100"/>
          <a:sy n="75" d="100"/>
        </p:scale>
        <p:origin x="960" y="62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2F5BD-5648-4223-8D90-D5276EA4D7E0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2002F-FB5B-4646-BA5E-A49F3E4D26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整个编译流程先将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TensorFlow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的图转化为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XLA HLO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，即一种类似高级语言的图的中间表达形式，可以基于此进行一些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High-Level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的优化。接着将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XLA HLO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翻译为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LLVM 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，使用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LLVM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编译到各种硬件的汇编语言，从而运行在硬件上进行数值计算。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上图的蓝色阴影部分是基于图的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，绿色阴影部分是基于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SSA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，然而这样的编译方式的缺点在于构建这样的编译系统的开销比较大，每一层的设计实现会有重复部分，同一个层次的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彼此之间虽然相似，但是存在天生的“生殖隔离”，升级优化缺乏迁移性，即改变优化一个模块，并不能惠及到同层次的其他模块。因此，目前存在的问题就在于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各种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之间转换的效率和可迁移性不高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115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For development of graph database    For high scalability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378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For development of graph database    For high scalability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459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For development of graph database    For high scalability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244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For development of graph database    For high scalability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212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CUDA 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里面有一个比较重要的概念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`kernel`, kernel 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又对应了 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 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设备上的一个 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`grid`, 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 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 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有一组 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blocks, 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 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 y, z 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三个维度区分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图中为了方便只画了 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2 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 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 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又有一组 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threads, 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也是用 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xyz 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三个维度区分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用户在写 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CUDA 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相关代码的时候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只需要写好函数，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然后在函数内引用 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`block id` 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 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`thread id` 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就可以唯一确定一个线程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这样一来就可以统一安排该线程内部需要做的事情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782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GPU dialect</a:t>
            </a:r>
            <a:r>
              <a:rPr lang="en-US" altLang="zh-CN" baseline="0" dirty="0"/>
              <a:t> </a:t>
            </a:r>
            <a:r>
              <a:rPr lang="zh-CN" altLang="en-US" baseline="0" dirty="0"/>
              <a:t>提供了一种中间抽象表达，用于启动</a:t>
            </a:r>
            <a:r>
              <a:rPr lang="en-US" altLang="zh-CN" baseline="0" dirty="0"/>
              <a:t>GPU</a:t>
            </a:r>
            <a:r>
              <a:rPr lang="zh-CN" altLang="en-US" baseline="0" dirty="0"/>
              <a:t>，并提供一些类似于</a:t>
            </a:r>
            <a:r>
              <a:rPr lang="en-US" altLang="zh-CN" baseline="0" dirty="0"/>
              <a:t>CUDA</a:t>
            </a:r>
            <a:r>
              <a:rPr lang="zh-CN" altLang="en-US" baseline="0" dirty="0"/>
              <a:t>和</a:t>
            </a:r>
            <a:r>
              <a:rPr lang="en-US" altLang="zh-CN" baseline="0" dirty="0" err="1"/>
              <a:t>OpenCL</a:t>
            </a:r>
            <a:r>
              <a:rPr lang="zh-CN" altLang="en-US" baseline="0" dirty="0"/>
              <a:t>的操作</a:t>
            </a:r>
            <a:endParaRPr lang="en-US" altLang="zh-CN" baseline="0" dirty="0"/>
          </a:p>
          <a:p>
            <a:r>
              <a:rPr lang="zh-CN" altLang="en-US" baseline="0" dirty="0"/>
              <a:t>这些操作包含。。。等</a:t>
            </a:r>
            <a:endParaRPr lang="en-US" altLang="zh-CN" baseline="0" dirty="0"/>
          </a:p>
          <a:p>
            <a:r>
              <a:rPr lang="en-US" altLang="zh-CN" dirty="0" err="1"/>
              <a:t>Alloc</a:t>
            </a:r>
            <a:r>
              <a:rPr lang="zh-CN" altLang="en-US" dirty="0"/>
              <a:t>和</a:t>
            </a:r>
            <a:r>
              <a:rPr lang="en-US" altLang="zh-CN" dirty="0" err="1"/>
              <a:t>delloc</a:t>
            </a:r>
            <a:r>
              <a:rPr lang="zh-CN" altLang="en-US" dirty="0"/>
              <a:t>分别用于分配和释放</a:t>
            </a:r>
            <a:r>
              <a:rPr lang="en-US" altLang="zh-CN" dirty="0"/>
              <a:t>GPU</a:t>
            </a:r>
            <a:r>
              <a:rPr lang="zh-CN" altLang="en-US" dirty="0"/>
              <a:t>内存</a:t>
            </a:r>
            <a:endParaRPr lang="en-US" altLang="zh-CN" dirty="0"/>
          </a:p>
          <a:p>
            <a:r>
              <a:rPr lang="en-US" altLang="zh-CN" dirty="0"/>
              <a:t>Launch</a:t>
            </a:r>
            <a:r>
              <a:rPr lang="zh-CN" altLang="en-US" dirty="0"/>
              <a:t>用于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启动</a:t>
            </a:r>
            <a:r>
              <a:rPr lang="en-US" altLang="zh-CN" dirty="0"/>
              <a:t>GPU</a:t>
            </a:r>
            <a:r>
              <a:rPr lang="zh-CN" altLang="en-US" dirty="0"/>
              <a:t>核心，这是一个很重要的操作，只有</a:t>
            </a:r>
            <a:r>
              <a:rPr lang="en-US" altLang="zh-CN" dirty="0"/>
              <a:t>GPU</a:t>
            </a:r>
            <a:r>
              <a:rPr lang="zh-CN" altLang="en-US" dirty="0"/>
              <a:t>核心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启动</a:t>
            </a:r>
            <a:r>
              <a:rPr lang="zh-CN" altLang="en-US" dirty="0"/>
              <a:t>之后，才能通过</a:t>
            </a:r>
            <a:r>
              <a:rPr lang="en-US" altLang="zh-CN" dirty="0"/>
              <a:t>grid id</a:t>
            </a:r>
            <a:r>
              <a:rPr lang="zh-CN" altLang="en-US" dirty="0"/>
              <a:t>和</a:t>
            </a:r>
            <a:r>
              <a:rPr lang="en-US" altLang="zh-CN" dirty="0"/>
              <a:t>block id</a:t>
            </a:r>
            <a:r>
              <a:rPr lang="zh-CN" altLang="en-US" dirty="0"/>
              <a:t>给线程分配工作，后面在进行矩阵的操作的时候，几乎所有的运算操作都是在</a:t>
            </a:r>
            <a:r>
              <a:rPr lang="en-US" altLang="zh-CN" dirty="0"/>
              <a:t>Launch</a:t>
            </a:r>
            <a:r>
              <a:rPr lang="zh-CN" altLang="en-US" dirty="0"/>
              <a:t>之后的代码块中执行的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016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Lowering</a:t>
            </a:r>
            <a:r>
              <a:rPr lang="zh-CN" altLang="en-US" dirty="0"/>
              <a:t>的框架是比较机械化的，基本就分为这几个模块，具体的不同主要体现在不同操作的</a:t>
            </a:r>
            <a:r>
              <a:rPr lang="en-US" altLang="zh-CN" dirty="0"/>
              <a:t>GPU</a:t>
            </a:r>
            <a:r>
              <a:rPr lang="zh-CN" altLang="en-US" dirty="0"/>
              <a:t>使用方式不同，需要的</a:t>
            </a:r>
            <a:r>
              <a:rPr lang="en-US" altLang="zh-CN" dirty="0"/>
              <a:t>grid</a:t>
            </a:r>
            <a:r>
              <a:rPr lang="zh-CN" altLang="en-US" dirty="0"/>
              <a:t>，</a:t>
            </a:r>
            <a:r>
              <a:rPr lang="en-US" altLang="zh-CN" dirty="0"/>
              <a:t>block</a:t>
            </a:r>
            <a:r>
              <a:rPr lang="zh-CN" altLang="en-US" dirty="0"/>
              <a:t>的</a:t>
            </a:r>
            <a:r>
              <a:rPr lang="en-US" altLang="zh-CN" dirty="0"/>
              <a:t>size</a:t>
            </a:r>
            <a:r>
              <a:rPr lang="zh-CN" altLang="en-US" dirty="0"/>
              <a:t>不同，以及</a:t>
            </a:r>
            <a:r>
              <a:rPr lang="en-US" altLang="zh-CN" dirty="0"/>
              <a:t>launch</a:t>
            </a:r>
            <a:r>
              <a:rPr lang="zh-CN" altLang="en-US" dirty="0"/>
              <a:t>之后内部每个</a:t>
            </a:r>
            <a:r>
              <a:rPr lang="en-US" altLang="zh-CN" dirty="0"/>
              <a:t>thread</a:t>
            </a:r>
            <a:r>
              <a:rPr lang="zh-CN" altLang="en-US" dirty="0"/>
              <a:t>的操作也不同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0058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矩阵乘法大家应该都很熟悉，基本过程就是把矩阵</a:t>
            </a:r>
            <a:r>
              <a:rPr lang="en-US" altLang="zh-CN" dirty="0"/>
              <a:t>A</a:t>
            </a:r>
            <a:r>
              <a:rPr lang="zh-CN" altLang="en-US" dirty="0"/>
              <a:t>的每一行分别和矩阵</a:t>
            </a:r>
            <a:r>
              <a:rPr lang="en-US" altLang="zh-CN" dirty="0"/>
              <a:t>B</a:t>
            </a:r>
            <a:r>
              <a:rPr lang="zh-CN" altLang="en-US" dirty="0"/>
              <a:t>的每一列的对应元素相乘，再把乘得得元素全部相加，就得到了</a:t>
            </a:r>
            <a:r>
              <a:rPr lang="en-US" altLang="zh-CN" dirty="0"/>
              <a:t>C</a:t>
            </a:r>
            <a:r>
              <a:rPr lang="zh-CN" altLang="en-US" dirty="0"/>
              <a:t>矩阵中一个元素对应的值。</a:t>
            </a:r>
            <a:endParaRPr lang="en-US" altLang="zh-CN" dirty="0"/>
          </a:p>
          <a:p>
            <a:r>
              <a:rPr lang="zh-CN" altLang="en-US" dirty="0"/>
              <a:t>可以看到右边的这个公式，我们可以发现</a:t>
            </a:r>
            <a:r>
              <a:rPr lang="en-US" altLang="zh-CN" dirty="0"/>
              <a:t>(AB)</a:t>
            </a:r>
            <a:r>
              <a:rPr lang="en-US" altLang="zh-CN" dirty="0" err="1"/>
              <a:t>ij</a:t>
            </a:r>
            <a:r>
              <a:rPr lang="zh-CN" altLang="en-US" dirty="0"/>
              <a:t>，对每一个</a:t>
            </a:r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都是独立的，那么就很容易想到使用</a:t>
            </a:r>
            <a:r>
              <a:rPr lang="en-US" altLang="zh-CN" dirty="0"/>
              <a:t>GPU</a:t>
            </a:r>
            <a:r>
              <a:rPr lang="zh-CN" altLang="en-US" dirty="0"/>
              <a:t>来并行操作矩阵乘法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我们实现的是一个简单朴素的并行矩阵乘法，我们可以简单地把每一个</a:t>
            </a:r>
            <a:r>
              <a:rPr lang="en-US" altLang="zh-CN" dirty="0"/>
              <a:t>(AB)</a:t>
            </a:r>
            <a:r>
              <a:rPr lang="en-US" altLang="zh-CN" dirty="0" err="1"/>
              <a:t>ij</a:t>
            </a:r>
            <a:r>
              <a:rPr lang="zh-CN" altLang="en-US" dirty="0"/>
              <a:t>的元素分别放到一个</a:t>
            </a:r>
            <a:r>
              <a:rPr lang="en-US" altLang="zh-CN" dirty="0"/>
              <a:t>block</a:t>
            </a:r>
            <a:r>
              <a:rPr lang="zh-CN" altLang="en-US" dirty="0"/>
              <a:t>中去做，这样只要分配</a:t>
            </a:r>
            <a:r>
              <a:rPr lang="en-US" altLang="zh-CN" dirty="0" err="1"/>
              <a:t>A.x</a:t>
            </a:r>
            <a:r>
              <a:rPr lang="en-US" altLang="zh-CN" dirty="0"/>
              <a:t>*</a:t>
            </a:r>
            <a:r>
              <a:rPr lang="en-US" altLang="zh-CN" dirty="0" err="1"/>
              <a:t>B.y</a:t>
            </a:r>
            <a:r>
              <a:rPr lang="zh-CN" altLang="en-US" dirty="0"/>
              <a:t>个</a:t>
            </a:r>
            <a:r>
              <a:rPr lang="en-US" altLang="zh-CN" dirty="0"/>
              <a:t>block</a:t>
            </a:r>
            <a:r>
              <a:rPr lang="zh-CN" altLang="en-US" dirty="0"/>
              <a:t>就可以完成矩阵的乘法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现在我们继续拆分这个式子，可以发现，对于每个独立的</a:t>
            </a:r>
            <a:r>
              <a:rPr lang="en-US" altLang="zh-CN" dirty="0"/>
              <a:t>r</a:t>
            </a:r>
            <a:r>
              <a:rPr lang="zh-CN" altLang="en-US" dirty="0"/>
              <a:t>，</a:t>
            </a:r>
            <a:r>
              <a:rPr lang="en-US" altLang="zh-CN" dirty="0"/>
              <a:t>air*</a:t>
            </a:r>
            <a:r>
              <a:rPr lang="en-US" altLang="zh-CN" dirty="0" err="1"/>
              <a:t>brj</a:t>
            </a:r>
            <a:r>
              <a:rPr lang="zh-CN" altLang="en-US" dirty="0"/>
              <a:t>也是独立的，也就是说，每一个</a:t>
            </a:r>
            <a:r>
              <a:rPr lang="en-US" altLang="zh-CN" dirty="0"/>
              <a:t>air*</a:t>
            </a:r>
            <a:r>
              <a:rPr lang="en-US" altLang="zh-CN" dirty="0" err="1"/>
              <a:t>brj</a:t>
            </a:r>
            <a:r>
              <a:rPr lang="zh-CN" altLang="en-US" dirty="0"/>
              <a:t>都可以单独交给一个</a:t>
            </a:r>
            <a:r>
              <a:rPr lang="en-US" altLang="zh-CN" dirty="0"/>
              <a:t>GPU</a:t>
            </a:r>
            <a:r>
              <a:rPr lang="zh-CN" altLang="en-US" dirty="0"/>
              <a:t>运算单元去做，于是就能想到，在每个</a:t>
            </a:r>
            <a:r>
              <a:rPr lang="en-US" altLang="zh-CN" dirty="0"/>
              <a:t>block</a:t>
            </a:r>
            <a:r>
              <a:rPr lang="zh-CN" altLang="en-US" dirty="0"/>
              <a:t>中分配</a:t>
            </a:r>
            <a:r>
              <a:rPr lang="en-US" altLang="zh-CN" sz="1200" dirty="0" err="1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A.y</a:t>
            </a:r>
            <a:r>
              <a:rPr lang="zh-CN" altLang="en-US" sz="12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个</a:t>
            </a:r>
            <a:r>
              <a:rPr lang="en-US" altLang="zh-CN" sz="12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thread</a:t>
            </a:r>
            <a:r>
              <a:rPr lang="zh-CN" altLang="en-US" sz="12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，每个</a:t>
            </a:r>
            <a:r>
              <a:rPr lang="en-US" altLang="zh-CN" sz="12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thread</a:t>
            </a:r>
            <a:r>
              <a:rPr lang="zh-CN" altLang="en-US" sz="12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中只要完成一个</a:t>
            </a:r>
            <a:r>
              <a:rPr lang="en-US" altLang="zh-CN" dirty="0"/>
              <a:t>air*</a:t>
            </a:r>
            <a:r>
              <a:rPr lang="en-US" altLang="zh-CN" dirty="0" err="1"/>
              <a:t>brj</a:t>
            </a:r>
            <a:r>
              <a:rPr lang="zh-CN" altLang="en-US" dirty="0"/>
              <a:t>的计算即可</a:t>
            </a:r>
            <a:r>
              <a:rPr lang="en-US" altLang="zh-CN" dirty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既然有了基本的思路，接下去就需要完善代码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917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533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MLIR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希望为各种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DSL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提供一种中间表达形式，将他们集成为一套生态系统，使用一种一致性强的方式编译到特定硬件平台的汇编语言上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。利用这样的形式，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MLIR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就可以利用它模块化、可扩展的特点来解决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之间相互配合的问题。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748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使用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MLIR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的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JIT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即时编译引擎（</a:t>
            </a:r>
            <a:r>
              <a:rPr lang="en-US" altLang="zh-CN" b="1" i="0" dirty="0" err="1">
                <a:solidFill>
                  <a:srgbClr val="121212"/>
                </a:solidFill>
                <a:effectLst/>
                <a:latin typeface="-apple-system"/>
              </a:rPr>
              <a:t>mlir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-</a:t>
            </a:r>
            <a:r>
              <a:rPr lang="en-US" altLang="zh-CN" b="1" i="0" dirty="0" err="1">
                <a:solidFill>
                  <a:srgbClr val="121212"/>
                </a:solidFill>
                <a:effectLst/>
                <a:latin typeface="-apple-system"/>
              </a:rPr>
              <a:t>cpu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-runner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）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Dialects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是将所有的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放在了同一个命名空间中，分别对每个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定义对应的产生式以及绑定相应的操作，从而生成一个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MLIR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的模型。整个的编译过程，从源语言生成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AST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，借助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Dialects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遍历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AST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，产生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MLIR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的表达式，此处可为多层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通过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Lowering Pass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依次进行分析，最后经过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MLIR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分析器，生成目标语言</a:t>
            </a:r>
            <a:endParaRPr lang="zh-CN" altLang="en-US" b="1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831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waston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recognition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百度识图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Whatanime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FFmpeg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A92002F-FB5B-4646-BA5E-A49F3E4D26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使用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MLIR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的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JIT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即时编译引擎（</a:t>
            </a:r>
            <a:r>
              <a:rPr lang="en-US" altLang="zh-CN" b="1" i="0" dirty="0" err="1">
                <a:solidFill>
                  <a:srgbClr val="121212"/>
                </a:solidFill>
                <a:effectLst/>
                <a:latin typeface="-apple-system"/>
              </a:rPr>
              <a:t>mlir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-</a:t>
            </a:r>
            <a:r>
              <a:rPr lang="en-US" altLang="zh-CN" b="1" i="0" dirty="0" err="1">
                <a:solidFill>
                  <a:srgbClr val="121212"/>
                </a:solidFill>
                <a:effectLst/>
                <a:latin typeface="-apple-system"/>
              </a:rPr>
              <a:t>cpu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-runner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）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Dialects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是将所有的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放在了同一个命名空间中，分别对每个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定义对应的产生式以及绑定相应的操作，从而生成一个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MLIR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的模型。整个的编译过程，从源语言生成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AST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，借助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Dialects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遍历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AST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，产生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MLIR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的表达式，此处可为多层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通过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Lowering Pass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依次进行分析，最后经过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MLIR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分析器，生成目标语言</a:t>
            </a:r>
            <a:endParaRPr lang="zh-CN" altLang="en-US" b="1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044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那么，因为我们是第一组，而且这个实验也有点久了，所以我还是先和大家一起回忆一下利用支配树进行循环分析的算法。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821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For development of graph database    For high scalability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014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For development of graph database    For high scalability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913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For development of graph database    For high scalability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513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B589-21DE-46A2-AF91-CC043ECE94FC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3001967" y="2301109"/>
            <a:ext cx="61812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4800" dirty="0">
                <a:solidFill>
                  <a:prstClr val="white"/>
                </a:solidFill>
              </a:rPr>
              <a:t>LLVM-USTC</a:t>
            </a:r>
            <a:r>
              <a:rPr lang="zh-CN" altLang="en-US" sz="4800" dirty="0">
                <a:solidFill>
                  <a:prstClr val="white"/>
                </a:solidFill>
              </a:rPr>
              <a:t>实践项目</a:t>
            </a:r>
            <a:endParaRPr lang="en-US" altLang="zh-CN" sz="4800" dirty="0">
              <a:solidFill>
                <a:prstClr val="white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      MLIR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选做汇报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733045" y="3956664"/>
            <a:ext cx="60067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成员：高楚晴、</a:t>
            </a:r>
            <a:r>
              <a:rPr lang="zh-CN" altLang="en-US" sz="2000" dirty="0">
                <a:solidFill>
                  <a:prstClr val="white"/>
                </a:solidFill>
              </a:rPr>
              <a:t>黄致远、万嘉诚、王章瀚</a:t>
            </a:r>
            <a:endParaRPr lang="en-US" altLang="zh-CN" sz="2000" dirty="0">
              <a:solidFill>
                <a:prstClr val="white"/>
              </a:solidFill>
            </a:endParaRPr>
          </a:p>
          <a:p>
            <a:pPr lvl="0"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指导老师：张昱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lvl="0">
              <a:defRPr/>
            </a:pPr>
            <a:r>
              <a:rPr lang="zh-CN" altLang="en-US" noProof="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助教：刘</a:t>
            </a:r>
            <a:r>
              <a:rPr lang="zh-CN" altLang="en-US" dirty="0">
                <a:solidFill>
                  <a:prstClr val="white"/>
                </a:solidFill>
              </a:rPr>
              <a:t>硕、黄奕桐、郭宇轩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167447" y="1421010"/>
            <a:ext cx="985710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修改</a:t>
            </a:r>
            <a:r>
              <a:rPr lang="zh-CN" altLang="en-US" sz="16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Lexer.h</a:t>
            </a:r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, </a:t>
            </a:r>
            <a:r>
              <a:rPr lang="en-US" altLang="zh-CN" sz="2400" dirty="0" err="1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Parser.h</a:t>
            </a:r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和 </a:t>
            </a:r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MLIRGen</a:t>
            </a:r>
            <a:r>
              <a:rPr lang="en-US" altLang="zh-CN" sz="16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.cpp </a:t>
            </a:r>
            <a:r>
              <a:rPr lang="zh-CN" altLang="en-US" sz="16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以支持相应的符号</a:t>
            </a:r>
            <a:endParaRPr lang="en-US" altLang="zh-CN" sz="16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修改 </a:t>
            </a:r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Ops.td </a:t>
            </a:r>
            <a:r>
              <a:rPr lang="zh-CN" altLang="en-US" sz="16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增加相应操作</a:t>
            </a:r>
            <a:endParaRPr lang="en-US" altLang="zh-CN" sz="16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修改 </a:t>
            </a:r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Dialect.cpp </a:t>
            </a:r>
            <a:r>
              <a:rPr lang="zh-CN" altLang="en-US" sz="16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以实现</a:t>
            </a:r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build, </a:t>
            </a:r>
            <a:r>
              <a:rPr lang="en-US" altLang="zh-CN" sz="2400" dirty="0" err="1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inferShape</a:t>
            </a:r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, verify</a:t>
            </a:r>
            <a:r>
              <a:rPr lang="zh-CN" altLang="en-US" sz="16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等操作</a:t>
            </a:r>
            <a:endParaRPr lang="en-US" altLang="zh-CN" sz="16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在</a:t>
            </a:r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LowerToAffineLoops.cpp </a:t>
            </a:r>
            <a:r>
              <a:rPr lang="zh-CN" altLang="en-US" sz="16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中对此  </a:t>
            </a:r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Op </a:t>
            </a:r>
            <a:r>
              <a:rPr lang="zh-CN" altLang="en-US" sz="16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进行</a:t>
            </a:r>
            <a:r>
              <a:rPr lang="zh-CN" altLang="en-US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lowering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已有相应的支持，只需要实例化</a:t>
            </a:r>
            <a:endParaRPr lang="en-US" altLang="zh-CN" sz="1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没有相应的支持，则需要手动实现，此部分有一定规律，大致遵从</a:t>
            </a:r>
            <a:endParaRPr lang="en-US" altLang="zh-CN" sz="1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lvl="2"/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Struct</a:t>
            </a:r>
          </a:p>
          <a:p>
            <a:pPr lvl="2"/>
            <a:r>
              <a:rPr lang="en-US" altLang="zh-CN" sz="2000" dirty="0" err="1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XXOpLowering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{}</a:t>
            </a:r>
          </a:p>
          <a:p>
            <a:pPr lvl="2"/>
            <a:r>
              <a:rPr lang="en-US" altLang="zh-CN" sz="2000" dirty="0" err="1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LogicalResult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{</a:t>
            </a:r>
          </a:p>
          <a:p>
            <a:pPr lvl="2"/>
            <a:r>
              <a:rPr lang="en-US" altLang="zh-CN" sz="2000" dirty="0" err="1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buildAffineLoopNest</a:t>
            </a:r>
            <a:endParaRPr lang="en-US" altLang="zh-CN" sz="20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lvl="2"/>
            <a:r>
              <a:rPr lang="en-US" altLang="zh-CN" sz="2000" dirty="0" err="1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rewriter.replaceOp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and return</a:t>
            </a:r>
          </a:p>
          <a:p>
            <a:pPr lvl="2"/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982531" y="429577"/>
            <a:ext cx="4945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基本步骤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562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20304" y="148305"/>
            <a:ext cx="4945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典例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881326D-1F1C-4673-8F3B-ABB008456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095" y="148306"/>
            <a:ext cx="6363251" cy="656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8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37131" y="912521"/>
            <a:ext cx="985710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LuOpLowering</a:t>
            </a: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	</a:t>
            </a:r>
            <a:r>
              <a:rPr lang="zh-CN" altLang="en-US" sz="16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一、初始化矩阵</a:t>
            </a:r>
            <a:endParaRPr lang="en-US" altLang="zh-CN" sz="16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16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16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16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16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16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16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16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16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16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16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20304" y="148305"/>
            <a:ext cx="4945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典例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C3342E-AF1D-44BA-ADDE-FEAB6CBE3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055" y="2571675"/>
            <a:ext cx="8771380" cy="1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00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37131" y="912521"/>
            <a:ext cx="9857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LuOpLowering</a:t>
            </a: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16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	</a:t>
            </a:r>
            <a:r>
              <a:rPr lang="zh-CN" altLang="en-US" sz="16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二、计算</a:t>
            </a:r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U</a:t>
            </a:r>
            <a:r>
              <a:rPr lang="zh-CN" altLang="en-US" sz="16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矩阵与</a:t>
            </a:r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L</a:t>
            </a:r>
            <a:r>
              <a:rPr lang="zh-CN" altLang="en-US" sz="16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矩阵第一列</a:t>
            </a:r>
            <a:endParaRPr lang="en-US" altLang="zh-CN" sz="16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20304" y="148305"/>
            <a:ext cx="4945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典例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C0ED7DF-C283-4A74-BC6A-EA2347E11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796" y="1989739"/>
            <a:ext cx="8824725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39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37131" y="912521"/>
            <a:ext cx="98571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LuOpLowering</a:t>
            </a: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16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16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三、创建临时矩阵</a:t>
            </a:r>
            <a:endParaRPr lang="en-US" altLang="zh-CN" sz="16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四、迭代计算</a:t>
            </a:r>
            <a:endParaRPr lang="en-US" altLang="zh-CN" sz="16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20304" y="148305"/>
            <a:ext cx="4945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典例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分析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32DADCE-E434-47DE-9F12-E0E81B11E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111" y="1352740"/>
            <a:ext cx="9205758" cy="50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33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37131" y="912521"/>
            <a:ext cx="9857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DetOpLowering</a:t>
            </a: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16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16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	</a:t>
            </a:r>
            <a:r>
              <a:rPr lang="zh-CN" altLang="en-US" sz="16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计算</a:t>
            </a:r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U</a:t>
            </a:r>
            <a:r>
              <a:rPr lang="zh-CN" altLang="en-US" sz="16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矩阵对角线上元素的乘积，即为行列式的值</a:t>
            </a:r>
            <a:endParaRPr lang="en-US" altLang="zh-CN" sz="16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20304" y="148305"/>
            <a:ext cx="4945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典例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A3842E-EEF8-4E5C-B53C-824162404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661" y="2235960"/>
            <a:ext cx="8718035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63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295400" y="975360"/>
            <a:ext cx="1066800" cy="1066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722120" y="1722120"/>
            <a:ext cx="640080" cy="6400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042160" y="899160"/>
            <a:ext cx="2590800" cy="2590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520440" y="3200400"/>
            <a:ext cx="1188720" cy="11887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230880" y="3291840"/>
            <a:ext cx="701040" cy="70104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371600" y="565404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661160" y="4632960"/>
            <a:ext cx="487680" cy="4876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362200" y="53035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042160" y="292608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042160" y="438912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453640" y="3886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968240" y="29260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968240" y="47701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861560" y="49453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568785" y="206288"/>
            <a:ext cx="1548437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bg1"/>
                </a:solidFill>
              </a:rPr>
              <a:t>2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801155" y="2091419"/>
            <a:ext cx="4477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Toy to GPU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889625" y="3047365"/>
            <a:ext cx="574357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CUDA Programming</a:t>
            </a:r>
            <a:endParaRPr lang="en-US" sz="2400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GPU Dialect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How to Lowering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Example</a:t>
            </a:r>
            <a:endParaRPr lang="en-US" sz="2400" dirty="0">
              <a:solidFill>
                <a:schemeClr val="bg1"/>
              </a:solidFill>
            </a:endParaRPr>
          </a:p>
          <a:p>
            <a:pPr lv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38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183868" y="437660"/>
            <a:ext cx="3711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sym typeface="+mn-ea"/>
              </a:rPr>
              <a:t>CUDA Programming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55" y="1334233"/>
            <a:ext cx="5562930" cy="520724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31232" y="1677671"/>
            <a:ext cx="521676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Programmer need to do:</a:t>
            </a:r>
          </a:p>
          <a:p>
            <a:endParaRPr lang="en-US" altLang="zh-CN" sz="28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AutoNum type="arabicPeriod"/>
            </a:pPr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Write a function</a:t>
            </a:r>
          </a:p>
          <a:p>
            <a:pPr marL="342900" indent="-342900">
              <a:buAutoNum type="arabicPeriod"/>
            </a:pP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AutoNum type="arabicPeriod"/>
            </a:pPr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In the function, Specify a pair of “block id” and “thread id” to locate a unique thread</a:t>
            </a:r>
          </a:p>
          <a:p>
            <a:pPr marL="342900" indent="-342900">
              <a:buAutoNum type="arabicPeriod"/>
            </a:pP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AutoNum type="arabicPeriod"/>
            </a:pPr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Allocate tasks for each thread and manage them</a:t>
            </a:r>
          </a:p>
        </p:txBody>
      </p:sp>
    </p:spTree>
    <p:extLst>
      <p:ext uri="{BB962C8B-B14F-4D97-AF65-F5344CB8AC3E}">
        <p14:creationId xmlns:p14="http://schemas.microsoft.com/office/powerpoint/2010/main" val="232333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662045" y="3490147"/>
            <a:ext cx="584835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Provided Operations</a:t>
            </a:r>
          </a:p>
          <a:p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en-US" altLang="zh-CN" sz="2400" dirty="0" err="1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gpu.alloc</a:t>
            </a: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en-US" altLang="zh-CN" sz="2400" dirty="0" err="1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gpu.dealloc</a:t>
            </a: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en-US" altLang="zh-CN" sz="2400" dirty="0" err="1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gpu.launch</a:t>
            </a: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en-US" altLang="zh-CN" sz="2400" dirty="0" err="1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gpu.all_reduce</a:t>
            </a: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……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931605" y="436542"/>
            <a:ext cx="2206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200" dirty="0">
                <a:solidFill>
                  <a:schemeClr val="bg1"/>
                </a:solidFill>
              </a:rPr>
              <a:t>GPU Dialect</a:t>
            </a:r>
          </a:p>
        </p:txBody>
      </p:sp>
      <p:sp>
        <p:nvSpPr>
          <p:cNvPr id="2" name="矩形 1"/>
          <p:cNvSpPr/>
          <p:nvPr/>
        </p:nvSpPr>
        <p:spPr>
          <a:xfrm>
            <a:off x="902676" y="1677671"/>
            <a:ext cx="10914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This dialect provides middle-level abstractions for launching GPU kernels following a programming model similar to that of CUDA or </a:t>
            </a:r>
            <a:r>
              <a:rPr lang="en-US" altLang="zh-CN" sz="2400" dirty="0" err="1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OpenCL</a:t>
            </a:r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.</a:t>
            </a:r>
            <a:endParaRPr lang="zh-CN" altLang="en-US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594965" y="1588519"/>
            <a:ext cx="10108204" cy="1482928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184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/>
      <p:bldP spid="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440115" y="456565"/>
            <a:ext cx="4304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200" dirty="0">
                <a:solidFill>
                  <a:schemeClr val="bg1"/>
                </a:solidFill>
              </a:rPr>
              <a:t>How to Lowering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3662007" y="103892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440077" y="455355"/>
            <a:ext cx="4304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200" dirty="0">
                <a:solidFill>
                  <a:schemeClr val="bg1"/>
                </a:solidFill>
              </a:rPr>
              <a:t>How to Lowering</a:t>
            </a:r>
          </a:p>
        </p:txBody>
      </p:sp>
      <p:sp>
        <p:nvSpPr>
          <p:cNvPr id="4" name="矩形 3"/>
          <p:cNvSpPr/>
          <p:nvPr/>
        </p:nvSpPr>
        <p:spPr>
          <a:xfrm>
            <a:off x="128955" y="1936951"/>
            <a:ext cx="5905729" cy="4524315"/>
          </a:xfrm>
          <a:prstGeom prst="rect">
            <a:avLst/>
          </a:prstGeom>
          <a:ln w="28575">
            <a:noFill/>
            <a:prstDash val="sysDash"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76F7D"/>
                </a:solidFill>
                <a:latin typeface="Consolas" panose="020B0609020204030204" pitchFamily="49" charset="0"/>
              </a:rPr>
              <a:t>  /*</a:t>
            </a:r>
          </a:p>
          <a:p>
            <a:r>
              <a:rPr lang="en-US" altLang="zh-CN" dirty="0">
                <a:solidFill>
                  <a:srgbClr val="676F7D"/>
                </a:solidFill>
                <a:latin typeface="Consolas" panose="020B0609020204030204" pitchFamily="49" charset="0"/>
              </a:rPr>
              <a:t>  1. </a:t>
            </a:r>
            <a:r>
              <a:rPr lang="zh-CN" altLang="en-US" dirty="0">
                <a:solidFill>
                  <a:srgbClr val="676F7D"/>
                </a:solidFill>
                <a:latin typeface="Consolas" panose="020B0609020204030204" pitchFamily="49" charset="0"/>
              </a:rPr>
              <a:t>得到语句所在位置</a:t>
            </a:r>
            <a:endParaRPr lang="en-US" altLang="zh-C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676F7D"/>
                </a:solidFill>
                <a:latin typeface="Consolas" panose="020B0609020204030204" pitchFamily="49" charset="0"/>
              </a:rPr>
              <a:t>  2. </a:t>
            </a:r>
            <a:r>
              <a:rPr lang="zh-CN" altLang="en-US" dirty="0">
                <a:solidFill>
                  <a:srgbClr val="676F7D"/>
                </a:solidFill>
                <a:latin typeface="Consolas" panose="020B0609020204030204" pitchFamily="49" charset="0"/>
              </a:rPr>
              <a:t>进行必要的类型转换，得到</a:t>
            </a:r>
            <a:r>
              <a:rPr lang="en-US" altLang="zh-CN" dirty="0" err="1">
                <a:solidFill>
                  <a:srgbClr val="676F7D"/>
                </a:solidFill>
                <a:latin typeface="Consolas" panose="020B0609020204030204" pitchFamily="49" charset="0"/>
              </a:rPr>
              <a:t>result,lhs,rhs</a:t>
            </a:r>
            <a:r>
              <a:rPr lang="zh-CN" altLang="en-US" dirty="0">
                <a:solidFill>
                  <a:srgbClr val="676F7D"/>
                </a:solidFill>
                <a:latin typeface="Consolas" panose="020B0609020204030204" pitchFamily="49" charset="0"/>
              </a:rPr>
              <a:t>的向量形状</a:t>
            </a:r>
            <a:endParaRPr lang="zh-CN" alt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676F7D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>
                <a:solidFill>
                  <a:srgbClr val="676F7D"/>
                </a:solidFill>
                <a:latin typeface="Consolas" panose="020B0609020204030204" pitchFamily="49" charset="0"/>
              </a:rPr>
              <a:t>3. </a:t>
            </a:r>
            <a:r>
              <a:rPr lang="zh-CN" altLang="en-US" dirty="0">
                <a:solidFill>
                  <a:srgbClr val="676F7D"/>
                </a:solidFill>
                <a:latin typeface="Consolas" panose="020B0609020204030204" pitchFamily="49" charset="0"/>
              </a:rPr>
              <a:t>在</a:t>
            </a:r>
            <a:r>
              <a:rPr lang="en-US" altLang="zh-CN" dirty="0">
                <a:solidFill>
                  <a:srgbClr val="676F7D"/>
                </a:solidFill>
                <a:latin typeface="Consolas" panose="020B0609020204030204" pitchFamily="49" charset="0"/>
              </a:rPr>
              <a:t>block</a:t>
            </a:r>
            <a:r>
              <a:rPr lang="zh-CN" altLang="en-US" dirty="0">
                <a:solidFill>
                  <a:srgbClr val="676F7D"/>
                </a:solidFill>
                <a:latin typeface="Consolas" panose="020B0609020204030204" pitchFamily="49" charset="0"/>
              </a:rPr>
              <a:t>的前后插入变量空间的分配和释放操作</a:t>
            </a:r>
            <a:endParaRPr lang="zh-CN" alt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676F7D"/>
                </a:solidFill>
                <a:latin typeface="Consolas" panose="020B0609020204030204" pitchFamily="49" charset="0"/>
              </a:rPr>
              <a:t>  *</a:t>
            </a:r>
            <a:r>
              <a:rPr lang="en-US" altLang="zh-CN" dirty="0">
                <a:solidFill>
                  <a:srgbClr val="676F7D"/>
                </a:solidFill>
                <a:latin typeface="Consolas" panose="020B0609020204030204" pitchFamily="49" charset="0"/>
              </a:rPr>
              <a:t>/</a:t>
            </a:r>
          </a:p>
          <a:p>
            <a:endParaRPr lang="en-US" altLang="zh-CN" dirty="0">
              <a:solidFill>
                <a:srgbClr val="676F7D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676F7D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>
                <a:solidFill>
                  <a:srgbClr val="676F7D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dirty="0">
                <a:solidFill>
                  <a:srgbClr val="676F7D"/>
                </a:solidFill>
                <a:latin typeface="Consolas" panose="020B0609020204030204" pitchFamily="49" charset="0"/>
              </a:rPr>
              <a:t>根据具体操作的需要，设置</a:t>
            </a:r>
            <a:r>
              <a:rPr lang="en-US" altLang="zh-CN" dirty="0">
                <a:solidFill>
                  <a:srgbClr val="676F7D"/>
                </a:solidFill>
                <a:latin typeface="Consolas" panose="020B0609020204030204" pitchFamily="49" charset="0"/>
              </a:rPr>
              <a:t>grid size</a:t>
            </a:r>
            <a:r>
              <a:rPr lang="zh-CN" altLang="en-US" dirty="0">
                <a:solidFill>
                  <a:srgbClr val="676F7D"/>
                </a:solidFill>
                <a:latin typeface="Consolas" panose="020B0609020204030204" pitchFamily="49" charset="0"/>
              </a:rPr>
              <a:t>和</a:t>
            </a:r>
            <a:r>
              <a:rPr lang="en-US" altLang="zh-CN" dirty="0">
                <a:solidFill>
                  <a:srgbClr val="676F7D"/>
                </a:solidFill>
                <a:latin typeface="Consolas" panose="020B0609020204030204" pitchFamily="49" charset="0"/>
              </a:rPr>
              <a:t>block size</a:t>
            </a:r>
            <a:endParaRPr lang="en-US" altLang="zh-C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gpu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KernelDim3 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gridSizes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{X1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Y1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Z1};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gpu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KernelDim3 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blockSizes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{X2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Y2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Z2};</a:t>
            </a:r>
          </a:p>
          <a:p>
            <a:b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676F7D"/>
                </a:solidFill>
                <a:latin typeface="Consolas" panose="020B0609020204030204" pitchFamily="49" charset="0"/>
              </a:rPr>
              <a:t>  // launch GPU</a:t>
            </a:r>
            <a:endParaRPr lang="en-US" altLang="zh-C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>
                <a:solidFill>
                  <a:srgbClr val="56B6C2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launchOp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rewriter</a:t>
            </a:r>
            <a:r>
              <a:rPr lang="en-US" altLang="zh-CN" dirty="0" err="1">
                <a:solidFill>
                  <a:srgbClr val="ABB2BF"/>
                </a:solidFill>
                <a:latin typeface="Consolas" panose="020B0609020204030204" pitchFamily="49" charset="0"/>
              </a:rPr>
              <a:t>.create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gpu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LaunchOp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(…);</a:t>
            </a:r>
          </a:p>
          <a:p>
            <a:endParaRPr lang="zh-CN" altLang="en-US" b="1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51101" y="1936951"/>
            <a:ext cx="594089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76F7D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dirty="0">
                <a:solidFill>
                  <a:srgbClr val="676F7D"/>
                </a:solidFill>
                <a:latin typeface="Consolas" panose="020B0609020204030204" pitchFamily="49" charset="0"/>
              </a:rPr>
              <a:t>插入</a:t>
            </a:r>
            <a:r>
              <a:rPr lang="en-US" altLang="zh-CN" dirty="0">
                <a:solidFill>
                  <a:srgbClr val="676F7D"/>
                </a:solidFill>
                <a:latin typeface="Consolas" panose="020B0609020204030204" pitchFamily="49" charset="0"/>
              </a:rPr>
              <a:t>GPU</a:t>
            </a:r>
            <a:r>
              <a:rPr lang="zh-CN" altLang="en-US" dirty="0">
                <a:solidFill>
                  <a:srgbClr val="676F7D"/>
                </a:solidFill>
                <a:latin typeface="Consolas" panose="020B0609020204030204" pitchFamily="49" charset="0"/>
              </a:rPr>
              <a:t>操作</a:t>
            </a:r>
            <a:endParaRPr lang="zh-CN" alt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BBBBBB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rewriter</a:t>
            </a:r>
            <a:r>
              <a:rPr lang="en-US" altLang="zh-CN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</a:rPr>
              <a:t>setInsertionPointToStart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launchOp</a:t>
            </a:r>
            <a:r>
              <a:rPr lang="en-US" altLang="zh-CN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front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dirty="0">
                <a:solidFill>
                  <a:srgbClr val="676F7D"/>
                </a:solidFill>
                <a:latin typeface="Consolas" panose="020B0609020204030204" pitchFamily="49" charset="0"/>
              </a:rPr>
              <a:t>    /*</a:t>
            </a:r>
            <a:endParaRPr lang="en-US" altLang="zh-C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676F7D"/>
                </a:solidFill>
                <a:latin typeface="Consolas" panose="020B0609020204030204" pitchFamily="49" charset="0"/>
              </a:rPr>
              <a:t>    </a:t>
            </a:r>
            <a:r>
              <a:rPr lang="zh-CN" altLang="en-US" dirty="0">
                <a:solidFill>
                  <a:srgbClr val="676F7D"/>
                </a:solidFill>
                <a:latin typeface="Consolas" panose="020B0609020204030204" pitchFamily="49" charset="0"/>
              </a:rPr>
              <a:t>执行</a:t>
            </a:r>
            <a:r>
              <a:rPr lang="en-US" altLang="zh-CN" dirty="0">
                <a:solidFill>
                  <a:srgbClr val="676F7D"/>
                </a:solidFill>
                <a:latin typeface="Consolas" panose="020B0609020204030204" pitchFamily="49" charset="0"/>
              </a:rPr>
              <a:t>GPU</a:t>
            </a:r>
            <a:r>
              <a:rPr lang="zh-CN" altLang="en-US" dirty="0">
                <a:solidFill>
                  <a:srgbClr val="676F7D"/>
                </a:solidFill>
                <a:latin typeface="Consolas" panose="020B0609020204030204" pitchFamily="49" charset="0"/>
              </a:rPr>
              <a:t>内部的具体操作，例如</a:t>
            </a:r>
            <a:r>
              <a:rPr lang="en-US" altLang="zh-CN" dirty="0">
                <a:solidFill>
                  <a:srgbClr val="676F7D"/>
                </a:solidFill>
                <a:latin typeface="Consolas" panose="020B0609020204030204" pitchFamily="49" charset="0"/>
              </a:rPr>
              <a:t>Load</a:t>
            </a:r>
            <a:r>
              <a:rPr lang="zh-CN" altLang="en-US" dirty="0">
                <a:solidFill>
                  <a:srgbClr val="676F7D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dirty="0">
                <a:solidFill>
                  <a:srgbClr val="676F7D"/>
                </a:solidFill>
                <a:latin typeface="Consolas" panose="020B0609020204030204" pitchFamily="49" charset="0"/>
              </a:rPr>
              <a:t>Store</a:t>
            </a:r>
            <a:r>
              <a:rPr lang="zh-CN" altLang="en-US" dirty="0">
                <a:solidFill>
                  <a:srgbClr val="676F7D"/>
                </a:solidFill>
                <a:latin typeface="Consolas" panose="020B0609020204030204" pitchFamily="49" charset="0"/>
              </a:rPr>
              <a:t>等</a:t>
            </a:r>
            <a:endParaRPr lang="zh-CN" alt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676F7D"/>
                </a:solidFill>
                <a:latin typeface="Consolas" panose="020B0609020204030204" pitchFamily="49" charset="0"/>
              </a:rPr>
              <a:t>    *</a:t>
            </a:r>
            <a:r>
              <a:rPr lang="en-US" altLang="zh-CN" dirty="0">
                <a:solidFill>
                  <a:srgbClr val="676F7D"/>
                </a:solidFill>
                <a:latin typeface="Consolas" panose="020B0609020204030204" pitchFamily="49" charset="0"/>
              </a:rPr>
              <a:t>/</a:t>
            </a:r>
            <a:endParaRPr lang="zh-CN" alt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676F7D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dirty="0">
                <a:solidFill>
                  <a:srgbClr val="676F7D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dirty="0">
                <a:solidFill>
                  <a:srgbClr val="676F7D"/>
                </a:solidFill>
                <a:latin typeface="Consolas" panose="020B0609020204030204" pitchFamily="49" charset="0"/>
              </a:rPr>
              <a:t>执行结束操作</a:t>
            </a:r>
            <a:endParaRPr lang="zh-CN" alt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BBBBBB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>
                <a:solidFill>
                  <a:srgbClr val="56B6C2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terminator 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rewriter</a:t>
            </a:r>
            <a:r>
              <a:rPr lang="en-US" altLang="zh-CN" dirty="0" err="1">
                <a:solidFill>
                  <a:srgbClr val="ABB2BF"/>
                </a:solidFill>
                <a:latin typeface="Consolas" panose="020B0609020204030204" pitchFamily="49" charset="0"/>
              </a:rPr>
              <a:t>.create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gpu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TerminatorOp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loc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676F7D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dirty="0">
                <a:solidFill>
                  <a:srgbClr val="676F7D"/>
                </a:solidFill>
                <a:latin typeface="Consolas" panose="020B0609020204030204" pitchFamily="49" charset="0"/>
              </a:rPr>
              <a:t>将</a:t>
            </a:r>
            <a:r>
              <a:rPr lang="en-US" altLang="zh-CN" dirty="0">
                <a:solidFill>
                  <a:srgbClr val="676F7D"/>
                </a:solidFill>
                <a:latin typeface="Consolas" panose="020B0609020204030204" pitchFamily="49" charset="0"/>
              </a:rPr>
              <a:t>toy Dialect</a:t>
            </a:r>
            <a:r>
              <a:rPr lang="zh-CN" altLang="en-US" dirty="0">
                <a:solidFill>
                  <a:srgbClr val="676F7D"/>
                </a:solidFill>
                <a:latin typeface="Consolas" panose="020B0609020204030204" pitchFamily="49" charset="0"/>
              </a:rPr>
              <a:t>替换为生成的</a:t>
            </a:r>
            <a:r>
              <a:rPr lang="en-US" altLang="zh-CN" dirty="0">
                <a:solidFill>
                  <a:srgbClr val="676F7D"/>
                </a:solidFill>
                <a:latin typeface="Consolas" panose="020B0609020204030204" pitchFamily="49" charset="0"/>
              </a:rPr>
              <a:t>GPU Dialect</a:t>
            </a:r>
            <a:endParaRPr lang="en-US" altLang="zh-C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rewriter</a:t>
            </a:r>
            <a:r>
              <a:rPr lang="en-US" altLang="zh-CN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</a:rPr>
              <a:t>replaceOp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(op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alloc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success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70340" y="1230923"/>
            <a:ext cx="5905729" cy="5205046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6213237" y="1230923"/>
            <a:ext cx="5905729" cy="5205046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379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8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295400" y="975360"/>
            <a:ext cx="1066800" cy="1066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722120" y="1722120"/>
            <a:ext cx="640080" cy="6400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042160" y="899160"/>
            <a:ext cx="2590800" cy="2590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520440" y="3200400"/>
            <a:ext cx="1188720" cy="11887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230880" y="3291840"/>
            <a:ext cx="701040" cy="70104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371600" y="565404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661160" y="4632960"/>
            <a:ext cx="487680" cy="4876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362200" y="53035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042160" y="292608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042160" y="438912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453640" y="3886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968240" y="29260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968240" y="47701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861560" y="49453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568785" y="206288"/>
            <a:ext cx="1548437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bg1"/>
                </a:solidFill>
              </a:rPr>
              <a:t>0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801155" y="2091419"/>
            <a:ext cx="4477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MLIR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889625" y="3047365"/>
            <a:ext cx="5743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sym typeface="+mn-ea"/>
              </a:rPr>
              <a:t>Wh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y?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</a:t>
            </a:r>
            <a:r>
              <a:rPr lang="en-US" altLang="zh-CN" sz="2400" dirty="0">
                <a:solidFill>
                  <a:schemeClr val="bg1"/>
                </a:solidFill>
              </a:rPr>
              <a:t>at</a:t>
            </a:r>
            <a:r>
              <a:rPr lang="en-US" sz="2400" dirty="0">
                <a:solidFill>
                  <a:schemeClr val="bg1"/>
                </a:solidFill>
              </a:rPr>
              <a:t>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How?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310554" y="402590"/>
            <a:ext cx="397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200" dirty="0">
                <a:solidFill>
                  <a:schemeClr val="bg1"/>
                </a:solidFill>
              </a:rPr>
              <a:t>Example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6" y="1263324"/>
            <a:ext cx="5350693" cy="53608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521" y="1384486"/>
            <a:ext cx="6492380" cy="90035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838092" y="3174329"/>
            <a:ext cx="61172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Need (</a:t>
            </a:r>
            <a:r>
              <a:rPr lang="en-US" altLang="zh-CN" sz="2400" dirty="0" err="1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A.x</a:t>
            </a:r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)*(</a:t>
            </a:r>
            <a:r>
              <a:rPr lang="en-US" altLang="zh-CN" sz="2400" dirty="0" err="1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B.y</a:t>
            </a:r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)</a:t>
            </a:r>
            <a:r>
              <a:rPr lang="zh-CN" altLang="en-US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*</a:t>
            </a:r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1 blocks</a:t>
            </a:r>
          </a:p>
        </p:txBody>
      </p:sp>
      <p:sp>
        <p:nvSpPr>
          <p:cNvPr id="10" name="矩形 9"/>
          <p:cNvSpPr/>
          <p:nvPr/>
        </p:nvSpPr>
        <p:spPr>
          <a:xfrm>
            <a:off x="5838092" y="3574415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Each grid need (</a:t>
            </a:r>
            <a:r>
              <a:rPr lang="en-US" altLang="zh-CN" sz="2400" dirty="0" err="1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A.y</a:t>
            </a:r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)*1*1 thread</a:t>
            </a:r>
          </a:p>
        </p:txBody>
      </p:sp>
      <p:sp>
        <p:nvSpPr>
          <p:cNvPr id="11" name="矩形 10"/>
          <p:cNvSpPr/>
          <p:nvPr/>
        </p:nvSpPr>
        <p:spPr>
          <a:xfrm>
            <a:off x="5838092" y="452548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Each thread only need compute </a:t>
            </a:r>
            <a:r>
              <a:rPr lang="en-US" altLang="zh-CN" sz="2400" dirty="0" err="1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A_ir</a:t>
            </a:r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*</a:t>
            </a:r>
            <a:r>
              <a:rPr lang="en-US" altLang="zh-CN" sz="2400" dirty="0" err="1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B_rj</a:t>
            </a: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0129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310554" y="402590"/>
            <a:ext cx="397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200" dirty="0">
                <a:solidFill>
                  <a:schemeClr val="bg1"/>
                </a:solidFill>
              </a:rPr>
              <a:t>Example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521" y="1384486"/>
            <a:ext cx="6492380" cy="9003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81354" y="1525750"/>
            <a:ext cx="121451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76F7D"/>
                </a:solidFill>
                <a:latin typeface="Consolas" panose="020B0609020204030204" pitchFamily="49" charset="0"/>
              </a:rPr>
              <a:t>// get op location</a:t>
            </a:r>
            <a:endParaRPr lang="en-US" altLang="zh-C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56B6C2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loc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61AFEF"/>
                </a:solidFill>
                <a:latin typeface="Consolas" panose="020B0609020204030204" pitchFamily="49" charset="0"/>
              </a:rPr>
              <a:t>op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</a:rPr>
              <a:t>getLoc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676F7D"/>
                </a:solidFill>
                <a:latin typeface="Consolas" panose="020B0609020204030204" pitchFamily="49" charset="0"/>
              </a:rPr>
              <a:t>// get the shape to set </a:t>
            </a:r>
            <a:r>
              <a:rPr lang="en-US" altLang="zh-CN" dirty="0" err="1">
                <a:solidFill>
                  <a:srgbClr val="676F7D"/>
                </a:solidFill>
                <a:latin typeface="Consolas" panose="020B0609020204030204" pitchFamily="49" charset="0"/>
              </a:rPr>
              <a:t>gridSize</a:t>
            </a:r>
            <a:r>
              <a:rPr lang="en-US" altLang="zh-CN" dirty="0">
                <a:solidFill>
                  <a:srgbClr val="676F7D"/>
                </a:solidFill>
                <a:latin typeface="Consolas" panose="020B0609020204030204" pitchFamily="49" charset="0"/>
              </a:rPr>
              <a:t> and </a:t>
            </a:r>
            <a:r>
              <a:rPr lang="en-US" altLang="zh-CN" dirty="0" err="1">
                <a:solidFill>
                  <a:srgbClr val="676F7D"/>
                </a:solidFill>
                <a:latin typeface="Consolas" panose="020B0609020204030204" pitchFamily="49" charset="0"/>
              </a:rPr>
              <a:t>blockSize</a:t>
            </a:r>
            <a:endParaRPr lang="en-US" altLang="zh-C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56B6C2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shape 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>
                <a:solidFill>
                  <a:srgbClr val="61AFEF"/>
                </a:solidFill>
                <a:latin typeface="Consolas" panose="020B0609020204030204" pitchFamily="49" charset="0"/>
              </a:rPr>
              <a:t>op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</a:rPr>
              <a:t>result_type_begin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())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.cast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TensorType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</a:rPr>
              <a:t>getShape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56B6C2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shapeMid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>
                <a:solidFill>
                  <a:srgbClr val="61AFEF"/>
                </a:solidFill>
                <a:latin typeface="Consolas" panose="020B0609020204030204" pitchFamily="49" charset="0"/>
              </a:rPr>
              <a:t>operands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</a:rPr>
              <a:t>getType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())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.cast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MemRefType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</a:rPr>
              <a:t>getShape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()[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gpu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KernelDim3 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gridSizes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createKernelDim3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(rewriter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loc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61AFEF"/>
                </a:solidFill>
                <a:latin typeface="Consolas" panose="020B0609020204030204" pitchFamily="49" charset="0"/>
              </a:rPr>
              <a:t>shape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61AFEF"/>
                </a:solidFill>
                <a:latin typeface="Consolas" panose="020B0609020204030204" pitchFamily="49" charset="0"/>
              </a:rPr>
              <a:t>shape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gpu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KernelDim3 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blockSizes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createKernelDim3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(rewriter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loc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shapeMid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56B6C2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launchOp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rewriter</a:t>
            </a:r>
            <a:r>
              <a:rPr lang="en-US" altLang="zh-CN" dirty="0" err="1">
                <a:solidFill>
                  <a:srgbClr val="ABB2BF"/>
                </a:solidFill>
                <a:latin typeface="Consolas" panose="020B0609020204030204" pitchFamily="49" charset="0"/>
              </a:rPr>
              <a:t>.create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gpu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LaunchOp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loc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endParaRPr lang="en-US" altLang="zh-C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          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gridSizes</a:t>
            </a:r>
            <a:r>
              <a:rPr lang="en-US" altLang="zh-CN" dirty="0" err="1">
                <a:solidFill>
                  <a:srgbClr val="ABB2BF"/>
                </a:solidFill>
                <a:latin typeface="Consolas" panose="020B0609020204030204" pitchFamily="49" charset="0"/>
              </a:rPr>
              <a:t>.x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gridSizes</a:t>
            </a:r>
            <a:r>
              <a:rPr lang="en-US" altLang="zh-CN" dirty="0" err="1">
                <a:solidFill>
                  <a:srgbClr val="ABB2BF"/>
                </a:solidFill>
                <a:latin typeface="Consolas" panose="020B0609020204030204" pitchFamily="49" charset="0"/>
              </a:rPr>
              <a:t>.y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gridSizes</a:t>
            </a:r>
            <a:r>
              <a:rPr lang="en-US" altLang="zh-CN" dirty="0" err="1">
                <a:solidFill>
                  <a:srgbClr val="ABB2BF"/>
                </a:solidFill>
                <a:latin typeface="Consolas" panose="020B0609020204030204" pitchFamily="49" charset="0"/>
              </a:rPr>
              <a:t>.z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endParaRPr lang="en-US" altLang="zh-C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          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blockSizes</a:t>
            </a:r>
            <a:r>
              <a:rPr lang="en-US" altLang="zh-CN" dirty="0" err="1">
                <a:solidFill>
                  <a:srgbClr val="ABB2BF"/>
                </a:solidFill>
                <a:latin typeface="Consolas" panose="020B0609020204030204" pitchFamily="49" charset="0"/>
              </a:rPr>
              <a:t>.x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blockSizes</a:t>
            </a:r>
            <a:r>
              <a:rPr lang="en-US" altLang="zh-CN" dirty="0" err="1">
                <a:solidFill>
                  <a:srgbClr val="ABB2BF"/>
                </a:solidFill>
                <a:latin typeface="Consolas" panose="020B0609020204030204" pitchFamily="49" charset="0"/>
              </a:rPr>
              <a:t>.y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blockSizes</a:t>
            </a:r>
            <a:r>
              <a:rPr lang="en-US" altLang="zh-CN" dirty="0" err="1">
                <a:solidFill>
                  <a:srgbClr val="ABB2BF"/>
                </a:solidFill>
                <a:latin typeface="Consolas" panose="020B0609020204030204" pitchFamily="49" charset="0"/>
              </a:rPr>
              <a:t>.z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zh-CN" dirty="0" err="1">
                <a:solidFill>
                  <a:srgbClr val="E06C75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toy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MatrixMulOp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>
                <a:solidFill>
                  <a:srgbClr val="61AFEF"/>
                </a:solidFill>
                <a:latin typeface="Consolas" panose="020B0609020204030204" pitchFamily="49" charset="0"/>
              </a:rPr>
              <a:t>Adaptor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</a:rPr>
              <a:t>MatrixMulAdaptor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(operands);</a:t>
            </a:r>
          </a:p>
          <a:p>
            <a:b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SmallVector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61AFEF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</a:rPr>
              <a:t>indicesLhs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({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launchOp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</a:rPr>
              <a:t>getBlockIds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.x,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launchOp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</a:rPr>
              <a:t>getThreadIds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.x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SmallVector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61AFEF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</a:rPr>
              <a:t>indicesRhs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({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launchOp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</a:rPr>
              <a:t>getThreadIds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.x,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launchOp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</a:rPr>
              <a:t>getBlockIds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.y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SmallVector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61AFEF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</a:rPr>
              <a:t>indicesResult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({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launchOp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</a:rPr>
              <a:t>getBlockIds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.x,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launchOp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</a:rPr>
              <a:t>getBlockIds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.y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620830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310554" y="402590"/>
            <a:ext cx="397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200" dirty="0">
                <a:solidFill>
                  <a:schemeClr val="bg1"/>
                </a:solidFill>
              </a:rPr>
              <a:t>Example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521" y="1384486"/>
            <a:ext cx="6492380" cy="9003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6892" y="2062101"/>
            <a:ext cx="1214510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76F7D"/>
                </a:solidFill>
                <a:latin typeface="Consolas" panose="020B0609020204030204" pitchFamily="49" charset="0"/>
              </a:rPr>
              <a:t>// </a:t>
            </a:r>
            <a:r>
              <a:rPr lang="en-US" altLang="zh-CN" dirty="0" err="1">
                <a:solidFill>
                  <a:srgbClr val="676F7D"/>
                </a:solidFill>
                <a:latin typeface="Consolas" panose="020B0609020204030204" pitchFamily="49" charset="0"/>
              </a:rPr>
              <a:t>mul</a:t>
            </a:r>
            <a:r>
              <a:rPr lang="en-US" altLang="zh-CN" dirty="0">
                <a:solidFill>
                  <a:srgbClr val="676F7D"/>
                </a:solidFill>
                <a:latin typeface="Consolas" panose="020B0609020204030204" pitchFamily="49" charset="0"/>
              </a:rPr>
              <a:t> and reduce operation in </a:t>
            </a:r>
            <a:r>
              <a:rPr lang="en-US" altLang="zh-CN" dirty="0" err="1">
                <a:solidFill>
                  <a:srgbClr val="676F7D"/>
                </a:solidFill>
                <a:latin typeface="Consolas" panose="020B0609020204030204" pitchFamily="49" charset="0"/>
              </a:rPr>
              <a:t>gpu</a:t>
            </a:r>
            <a:endParaRPr lang="en-US" altLang="zh-C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rewriter</a:t>
            </a:r>
            <a:r>
              <a:rPr lang="en-US" altLang="zh-CN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</a:rPr>
              <a:t>setInsertionPointToStart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launchOp</a:t>
            </a:r>
            <a:r>
              <a:rPr lang="en-US" altLang="zh-CN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front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dirty="0">
                <a:solidFill>
                  <a:srgbClr val="56B6C2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LoadedLhs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rewriter</a:t>
            </a:r>
            <a:r>
              <a:rPr lang="en-US" altLang="zh-CN" dirty="0" err="1">
                <a:solidFill>
                  <a:srgbClr val="ABB2BF"/>
                </a:solidFill>
                <a:latin typeface="Consolas" panose="020B0609020204030204" pitchFamily="49" charset="0"/>
              </a:rPr>
              <a:t>.create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mlir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LoadOp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loc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MatrixMulAdaptor</a:t>
            </a:r>
            <a:r>
              <a:rPr lang="en-US" altLang="zh-CN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indicesLhs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56B6C2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LoadedRhs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rewriter</a:t>
            </a:r>
            <a:r>
              <a:rPr lang="en-US" altLang="zh-CN" dirty="0" err="1">
                <a:solidFill>
                  <a:srgbClr val="ABB2BF"/>
                </a:solidFill>
                <a:latin typeface="Consolas" panose="020B0609020204030204" pitchFamily="49" charset="0"/>
              </a:rPr>
              <a:t>.create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mlir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LoadOp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loc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MatrixMulAdaptor</a:t>
            </a:r>
            <a:r>
              <a:rPr lang="en-US" altLang="zh-CN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indicesRhs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56B6C2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mulResult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rewriter</a:t>
            </a:r>
            <a:r>
              <a:rPr lang="en-US" altLang="zh-CN" dirty="0" err="1">
                <a:solidFill>
                  <a:srgbClr val="ABB2BF"/>
                </a:solidFill>
                <a:latin typeface="Consolas" panose="020B0609020204030204" pitchFamily="49" charset="0"/>
              </a:rPr>
              <a:t>.create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mlir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MulFOp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loc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LoadedLhs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LoadedRhs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56B6C2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ReducedResult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rewriter</a:t>
            </a:r>
            <a:r>
              <a:rPr lang="en-US" altLang="zh-CN" dirty="0" err="1">
                <a:solidFill>
                  <a:srgbClr val="ABB2BF"/>
                </a:solidFill>
                <a:latin typeface="Consolas" panose="020B0609020204030204" pitchFamily="49" charset="0"/>
              </a:rPr>
              <a:t>.create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gpu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AllReduceOp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loc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                 </a:t>
            </a:r>
            <a:r>
              <a:rPr lang="en-US" altLang="zh-CN" dirty="0">
                <a:solidFill>
                  <a:srgbClr val="61AFEF"/>
                </a:solidFill>
                <a:latin typeface="Consolas" panose="020B0609020204030204" pitchFamily="49" charset="0"/>
              </a:rPr>
              <a:t>rewriter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getF32Type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                 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mulResult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                 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StringAttr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E5C07B"/>
                </a:solidFill>
                <a:latin typeface="Consolas" panose="020B0609020204030204" pitchFamily="49" charset="0"/>
              </a:rPr>
              <a:t>"add"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rewriter</a:t>
            </a:r>
            <a:r>
              <a:rPr lang="en-US" altLang="zh-CN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</a:rPr>
              <a:t>getContex</a:t>
            </a:r>
            <a:endParaRPr lang="en-US" altLang="zh-CN" dirty="0">
              <a:solidFill>
                <a:srgbClr val="98C379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                                                       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()));</a:t>
            </a:r>
          </a:p>
          <a:p>
            <a:r>
              <a:rPr lang="en-US" altLang="zh-CN" dirty="0">
                <a:solidFill>
                  <a:srgbClr val="56B6C2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StoredResult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rewriter</a:t>
            </a:r>
            <a:r>
              <a:rPr lang="en-US" altLang="zh-CN" dirty="0" err="1">
                <a:solidFill>
                  <a:srgbClr val="ABB2BF"/>
                </a:solidFill>
                <a:latin typeface="Consolas" panose="020B0609020204030204" pitchFamily="49" charset="0"/>
              </a:rPr>
              <a:t>.create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mlir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StoreOp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loc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ReducedResult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alloc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indicesResult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56B6C2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terminator 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rewriter</a:t>
            </a:r>
            <a:r>
              <a:rPr lang="en-US" altLang="zh-CN" dirty="0" err="1">
                <a:solidFill>
                  <a:srgbClr val="ABB2BF"/>
                </a:solidFill>
                <a:latin typeface="Consolas" panose="020B0609020204030204" pitchFamily="49" charset="0"/>
              </a:rPr>
              <a:t>.create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gpu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TerminatorOp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loc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676F7D"/>
                </a:solidFill>
                <a:latin typeface="Consolas" panose="020B0609020204030204" pitchFamily="49" charset="0"/>
              </a:rPr>
              <a:t>// Replace this operation with the generated </a:t>
            </a:r>
            <a:r>
              <a:rPr lang="en-US" altLang="zh-CN" dirty="0" err="1">
                <a:solidFill>
                  <a:srgbClr val="676F7D"/>
                </a:solidFill>
                <a:latin typeface="Consolas" panose="020B0609020204030204" pitchFamily="49" charset="0"/>
              </a:rPr>
              <a:t>alloc</a:t>
            </a:r>
            <a:r>
              <a:rPr lang="en-US" altLang="zh-CN" dirty="0">
                <a:solidFill>
                  <a:srgbClr val="676F7D"/>
                </a:solidFill>
                <a:latin typeface="Consolas" panose="020B0609020204030204" pitchFamily="49" charset="0"/>
              </a:rPr>
              <a:t>.</a:t>
            </a:r>
            <a:endParaRPr lang="en-US" altLang="zh-C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rewriter</a:t>
            </a:r>
            <a:r>
              <a:rPr lang="en-US" altLang="zh-CN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</a:rPr>
              <a:t>replaceOp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(op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alloc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7872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310554" y="402590"/>
            <a:ext cx="397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200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3" name="矩形 2"/>
          <p:cNvSpPr/>
          <p:nvPr/>
        </p:nvSpPr>
        <p:spPr>
          <a:xfrm>
            <a:off x="1550645" y="2030743"/>
            <a:ext cx="896815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def main() {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var a&lt;4, 3&gt; = [2, 3, 4, 5, 6, 7, 8, 9, 10, 11, 12, 13];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var b&lt;3, 2&gt; = [1, 2, 3, 4, 5, 6];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var c = a @ b;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print(c);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5453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310554" y="402590"/>
            <a:ext cx="397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200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7" name="矩形 6"/>
          <p:cNvSpPr/>
          <p:nvPr/>
        </p:nvSpPr>
        <p:spPr>
          <a:xfrm>
            <a:off x="1113693" y="1677671"/>
            <a:ext cx="10210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module {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func @print_memref_f32(memref&lt;*xf32&gt;)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func @mcuMemHostRegisterFloat(memref&lt;*xf32&gt;)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func @main() {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  %0 = alloc() : memref&lt;4x2xf32&gt;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  %1 = memref_cast %0 : memref&lt;4x2xf32&gt; to memref&lt;*xf32&gt;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  call @mcuMemHostRegisterFloat(%1) : (memref&lt;*xf32&gt;) -&gt; ()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  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……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  %c0 = constant 0 : index</a:t>
            </a:r>
            <a:endParaRPr lang="en-US" altLang="zh-CN" sz="20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  </a:t>
            </a:r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……</a:t>
            </a:r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 </a:t>
            </a:r>
            <a:endParaRPr lang="en-US" altLang="zh-CN" sz="20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  %cst = constant 2.000000e+00 : f32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  store %cst, %4[%c0, %c0] : memref&lt;4x3xf32&gt;</a:t>
            </a:r>
            <a:endParaRPr lang="en-US" altLang="zh-CN" sz="20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  ……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392532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310554" y="402590"/>
            <a:ext cx="397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200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7" name="矩形 6"/>
          <p:cNvSpPr/>
          <p:nvPr/>
        </p:nvSpPr>
        <p:spPr>
          <a:xfrm>
            <a:off x="539262" y="1206351"/>
            <a:ext cx="11898923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gpu.launch blocks(%arg0, %arg1, %arg2) in (%arg6 = %c4, %arg7 = %c2_20, %arg8 = %c1_21) threads(%arg3, %arg4, %arg5) in (%arg9 = %c3_22, %arg10 = %c1_23, %arg11 = %c1_24) {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    %7 = load %4[%arg0, %arg3] : memref&lt;4x3xf32&gt;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    %8 = load %2[%arg3, %arg1] : memref&lt;3x2xf32&gt;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    %9 = mulf %7, %8 : f32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    %10 = "gpu.all_reduce"(%9) ( {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    }) {op = "add"} : (f32) -&gt; f32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    store %10, %0[%arg0, %arg1] : memref&lt;4x2xf32&gt;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    gpu.terminator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  }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  %6 = memref_cast %0 : memref&lt;4x2xf32&gt; to memref&lt;*xf32&gt;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  call @print_memref_f32(%6) : (memref&lt;*xf32&gt;) -&gt; ()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  dealloc %4 : memref&lt;4x3xf32&gt;</a:t>
            </a:r>
            <a:endParaRPr lang="en-US" altLang="zh-CN" sz="20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  ……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  return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}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1336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310554" y="402590"/>
            <a:ext cx="397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200" dirty="0">
                <a:solidFill>
                  <a:schemeClr val="bg1"/>
                </a:solidFill>
              </a:rPr>
              <a:t>Example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445" y="3851147"/>
            <a:ext cx="7645956" cy="11043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445" y="5116450"/>
            <a:ext cx="7645956" cy="8257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550645" y="1677671"/>
            <a:ext cx="896815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def main() {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var a&lt;4, 3&gt; = [2, 3, 4, 5, 6, 7, 8, 9, 10, 11, 12, 13];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var b&lt;3, 2&gt; = [1, 2, 3, 4, 5, 6];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var c = a @ b;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print(c);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292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/>
          <p:cNvSpPr/>
          <p:nvPr/>
        </p:nvSpPr>
        <p:spPr>
          <a:xfrm flipH="1">
            <a:off x="1103587" y="1024758"/>
            <a:ext cx="1072055" cy="1072055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菱形 5"/>
          <p:cNvSpPr/>
          <p:nvPr/>
        </p:nvSpPr>
        <p:spPr>
          <a:xfrm flipH="1">
            <a:off x="1056290" y="1713186"/>
            <a:ext cx="1119351" cy="111935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菱形 6"/>
          <p:cNvSpPr/>
          <p:nvPr/>
        </p:nvSpPr>
        <p:spPr>
          <a:xfrm flipH="1">
            <a:off x="1639614" y="772509"/>
            <a:ext cx="3421117" cy="342111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菱形 7"/>
          <p:cNvSpPr/>
          <p:nvPr/>
        </p:nvSpPr>
        <p:spPr>
          <a:xfrm flipH="1">
            <a:off x="2948151" y="3587967"/>
            <a:ext cx="1211318" cy="121131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菱形 8"/>
          <p:cNvSpPr/>
          <p:nvPr/>
        </p:nvSpPr>
        <p:spPr>
          <a:xfrm flipH="1">
            <a:off x="2948151" y="4432736"/>
            <a:ext cx="914401" cy="91440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菱形 9"/>
          <p:cNvSpPr/>
          <p:nvPr/>
        </p:nvSpPr>
        <p:spPr>
          <a:xfrm flipH="1">
            <a:off x="1182413" y="3855981"/>
            <a:ext cx="914401" cy="91440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菱形 10"/>
          <p:cNvSpPr/>
          <p:nvPr/>
        </p:nvSpPr>
        <p:spPr>
          <a:xfrm flipH="1">
            <a:off x="5657193" y="5090941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菱形 11"/>
          <p:cNvSpPr/>
          <p:nvPr/>
        </p:nvSpPr>
        <p:spPr>
          <a:xfrm flipH="1">
            <a:off x="3862552" y="1317734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12124" y="597935"/>
            <a:ext cx="1747345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3900" noProof="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3</a:t>
            </a:r>
            <a:endParaRPr kumimoji="0" lang="zh-CN" altLang="en-US" sz="23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菱形 13"/>
          <p:cNvSpPr/>
          <p:nvPr/>
        </p:nvSpPr>
        <p:spPr>
          <a:xfrm flipH="1">
            <a:off x="4866289" y="4514190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菱形 14"/>
          <p:cNvSpPr/>
          <p:nvPr/>
        </p:nvSpPr>
        <p:spPr>
          <a:xfrm flipH="1">
            <a:off x="3900652" y="5672955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菱形 15"/>
          <p:cNvSpPr/>
          <p:nvPr/>
        </p:nvSpPr>
        <p:spPr>
          <a:xfrm flipH="1">
            <a:off x="4729656" y="5033138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37630" y="2272861"/>
            <a:ext cx="47980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4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关于自动微分</a:t>
            </a:r>
            <a:endParaRPr lang="en-US" altLang="zh-CN" sz="4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4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6391C92-9512-4965-A5CF-393F1EAD3A06}"/>
              </a:ext>
            </a:extLst>
          </p:cNvPr>
          <p:cNvSpPr txBox="1"/>
          <p:nvPr/>
        </p:nvSpPr>
        <p:spPr>
          <a:xfrm>
            <a:off x="6337631" y="3454962"/>
            <a:ext cx="4049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可行性？</a:t>
            </a:r>
            <a:endParaRPr lang="en-US" altLang="zh-CN" sz="2400" dirty="0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然而放弃了，于是只能在这里水一水的样子</a:t>
            </a:r>
            <a:endParaRPr lang="en-US" altLang="zh-CN" sz="24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874551" y="2751885"/>
            <a:ext cx="3257394" cy="1354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Q&amp;A</a:t>
            </a:r>
            <a:endParaRPr kumimoji="0" lang="zh-CN" altLang="en-US" sz="8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33294" y="1943571"/>
            <a:ext cx="985710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各种</a:t>
            </a:r>
            <a:r>
              <a:rPr lang="en-US" altLang="zh-CN" sz="4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IR</a:t>
            </a:r>
            <a:r>
              <a:rPr lang="zh-CN" altLang="en-US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之间转换的效率</a:t>
            </a: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和可迁移性不高</a:t>
            </a: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479680" y="456565"/>
            <a:ext cx="4945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MLIR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1915740-5144-4E1D-83EA-BC7C77D07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115" y="1550175"/>
            <a:ext cx="6858306" cy="465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38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33294" y="1943571"/>
            <a:ext cx="985710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4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MLIR</a:t>
            </a:r>
            <a:r>
              <a:rPr lang="zh-CN" altLang="en-US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希望为各种</a:t>
            </a:r>
            <a:r>
              <a:rPr lang="en-US" altLang="zh-CN" sz="4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DSL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提供一种中间表达形式</a:t>
            </a: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479680" y="456565"/>
            <a:ext cx="4945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MLIR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894503-F327-41E9-BBDF-A307FB626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296" y="1323111"/>
            <a:ext cx="6546147" cy="528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22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479680" y="456565"/>
            <a:ext cx="4945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MLIR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1006056-FA35-40C5-A361-0922DBDA19A5}"/>
              </a:ext>
            </a:extLst>
          </p:cNvPr>
          <p:cNvSpPr txBox="1"/>
          <p:nvPr/>
        </p:nvSpPr>
        <p:spPr>
          <a:xfrm>
            <a:off x="2055495" y="1138260"/>
            <a:ext cx="985710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装载</a:t>
            </a:r>
            <a:r>
              <a:rPr lang="en-US" altLang="zh-CN" sz="32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登记所有</a:t>
            </a:r>
            <a:r>
              <a:rPr lang="en-US" altLang="zh-CN" sz="32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Dialect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创建运行环境</a:t>
            </a: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传入环境参数并运行</a:t>
            </a: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36562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菱形 6"/>
          <p:cNvSpPr/>
          <p:nvPr/>
        </p:nvSpPr>
        <p:spPr>
          <a:xfrm>
            <a:off x="2854857" y="2277588"/>
            <a:ext cx="2333297" cy="233329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20627" y="3044277"/>
            <a:ext cx="25986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4400" dirty="0">
                <a:solidFill>
                  <a:prstClr val="white"/>
                </a:solidFill>
              </a:rPr>
              <a:t>Affine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7003847" y="2262350"/>
            <a:ext cx="2333297" cy="233329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187512" y="3151850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dirty="0">
                <a:solidFill>
                  <a:prstClr val="white"/>
                </a:solidFill>
              </a:rPr>
              <a:t>      GPU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723154" y="55179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723154" y="119187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796665" y="581133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dirty="0">
                <a:solidFill>
                  <a:prstClr val="white"/>
                </a:solidFill>
                <a:cs typeface="Calibri" panose="020F0502020204030204"/>
              </a:rPr>
              <a:t>     OUR WOKR</a:t>
            </a:r>
            <a:endParaRPr lang="en-US" altLang="zh-CN" sz="3200" dirty="0">
              <a:solidFill>
                <a:prstClr val="white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85820" y="4669698"/>
            <a:ext cx="30010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endParaRPr lang="en-US" altLang="zh-CN" sz="3200" dirty="0">
              <a:solidFill>
                <a:prstClr val="white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dhabi" panose="01000000000000000000" pitchFamily="2" charset="-78"/>
              <a:ea typeface="宋体" panose="02010600030101010101" pitchFamily="2" charset="-122"/>
              <a:cs typeface="Aldhabi" panose="01000000000000000000" pitchFamily="2" charset="-7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479680" y="456565"/>
            <a:ext cx="4945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MLIR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1006056-FA35-40C5-A361-0922DBDA19A5}"/>
              </a:ext>
            </a:extLst>
          </p:cNvPr>
          <p:cNvSpPr txBox="1"/>
          <p:nvPr/>
        </p:nvSpPr>
        <p:spPr>
          <a:xfrm>
            <a:off x="2055495" y="1138260"/>
            <a:ext cx="985710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装载</a:t>
            </a:r>
            <a:r>
              <a:rPr lang="en-US" altLang="zh-CN" sz="32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登记所有</a:t>
            </a:r>
            <a:r>
              <a:rPr lang="en-US" altLang="zh-CN" sz="32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Dialect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创建运行环境</a:t>
            </a: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传入环境参数并运行</a:t>
            </a: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E9B3F7-2E9C-420B-8876-123955BB4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722" y="1443506"/>
            <a:ext cx="50577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57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295400" y="975360"/>
            <a:ext cx="1066800" cy="1066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722120" y="1722120"/>
            <a:ext cx="640080" cy="6400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042160" y="899160"/>
            <a:ext cx="2590800" cy="2590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520440" y="3200400"/>
            <a:ext cx="1188720" cy="11887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230880" y="3291840"/>
            <a:ext cx="701040" cy="70104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371600" y="565404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661160" y="4632960"/>
            <a:ext cx="487680" cy="4876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362200" y="53035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042160" y="292608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042160" y="438912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453640" y="3886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968240" y="29260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968240" y="47701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861560" y="49453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568785" y="206288"/>
            <a:ext cx="1548437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bg1"/>
                </a:solidFill>
              </a:rPr>
              <a:t>1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801155" y="2091419"/>
            <a:ext cx="4477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算子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889625" y="3047365"/>
            <a:ext cx="57435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添加算子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基本步骤</a:t>
            </a:r>
            <a:endParaRPr lang="en-US" altLang="zh-CN" sz="2400" dirty="0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典例分析</a:t>
            </a:r>
            <a:endParaRPr lang="en-US" sz="2400" dirty="0">
              <a:solidFill>
                <a:schemeClr val="bg1"/>
              </a:solidFill>
            </a:endParaRPr>
          </a:p>
          <a:p>
            <a:pPr lv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菱形 18"/>
          <p:cNvSpPr/>
          <p:nvPr/>
        </p:nvSpPr>
        <p:spPr>
          <a:xfrm>
            <a:off x="10961436" y="437566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1527049" y="528208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334895" y="1720840"/>
            <a:ext cx="98571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加减乘除</a:t>
            </a: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卷积</a:t>
            </a: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行列式</a:t>
            </a: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逆矩阵</a:t>
            </a: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80460" y="393700"/>
            <a:ext cx="4718050" cy="88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2045" y="1040130"/>
            <a:ext cx="4745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982531" y="429577"/>
            <a:ext cx="4945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添加算子</a:t>
            </a:r>
          </a:p>
        </p:txBody>
      </p:sp>
    </p:spTree>
    <p:extLst>
      <p:ext uri="{BB962C8B-B14F-4D97-AF65-F5344CB8AC3E}">
        <p14:creationId xmlns:p14="http://schemas.microsoft.com/office/powerpoint/2010/main" val="20836938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2cae17f381159bf6f023c79094caaec0cca0ed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2839</Words>
  <Application>Microsoft Office PowerPoint</Application>
  <PresentationFormat>宽屏</PresentationFormat>
  <Paragraphs>278</Paragraphs>
  <Slides>28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-apple-system</vt:lpstr>
      <vt:lpstr>微软雅黑</vt:lpstr>
      <vt:lpstr>Aldhabi</vt:lpstr>
      <vt:lpstr>Arial</vt:lpstr>
      <vt:lpstr>Arial Black</vt:lpstr>
      <vt:lpstr>Calibri</vt:lpstr>
      <vt:lpstr>Calibri Light</vt:lpstr>
      <vt:lpstr>Consolas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yeshaojun5056@163.com</dc:creator>
  <cp:lastModifiedBy> </cp:lastModifiedBy>
  <cp:revision>99</cp:revision>
  <dcterms:created xsi:type="dcterms:W3CDTF">2015-07-27T07:00:00Z</dcterms:created>
  <dcterms:modified xsi:type="dcterms:W3CDTF">2021-01-28T23:34:57Z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2052-11.1.0.9748</vt:lpwstr>
  </property>
</Properties>
</file>