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3" r:id="rId3"/>
    <p:sldId id="263" r:id="rId4"/>
    <p:sldId id="315" r:id="rId5"/>
    <p:sldId id="279" r:id="rId6"/>
    <p:sldId id="305" r:id="rId7"/>
    <p:sldId id="301" r:id="rId8"/>
    <p:sldId id="306" r:id="rId9"/>
    <p:sldId id="307" r:id="rId10"/>
    <p:sldId id="293" r:id="rId11"/>
    <p:sldId id="308" r:id="rId12"/>
    <p:sldId id="309" r:id="rId13"/>
    <p:sldId id="310" r:id="rId14"/>
    <p:sldId id="311" r:id="rId15"/>
    <p:sldId id="312" r:id="rId16"/>
    <p:sldId id="314" r:id="rId17"/>
    <p:sldId id="300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6" autoAdjust="0"/>
    <p:restoredTop sz="85897" autoAdjust="0"/>
  </p:normalViewPr>
  <p:slideViewPr>
    <p:cSldViewPr snapToGrid="0" showGuides="1">
      <p:cViewPr varScale="1">
        <p:scale>
          <a:sx n="63" d="100"/>
          <a:sy n="63" d="100"/>
        </p:scale>
        <p:origin x="246" y="60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2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首先第一个测试针对的是正常的自然循环的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46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277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7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65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2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首先我们给出我们循环的定义。我们的循环是参照 </a:t>
            </a:r>
            <a:r>
              <a:rPr lang="en-US" altLang="zh-CN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LLVM </a:t>
            </a: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官方对循环的定义来写的。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说简单点，</a:t>
            </a:r>
            <a:r>
              <a:rPr lang="en-US" altLang="zh-CN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LLVM </a:t>
            </a: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定义的循环要求有回边和</a:t>
            </a:r>
            <a:r>
              <a:rPr lang="en-US" altLang="zh-CN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header</a:t>
            </a: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构成，而且满足两个循环要么相互嵌套，要么完全不相交。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此外，如果回边是自己指向自己的，也叫循环。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然后循环嵌套的关系就如这张图所示。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另外值得一提的是，两个循环要么是相互嵌套的，要么是完全不相交的，像图中的这，他们共享了一个</a:t>
            </a:r>
            <a:r>
              <a:rPr lang="en-US" altLang="zh-CN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header,</a:t>
            </a: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所以我们依然认为它是一个循环。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0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我们的循环分析算法主要参考的是书上的算法，也就是对基本块进行反向的深度优先搜索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此外，我们还利用了</a:t>
            </a:r>
            <a:r>
              <a:rPr lang="en-US" altLang="zh-CN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LLVM</a:t>
            </a: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自带的支配树，来寻找支配关系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①我们对支配树进行后序遍历，遍历每个节点的时候，我们去找回到它的边；②找到所有这样的边后，我们就从这些回边的源点开始，按着控制流图进行反向深度优先搜索，这样子找出这个自然循环内部所包含的基本块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并且，由于我们是按着支配树进行后序遍历的，所以我们能够保证我们的访问顺序是从内层循环到外层循环的。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比如这个图中，我们后序遍历支配树的时候，会发现①并没有指向它的回边，</a:t>
            </a:r>
            <a:r>
              <a:rPr lang="en-US" altLang="zh-CN" dirty="0" smtClean="0"/>
              <a:t>234</a:t>
            </a:r>
            <a:r>
              <a:rPr lang="zh-CN" altLang="en-US" dirty="0" smtClean="0"/>
              <a:t>同样也没有，直到来到了基本块⑤，我们会发现基本块①有一条回边指向了基本块⑤，所以我们从基本块①开始，进行反向深度优先搜索，从而发现①②⑤共同组成了一个循环。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同样道理，我们从③出发，也会发现，③④⑥和刚才发现的</a:t>
            </a:r>
            <a:r>
              <a:rPr lang="en-US" altLang="zh-CN" dirty="0" smtClean="0"/>
              <a:t>125</a:t>
            </a:r>
            <a:r>
              <a:rPr lang="zh-CN" altLang="en-US" dirty="0" smtClean="0"/>
              <a:t>所构成的循环，又能构成一个大循环。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9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这是我们循环分析的核心代码，首先最外层这一个是后序遍历支配树。 这里我们直接调用了 </a:t>
            </a:r>
            <a:r>
              <a:rPr lang="en-US" altLang="zh-CN" dirty="0" smtClean="0"/>
              <a:t>LLVM </a:t>
            </a:r>
            <a:r>
              <a:rPr lang="zh-CN" altLang="en-US" dirty="0" smtClean="0"/>
              <a:t>内置的支配树。它可以由一个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来生成。</a:t>
            </a:r>
            <a:endParaRPr lang="en-US" altLang="zh-CN" dirty="0" smtClean="0"/>
          </a:p>
          <a:p>
            <a:r>
              <a:rPr lang="zh-CN" altLang="en-US" dirty="0" smtClean="0"/>
              <a:t>然后，在后序遍历支配树节点的时候，我们查找每个点是否有回边指向它，从而构成一个回边源点的集合。</a:t>
            </a:r>
            <a:endParaRPr lang="en-US" altLang="zh-CN" dirty="0" smtClean="0"/>
          </a:p>
          <a:p>
            <a:r>
              <a:rPr lang="zh-CN" altLang="en-US" dirty="0" smtClean="0"/>
              <a:t>只要找到至少一条回边，那么就意味着发现了一个循环，于是我们可以分配这个循环，并尝试找到该循环内部的所有</a:t>
            </a:r>
            <a:r>
              <a:rPr lang="en-US" altLang="zh-CN" dirty="0" err="1" smtClean="0"/>
              <a:t>basicblock</a:t>
            </a:r>
            <a:endParaRPr lang="en-US" altLang="zh-CN" dirty="0" smtClean="0"/>
          </a:p>
          <a:p>
            <a:r>
              <a:rPr lang="zh-CN" altLang="en-US" dirty="0" smtClean="0"/>
              <a:t>这个发现其他基本块的函数叫 </a:t>
            </a:r>
            <a:r>
              <a:rPr lang="en-US" altLang="zh-CN" dirty="0" err="1" smtClean="0"/>
              <a:t>discoverAndMapSubloop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这个函数的主要流程就是，从我们刚才找到的回边集合中的源点出发，在程序的控制流图中反向地进行深度优先搜索。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整个搜索的过程分为两种情况，</a:t>
            </a:r>
            <a:endParaRPr lang="en-US" altLang="zh-CN" dirty="0" smtClean="0"/>
          </a:p>
          <a:p>
            <a:r>
              <a:rPr lang="zh-CN" altLang="en-US" dirty="0" smtClean="0"/>
              <a:t>第一种情况下，我们搜索的基本块还没有被发现过，这意味着，我们还不知道它所属的循环。那么这时候，我们就只需要把这个基本块的所属循环赋值为当前循环就可以了。这是因为我们的搜索过程是从最内层循环开始往外找的，所以当一个基本块被发现的时候，如果它还不属于任何循环，那么它一定只能属于当前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43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第二种情况是，我们遍历到了一个已经被发现过的块，他所属的循环是已知的了。这种情况下，我们就只需要找到它已知的所属的最外层循环。因为这个最外层循环的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，是直接存在于当前循环的内部的。所以我们可以遍历这个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的前驱来继续进行深度优先搜索，这里面特别的一点是，我们需要跳过那些已知所属循环的基本块，因为他们已经被处理过了。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0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首先第一个测试针对的是正常的自然循环的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53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001967" y="2301109"/>
            <a:ext cx="6181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dirty="0">
                <a:solidFill>
                  <a:prstClr val="white"/>
                </a:solidFill>
              </a:rPr>
              <a:t>LLVM-USTC</a:t>
            </a:r>
            <a:r>
              <a:rPr lang="zh-CN" altLang="en-US" sz="4800" dirty="0">
                <a:solidFill>
                  <a:prstClr val="white"/>
                </a:solidFill>
              </a:rPr>
              <a:t>实践</a:t>
            </a:r>
            <a:r>
              <a:rPr lang="zh-CN" altLang="en-US" sz="4800" dirty="0" smtClean="0">
                <a:solidFill>
                  <a:prstClr val="white"/>
                </a:solidFill>
              </a:rPr>
              <a:t>项目</a:t>
            </a:r>
            <a:endParaRPr lang="en-US" altLang="zh-CN" sz="4800" dirty="0" smtClean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zh-CN" altLang="en-US" sz="40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必</a:t>
            </a:r>
            <a:r>
              <a:rPr lang="zh-CN" altLang="en-US" sz="400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做部分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3045" y="3956664"/>
            <a:ext cx="6006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成员：高楚晴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000" dirty="0" smtClean="0">
                <a:solidFill>
                  <a:prstClr val="white"/>
                </a:solidFill>
              </a:rPr>
              <a:t>黄致远、</a:t>
            </a:r>
            <a:r>
              <a:rPr lang="zh-CN" altLang="en-US" sz="2000" dirty="0">
                <a:solidFill>
                  <a:prstClr val="white"/>
                </a:solidFill>
              </a:rPr>
              <a:t>万嘉</a:t>
            </a:r>
            <a:r>
              <a:rPr lang="zh-CN" altLang="en-US" sz="2000" dirty="0" smtClean="0">
                <a:solidFill>
                  <a:prstClr val="white"/>
                </a:solidFill>
              </a:rPr>
              <a:t>诚、王章瀚</a:t>
            </a:r>
            <a:endParaRPr lang="en-US" altLang="zh-CN" sz="2000" dirty="0" smtClean="0">
              <a:solidFill>
                <a:prstClr val="white"/>
              </a:solidFill>
            </a:endParaRPr>
          </a:p>
          <a:p>
            <a:pPr lvl="0"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指导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老师：张昱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zh-CN" altLang="en-US" noProof="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助教：刘</a:t>
            </a:r>
            <a:r>
              <a:rPr lang="zh-CN" altLang="en-US" dirty="0" smtClean="0">
                <a:solidFill>
                  <a:prstClr val="white"/>
                </a:solidFill>
              </a:rPr>
              <a:t>硕、黄奕</a:t>
            </a:r>
            <a:r>
              <a:rPr lang="zh-CN" altLang="en-US" dirty="0">
                <a:solidFill>
                  <a:prstClr val="white"/>
                </a:solidFill>
              </a:rPr>
              <a:t>桐、郭宇轩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测试结果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9625" y="3047365"/>
            <a:ext cx="5743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自然循环识别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1"/>
                </a:solidFill>
                <a:sym typeface="+mn-ea"/>
              </a:rPr>
              <a:t>goto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进入循环内部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bg1"/>
                </a:solidFill>
                <a:sym typeface="+mn-ea"/>
              </a:rPr>
              <a:t>死循环导致退化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3329" y="556837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正常自然循环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17" y="2551660"/>
            <a:ext cx="5249709" cy="2723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588" y="1927303"/>
            <a:ext cx="3952905" cy="40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3329" y="556837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正常自然循环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8" y="-1"/>
            <a:ext cx="11392869" cy="67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3329" y="556837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正常自然循环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96" y="1546821"/>
            <a:ext cx="3379845" cy="4747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361" y="1609336"/>
            <a:ext cx="3471001" cy="39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70" y="551793"/>
            <a:ext cx="3779983" cy="6041512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3128211" y="1876926"/>
            <a:ext cx="2374231" cy="137962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382037" y="1059191"/>
            <a:ext cx="2476052" cy="88812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326996" y="3289596"/>
            <a:ext cx="3175446" cy="200264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3699" y="3920453"/>
            <a:ext cx="2874512" cy="220763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3329" y="556837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正常自然循环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40" y="28743"/>
            <a:ext cx="10635916" cy="68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90791" y="281950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0791" y="922030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3855" y="324534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 err="1" smtClean="0">
                <a:solidFill>
                  <a:prstClr val="white"/>
                </a:solidFill>
                <a:cs typeface="Calibri" panose="020F0502020204030204"/>
              </a:rPr>
              <a:t>goto</a:t>
            </a:r>
            <a:r>
              <a:rPr lang="en-US" altLang="zh-CN" sz="3200" dirty="0" smtClean="0">
                <a:solidFill>
                  <a:prstClr val="white"/>
                </a:solidFill>
                <a:cs typeface="Calibri" panose="020F0502020204030204"/>
              </a:rPr>
              <a:t> </a:t>
            </a: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进入循环内部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79" y="798816"/>
            <a:ext cx="3142857" cy="570476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001" y="790019"/>
            <a:ext cx="3990476" cy="583809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13" y="1255976"/>
            <a:ext cx="2850190" cy="2244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13" y="3703275"/>
            <a:ext cx="2850190" cy="29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106633" y="496488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106633" y="1136568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68216" y="513104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cs typeface="Calibri" panose="020F0502020204030204"/>
              </a:rPr>
              <a:t>死</a:t>
            </a: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循环导致退化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661" y="551793"/>
            <a:ext cx="4580952" cy="57523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611" y="3283814"/>
            <a:ext cx="2937186" cy="26597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58" y="2755161"/>
            <a:ext cx="3579033" cy="17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74551" y="2751885"/>
            <a:ext cx="3257394" cy="135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Q&amp;A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0958" y="1163625"/>
            <a:ext cx="1710559" cy="455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Content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>
            <a:fillRect/>
          </a:stretch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503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36167" y="6388749"/>
            <a:ext cx="8595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39032" y="3823122"/>
            <a:ext cx="0" cy="25656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836167" y="2580879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/>
        </p:nvSpPr>
        <p:spPr>
          <a:xfrm>
            <a:off x="1518330" y="1980474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38406" y="2007291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51482" y="1942761"/>
            <a:ext cx="2248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prstClr val="white"/>
                </a:solidFill>
                <a:latin typeface="Calibri Light" panose="020F0302020204030204"/>
                <a:ea typeface="微软雅黑 Light" panose="020B0502040204020203" charset="-122"/>
              </a:rPr>
              <a:t>循环分析</a:t>
            </a:r>
          </a:p>
        </p:txBody>
      </p:sp>
      <p:sp>
        <p:nvSpPr>
          <p:cNvPr id="32" name="菱形 31"/>
          <p:cNvSpPr/>
          <p:nvPr/>
        </p:nvSpPr>
        <p:spPr>
          <a:xfrm>
            <a:off x="1519937" y="3190662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53286" y="322910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51482" y="3190479"/>
            <a:ext cx="303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prstClr val="white"/>
                </a:solidFill>
                <a:latin typeface="Calibri Light" panose="020F0302020204030204"/>
                <a:ea typeface="微软雅黑 Light" panose="020B0502040204020203" charset="-122"/>
              </a:rPr>
              <a:t>结果测试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24" grpId="0" animBg="1"/>
      <p:bldP spid="29" grpId="0"/>
      <p:bldP spid="30" grpId="0"/>
      <p:bldP spid="32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循环分析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循环定义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算法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实现</a:t>
            </a:r>
            <a:endParaRPr lang="en-US" sz="2400" dirty="0">
              <a:solidFill>
                <a:schemeClr val="bg1"/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00476" y="43604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466089" y="52668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01085" y="102489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66795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循环的定义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8" y="1692832"/>
            <a:ext cx="4638339" cy="43269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04" y="1692832"/>
            <a:ext cx="3180952" cy="16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826" y="3429708"/>
            <a:ext cx="3552381" cy="28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2058" y="1589043"/>
            <a:ext cx="2771429" cy="37238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0120" y="6376108"/>
            <a:ext cx="944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LLVM Loop Terminology: https</a:t>
            </a:r>
            <a:r>
              <a:rPr lang="en-US" altLang="zh-CN" dirty="0">
                <a:solidFill>
                  <a:schemeClr val="bg1"/>
                </a:solidFill>
              </a:rPr>
              <a:t>://llvm.org/docs/LoopTerminology.html?highlight=loopinfo#loopinfo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04394" y="1520051"/>
            <a:ext cx="98571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对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支配树进行后序遍历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在遍历每个结点的时候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去遍历它在流图中的前驱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通过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dominates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方法来判断支配情况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以确认是否为回边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457200" indent="-457200">
              <a:buAutoNum type="arabicPeriod"/>
            </a:pPr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找到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该结点相应的所有回边后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就开始做在逆向流图的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3. 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该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过程中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若有未发现过的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就将其标记为当前循环的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BasicBlock;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否则它应当已经被之前的更内层的循环标记过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我们不必理会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不把这个内层循环内的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加入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的栈中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只需继续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4. 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前面完成了对整个支配树的后序遍历后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我们就获得了每个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所属的最近的一层循环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以及各个循环的父循环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那么此时只需要遍历一遍所有的循环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就可以建立其循环嵌套的树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5. 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一些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简单的遍历树并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66795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循环分析算法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66795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循环分析图解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6" y="0"/>
            <a:ext cx="5903843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72051" y="0"/>
            <a:ext cx="5208697" cy="6858000"/>
            <a:chOff x="6572051" y="0"/>
            <a:chExt cx="5208697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2051" y="0"/>
              <a:ext cx="5208697" cy="685800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0114271" y="56048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③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90761" y="454832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②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135412" y="57572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017220" y="45691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④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80902" y="3559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76399" y="232736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⑥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549144" y="24655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45938" y="1325797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⑧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031391" y="57894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43564" y="4681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56423" y="3744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246547" y="47899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④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971527" y="5535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331272" y="246553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⑥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990554" y="3130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781201" y="109386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15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4361" y="568115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循环分析核心代码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25" y="1450569"/>
            <a:ext cx="7941711" cy="528612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236075" y="1684421"/>
            <a:ext cx="4288518" cy="262894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87425" y="16472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</a:t>
            </a:r>
          </a:p>
        </p:txBody>
      </p:sp>
      <p:sp>
        <p:nvSpPr>
          <p:cNvPr id="30" name="矩形 29"/>
          <p:cNvSpPr/>
          <p:nvPr/>
        </p:nvSpPr>
        <p:spPr>
          <a:xfrm>
            <a:off x="2307424" y="5991726"/>
            <a:ext cx="7750975" cy="248653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320486" y="59313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查找其他块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4361" y="568115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循环分析核心代码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29" y="2279466"/>
            <a:ext cx="8218303" cy="35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4361" y="568115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循环分析核心代码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65" y="2048413"/>
            <a:ext cx="8887632" cy="37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1058</Words>
  <Application>Microsoft Office PowerPoint</Application>
  <PresentationFormat>宽屏</PresentationFormat>
  <Paragraphs>100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Aldhabi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rabbit white</cp:lastModifiedBy>
  <cp:revision>264</cp:revision>
  <dcterms:created xsi:type="dcterms:W3CDTF">2015-07-27T07:00:00Z</dcterms:created>
  <dcterms:modified xsi:type="dcterms:W3CDTF">2021-01-28T21:11:11Z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2052-11.1.0.9748</vt:lpwstr>
  </property>
</Properties>
</file>