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303" r:id="rId3"/>
    <p:sldId id="263" r:id="rId4"/>
    <p:sldId id="279" r:id="rId5"/>
    <p:sldId id="305" r:id="rId6"/>
    <p:sldId id="301" r:id="rId7"/>
    <p:sldId id="306" r:id="rId8"/>
    <p:sldId id="307" r:id="rId9"/>
    <p:sldId id="293" r:id="rId10"/>
    <p:sldId id="308" r:id="rId11"/>
    <p:sldId id="309" r:id="rId12"/>
    <p:sldId id="310" r:id="rId13"/>
    <p:sldId id="311" r:id="rId14"/>
    <p:sldId id="312" r:id="rId15"/>
    <p:sldId id="314" r:id="rId16"/>
    <p:sldId id="300" r:id="rId17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2C2C"/>
    <a:srgbClr val="00B0F0"/>
    <a:srgbClr val="0D8B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16" autoAdjust="0"/>
    <p:restoredTop sz="85897" autoAdjust="0"/>
  </p:normalViewPr>
  <p:slideViewPr>
    <p:cSldViewPr snapToGrid="0" showGuides="1">
      <p:cViewPr varScale="1">
        <p:scale>
          <a:sx n="60" d="100"/>
          <a:sy n="60" d="100"/>
        </p:scale>
        <p:origin x="216" y="102"/>
      </p:cViewPr>
      <p:guideLst>
        <p:guide orient="horz" pos="2160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62F5BD-5648-4223-8D90-D5276EA4D7E0}" type="datetimeFigureOut">
              <a:rPr lang="zh-CN" altLang="en-US" smtClean="0"/>
              <a:t>2021/1/28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92002F-FB5B-4646-BA5E-A49F3E4D26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首先第一个测试针对的是正常的自然循环的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A92002F-FB5B-4646-BA5E-A49F3E4D26C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34657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A92002F-FB5B-4646-BA5E-A49F3E4D26C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02771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A92002F-FB5B-4646-BA5E-A49F3E4D26C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70765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A92002F-FB5B-4646-BA5E-A49F3E4D26C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1650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那么，因为我们是第一组，而且这个实验也有点久了，所以我还是先和大家一起回忆一下利用支配树进行循环分析的算法。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821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我们的循环分析算法主要参考的是书上的算法，也就是对基本块进行反向的深度优先搜索</a:t>
            </a:r>
            <a:endParaRPr lang="en-US" altLang="zh-CN" sz="1200" dirty="0" smtClean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此外，我们还利用了</a:t>
            </a:r>
            <a:r>
              <a:rPr lang="en-US" altLang="zh-CN" sz="12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LLVM</a:t>
            </a:r>
            <a:r>
              <a:rPr lang="zh-CN" altLang="en-US" sz="12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自带的支配树，来寻找支配关系</a:t>
            </a:r>
            <a:endParaRPr lang="en-US" altLang="zh-CN" sz="1200" dirty="0" smtClean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200" dirty="0" smtClean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①我们对支配树进行后序遍历，遍历每个节点的时候，我们去找回到它的边；②找到所有这样的边后，我们就从这些回边的源点开始，按着控制流图进行反向深度优先搜索，这样子找出这个自然循环内部所包含的基本块。</a:t>
            </a:r>
            <a:endParaRPr lang="en-US" altLang="zh-CN" sz="1200" dirty="0" smtClean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200" dirty="0" smtClean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并且，由于我们是按着支配树进行后序遍历的，所以我们能够保证我们的访问顺序是从内层循环到外层循环的。</a:t>
            </a:r>
            <a:endParaRPr lang="en-US" altLang="zh-CN" sz="1200" dirty="0" smtClean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 smtClean="0"/>
              <a:t>比如这个图中，我们后序遍历支配树的时候，会发现①并没有指向它的回边，</a:t>
            </a:r>
            <a:r>
              <a:rPr lang="en-US" altLang="zh-CN" dirty="0" smtClean="0"/>
              <a:t>234</a:t>
            </a:r>
            <a:r>
              <a:rPr lang="zh-CN" altLang="en-US" dirty="0" smtClean="0"/>
              <a:t>同样也没有，直到来到了基本块⑤，我们会发现基本块①有一条回边指向了基本块⑤，所以我们从基本块①开始，进行反向深度优先搜索，从而发现①②⑤共同组成了一个循环。</a:t>
            </a:r>
            <a:endParaRPr lang="en-US" altLang="zh-CN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 smtClean="0"/>
              <a:t>同样道理，我们从③出发，也会发现，③④⑥和刚才发现的</a:t>
            </a:r>
            <a:r>
              <a:rPr lang="en-US" altLang="zh-CN" dirty="0" smtClean="0"/>
              <a:t>125</a:t>
            </a:r>
            <a:r>
              <a:rPr lang="zh-CN" altLang="en-US" dirty="0" smtClean="0"/>
              <a:t>所构成的循环，又能构成一个大循环。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795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这是我们循环分析的核心代码，首先最外层这一个是后序遍历支配树。 这里我们直接调用了 </a:t>
            </a:r>
            <a:r>
              <a:rPr lang="en-US" altLang="zh-CN" dirty="0" smtClean="0"/>
              <a:t>LLVM </a:t>
            </a:r>
            <a:r>
              <a:rPr lang="zh-CN" altLang="en-US" dirty="0" smtClean="0"/>
              <a:t>内置的支配树。它可以由一个</a:t>
            </a:r>
            <a:r>
              <a:rPr lang="en-US" altLang="zh-CN" dirty="0" smtClean="0"/>
              <a:t>pass</a:t>
            </a:r>
            <a:r>
              <a:rPr lang="zh-CN" altLang="en-US" dirty="0" smtClean="0"/>
              <a:t>来生成。</a:t>
            </a:r>
            <a:endParaRPr lang="en-US" altLang="zh-CN" dirty="0" smtClean="0"/>
          </a:p>
          <a:p>
            <a:r>
              <a:rPr lang="zh-CN" altLang="en-US" dirty="0" smtClean="0"/>
              <a:t>然后，在后序遍历支配树节点的时候，我们查找每个点是否有回边指向它，从而构成一个回边源点的集合。</a:t>
            </a:r>
            <a:endParaRPr lang="en-US" altLang="zh-CN" dirty="0" smtClean="0"/>
          </a:p>
          <a:p>
            <a:r>
              <a:rPr lang="zh-CN" altLang="en-US" dirty="0" smtClean="0"/>
              <a:t>只要找到至少一条回边，那么就意味着发现了一个循环，于是我们可以分配这个循环，并尝试找到该循环内部的所有</a:t>
            </a:r>
            <a:r>
              <a:rPr lang="en-US" altLang="zh-CN" dirty="0" err="1" smtClean="0"/>
              <a:t>basicblock</a:t>
            </a:r>
            <a:endParaRPr lang="en-US" altLang="zh-CN" dirty="0" smtClean="0"/>
          </a:p>
          <a:p>
            <a:r>
              <a:rPr lang="zh-CN" altLang="en-US" dirty="0" smtClean="0"/>
              <a:t>这个发现其他基本块的函数叫 </a:t>
            </a:r>
            <a:r>
              <a:rPr lang="en-US" altLang="zh-CN" dirty="0" err="1" smtClean="0"/>
              <a:t>discoverAndMapSubloop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A92002F-FB5B-4646-BA5E-A49F3E4D26C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这个函数的主要流程就是，从我们刚才找到的回边集合中的源点出发，在程序的控制流图中反向地进行深度优先搜索。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整个搜索的过程分为两种情况，</a:t>
            </a:r>
            <a:endParaRPr lang="en-US" altLang="zh-CN" dirty="0" smtClean="0"/>
          </a:p>
          <a:p>
            <a:r>
              <a:rPr lang="zh-CN" altLang="en-US" dirty="0" smtClean="0"/>
              <a:t>第一种情况下，我们搜索的基本块还没有被发现过，这意味着，我们还不知道它所属的循环。那么这时候，我们就只需要把这个基本块的所属循环赋值为当前循环就可以了。这是因为我们的搜索过程是从最内层循环开始往外找的，所以当一个基本块被发现的时候，如果它还不属于任何循环，那么它一定只能属于当前循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A92002F-FB5B-4646-BA5E-A49F3E4D26C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9437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第二种情况是，我们遍历到了一个已经被发现过的块，他所属的循环是已知的了。这种情况下，我们就只需要找到它已知的所属的最外层循环。因为这个最外层循环的</a:t>
            </a:r>
            <a:r>
              <a:rPr lang="en-US" altLang="zh-CN" dirty="0" smtClean="0"/>
              <a:t>header</a:t>
            </a:r>
            <a:r>
              <a:rPr lang="zh-CN" altLang="en-US" dirty="0" smtClean="0"/>
              <a:t>，是直接存在于当前循环的内部的。所以我们可以遍历这个</a:t>
            </a:r>
            <a:r>
              <a:rPr lang="en-US" altLang="zh-CN" dirty="0" smtClean="0"/>
              <a:t>header</a:t>
            </a:r>
            <a:r>
              <a:rPr lang="zh-CN" altLang="en-US" dirty="0" smtClean="0"/>
              <a:t>的前驱来继续进行深度优先搜索，这里面特别的一点是，我们需要跳过那些已知所属循环的基本块，因为他们已经被处理过了。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A92002F-FB5B-4646-BA5E-A49F3E4D26C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89025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首先第一个测试针对的是正常的自然循环的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A92002F-FB5B-4646-BA5E-A49F3E4D26C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75391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A92002F-FB5B-4646-BA5E-A49F3E4D26C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2723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t>2021/1/28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t>2021/1/28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t>2021/1/28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t>2021/1/28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t>2021/1/28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t>2021/1/28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t>2021/1/28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t>2021/1/28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t>2021/1/28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t>2021/1/28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t>2021/1/28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2B589-21DE-46A2-AF91-CC043ECE94FC}" type="datetimeFigureOut">
              <a:rPr lang="zh-CN" altLang="en-US" smtClean="0"/>
              <a:t>2021/1/28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55667-C4D6-47D6-8639-FF047C3362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3001967" y="2301109"/>
            <a:ext cx="618122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CN" sz="4800" dirty="0">
                <a:solidFill>
                  <a:prstClr val="white"/>
                </a:solidFill>
              </a:rPr>
              <a:t>LLVM-USTC</a:t>
            </a:r>
            <a:r>
              <a:rPr lang="zh-CN" altLang="en-US" sz="4800" dirty="0">
                <a:solidFill>
                  <a:prstClr val="white"/>
                </a:solidFill>
              </a:rPr>
              <a:t>实践</a:t>
            </a:r>
            <a:r>
              <a:rPr lang="zh-CN" altLang="en-US" sz="4800" dirty="0" smtClean="0">
                <a:solidFill>
                  <a:prstClr val="white"/>
                </a:solidFill>
              </a:rPr>
              <a:t>项目</a:t>
            </a:r>
            <a:endParaRPr lang="en-US" altLang="zh-CN" sz="4800" dirty="0" smtClean="0">
              <a:solidFill>
                <a:prstClr val="white"/>
              </a:solidFill>
            </a:endParaRPr>
          </a:p>
          <a:p>
            <a:pPr lvl="0" algn="ctr">
              <a:defRPr/>
            </a:pPr>
            <a:r>
              <a:rPr lang="zh-CN" altLang="en-US" sz="40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必</a:t>
            </a:r>
            <a:r>
              <a:rPr lang="zh-CN" altLang="en-US" sz="400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做部分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733045" y="3956664"/>
            <a:ext cx="60067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成员：高楚晴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、</a:t>
            </a:r>
            <a:r>
              <a:rPr lang="zh-CN" altLang="en-US" sz="2000" dirty="0" smtClean="0">
                <a:solidFill>
                  <a:prstClr val="white"/>
                </a:solidFill>
              </a:rPr>
              <a:t>黄致远、</a:t>
            </a:r>
            <a:r>
              <a:rPr lang="zh-CN" altLang="en-US" sz="2000" dirty="0">
                <a:solidFill>
                  <a:prstClr val="white"/>
                </a:solidFill>
              </a:rPr>
              <a:t>万嘉</a:t>
            </a:r>
            <a:r>
              <a:rPr lang="zh-CN" altLang="en-US" sz="2000" dirty="0" smtClean="0">
                <a:solidFill>
                  <a:prstClr val="white"/>
                </a:solidFill>
              </a:rPr>
              <a:t>诚、王章瀚</a:t>
            </a:r>
            <a:endParaRPr lang="en-US" altLang="zh-CN" sz="2000" dirty="0" smtClean="0">
              <a:solidFill>
                <a:prstClr val="white"/>
              </a:solidFill>
            </a:endParaRPr>
          </a:p>
          <a:p>
            <a:pPr lvl="0"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指导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老师：张昱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  <a:p>
            <a:pPr lvl="0">
              <a:defRPr/>
            </a:pPr>
            <a:r>
              <a:rPr lang="zh-CN" altLang="en-US" noProof="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助教：刘</a:t>
            </a:r>
            <a:r>
              <a:rPr lang="zh-CN" altLang="en-US" dirty="0" smtClean="0">
                <a:solidFill>
                  <a:prstClr val="white"/>
                </a:solidFill>
              </a:rPr>
              <a:t>硕、黄奕</a:t>
            </a:r>
            <a:r>
              <a:rPr lang="zh-CN" altLang="en-US" dirty="0">
                <a:solidFill>
                  <a:prstClr val="white"/>
                </a:solidFill>
              </a:rPr>
              <a:t>桐、郭宇轩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菱形 7"/>
          <p:cNvSpPr/>
          <p:nvPr/>
        </p:nvSpPr>
        <p:spPr>
          <a:xfrm>
            <a:off x="1200806" y="1516391"/>
            <a:ext cx="1035269" cy="1035269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菱形 8"/>
          <p:cNvSpPr/>
          <p:nvPr/>
        </p:nvSpPr>
        <p:spPr>
          <a:xfrm>
            <a:off x="572813" y="1516391"/>
            <a:ext cx="861848" cy="86184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菱形 9"/>
          <p:cNvSpPr/>
          <p:nvPr/>
        </p:nvSpPr>
        <p:spPr>
          <a:xfrm>
            <a:off x="-253699" y="551793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菱形 10"/>
          <p:cNvSpPr/>
          <p:nvPr/>
        </p:nvSpPr>
        <p:spPr>
          <a:xfrm>
            <a:off x="750038" y="805492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菱形 18"/>
          <p:cNvSpPr/>
          <p:nvPr/>
        </p:nvSpPr>
        <p:spPr>
          <a:xfrm>
            <a:off x="11438956" y="438582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菱形 19"/>
          <p:cNvSpPr/>
          <p:nvPr/>
        </p:nvSpPr>
        <p:spPr>
          <a:xfrm>
            <a:off x="12004569" y="529224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4051738" y="551793"/>
            <a:ext cx="44530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4051738" y="1191873"/>
            <a:ext cx="44530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913329" y="556837"/>
            <a:ext cx="3960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3200" dirty="0" smtClean="0">
                <a:solidFill>
                  <a:prstClr val="white"/>
                </a:solidFill>
                <a:cs typeface="Calibri" panose="020F0502020204030204"/>
              </a:rPr>
              <a:t>正常自然循环</a:t>
            </a:r>
            <a:endParaRPr lang="en-US" altLang="zh-CN" sz="3200" dirty="0">
              <a:solidFill>
                <a:prstClr val="white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917" y="2551660"/>
            <a:ext cx="5249709" cy="272376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2588" y="1927303"/>
            <a:ext cx="3952905" cy="404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01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菱形 7"/>
          <p:cNvSpPr/>
          <p:nvPr/>
        </p:nvSpPr>
        <p:spPr>
          <a:xfrm>
            <a:off x="1200806" y="1516391"/>
            <a:ext cx="1035269" cy="1035269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菱形 8"/>
          <p:cNvSpPr/>
          <p:nvPr/>
        </p:nvSpPr>
        <p:spPr>
          <a:xfrm>
            <a:off x="572813" y="1516391"/>
            <a:ext cx="861848" cy="86184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菱形 9"/>
          <p:cNvSpPr/>
          <p:nvPr/>
        </p:nvSpPr>
        <p:spPr>
          <a:xfrm>
            <a:off x="-253699" y="551793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菱形 10"/>
          <p:cNvSpPr/>
          <p:nvPr/>
        </p:nvSpPr>
        <p:spPr>
          <a:xfrm>
            <a:off x="750038" y="805492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菱形 18"/>
          <p:cNvSpPr/>
          <p:nvPr/>
        </p:nvSpPr>
        <p:spPr>
          <a:xfrm>
            <a:off x="11438956" y="438582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菱形 19"/>
          <p:cNvSpPr/>
          <p:nvPr/>
        </p:nvSpPr>
        <p:spPr>
          <a:xfrm>
            <a:off x="12004569" y="529224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4051738" y="551793"/>
            <a:ext cx="44530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4051738" y="1191873"/>
            <a:ext cx="44530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913329" y="556837"/>
            <a:ext cx="3960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3200" dirty="0" smtClean="0">
                <a:solidFill>
                  <a:prstClr val="white"/>
                </a:solidFill>
                <a:cs typeface="Calibri" panose="020F0502020204030204"/>
              </a:rPr>
              <a:t>正常自然循环</a:t>
            </a:r>
            <a:endParaRPr lang="en-US" altLang="zh-CN" sz="3200" dirty="0">
              <a:solidFill>
                <a:prstClr val="white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98" y="-1"/>
            <a:ext cx="11392869" cy="675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60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菱形 7"/>
          <p:cNvSpPr/>
          <p:nvPr/>
        </p:nvSpPr>
        <p:spPr>
          <a:xfrm>
            <a:off x="1200806" y="1516391"/>
            <a:ext cx="1035269" cy="1035269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菱形 8"/>
          <p:cNvSpPr/>
          <p:nvPr/>
        </p:nvSpPr>
        <p:spPr>
          <a:xfrm>
            <a:off x="572813" y="1516391"/>
            <a:ext cx="861848" cy="86184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菱形 9"/>
          <p:cNvSpPr/>
          <p:nvPr/>
        </p:nvSpPr>
        <p:spPr>
          <a:xfrm>
            <a:off x="-253699" y="551793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菱形 10"/>
          <p:cNvSpPr/>
          <p:nvPr/>
        </p:nvSpPr>
        <p:spPr>
          <a:xfrm>
            <a:off x="750038" y="805492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菱形 18"/>
          <p:cNvSpPr/>
          <p:nvPr/>
        </p:nvSpPr>
        <p:spPr>
          <a:xfrm>
            <a:off x="11438956" y="438582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菱形 19"/>
          <p:cNvSpPr/>
          <p:nvPr/>
        </p:nvSpPr>
        <p:spPr>
          <a:xfrm>
            <a:off x="12004569" y="529224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4051738" y="551793"/>
            <a:ext cx="44530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4051738" y="1191873"/>
            <a:ext cx="44530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913329" y="556837"/>
            <a:ext cx="3960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3200" dirty="0" smtClean="0">
                <a:solidFill>
                  <a:prstClr val="white"/>
                </a:solidFill>
                <a:cs typeface="Calibri" panose="020F0502020204030204"/>
              </a:rPr>
              <a:t>正常自然循环</a:t>
            </a:r>
            <a:endParaRPr lang="en-US" altLang="zh-CN" sz="3200" dirty="0">
              <a:solidFill>
                <a:prstClr val="white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796" y="1546821"/>
            <a:ext cx="3379845" cy="474726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4361" y="1609336"/>
            <a:ext cx="3471001" cy="39572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970" y="551793"/>
            <a:ext cx="3779983" cy="6041512"/>
          </a:xfrm>
          <a:prstGeom prst="rect">
            <a:avLst/>
          </a:prstGeom>
        </p:spPr>
      </p:pic>
      <p:cxnSp>
        <p:nvCxnSpPr>
          <p:cNvPr id="14" name="直接箭头连接符 13"/>
          <p:cNvCxnSpPr/>
          <p:nvPr/>
        </p:nvCxnSpPr>
        <p:spPr>
          <a:xfrm>
            <a:off x="3128211" y="1876926"/>
            <a:ext cx="2374231" cy="1379621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2382037" y="1059191"/>
            <a:ext cx="2476052" cy="888124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2326996" y="3289596"/>
            <a:ext cx="3175446" cy="2002645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253699" y="3920453"/>
            <a:ext cx="2874512" cy="2207631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970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菱形 7"/>
          <p:cNvSpPr/>
          <p:nvPr/>
        </p:nvSpPr>
        <p:spPr>
          <a:xfrm>
            <a:off x="1200806" y="1516391"/>
            <a:ext cx="1035269" cy="1035269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菱形 8"/>
          <p:cNvSpPr/>
          <p:nvPr/>
        </p:nvSpPr>
        <p:spPr>
          <a:xfrm>
            <a:off x="572813" y="1516391"/>
            <a:ext cx="861848" cy="86184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菱形 9"/>
          <p:cNvSpPr/>
          <p:nvPr/>
        </p:nvSpPr>
        <p:spPr>
          <a:xfrm>
            <a:off x="-253699" y="551793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菱形 10"/>
          <p:cNvSpPr/>
          <p:nvPr/>
        </p:nvSpPr>
        <p:spPr>
          <a:xfrm>
            <a:off x="750038" y="805492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菱形 18"/>
          <p:cNvSpPr/>
          <p:nvPr/>
        </p:nvSpPr>
        <p:spPr>
          <a:xfrm>
            <a:off x="11438956" y="438582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菱形 19"/>
          <p:cNvSpPr/>
          <p:nvPr/>
        </p:nvSpPr>
        <p:spPr>
          <a:xfrm>
            <a:off x="12004569" y="529224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4051738" y="551793"/>
            <a:ext cx="44530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4051738" y="1191873"/>
            <a:ext cx="44530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913329" y="556837"/>
            <a:ext cx="3960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3200" dirty="0" smtClean="0">
                <a:solidFill>
                  <a:prstClr val="white"/>
                </a:solidFill>
                <a:cs typeface="Calibri" panose="020F0502020204030204"/>
              </a:rPr>
              <a:t>正常自然循环</a:t>
            </a:r>
            <a:endParaRPr lang="en-US" altLang="zh-CN" sz="3200" dirty="0">
              <a:solidFill>
                <a:prstClr val="white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040" y="28743"/>
            <a:ext cx="10635916" cy="682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17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菱形 7"/>
          <p:cNvSpPr/>
          <p:nvPr/>
        </p:nvSpPr>
        <p:spPr>
          <a:xfrm>
            <a:off x="1200806" y="1516391"/>
            <a:ext cx="1035269" cy="1035269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菱形 8"/>
          <p:cNvSpPr/>
          <p:nvPr/>
        </p:nvSpPr>
        <p:spPr>
          <a:xfrm>
            <a:off x="572813" y="1516391"/>
            <a:ext cx="861848" cy="86184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菱形 18"/>
          <p:cNvSpPr/>
          <p:nvPr/>
        </p:nvSpPr>
        <p:spPr>
          <a:xfrm>
            <a:off x="11438956" y="438582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菱形 19"/>
          <p:cNvSpPr/>
          <p:nvPr/>
        </p:nvSpPr>
        <p:spPr>
          <a:xfrm>
            <a:off x="12004569" y="529224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690791" y="281950"/>
            <a:ext cx="44530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690791" y="922030"/>
            <a:ext cx="44530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013855" y="324534"/>
            <a:ext cx="3960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3200" dirty="0" err="1" smtClean="0">
                <a:solidFill>
                  <a:prstClr val="white"/>
                </a:solidFill>
                <a:cs typeface="Calibri" panose="020F0502020204030204"/>
              </a:rPr>
              <a:t>goto</a:t>
            </a:r>
            <a:r>
              <a:rPr lang="en-US" altLang="zh-CN" sz="3200" dirty="0" smtClean="0">
                <a:solidFill>
                  <a:prstClr val="white"/>
                </a:solidFill>
                <a:cs typeface="Calibri" panose="020F0502020204030204"/>
              </a:rPr>
              <a:t> </a:t>
            </a:r>
            <a:r>
              <a:rPr lang="zh-CN" altLang="en-US" sz="3200" dirty="0" smtClean="0">
                <a:solidFill>
                  <a:prstClr val="white"/>
                </a:solidFill>
                <a:cs typeface="Calibri" panose="020F0502020204030204"/>
              </a:rPr>
              <a:t>进入循环内部</a:t>
            </a:r>
            <a:endParaRPr lang="en-US" altLang="zh-CN" sz="3200" dirty="0">
              <a:solidFill>
                <a:prstClr val="white"/>
              </a:solidFill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179" y="798816"/>
            <a:ext cx="3142857" cy="5704762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1001" y="790019"/>
            <a:ext cx="3990476" cy="583809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813" y="1255976"/>
            <a:ext cx="2850190" cy="224452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813" y="3703275"/>
            <a:ext cx="2850190" cy="293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83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菱形 7"/>
          <p:cNvSpPr/>
          <p:nvPr/>
        </p:nvSpPr>
        <p:spPr>
          <a:xfrm>
            <a:off x="1200806" y="1516391"/>
            <a:ext cx="1035269" cy="1035269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菱形 8"/>
          <p:cNvSpPr/>
          <p:nvPr/>
        </p:nvSpPr>
        <p:spPr>
          <a:xfrm>
            <a:off x="572813" y="1516391"/>
            <a:ext cx="861848" cy="86184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菱形 9"/>
          <p:cNvSpPr/>
          <p:nvPr/>
        </p:nvSpPr>
        <p:spPr>
          <a:xfrm>
            <a:off x="-253699" y="551793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菱形 10"/>
          <p:cNvSpPr/>
          <p:nvPr/>
        </p:nvSpPr>
        <p:spPr>
          <a:xfrm>
            <a:off x="750038" y="805492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菱形 18"/>
          <p:cNvSpPr/>
          <p:nvPr/>
        </p:nvSpPr>
        <p:spPr>
          <a:xfrm>
            <a:off x="11438956" y="438582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菱形 19"/>
          <p:cNvSpPr/>
          <p:nvPr/>
        </p:nvSpPr>
        <p:spPr>
          <a:xfrm>
            <a:off x="12004569" y="529224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2106633" y="496488"/>
            <a:ext cx="44530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2106633" y="1136568"/>
            <a:ext cx="44530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2768216" y="513104"/>
            <a:ext cx="3960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3200" dirty="0">
                <a:solidFill>
                  <a:prstClr val="white"/>
                </a:solidFill>
                <a:cs typeface="Calibri" panose="020F0502020204030204"/>
              </a:rPr>
              <a:t>死</a:t>
            </a:r>
            <a:r>
              <a:rPr lang="zh-CN" altLang="en-US" sz="3200" dirty="0" smtClean="0">
                <a:solidFill>
                  <a:prstClr val="white"/>
                </a:solidFill>
                <a:cs typeface="Calibri" panose="020F0502020204030204"/>
              </a:rPr>
              <a:t>循环导致退化</a:t>
            </a:r>
            <a:endParaRPr lang="en-US" altLang="zh-CN" sz="3200" dirty="0">
              <a:solidFill>
                <a:prstClr val="white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3661" y="551793"/>
            <a:ext cx="4580952" cy="5752381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9611" y="3283814"/>
            <a:ext cx="2937186" cy="265978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558" y="2755161"/>
            <a:ext cx="3579033" cy="176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72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4874551" y="2751885"/>
            <a:ext cx="3257394" cy="1354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Q&amp;A</a:t>
            </a:r>
            <a:endParaRPr kumimoji="0" lang="zh-CN" altLang="en-US" sz="8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7010400" y="905614"/>
            <a:ext cx="34211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7010400" y="1893587"/>
            <a:ext cx="34211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7010401" y="1068225"/>
            <a:ext cx="1340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目录</a:t>
            </a:r>
          </a:p>
        </p:txBody>
      </p:sp>
      <p:sp>
        <p:nvSpPr>
          <p:cNvPr id="8" name="椭圆 7"/>
          <p:cNvSpPr/>
          <p:nvPr/>
        </p:nvSpPr>
        <p:spPr>
          <a:xfrm>
            <a:off x="8350470" y="1318145"/>
            <a:ext cx="162911" cy="16291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720958" y="1163625"/>
            <a:ext cx="1710559" cy="4555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C2C2C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Content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2C2C2C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600"/>
          <a:stretch>
            <a:fillRect/>
          </a:stretch>
        </p:blipFill>
        <p:spPr>
          <a:xfrm>
            <a:off x="0" y="7025641"/>
            <a:ext cx="12192000" cy="3870960"/>
          </a:xfrm>
          <a:prstGeom prst="rect">
            <a:avLst/>
          </a:prstGeom>
        </p:spPr>
      </p:pic>
      <p:cxnSp>
        <p:nvCxnSpPr>
          <p:cNvPr id="15" name="直接连接符 14"/>
          <p:cNvCxnSpPr/>
          <p:nvPr/>
        </p:nvCxnSpPr>
        <p:spPr>
          <a:xfrm>
            <a:off x="10431517" y="1893587"/>
            <a:ext cx="0" cy="45039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1836167" y="6388749"/>
            <a:ext cx="85953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1839032" y="3823122"/>
            <a:ext cx="0" cy="256562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1836167" y="2580879"/>
            <a:ext cx="0" cy="6096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菱形 23"/>
          <p:cNvSpPr/>
          <p:nvPr/>
        </p:nvSpPr>
        <p:spPr>
          <a:xfrm>
            <a:off x="1518330" y="1980474"/>
            <a:ext cx="632460" cy="63246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638406" y="2007291"/>
            <a:ext cx="1291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351482" y="1942761"/>
            <a:ext cx="22486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4000" b="1" dirty="0">
                <a:solidFill>
                  <a:prstClr val="white"/>
                </a:solidFill>
                <a:latin typeface="Calibri Light" panose="020F0302020204030204"/>
                <a:ea typeface="微软雅黑 Light" panose="020B0502040204020203" charset="-122"/>
              </a:rPr>
              <a:t>循环分析</a:t>
            </a:r>
            <a:endParaRPr lang="zh-CN" altLang="en-US" sz="4000" b="1" dirty="0">
              <a:solidFill>
                <a:prstClr val="white"/>
              </a:solidFill>
              <a:latin typeface="Calibri Light" panose="020F0302020204030204"/>
              <a:ea typeface="微软雅黑 Light" panose="020B0502040204020203" charset="-122"/>
            </a:endParaRPr>
          </a:p>
        </p:txBody>
      </p:sp>
      <p:sp>
        <p:nvSpPr>
          <p:cNvPr id="32" name="菱形 31"/>
          <p:cNvSpPr/>
          <p:nvPr/>
        </p:nvSpPr>
        <p:spPr>
          <a:xfrm>
            <a:off x="1519937" y="3190662"/>
            <a:ext cx="632460" cy="63246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653286" y="3229104"/>
            <a:ext cx="1291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351482" y="3190479"/>
            <a:ext cx="30304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4000" b="1" dirty="0">
                <a:solidFill>
                  <a:prstClr val="white"/>
                </a:solidFill>
                <a:latin typeface="Calibri Light" panose="020F0302020204030204"/>
                <a:ea typeface="微软雅黑 Light" panose="020B0502040204020203" charset="-122"/>
              </a:rPr>
              <a:t>结果测试</a:t>
            </a:r>
            <a:endParaRPr lang="zh-CN" altLang="en-US" sz="4000" b="1" dirty="0">
              <a:solidFill>
                <a:prstClr val="white"/>
              </a:solidFill>
              <a:latin typeface="Calibri Light" panose="020F0302020204030204"/>
              <a:ea typeface="微软雅黑 Light" panose="020B0502040204020203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8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6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1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600"/>
                            </p:stCondLst>
                            <p:childTnLst>
                              <p:par>
                                <p:cTn id="6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24" grpId="0" animBg="1"/>
      <p:bldP spid="29" grpId="0"/>
      <p:bldP spid="30" grpId="0"/>
      <p:bldP spid="32" grpId="0" animBg="1"/>
      <p:bldP spid="33" grpId="0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295400" y="975360"/>
            <a:ext cx="1066800" cy="106680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722120" y="1722120"/>
            <a:ext cx="640080" cy="64008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042160" y="899160"/>
            <a:ext cx="2590800" cy="259080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520440" y="3200400"/>
            <a:ext cx="1188720" cy="11887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230880" y="3291840"/>
            <a:ext cx="701040" cy="70104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371600" y="565404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661160" y="4632960"/>
            <a:ext cx="487680" cy="48768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362200" y="530352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042160" y="2926080"/>
            <a:ext cx="822960" cy="82296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042160" y="4389120"/>
            <a:ext cx="822960" cy="82296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453640" y="38862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4968240" y="292608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4968240" y="477012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4861560" y="494538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568785" y="206288"/>
            <a:ext cx="1548437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900" dirty="0" smtClean="0">
                <a:solidFill>
                  <a:schemeClr val="bg1"/>
                </a:solidFill>
              </a:rPr>
              <a:t>1</a:t>
            </a:r>
            <a:endParaRPr lang="zh-CN" altLang="en-US" sz="23900" dirty="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801155" y="2091419"/>
            <a:ext cx="44774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</a:rPr>
              <a:t>循环分析</a:t>
            </a:r>
            <a:endParaRPr lang="en-US" altLang="zh-CN" sz="4000" dirty="0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889625" y="3047365"/>
            <a:ext cx="57435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算法</a:t>
            </a:r>
            <a:endParaRPr lang="en-US" altLang="zh-CN" sz="2400" dirty="0" smtClean="0">
              <a:solidFill>
                <a:schemeClr val="bg1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实现</a:t>
            </a:r>
            <a:endParaRPr lang="en-US" altLang="zh-CN" sz="2400" dirty="0" smtClean="0">
              <a:solidFill>
                <a:schemeClr val="bg1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sym typeface="+mn-ea"/>
              </a:rPr>
              <a:t>特点</a:t>
            </a:r>
            <a:endParaRPr lang="en-US" sz="2400" dirty="0">
              <a:solidFill>
                <a:schemeClr val="bg1"/>
              </a:solidFill>
            </a:endParaRPr>
          </a:p>
          <a:p>
            <a:pPr lvl="0" indent="0">
              <a:buFont typeface="Arial" panose="020B0604020202020204" pitchFamily="34" charset="0"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菱形 18"/>
          <p:cNvSpPr/>
          <p:nvPr/>
        </p:nvSpPr>
        <p:spPr>
          <a:xfrm>
            <a:off x="10961436" y="437566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菱形 19"/>
          <p:cNvSpPr/>
          <p:nvPr/>
        </p:nvSpPr>
        <p:spPr>
          <a:xfrm>
            <a:off x="11527049" y="528208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104394" y="1520051"/>
            <a:ext cx="985710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0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对</a:t>
            </a:r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支配树进行后序遍历</a:t>
            </a:r>
            <a:r>
              <a:rPr lang="en-US" altLang="zh-CN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. </a:t>
            </a:r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在遍历每个结点的时候</a:t>
            </a:r>
            <a:r>
              <a:rPr lang="en-US" altLang="zh-CN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, </a:t>
            </a:r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去遍历它在流图中的前驱</a:t>
            </a:r>
            <a:r>
              <a:rPr lang="en-US" altLang="zh-CN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, </a:t>
            </a:r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通过 </a:t>
            </a:r>
            <a:r>
              <a:rPr lang="en-US" altLang="zh-CN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dominates </a:t>
            </a:r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方法来判断支配情况</a:t>
            </a:r>
            <a:r>
              <a:rPr lang="en-US" altLang="zh-CN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, </a:t>
            </a:r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以确认是否为回边</a:t>
            </a:r>
            <a:r>
              <a:rPr lang="en-US" altLang="zh-CN" sz="20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.</a:t>
            </a:r>
          </a:p>
          <a:p>
            <a:pPr marL="457200" indent="-457200">
              <a:buAutoNum type="arabicPeriod"/>
            </a:pPr>
            <a:endParaRPr lang="en-US" altLang="zh-CN" sz="2000" dirty="0" smtClean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457200" indent="-457200">
              <a:buAutoNum type="arabicPeriod"/>
            </a:pPr>
            <a:r>
              <a:rPr lang="zh-CN" altLang="en-US" sz="20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找到</a:t>
            </a:r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该结点相应的所有回边后</a:t>
            </a:r>
            <a:r>
              <a:rPr lang="en-US" altLang="zh-CN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, </a:t>
            </a:r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就开始做在逆向流图的 </a:t>
            </a:r>
            <a:r>
              <a:rPr lang="en-US" altLang="zh-CN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DFS</a:t>
            </a:r>
            <a:r>
              <a:rPr lang="en-US" altLang="zh-CN" sz="20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.</a:t>
            </a:r>
          </a:p>
          <a:p>
            <a:endParaRPr lang="en-US" altLang="zh-CN" sz="2000" dirty="0" smtClean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3. </a:t>
            </a:r>
            <a:r>
              <a:rPr lang="zh-CN" altLang="en-US" sz="20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在</a:t>
            </a:r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该 </a:t>
            </a:r>
            <a:r>
              <a:rPr lang="en-US" altLang="zh-CN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DFS </a:t>
            </a:r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过程中</a:t>
            </a:r>
            <a:r>
              <a:rPr lang="en-US" altLang="zh-CN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, </a:t>
            </a:r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若有未发现过的 </a:t>
            </a:r>
            <a:r>
              <a:rPr lang="en-US" altLang="zh-CN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BasicBlock, </a:t>
            </a:r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就将其标记为当前循环的 </a:t>
            </a:r>
            <a:r>
              <a:rPr lang="en-US" altLang="zh-CN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BasicBlock; </a:t>
            </a:r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否则它应当已经被之前的更内层的循环标记过</a:t>
            </a:r>
            <a:r>
              <a:rPr lang="en-US" altLang="zh-CN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, </a:t>
            </a:r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我们不必理会</a:t>
            </a:r>
            <a:r>
              <a:rPr lang="en-US" altLang="zh-CN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(</a:t>
            </a:r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不把这个内层循环内的 </a:t>
            </a:r>
            <a:r>
              <a:rPr lang="en-US" altLang="zh-CN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BasicBlock </a:t>
            </a:r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加入 </a:t>
            </a:r>
            <a:r>
              <a:rPr lang="en-US" altLang="zh-CN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DFS </a:t>
            </a:r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的栈中</a:t>
            </a:r>
            <a:r>
              <a:rPr lang="en-US" altLang="zh-CN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), </a:t>
            </a:r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只需继续 </a:t>
            </a:r>
            <a:r>
              <a:rPr lang="en-US" altLang="zh-CN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DFS</a:t>
            </a:r>
            <a:r>
              <a:rPr lang="en-US" altLang="zh-CN" sz="20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.</a:t>
            </a:r>
          </a:p>
          <a:p>
            <a:endParaRPr lang="en-US" altLang="zh-CN" sz="20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4. </a:t>
            </a:r>
            <a:r>
              <a:rPr lang="zh-CN" altLang="en-US" sz="20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在</a:t>
            </a:r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前面完成了对整个支配树的后序遍历后</a:t>
            </a:r>
            <a:r>
              <a:rPr lang="en-US" altLang="zh-CN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, </a:t>
            </a:r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我们就获得了每个 </a:t>
            </a:r>
            <a:r>
              <a:rPr lang="en-US" altLang="zh-CN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BasicBlock </a:t>
            </a:r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所属的最近的一层循环</a:t>
            </a:r>
            <a:r>
              <a:rPr lang="en-US" altLang="zh-CN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, </a:t>
            </a:r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以及各个循环的父循环</a:t>
            </a:r>
            <a:r>
              <a:rPr lang="en-US" altLang="zh-CN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. </a:t>
            </a:r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那么此时只需要遍历一遍所有的循环</a:t>
            </a:r>
            <a:r>
              <a:rPr lang="en-US" altLang="zh-CN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, </a:t>
            </a:r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就可以建立其循环嵌套的树</a:t>
            </a:r>
            <a:r>
              <a:rPr lang="en-US" altLang="zh-CN" sz="20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.</a:t>
            </a:r>
          </a:p>
          <a:p>
            <a:endParaRPr lang="en-US" altLang="zh-CN" sz="20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5. </a:t>
            </a:r>
            <a:r>
              <a:rPr lang="zh-CN" altLang="en-US" sz="20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一些</a:t>
            </a:r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简单的遍历树并 </a:t>
            </a:r>
            <a:r>
              <a:rPr lang="en-US" altLang="zh-CN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print</a:t>
            </a:r>
            <a:endParaRPr lang="en-US" altLang="zh-CN" sz="20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3680460" y="393700"/>
            <a:ext cx="4718050" cy="88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662045" y="1040130"/>
            <a:ext cx="47453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3566795" y="429577"/>
            <a:ext cx="49453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</a:rPr>
              <a:t>循环分析算法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菱形 18"/>
          <p:cNvSpPr/>
          <p:nvPr/>
        </p:nvSpPr>
        <p:spPr>
          <a:xfrm>
            <a:off x="10961436" y="437566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菱形 19"/>
          <p:cNvSpPr/>
          <p:nvPr/>
        </p:nvSpPr>
        <p:spPr>
          <a:xfrm>
            <a:off x="11527049" y="528208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>
            <a:off x="3680460" y="393700"/>
            <a:ext cx="4718050" cy="88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662045" y="1040130"/>
            <a:ext cx="47453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3566795" y="429577"/>
            <a:ext cx="49453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</a:rPr>
              <a:t>循环分析图解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86" y="0"/>
            <a:ext cx="5903843" cy="6858000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6572051" y="0"/>
            <a:ext cx="5208697" cy="6858000"/>
            <a:chOff x="6572051" y="0"/>
            <a:chExt cx="5208697" cy="685800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2051" y="0"/>
              <a:ext cx="5208697" cy="6858000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/>
          </p:nvSpPr>
          <p:spPr>
            <a:xfrm>
              <a:off x="10114271" y="560481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③</a:t>
              </a:r>
              <a:endParaRPr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8190761" y="454832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②</a:t>
              </a:r>
              <a:endParaRPr lang="zh-CN" altLang="en-US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8135412" y="575721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①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017220" y="456914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④</a:t>
              </a:r>
              <a:endParaRPr lang="zh-CN" altLang="en-US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9280902" y="355962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⑤</a:t>
              </a:r>
              <a:endParaRPr lang="zh-CN" altLang="en-US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9176399" y="2327366"/>
              <a:ext cx="412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⑥</a:t>
              </a:r>
              <a:endParaRPr lang="zh-CN" altLang="en-US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0549144" y="246553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⑦</a:t>
              </a:r>
              <a:endParaRPr lang="zh-CN" altLang="en-US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0545938" y="1325797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⑧</a:t>
              </a:r>
              <a:endParaRPr lang="zh-CN" altLang="en-US" dirty="0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2031391" y="578947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①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1743564" y="46815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②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3056423" y="374429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⑤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3246547" y="478991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④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3971527" y="553578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③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1331272" y="2465530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⑥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4990554" y="313078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⑦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4781201" y="1093869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2156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菱形 7"/>
          <p:cNvSpPr/>
          <p:nvPr/>
        </p:nvSpPr>
        <p:spPr>
          <a:xfrm>
            <a:off x="1200806" y="1516391"/>
            <a:ext cx="1035269" cy="1035269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菱形 8"/>
          <p:cNvSpPr/>
          <p:nvPr/>
        </p:nvSpPr>
        <p:spPr>
          <a:xfrm>
            <a:off x="572813" y="1516391"/>
            <a:ext cx="861848" cy="86184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菱形 9"/>
          <p:cNvSpPr/>
          <p:nvPr/>
        </p:nvSpPr>
        <p:spPr>
          <a:xfrm>
            <a:off x="-253699" y="551793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菱形 10"/>
          <p:cNvSpPr/>
          <p:nvPr/>
        </p:nvSpPr>
        <p:spPr>
          <a:xfrm>
            <a:off x="750038" y="805492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菱形 18"/>
          <p:cNvSpPr/>
          <p:nvPr/>
        </p:nvSpPr>
        <p:spPr>
          <a:xfrm>
            <a:off x="11438956" y="438582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菱形 19"/>
          <p:cNvSpPr/>
          <p:nvPr/>
        </p:nvSpPr>
        <p:spPr>
          <a:xfrm>
            <a:off x="12004569" y="529224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4051738" y="551793"/>
            <a:ext cx="44530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4051738" y="1191873"/>
            <a:ext cx="44530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544361" y="568115"/>
            <a:ext cx="3960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3200" dirty="0" smtClean="0">
                <a:solidFill>
                  <a:prstClr val="white"/>
                </a:solidFill>
                <a:cs typeface="Calibri" panose="020F0502020204030204"/>
              </a:rPr>
              <a:t>循环分析核心代码</a:t>
            </a:r>
            <a:endParaRPr lang="en-US" altLang="zh-CN" sz="3200" dirty="0">
              <a:solidFill>
                <a:prstClr val="white"/>
              </a:solidFill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7425" y="1450569"/>
            <a:ext cx="7941711" cy="528612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2236075" y="1684421"/>
            <a:ext cx="4288518" cy="262894"/>
          </a:xfrm>
          <a:prstGeom prst="rect">
            <a:avLst/>
          </a:prstGeom>
          <a:noFill/>
          <a:ln w="444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6887425" y="164728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支配树</a:t>
            </a:r>
          </a:p>
        </p:txBody>
      </p:sp>
      <p:sp>
        <p:nvSpPr>
          <p:cNvPr id="30" name="矩形 29"/>
          <p:cNvSpPr/>
          <p:nvPr/>
        </p:nvSpPr>
        <p:spPr>
          <a:xfrm>
            <a:off x="2307424" y="5991726"/>
            <a:ext cx="7750975" cy="248653"/>
          </a:xfrm>
          <a:prstGeom prst="rect">
            <a:avLst/>
          </a:prstGeom>
          <a:noFill/>
          <a:ln w="444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0320486" y="593138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查找其他块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30" grpId="0" animBg="1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菱形 7"/>
          <p:cNvSpPr/>
          <p:nvPr/>
        </p:nvSpPr>
        <p:spPr>
          <a:xfrm>
            <a:off x="1200806" y="1516391"/>
            <a:ext cx="1035269" cy="1035269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菱形 8"/>
          <p:cNvSpPr/>
          <p:nvPr/>
        </p:nvSpPr>
        <p:spPr>
          <a:xfrm>
            <a:off x="572813" y="1516391"/>
            <a:ext cx="861848" cy="86184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菱形 9"/>
          <p:cNvSpPr/>
          <p:nvPr/>
        </p:nvSpPr>
        <p:spPr>
          <a:xfrm>
            <a:off x="-253699" y="551793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菱形 10"/>
          <p:cNvSpPr/>
          <p:nvPr/>
        </p:nvSpPr>
        <p:spPr>
          <a:xfrm>
            <a:off x="750038" y="805492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菱形 18"/>
          <p:cNvSpPr/>
          <p:nvPr/>
        </p:nvSpPr>
        <p:spPr>
          <a:xfrm>
            <a:off x="11438956" y="438582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菱形 19"/>
          <p:cNvSpPr/>
          <p:nvPr/>
        </p:nvSpPr>
        <p:spPr>
          <a:xfrm>
            <a:off x="12004569" y="529224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4051738" y="551793"/>
            <a:ext cx="44530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4051738" y="1191873"/>
            <a:ext cx="44530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544361" y="568115"/>
            <a:ext cx="3960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3200" dirty="0" smtClean="0">
                <a:solidFill>
                  <a:prstClr val="white"/>
                </a:solidFill>
                <a:cs typeface="Calibri" panose="020F0502020204030204"/>
              </a:rPr>
              <a:t>循环分析核心代码</a:t>
            </a:r>
            <a:endParaRPr lang="en-US" altLang="zh-CN" sz="3200" dirty="0">
              <a:solidFill>
                <a:prstClr val="white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9129" y="2279466"/>
            <a:ext cx="8218303" cy="352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11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菱形 7"/>
          <p:cNvSpPr/>
          <p:nvPr/>
        </p:nvSpPr>
        <p:spPr>
          <a:xfrm>
            <a:off x="1200806" y="1516391"/>
            <a:ext cx="1035269" cy="1035269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菱形 8"/>
          <p:cNvSpPr/>
          <p:nvPr/>
        </p:nvSpPr>
        <p:spPr>
          <a:xfrm>
            <a:off x="572813" y="1516391"/>
            <a:ext cx="861848" cy="86184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菱形 9"/>
          <p:cNvSpPr/>
          <p:nvPr/>
        </p:nvSpPr>
        <p:spPr>
          <a:xfrm>
            <a:off x="-253699" y="551793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菱形 10"/>
          <p:cNvSpPr/>
          <p:nvPr/>
        </p:nvSpPr>
        <p:spPr>
          <a:xfrm>
            <a:off x="750038" y="805492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菱形 18"/>
          <p:cNvSpPr/>
          <p:nvPr/>
        </p:nvSpPr>
        <p:spPr>
          <a:xfrm>
            <a:off x="11438956" y="438582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菱形 19"/>
          <p:cNvSpPr/>
          <p:nvPr/>
        </p:nvSpPr>
        <p:spPr>
          <a:xfrm>
            <a:off x="12004569" y="529224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4051738" y="551793"/>
            <a:ext cx="44530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4051738" y="1191873"/>
            <a:ext cx="44530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544361" y="568115"/>
            <a:ext cx="3960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3200" dirty="0" smtClean="0">
                <a:solidFill>
                  <a:prstClr val="white"/>
                </a:solidFill>
                <a:cs typeface="Calibri" panose="020F0502020204030204"/>
              </a:rPr>
              <a:t>循环分析核心代码</a:t>
            </a:r>
            <a:endParaRPr lang="en-US" altLang="zh-CN" sz="3200" dirty="0">
              <a:solidFill>
                <a:prstClr val="white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4465" y="2048413"/>
            <a:ext cx="8887632" cy="373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29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295400" y="975360"/>
            <a:ext cx="1066800" cy="106680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722120" y="1722120"/>
            <a:ext cx="640080" cy="64008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042160" y="899160"/>
            <a:ext cx="2590800" cy="259080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520440" y="3200400"/>
            <a:ext cx="1188720" cy="11887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3230880" y="3291840"/>
            <a:ext cx="701040" cy="70104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371600" y="565404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661160" y="4632960"/>
            <a:ext cx="487680" cy="48768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362200" y="530352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042160" y="2926080"/>
            <a:ext cx="822960" cy="82296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042160" y="4389120"/>
            <a:ext cx="822960" cy="82296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453640" y="38862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968240" y="292608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4968240" y="477012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861560" y="494538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568785" y="206288"/>
            <a:ext cx="1548437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39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2</a:t>
            </a:r>
            <a:endParaRPr kumimoji="0" lang="zh-CN" altLang="en-US" sz="23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801155" y="2091419"/>
            <a:ext cx="44774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</a:rPr>
              <a:t>测试结果</a:t>
            </a:r>
            <a:endParaRPr lang="en-US" altLang="zh-CN" sz="4000" dirty="0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889625" y="3047365"/>
            <a:ext cx="57435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自然循环识别</a:t>
            </a:r>
            <a:endParaRPr lang="en-US" altLang="zh-CN" sz="2400" dirty="0" smtClean="0">
              <a:solidFill>
                <a:schemeClr val="bg1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err="1" smtClean="0">
                <a:solidFill>
                  <a:schemeClr val="bg1"/>
                </a:solidFill>
                <a:sym typeface="+mn-ea"/>
              </a:rPr>
              <a:t>goto</a:t>
            </a:r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进入循环内部</a:t>
            </a:r>
            <a:endParaRPr lang="en-US" altLang="zh-CN" sz="2400" dirty="0" smtClean="0">
              <a:solidFill>
                <a:schemeClr val="bg1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smtClean="0">
                <a:solidFill>
                  <a:schemeClr val="bg1"/>
                </a:solidFill>
                <a:sym typeface="+mn-ea"/>
              </a:rPr>
              <a:t>死循环导致退化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23" grpId="0"/>
      <p:bldP spid="2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92cae17f381159bf6f023c79094caaec0cca0ed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957</Words>
  <Application>Microsoft Office PowerPoint</Application>
  <PresentationFormat>宽屏</PresentationFormat>
  <Paragraphs>93</Paragraphs>
  <Slides>16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Aldhabi</vt:lpstr>
      <vt:lpstr>宋体</vt:lpstr>
      <vt:lpstr>微软雅黑</vt:lpstr>
      <vt:lpstr>微软雅黑 Light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yeshaojun5056@163.com</dc:creator>
  <cp:lastModifiedBy>rabbit white</cp:lastModifiedBy>
  <cp:revision>254</cp:revision>
  <dcterms:created xsi:type="dcterms:W3CDTF">2015-07-27T07:00:00Z</dcterms:created>
  <dcterms:modified xsi:type="dcterms:W3CDTF">2021-01-28T20:41:14Z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2052-11.1.0.9748</vt:lpwstr>
  </property>
</Properties>
</file>