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12" r:id="rId2"/>
    <p:sldId id="263" r:id="rId3"/>
    <p:sldId id="279" r:id="rId4"/>
    <p:sldId id="326" r:id="rId5"/>
    <p:sldId id="327" r:id="rId6"/>
    <p:sldId id="301" r:id="rId7"/>
    <p:sldId id="313" r:id="rId8"/>
    <p:sldId id="325" r:id="rId9"/>
    <p:sldId id="304" r:id="rId10"/>
    <p:sldId id="305" r:id="rId11"/>
    <p:sldId id="306" r:id="rId12"/>
    <p:sldId id="308" r:id="rId13"/>
    <p:sldId id="310" r:id="rId14"/>
    <p:sldId id="311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02" r:id="rId27"/>
    <p:sldId id="300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7610" autoAdjust="0"/>
  </p:normalViewPr>
  <p:slideViewPr>
    <p:cSldViewPr snapToGrid="0" showGuides="1">
      <p:cViewPr varScale="1">
        <p:scale>
          <a:sx n="75" d="100"/>
          <a:sy n="75" d="100"/>
        </p:scale>
        <p:origin x="960" y="6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整个编译流程先将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TensorFlow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的图转化为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XLA HLO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，即一种类似高级语言的图的中间表达形式，可以基于此进行一些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High-Level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的优化。接着将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XLA HLO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翻译为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编译到各种硬件的汇编语言，从而运行在硬件上进行数值计算。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上图的蓝色阴影部分是基于图的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，绿色阴影部分是基于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，然而这样的编译方式的缺点在于构建这样的编译系统的开销比较大，每一层的设计实现会有重复部分，同一个层次的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彼此之间虽然相似，但是存在天生的“生殖隔离”，升级优化缺乏迁移性，即改变优化一个模块，并不能惠及到同层次的其他模块。因此，目前存在的问题就在于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各种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之间转换的效率和可迁移性不高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1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59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4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1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里面有一个比较重要的概念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`kernel`, kernel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又对应了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设备上的一个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`grid`, 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有一组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 y, z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三个维度区分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图中为了方便只画了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又有一组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也是用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xyz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三个维度区分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用户在写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相关代码的时候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只需要写好函数，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然后在函数内引用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`block id`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`thread id`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就可以唯一确定一个线程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这样一来就可以统一安排该线程内部需要做的事情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GPU dialect</a:t>
            </a:r>
            <a:r>
              <a:rPr lang="en-US" altLang="zh-CN" baseline="0" dirty="0"/>
              <a:t> </a:t>
            </a:r>
            <a:r>
              <a:rPr lang="zh-CN" altLang="en-US" baseline="0" dirty="0"/>
              <a:t>提供了一种中间抽象表达，用于启动</a:t>
            </a:r>
            <a:r>
              <a:rPr lang="en-US" altLang="zh-CN" baseline="0" dirty="0"/>
              <a:t>GPU</a:t>
            </a:r>
            <a:r>
              <a:rPr lang="zh-CN" altLang="en-US" baseline="0" dirty="0"/>
              <a:t>，并提供一些类似于</a:t>
            </a:r>
            <a:r>
              <a:rPr lang="en-US" altLang="zh-CN" baseline="0" dirty="0"/>
              <a:t>CUDA</a:t>
            </a:r>
            <a:r>
              <a:rPr lang="zh-CN" altLang="en-US" baseline="0" dirty="0"/>
              <a:t>和</a:t>
            </a:r>
            <a:r>
              <a:rPr lang="en-US" altLang="zh-CN" baseline="0" dirty="0" err="1"/>
              <a:t>OpenCL</a:t>
            </a:r>
            <a:r>
              <a:rPr lang="zh-CN" altLang="en-US" baseline="0" dirty="0"/>
              <a:t>的操作</a:t>
            </a:r>
            <a:endParaRPr lang="en-US" altLang="zh-CN" baseline="0" dirty="0"/>
          </a:p>
          <a:p>
            <a:r>
              <a:rPr lang="zh-CN" altLang="en-US" baseline="0" dirty="0"/>
              <a:t>这些操作包含。。。等</a:t>
            </a:r>
            <a:endParaRPr lang="en-US" altLang="zh-CN" baseline="0" dirty="0"/>
          </a:p>
          <a:p>
            <a:r>
              <a:rPr lang="en-US" altLang="zh-CN" dirty="0" err="1"/>
              <a:t>Alloc</a:t>
            </a:r>
            <a:r>
              <a:rPr lang="zh-CN" altLang="en-US" dirty="0"/>
              <a:t>和</a:t>
            </a:r>
            <a:r>
              <a:rPr lang="en-US" altLang="zh-CN" dirty="0" err="1"/>
              <a:t>delloc</a:t>
            </a:r>
            <a:r>
              <a:rPr lang="zh-CN" altLang="en-US" dirty="0"/>
              <a:t>分别用于分配和释放</a:t>
            </a:r>
            <a:r>
              <a:rPr lang="en-US" altLang="zh-CN" dirty="0"/>
              <a:t>GPU</a:t>
            </a:r>
            <a:r>
              <a:rPr lang="zh-CN" altLang="en-US" dirty="0"/>
              <a:t>内存</a:t>
            </a:r>
            <a:endParaRPr lang="en-US" altLang="zh-CN" dirty="0"/>
          </a:p>
          <a:p>
            <a:r>
              <a:rPr lang="en-US" altLang="zh-CN" dirty="0"/>
              <a:t>Launch</a:t>
            </a:r>
            <a:r>
              <a:rPr lang="zh-CN" altLang="en-US" dirty="0"/>
              <a:t>用于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dirty="0"/>
              <a:t>GPU</a:t>
            </a:r>
            <a:r>
              <a:rPr lang="zh-CN" altLang="en-US" dirty="0"/>
              <a:t>核心，这是一个很重要的操作，只有</a:t>
            </a:r>
            <a:r>
              <a:rPr lang="en-US" altLang="zh-CN" dirty="0"/>
              <a:t>GPU</a:t>
            </a:r>
            <a:r>
              <a:rPr lang="zh-CN" altLang="en-US" dirty="0"/>
              <a:t>核心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zh-CN" altLang="en-US" dirty="0"/>
              <a:t>之后，才能通过</a:t>
            </a:r>
            <a:r>
              <a:rPr lang="en-US" altLang="zh-CN" dirty="0"/>
              <a:t>grid id</a:t>
            </a:r>
            <a:r>
              <a:rPr lang="zh-CN" altLang="en-US" dirty="0"/>
              <a:t>和</a:t>
            </a:r>
            <a:r>
              <a:rPr lang="en-US" altLang="zh-CN" dirty="0"/>
              <a:t>block id</a:t>
            </a:r>
            <a:r>
              <a:rPr lang="zh-CN" altLang="en-US" dirty="0"/>
              <a:t>给线程分配工作，后面在进行矩阵的操作的时候，几乎所有的运算操作都是在</a:t>
            </a:r>
            <a:r>
              <a:rPr lang="en-US" altLang="zh-CN" dirty="0"/>
              <a:t>Launch</a:t>
            </a:r>
            <a:r>
              <a:rPr lang="zh-CN" altLang="en-US" dirty="0"/>
              <a:t>之后的代码块中执行的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1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Lowering</a:t>
            </a:r>
            <a:r>
              <a:rPr lang="zh-CN" altLang="en-US" dirty="0"/>
              <a:t>的框架是比较机械化的，基本就分为这几个模块，具体的不同主要体现在不同操作的</a:t>
            </a:r>
            <a:r>
              <a:rPr lang="en-US" altLang="zh-CN" dirty="0"/>
              <a:t>GPU</a:t>
            </a:r>
            <a:r>
              <a:rPr lang="zh-CN" altLang="en-US" dirty="0"/>
              <a:t>使用方式不同，需要的</a:t>
            </a:r>
            <a:r>
              <a:rPr lang="en-US" altLang="zh-CN" dirty="0"/>
              <a:t>grid</a:t>
            </a:r>
            <a:r>
              <a:rPr lang="zh-CN" altLang="en-US" dirty="0"/>
              <a:t>，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不同，以及</a:t>
            </a:r>
            <a:r>
              <a:rPr lang="en-US" altLang="zh-CN" dirty="0"/>
              <a:t>launch</a:t>
            </a:r>
            <a:r>
              <a:rPr lang="zh-CN" altLang="en-US" dirty="0"/>
              <a:t>之后内部每个</a:t>
            </a:r>
            <a:r>
              <a:rPr lang="en-US" altLang="zh-CN" dirty="0"/>
              <a:t>thread</a:t>
            </a:r>
            <a:r>
              <a:rPr lang="zh-CN" altLang="en-US" dirty="0"/>
              <a:t>的操作也不同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0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矩阵乘法大家应该都很熟悉，基本过程就是把矩阵</a:t>
            </a:r>
            <a:r>
              <a:rPr lang="en-US" altLang="zh-CN" dirty="0"/>
              <a:t>A</a:t>
            </a:r>
            <a:r>
              <a:rPr lang="zh-CN" altLang="en-US" dirty="0"/>
              <a:t>的每一行分别和矩阵</a:t>
            </a:r>
            <a:r>
              <a:rPr lang="en-US" altLang="zh-CN" dirty="0"/>
              <a:t>B</a:t>
            </a:r>
            <a:r>
              <a:rPr lang="zh-CN" altLang="en-US" dirty="0"/>
              <a:t>的每一列的对应元素相乘，再把乘得得元素全部相加，就得到了</a:t>
            </a:r>
            <a:r>
              <a:rPr lang="en-US" altLang="zh-CN" dirty="0"/>
              <a:t>C</a:t>
            </a:r>
            <a:r>
              <a:rPr lang="zh-CN" altLang="en-US" dirty="0"/>
              <a:t>矩阵中一个元素对应的值。</a:t>
            </a:r>
            <a:endParaRPr lang="en-US" altLang="zh-CN" dirty="0"/>
          </a:p>
          <a:p>
            <a:r>
              <a:rPr lang="zh-CN" altLang="en-US" dirty="0"/>
              <a:t>可以看到右边的这个公式，我们可以发现</a:t>
            </a:r>
            <a:r>
              <a:rPr lang="en-US" altLang="zh-CN" dirty="0"/>
              <a:t>(AB)</a:t>
            </a:r>
            <a:r>
              <a:rPr lang="en-US" altLang="zh-CN" dirty="0" err="1"/>
              <a:t>ij</a:t>
            </a:r>
            <a:r>
              <a:rPr lang="zh-CN" altLang="en-US" dirty="0"/>
              <a:t>，对每一个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都是独立的，那么就很容易想到使用</a:t>
            </a:r>
            <a:r>
              <a:rPr lang="en-US" altLang="zh-CN" dirty="0"/>
              <a:t>GPU</a:t>
            </a:r>
            <a:r>
              <a:rPr lang="zh-CN" altLang="en-US" dirty="0"/>
              <a:t>来并行操作矩阵乘法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我们实现的是一个简单朴素的并行矩阵乘法，我们可以简单地把每一个</a:t>
            </a:r>
            <a:r>
              <a:rPr lang="en-US" altLang="zh-CN" dirty="0"/>
              <a:t>(AB)</a:t>
            </a:r>
            <a:r>
              <a:rPr lang="en-US" altLang="zh-CN" dirty="0" err="1"/>
              <a:t>ij</a:t>
            </a:r>
            <a:r>
              <a:rPr lang="zh-CN" altLang="en-US" dirty="0"/>
              <a:t>的元素分别放到一个</a:t>
            </a:r>
            <a:r>
              <a:rPr lang="en-US" altLang="zh-CN" dirty="0"/>
              <a:t>block</a:t>
            </a:r>
            <a:r>
              <a:rPr lang="zh-CN" altLang="en-US" dirty="0"/>
              <a:t>中去做，这样只要分配</a:t>
            </a:r>
            <a:r>
              <a:rPr lang="en-US" altLang="zh-CN" dirty="0" err="1"/>
              <a:t>A.x</a:t>
            </a:r>
            <a:r>
              <a:rPr lang="en-US" altLang="zh-CN" dirty="0"/>
              <a:t>*</a:t>
            </a:r>
            <a:r>
              <a:rPr lang="en-US" altLang="zh-CN" dirty="0" err="1"/>
              <a:t>B.y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就可以完成矩阵的乘法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现在我们继续拆分这个式子，可以发现，对于每个独立的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air*</a:t>
            </a:r>
            <a:r>
              <a:rPr lang="en-US" altLang="zh-CN" dirty="0" err="1"/>
              <a:t>brj</a:t>
            </a:r>
            <a:r>
              <a:rPr lang="zh-CN" altLang="en-US" dirty="0"/>
              <a:t>也是独立的，也就是说，每一个</a:t>
            </a:r>
            <a:r>
              <a:rPr lang="en-US" altLang="zh-CN" dirty="0"/>
              <a:t>air*</a:t>
            </a:r>
            <a:r>
              <a:rPr lang="en-US" altLang="zh-CN" dirty="0" err="1"/>
              <a:t>brj</a:t>
            </a:r>
            <a:r>
              <a:rPr lang="zh-CN" altLang="en-US" dirty="0"/>
              <a:t>都可以单独交给一个</a:t>
            </a:r>
            <a:r>
              <a:rPr lang="en-US" altLang="zh-CN" dirty="0"/>
              <a:t>GPU</a:t>
            </a:r>
            <a:r>
              <a:rPr lang="zh-CN" altLang="en-US" dirty="0"/>
              <a:t>运算单元去做，于是就能想到，在每个</a:t>
            </a:r>
            <a:r>
              <a:rPr lang="en-US" altLang="zh-CN" dirty="0"/>
              <a:t>block</a:t>
            </a:r>
            <a:r>
              <a:rPr lang="zh-CN" altLang="en-US" dirty="0"/>
              <a:t>中分配</a:t>
            </a:r>
            <a:r>
              <a:rPr lang="en-US" altLang="zh-CN" sz="12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A.y</a:t>
            </a:r>
            <a:r>
              <a:rPr lang="zh-CN" altLang="en-US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个</a:t>
            </a: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thread</a:t>
            </a:r>
            <a:r>
              <a:rPr lang="zh-CN" altLang="en-US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，每个</a:t>
            </a: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thread</a:t>
            </a:r>
            <a:r>
              <a:rPr lang="zh-CN" altLang="en-US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中只要完成一个</a:t>
            </a:r>
            <a:r>
              <a:rPr lang="en-US" altLang="zh-CN" dirty="0"/>
              <a:t>air*</a:t>
            </a:r>
            <a:r>
              <a:rPr lang="en-US" altLang="zh-CN" dirty="0" err="1"/>
              <a:t>brj</a:t>
            </a:r>
            <a:r>
              <a:rPr lang="zh-CN" altLang="en-US" dirty="0"/>
              <a:t>的计算即可</a:t>
            </a:r>
            <a:r>
              <a:rPr lang="en-US" altLang="zh-CN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既然有了基本的思路，接下去就需要完善代码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3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希望为各种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DSL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提供一种中间表达形式，将他们集成为一套生态系统，使用一种一致性强的方式编译到特定硬件平台的汇编语言上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。利用这样的形式，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就可以利用它模块化、可扩展的特点来解决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之间相互配合的问题。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使用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JIT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即时编译引擎（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-runner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Dialects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是将所有的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放在了同一个命名空间中，分别对每个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定义对应的产生式以及绑定相应的操作，从而生成一个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的模型。整个的编译过程，从源语言生成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，借助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Dialects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遍历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，产生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的表达式，此处可为多层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Lowering Pass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依次进行分析，最后经过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分析器，生成目标语言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3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waston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recognition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百度识图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Whatanime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那么，因为我们是第一组，而且这个实验也有点久了，所以我还是先和大家一起回忆一下利用支配树进行循环分析的算法。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2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1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1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1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7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01967" y="2301109"/>
            <a:ext cx="618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prstClr val="white"/>
                </a:solidFill>
              </a:rPr>
              <a:t>LLVM-USTC</a:t>
            </a:r>
            <a:r>
              <a:rPr lang="zh-CN" altLang="en-US" sz="4800" dirty="0">
                <a:solidFill>
                  <a:prstClr val="white"/>
                </a:solidFill>
              </a:rPr>
              <a:t>实践项目</a:t>
            </a:r>
            <a:endParaRPr lang="en-US" altLang="zh-CN" sz="48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MLIR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选做汇报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33045" y="3956664"/>
            <a:ext cx="60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成员：高楚晴、</a:t>
            </a:r>
            <a:r>
              <a:rPr lang="zh-CN" altLang="en-US" sz="2000" dirty="0">
                <a:solidFill>
                  <a:prstClr val="white"/>
                </a:solidFill>
              </a:rPr>
              <a:t>黄致远、万嘉诚、王章瀚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指导老师：张昱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noProof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助教：刘</a:t>
            </a:r>
            <a:r>
              <a:rPr lang="zh-CN" altLang="en-US" dirty="0">
                <a:solidFill>
                  <a:prstClr val="white"/>
                </a:solidFill>
              </a:rPr>
              <a:t>硕、黄奕桐、郭宇轩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1326D-1F1C-4673-8F3B-ABB00845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95" y="148306"/>
            <a:ext cx="6363251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一、初始化矩阵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C3342E-AF1D-44BA-ADDE-FEAB6CBE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55" y="2571675"/>
            <a:ext cx="877138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二、计算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矩阵与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矩阵第一列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ED7DF-C283-4A74-BC6A-EA2347E1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96" y="1989739"/>
            <a:ext cx="8824725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三、创建临时矩阵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四、迭代计算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2DADCE-E434-47DE-9F12-E0E81B11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11" y="1352740"/>
            <a:ext cx="9205758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DetOpLowering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计算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矩阵对角线上元素的乘积，即为行列式的值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A3842E-EEF8-4E5C-B53C-82416240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61" y="2235960"/>
            <a:ext cx="871803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Toy to GPU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CUDA Programming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GPU Dialect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How to Lowering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Example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83868" y="437660"/>
            <a:ext cx="371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CUDA Programming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" y="1334233"/>
            <a:ext cx="5562930" cy="5207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31232" y="1677671"/>
            <a:ext cx="52167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Programmer need to do:</a:t>
            </a:r>
          </a:p>
          <a:p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Write a function</a:t>
            </a: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 the function, Specify a pair of “block id” and “thread id” to locate a unique thread</a:t>
            </a: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Allocate tasks for each thread and manage them</a:t>
            </a:r>
          </a:p>
        </p:txBody>
      </p:sp>
    </p:spTree>
    <p:extLst>
      <p:ext uri="{BB962C8B-B14F-4D97-AF65-F5344CB8AC3E}">
        <p14:creationId xmlns:p14="http://schemas.microsoft.com/office/powerpoint/2010/main" val="23233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2045" y="3490147"/>
            <a:ext cx="58483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Provided Operations</a:t>
            </a:r>
          </a:p>
          <a:p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gpu.alloc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gpu.dealloc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gpu.launch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gpu.all_reduce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31605" y="436542"/>
            <a:ext cx="220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GPU Dialect</a:t>
            </a:r>
          </a:p>
        </p:txBody>
      </p:sp>
      <p:sp>
        <p:nvSpPr>
          <p:cNvPr id="2" name="矩形 1"/>
          <p:cNvSpPr/>
          <p:nvPr/>
        </p:nvSpPr>
        <p:spPr>
          <a:xfrm>
            <a:off x="902676" y="1677671"/>
            <a:ext cx="10914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dialect provides middle-level abstractions for launching GPU kernels following a programming model similar to that of CUDA or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OpenCL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94965" y="1588519"/>
            <a:ext cx="10108204" cy="14829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8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40115" y="456565"/>
            <a:ext cx="430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How to Lowering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662007" y="103892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40077" y="455355"/>
            <a:ext cx="430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How to Lowering</a:t>
            </a:r>
          </a:p>
        </p:txBody>
      </p:sp>
      <p:sp>
        <p:nvSpPr>
          <p:cNvPr id="4" name="矩形 3"/>
          <p:cNvSpPr/>
          <p:nvPr/>
        </p:nvSpPr>
        <p:spPr>
          <a:xfrm>
            <a:off x="128955" y="1936951"/>
            <a:ext cx="5905729" cy="4524315"/>
          </a:xfrm>
          <a:prstGeom prst="rect">
            <a:avLst/>
          </a:prstGeom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  /*</a:t>
            </a: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  1. 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得到语句所在位置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2.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进行必要的类型转换，得到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result,lhs,rhs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的向量形状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3. 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block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的前后插入变量空间的分配和释放操作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*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</a:t>
            </a:r>
          </a:p>
          <a:p>
            <a:endParaRPr lang="en-US" altLang="zh-CN" dirty="0">
              <a:solidFill>
                <a:srgbClr val="676F7D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根据具体操作的需要，设置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grid size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block size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{X1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Y1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Z1};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{X2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Y2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Z2};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// launch GPU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(…);</a:t>
            </a:r>
          </a:p>
          <a:p>
            <a:endParaRPr lang="zh-CN" altLang="en-US" b="1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1101" y="1936951"/>
            <a:ext cx="59408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插入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GPU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操作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setInsertionPointToStart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  /*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GPU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内部的具体操作，例如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Load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Store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等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  *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执行结束操作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terminator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TerminatorOp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toy Dialect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替换为生成的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GPU Dialect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replaceOp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success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0340" y="1230923"/>
            <a:ext cx="5905729" cy="520504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13237" y="1230923"/>
            <a:ext cx="5905729" cy="520504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79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6" y="1263324"/>
            <a:ext cx="5350693" cy="53608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521" y="1384486"/>
            <a:ext cx="6492380" cy="9003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38092" y="3174329"/>
            <a:ext cx="6117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Need (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A.x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)*(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B.y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 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5838092" y="357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Each grid need (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A.y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)*1*1 thread</a:t>
            </a:r>
          </a:p>
        </p:txBody>
      </p:sp>
      <p:sp>
        <p:nvSpPr>
          <p:cNvPr id="11" name="矩形 10"/>
          <p:cNvSpPr/>
          <p:nvPr/>
        </p:nvSpPr>
        <p:spPr>
          <a:xfrm>
            <a:off x="5838092" y="4525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Each thread only need compute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A_ir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B_rj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12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0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MLIR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Wh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y?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</a:t>
            </a:r>
            <a:r>
              <a:rPr lang="en-US" altLang="zh-CN" sz="2400" dirty="0">
                <a:solidFill>
                  <a:schemeClr val="bg1"/>
                </a:solidFill>
              </a:rPr>
              <a:t>at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21" y="1384486"/>
            <a:ext cx="6492380" cy="900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1354" y="1525750"/>
            <a:ext cx="121451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get op location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get the shape to set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gridSize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blockSize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shape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result_type_begin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.cast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TensorType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shapeMid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operands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getType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.cast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MemRefType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createKernelDim3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(rewriter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createKernelDim3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(rewriter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shapeMid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.x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.z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.x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.z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toy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MatrixMulOp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Adaptor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MatrixMulAdaptor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(operands);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SmallVector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indicesLhs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getThreadIds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SmallVector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indicesRhs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getThreadIds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SmallVector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indicesResult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083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21" y="1384486"/>
            <a:ext cx="6492380" cy="900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92" y="2062101"/>
            <a:ext cx="121451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and reduce operation in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gpu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setInsertionPointToStart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MatrixMulAdaptor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indicesLhs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MatrixMulAdaptor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indicesRhs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mulResult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MulFOp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LoadedLhs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ReducedResult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AllReduceOp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     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getF32Type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    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mulResult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    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StringAttr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"add"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getContex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                                                       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StoredResult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StoreOp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ReducedResult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indicesResult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terminator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TerminatorOp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Replace this operation with the generated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.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replaceOp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72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矩形 2"/>
          <p:cNvSpPr/>
          <p:nvPr/>
        </p:nvSpPr>
        <p:spPr>
          <a:xfrm>
            <a:off x="1550645" y="2030743"/>
            <a:ext cx="8968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def main()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a&lt;4, 3&gt; = [2, 3, 4, 5, 6, 7, 8, 9, 10, 11, 12, 13];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b&lt;3, 2&gt; = [1, 2, 3, 4, 5, 6];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c = a @ b;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print(c);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45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7" name="矩形 6"/>
          <p:cNvSpPr/>
          <p:nvPr/>
        </p:nvSpPr>
        <p:spPr>
          <a:xfrm>
            <a:off x="1113693" y="1677671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module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func @print_memref_f32(memref&lt;*xf32&gt;)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func @mcuMemHostRegisterFloat(memref&lt;*xf32&gt;)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func @main()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%0 = alloc() : memref&lt;4x2xf32&gt;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%1 = memref_cast %0 : memref&lt;4x2xf32&gt; to memref&lt;*xf32&gt;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call @mcuMemHostRegisterFloat(%1) : (memref&lt;*xf32&gt;) -&gt; ()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……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%c0 = constant 0 : index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……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%cst = constant 2.000000e+00 : f32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store %cst, %4[%c0, %c0] : memref&lt;4x3xf32&gt;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……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9253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7" name="矩形 6"/>
          <p:cNvSpPr/>
          <p:nvPr/>
        </p:nvSpPr>
        <p:spPr>
          <a:xfrm>
            <a:off x="539262" y="1206351"/>
            <a:ext cx="118989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gpu.launch blocks(%arg0, %arg1, %arg2) in (%arg6 = %c4, %arg7 = %c2_20, %arg8 = %c1_21) threads(%arg3, %arg4, %arg5) in (%arg9 = %c3_22, %arg10 = %c1_23, %arg11 = %c1_24)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%7 = load %4[%arg0, %arg3] : memref&lt;4x3xf32&gt;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%8 = load %2[%arg3, %arg1] : memref&lt;3x2xf32&gt;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%9 = mulf %7, %8 : f32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%10 = "gpu.all_reduce"(%9) (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}) {op = "add"} : (f32) -&gt; f32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store %10, %0[%arg0, %arg1] : memref&lt;4x2xf32&gt;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gpu.terminator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}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%6 = memref_cast %0 : memref&lt;4x2xf32&gt; to memref&lt;*xf32&gt;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call @print_memref_f32(%6) : (memref&lt;*xf32&gt;) -&gt; ()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dealloc %4 : memref&lt;4x3xf32&gt;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……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return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}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33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3851147"/>
            <a:ext cx="7645956" cy="1104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5" y="5116450"/>
            <a:ext cx="7645956" cy="825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50645" y="1677671"/>
            <a:ext cx="8968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def main()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a&lt;4, 3&gt; = [2, 3, 4, 5, 6, 7, 8, 9, 10, 11, 12, 13];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b&lt;3, 2&gt; = [1, 2, 3, 4, 5, 6];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c = a @ b;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print(c);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9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noProof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7630" y="2272861"/>
            <a:ext cx="479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关于自动微分</a:t>
            </a:r>
            <a:endParaRPr lang="en-US" altLang="zh-CN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391C92-9512-4965-A5CF-393F1EAD3A06}"/>
              </a:ext>
            </a:extLst>
          </p:cNvPr>
          <p:cNvSpPr txBox="1"/>
          <p:nvPr/>
        </p:nvSpPr>
        <p:spPr>
          <a:xfrm>
            <a:off x="6337631" y="3454962"/>
            <a:ext cx="404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可行性？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然而放弃了，于是只能在这里水一水的样子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3294" y="1943571"/>
            <a:ext cx="98571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各种</a:t>
            </a:r>
            <a:r>
              <a:rPr lang="en-US" altLang="zh-CN" sz="4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IR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之间转换的效率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和可迁移性不高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915740-5144-4E1D-83EA-BC7C77D0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15" y="1550175"/>
            <a:ext cx="6858306" cy="46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3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3294" y="1943571"/>
            <a:ext cx="98571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MLIR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希望为各种</a:t>
            </a:r>
            <a:r>
              <a:rPr lang="en-US" altLang="zh-CN" sz="4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DSL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提供一种中间表达形式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94503-F327-41E9-BBDF-A307FB62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96" y="1323111"/>
            <a:ext cx="6546147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006056-FA35-40C5-A361-0922DBDA19A5}"/>
              </a:ext>
            </a:extLst>
          </p:cNvPr>
          <p:cNvSpPr txBox="1"/>
          <p:nvPr/>
        </p:nvSpPr>
        <p:spPr>
          <a:xfrm>
            <a:off x="2055495" y="1138260"/>
            <a:ext cx="98571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装载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登记所有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创建运行环境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传入环境参数并运行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5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2854857" y="227758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0627" y="3044277"/>
            <a:ext cx="2598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Affine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003847" y="226235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7512" y="315185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      GPU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96665" y="581133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cs typeface="Calibri" panose="020F0502020204030204"/>
              </a:rPr>
              <a:t>     OUR WOKR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85820" y="4669698"/>
            <a:ext cx="3001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zh-CN" sz="32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算子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添加算子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基本步骤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典例分析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34895" y="1720840"/>
            <a:ext cx="9857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加减乘除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卷积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行列式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逆矩阵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82531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添加算子</a:t>
            </a:r>
          </a:p>
        </p:txBody>
      </p:sp>
    </p:spTree>
    <p:extLst>
      <p:ext uri="{BB962C8B-B14F-4D97-AF65-F5344CB8AC3E}">
        <p14:creationId xmlns:p14="http://schemas.microsoft.com/office/powerpoint/2010/main" val="208369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67447" y="1421010"/>
            <a:ext cx="985710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修改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Lexer.h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Parser.h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MLIRGen</a:t>
            </a:r>
            <a:r>
              <a:rPr lang="en-US" altLang="zh-CN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.cpp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以支持相应的符号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修改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Ops.td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增加相应操作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修改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Dialect.cpp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以实现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build,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inferShape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verify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等操作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LowerToAffineLoops.cpp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中对此 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进行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已有相应的支持，只需要实例化</a:t>
            </a:r>
            <a:endParaRPr lang="en-US" altLang="zh-CN" sz="1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没有相应的支持，则需要手动实现，此部分有一定规律，大致遵从</a:t>
            </a:r>
            <a:endParaRPr lang="en-US" altLang="zh-CN" sz="1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lvl="2"/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Struct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XXOpLowering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{}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LogicalResult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{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buildAffineLoopNest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rewriter.replaceOp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and return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82531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基本步骤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62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2736</Words>
  <Application>Microsoft Office PowerPoint</Application>
  <PresentationFormat>宽屏</PresentationFormat>
  <Paragraphs>266</Paragraphs>
  <Slides>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微软雅黑</vt:lpstr>
      <vt:lpstr>Aldhabi</vt:lpstr>
      <vt:lpstr>Arial</vt:lpstr>
      <vt:lpstr>Arial Black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 </cp:lastModifiedBy>
  <cp:revision>100</cp:revision>
  <dcterms:created xsi:type="dcterms:W3CDTF">2015-07-27T07:00:00Z</dcterms:created>
  <dcterms:modified xsi:type="dcterms:W3CDTF">2021-01-28T23:42:54Z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