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1" r:id="rId12"/>
    <p:sldId id="272" r:id="rId13"/>
    <p:sldId id="265" r:id="rId14"/>
    <p:sldId id="266" r:id="rId15"/>
    <p:sldId id="267" r:id="rId16"/>
    <p:sldId id="274" r:id="rId17"/>
    <p:sldId id="268" r:id="rId18"/>
    <p:sldId id="269" r:id="rId19"/>
    <p:sldId id="27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CCCCFF"/>
    <a:srgbClr val="DDDDDD"/>
    <a:srgbClr val="FFCCFF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50567-93AB-4CA6-871A-54031B6C0385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C7F00-D012-49DF-ADE2-649603C2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3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6A4ED3-C3BC-4104-8164-F441EF5C6FB2}" type="datetime1">
              <a:rPr lang="en-US" smtClean="0"/>
              <a:t>21-Dec-21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Hình ảnh 8" descr="Ảnh có chứa cây, con đường, ngoài trời&#10;&#10;Mô tả được tạo tự động">
            <a:extLst>
              <a:ext uri="{FF2B5EF4-FFF2-40B4-BE49-F238E27FC236}">
                <a16:creationId xmlns:a16="http://schemas.microsoft.com/office/drawing/2014/main" id="{6AEE316C-3F28-4132-999C-568D76FCC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5" r="-2" b="14523"/>
          <a:stretch/>
        </p:blipFill>
        <p:spPr>
          <a:xfrm>
            <a:off x="245549" y="255583"/>
            <a:ext cx="11700901" cy="6380480"/>
          </a:xfrm>
          <a:prstGeom prst="rect">
            <a:avLst/>
          </a:prstGeom>
        </p:spPr>
      </p:pic>
      <p:pic>
        <p:nvPicPr>
          <p:cNvPr id="10" name="Hình ảnh 9" descr="Ảnh có chứa văn bản&#10;&#10;Mô tả được tạo tự động">
            <a:extLst>
              <a:ext uri="{FF2B5EF4-FFF2-40B4-BE49-F238E27FC236}">
                <a16:creationId xmlns:a16="http://schemas.microsoft.com/office/drawing/2014/main" id="{1A7CAFA8-1B61-4C0D-B3AD-9AE8619A9D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1" y="344779"/>
            <a:ext cx="3853019" cy="1069340"/>
          </a:xfrm>
          <a:prstGeom prst="rect">
            <a:avLst/>
          </a:prstGeom>
        </p:spPr>
      </p:pic>
      <p:pic>
        <p:nvPicPr>
          <p:cNvPr id="11" name="Hình ảnh 10" descr="Ảnh có chứa văn bản&#10;&#10;Mô tả được tạo tự động">
            <a:extLst>
              <a:ext uri="{FF2B5EF4-FFF2-40B4-BE49-F238E27FC236}">
                <a16:creationId xmlns:a16="http://schemas.microsoft.com/office/drawing/2014/main" id="{9899E1DB-D849-4814-9386-E0F7D1C814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614" y="428131"/>
            <a:ext cx="1930159" cy="6349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128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2E14-027D-484B-9BDC-8D57A639FDF5}" type="datetime1">
              <a:rPr lang="en-US" smtClean="0"/>
              <a:t>21-Dec-21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5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4746-3F54-4551-B665-040E2DFA898B}" type="datetime1">
              <a:rPr lang="en-US" smtClean="0"/>
              <a:t>21-Dec-21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7D8-1DC4-445F-B5A6-157D1F14F2D3}" type="datetime1">
              <a:rPr lang="en-US" smtClean="0"/>
              <a:t>21-Dec-21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2919-A560-40FC-A708-2FE7C1FB4B89}" type="datetime1">
              <a:rPr lang="en-US" smtClean="0"/>
              <a:t>21-Dec-21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6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A41A-B7CF-40A0-AE93-8A7D14E20BBC}" type="datetime1">
              <a:rPr lang="en-US" smtClean="0"/>
              <a:t>21-Dec-21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3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24B2-646F-418F-9FB9-74E08525EB59}" type="datetime1">
              <a:rPr lang="en-US" smtClean="0"/>
              <a:t>21-Dec-21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9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2F41-3B9A-465C-B48A-AE276D5C6470}" type="datetime1">
              <a:rPr lang="en-US" smtClean="0"/>
              <a:t>21-Dec-21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A50F-3C2C-4898-A403-24F6E406EE71}" type="datetime1">
              <a:rPr lang="en-US" smtClean="0"/>
              <a:t>21-Dec-21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3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C3EE-A861-4811-B85D-A029FF0CF895}" type="datetime1">
              <a:rPr lang="en-US" smtClean="0"/>
              <a:t>21-Dec-21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4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118A-2BE7-40AF-AC4B-B6C3D53FF7FB}" type="datetime1">
              <a:rPr lang="en-US" smtClean="0"/>
              <a:t>21-Dec-21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6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403A70-63A8-49A6-A19C-F3D6FA211D14}" type="datetime1">
              <a:rPr lang="en-US" smtClean="0"/>
              <a:t>21-Dec-21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7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F53A17-44F6-4EAD-8FF6-1A78E1244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êu đề 1">
            <a:extLst>
              <a:ext uri="{FF2B5EF4-FFF2-40B4-BE49-F238E27FC236}">
                <a16:creationId xmlns:a16="http://schemas.microsoft.com/office/drawing/2014/main" id="{92A3C7A3-275C-4AB5-B964-F79D0B0F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416" y="3839411"/>
            <a:ext cx="9966960" cy="13258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vi-VN" sz="3200" dirty="0">
                <a:solidFill>
                  <a:srgbClr val="FFC000"/>
                </a:solidFill>
              </a:rPr>
              <a:t>XÂY DỰNG ỨNG DỤNG</a:t>
            </a:r>
            <a:br>
              <a:rPr lang="vi-VN" sz="3200" dirty="0">
                <a:solidFill>
                  <a:srgbClr val="FFFF00"/>
                </a:solidFill>
              </a:rPr>
            </a:br>
            <a:r>
              <a:rPr lang="vi-VN" sz="3200" dirty="0">
                <a:solidFill>
                  <a:srgbClr val="FFFF00"/>
                </a:solidFill>
              </a:rPr>
              <a:t>QUẢN LÝ SINH VIÊN TRƯỜNG ĐẠI HỌC URC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997C000-BA19-40A1-A1E0-62886B254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68846"/>
            <a:ext cx="8767860" cy="10335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00FFFF"/>
                </a:solidFill>
              </a:rPr>
              <a:t>GVHD: </a:t>
            </a:r>
            <a:r>
              <a:rPr lang="en-US" sz="2000" dirty="0" err="1">
                <a:solidFill>
                  <a:srgbClr val="00FFFF"/>
                </a:solidFill>
              </a:rPr>
              <a:t>ThS</a:t>
            </a:r>
            <a:r>
              <a:rPr lang="en-US" sz="2000" dirty="0">
                <a:solidFill>
                  <a:srgbClr val="00FFFF"/>
                </a:solidFill>
              </a:rPr>
              <a:t>. </a:t>
            </a:r>
            <a:r>
              <a:rPr lang="en-US" sz="2000" b="1" dirty="0">
                <a:solidFill>
                  <a:srgbClr val="00FFFF"/>
                </a:solidFill>
              </a:rPr>
              <a:t>Trần Thị Hồng Yến</a:t>
            </a:r>
          </a:p>
          <a:p>
            <a:r>
              <a:rPr lang="en-US" sz="1800" dirty="0"/>
              <a:t>SVTH1: </a:t>
            </a:r>
            <a:r>
              <a:rPr lang="en-US" sz="1800" b="1" dirty="0"/>
              <a:t>Nguyễn Huy Đức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19521377		</a:t>
            </a:r>
            <a:r>
              <a:rPr lang="en-US" sz="1800" dirty="0"/>
              <a:t> SVTH2: </a:t>
            </a:r>
            <a:r>
              <a:rPr lang="en-US" sz="1800" b="1" dirty="0" err="1"/>
              <a:t>Lâm</a:t>
            </a:r>
            <a:r>
              <a:rPr lang="en-US" sz="1800" b="1" dirty="0"/>
              <a:t> Gia </a:t>
            </a:r>
            <a:r>
              <a:rPr lang="en-US" sz="1800" b="1" dirty="0" err="1"/>
              <a:t>Khánh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1952678</a:t>
            </a:r>
          </a:p>
          <a:p>
            <a:r>
              <a:rPr lang="en-US" sz="1800" dirty="0" err="1"/>
              <a:t>Lớp</a:t>
            </a:r>
            <a:r>
              <a:rPr lang="en-US" sz="1800" dirty="0"/>
              <a:t>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IT008.M11.PMCL	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endParaRPr lang="en-US" sz="1800" dirty="0"/>
          </a:p>
        </p:txBody>
      </p:sp>
      <p:sp>
        <p:nvSpPr>
          <p:cNvPr id="33" name="Tiêu đề 1">
            <a:extLst>
              <a:ext uri="{FF2B5EF4-FFF2-40B4-BE49-F238E27FC236}">
                <a16:creationId xmlns:a16="http://schemas.microsoft.com/office/drawing/2014/main" id="{CA529097-FE70-46BB-8C2B-ABAE082A9E6F}"/>
              </a:ext>
            </a:extLst>
          </p:cNvPr>
          <p:cNvSpPr txBox="1">
            <a:spLocks/>
          </p:cNvSpPr>
          <p:nvPr/>
        </p:nvSpPr>
        <p:spPr>
          <a:xfrm>
            <a:off x="1207416" y="2216364"/>
            <a:ext cx="9966960" cy="1325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MÔN HỌC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TRỰC QUAN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52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36AFB4-C2AB-4ADA-BFF0-7D91B0CA7562}"/>
              </a:ext>
            </a:extLst>
          </p:cNvPr>
          <p:cNvSpPr/>
          <p:nvPr/>
        </p:nvSpPr>
        <p:spPr>
          <a:xfrm>
            <a:off x="6756912" y="2690336"/>
            <a:ext cx="3077004" cy="3315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1C254-4E11-4BC6-80CA-63FF2061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318B6-B1EF-4C7B-92FC-2B10F42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3E56F-1FAB-4C30-9506-CECCA1395410}"/>
              </a:ext>
            </a:extLst>
          </p:cNvPr>
          <p:cNvSpPr txBox="1"/>
          <p:nvPr/>
        </p:nvSpPr>
        <p:spPr>
          <a:xfrm>
            <a:off x="505047" y="2690336"/>
            <a:ext cx="4711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quyền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quyền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checkbox.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quyền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sẵn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sẵn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checkbox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BC8D9-1E39-40D6-ADB5-9C6D5766A679}"/>
              </a:ext>
            </a:extLst>
          </p:cNvPr>
          <p:cNvSpPr txBox="1"/>
          <p:nvPr/>
        </p:nvSpPr>
        <p:spPr>
          <a:xfrm>
            <a:off x="7006856" y="2211572"/>
            <a:ext cx="2577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Form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Phân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Quyền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7E5874B-FE89-4270-B57A-C6167F727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912" y="2673237"/>
            <a:ext cx="3077004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7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A1B3DF-BD40-47B6-9064-EF3A2E0B7DF5}"/>
              </a:ext>
            </a:extLst>
          </p:cNvPr>
          <p:cNvSpPr/>
          <p:nvPr/>
        </p:nvSpPr>
        <p:spPr>
          <a:xfrm>
            <a:off x="6012923" y="2673237"/>
            <a:ext cx="4448796" cy="305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1C254-4E11-4BC6-80CA-63FF2061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318B6-B1EF-4C7B-92FC-2B10F42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3E56F-1FAB-4C30-9506-CECCA1395410}"/>
              </a:ext>
            </a:extLst>
          </p:cNvPr>
          <p:cNvSpPr txBox="1"/>
          <p:nvPr/>
        </p:nvSpPr>
        <p:spPr>
          <a:xfrm>
            <a:off x="505047" y="2690336"/>
            <a:ext cx="47117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quyền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phận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phận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tiện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khảo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BC8D9-1E39-40D6-ADB5-9C6D5766A679}"/>
              </a:ext>
            </a:extLst>
          </p:cNvPr>
          <p:cNvSpPr txBox="1"/>
          <p:nvPr/>
        </p:nvSpPr>
        <p:spPr>
          <a:xfrm>
            <a:off x="7006856" y="2211572"/>
            <a:ext cx="2872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Form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Thêm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Bộ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Phận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6670F4EF-6AEE-46A2-84E9-E56B6565A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23" y="2690336"/>
            <a:ext cx="4448796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6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F3861F-8C8C-4BB7-8EDE-DFB567274503}"/>
              </a:ext>
            </a:extLst>
          </p:cNvPr>
          <p:cNvSpPr/>
          <p:nvPr/>
        </p:nvSpPr>
        <p:spPr>
          <a:xfrm>
            <a:off x="6166417" y="2690336"/>
            <a:ext cx="4553585" cy="2951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1C254-4E11-4BC6-80CA-63FF2061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318B6-B1EF-4C7B-92FC-2B10F42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3E56F-1FAB-4C30-9506-CECCA1395410}"/>
              </a:ext>
            </a:extLst>
          </p:cNvPr>
          <p:cNvSpPr txBox="1"/>
          <p:nvPr/>
        </p:nvSpPr>
        <p:spPr>
          <a:xfrm>
            <a:off x="505047" y="2690336"/>
            <a:ext cx="47117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quyền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phận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tiện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khảo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BC8D9-1E39-40D6-ADB5-9C6D5766A679}"/>
              </a:ext>
            </a:extLst>
          </p:cNvPr>
          <p:cNvSpPr txBox="1"/>
          <p:nvPr/>
        </p:nvSpPr>
        <p:spPr>
          <a:xfrm>
            <a:off x="7006856" y="2211572"/>
            <a:ext cx="3771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Form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Thêm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Loại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Hợp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Đồng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FD3C328-60F8-4155-87F3-C0D4AAEEA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17" y="2678258"/>
            <a:ext cx="4553585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2E6B47-8DC3-40D5-9F27-40E5DEB8563D}"/>
              </a:ext>
            </a:extLst>
          </p:cNvPr>
          <p:cNvSpPr/>
          <p:nvPr/>
        </p:nvSpPr>
        <p:spPr>
          <a:xfrm>
            <a:off x="297709" y="1666934"/>
            <a:ext cx="7420397" cy="4922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1C254-4E11-4BC6-80CA-63FF2061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318B6-B1EF-4C7B-92FC-2B10F42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7F4373D-A1F7-4DE2-99FF-CF534D3A1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9" y="1666934"/>
            <a:ext cx="7420397" cy="49220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9D62B4-AB23-43E2-9661-586002D12CE2}"/>
              </a:ext>
            </a:extLst>
          </p:cNvPr>
          <p:cNvSpPr txBox="1"/>
          <p:nvPr/>
        </p:nvSpPr>
        <p:spPr>
          <a:xfrm>
            <a:off x="7798995" y="1965960"/>
            <a:ext cx="40952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Màn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Quản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hồ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sơ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Nhân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viên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quyền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thôn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khảo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đổi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6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2548CB-27C0-412E-A07F-190F18C163B7}"/>
              </a:ext>
            </a:extLst>
          </p:cNvPr>
          <p:cNvSpPr/>
          <p:nvPr/>
        </p:nvSpPr>
        <p:spPr>
          <a:xfrm>
            <a:off x="297709" y="1831879"/>
            <a:ext cx="7508087" cy="4416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1C254-4E11-4BC6-80CA-63FF2061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318B6-B1EF-4C7B-92FC-2B10F42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D62B4-AB23-43E2-9661-586002D12CE2}"/>
              </a:ext>
            </a:extLst>
          </p:cNvPr>
          <p:cNvSpPr txBox="1"/>
          <p:nvPr/>
        </p:nvSpPr>
        <p:spPr>
          <a:xfrm>
            <a:off x="7798995" y="1965960"/>
            <a:ext cx="40952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Màn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Quản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Chức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Nhân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viên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quyền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khảo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đổi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6C8EF39-9D4C-430E-AFA7-B387E8A05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9" y="1831878"/>
            <a:ext cx="7508087" cy="441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70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20BBA9-FBB9-4545-907A-C04FB9E5AAAB}"/>
              </a:ext>
            </a:extLst>
          </p:cNvPr>
          <p:cNvSpPr/>
          <p:nvPr/>
        </p:nvSpPr>
        <p:spPr>
          <a:xfrm>
            <a:off x="307804" y="1965960"/>
            <a:ext cx="7078680" cy="421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1C254-4E11-4BC6-80CA-63FF2061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318B6-B1EF-4C7B-92FC-2B10F42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D62B4-AB23-43E2-9661-586002D12CE2}"/>
              </a:ext>
            </a:extLst>
          </p:cNvPr>
          <p:cNvSpPr txBox="1"/>
          <p:nvPr/>
        </p:nvSpPr>
        <p:spPr>
          <a:xfrm>
            <a:off x="7798995" y="1965960"/>
            <a:ext cx="40952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Màn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Quản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Bộ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phận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Nhân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viên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quyền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phận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phận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phận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khảo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đổi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FA3D957-2F17-429F-97E1-BB49B2E70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4" y="2006991"/>
            <a:ext cx="7078680" cy="421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59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9A65A6-FF81-433C-A6C8-1D68AAEA2ED9}"/>
              </a:ext>
            </a:extLst>
          </p:cNvPr>
          <p:cNvSpPr/>
          <p:nvPr/>
        </p:nvSpPr>
        <p:spPr>
          <a:xfrm>
            <a:off x="412176" y="1736615"/>
            <a:ext cx="7087589" cy="470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1C254-4E11-4BC6-80CA-63FF2061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318B6-B1EF-4C7B-92FC-2B10F42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D62B4-AB23-43E2-9661-586002D12CE2}"/>
              </a:ext>
            </a:extLst>
          </p:cNvPr>
          <p:cNvSpPr txBox="1"/>
          <p:nvPr/>
        </p:nvSpPr>
        <p:spPr>
          <a:xfrm>
            <a:off x="7798995" y="1965960"/>
            <a:ext cx="40952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Màn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Quản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Hợp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đồng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Nhân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viên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quyền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khảo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đổi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45D4A18-3FEE-45E6-868D-B8CC0953E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76" y="1736615"/>
            <a:ext cx="7087589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8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C254-4E11-4BC6-80CA-63FF2061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318B6-B1EF-4C7B-92FC-2B10F42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D62B4-AB23-43E2-9661-586002D12CE2}"/>
              </a:ext>
            </a:extLst>
          </p:cNvPr>
          <p:cNvSpPr txBox="1"/>
          <p:nvPr/>
        </p:nvSpPr>
        <p:spPr>
          <a:xfrm>
            <a:off x="7798995" y="1965960"/>
            <a:ext cx="4095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Màn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Quản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Lương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Chức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danh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quyền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lương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ty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lương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kèm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theo.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Lương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4388D1E-9788-4B48-8783-909FD5771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8" y="1901482"/>
            <a:ext cx="7415315" cy="42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27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C254-4E11-4BC6-80CA-63FF2061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318B6-B1EF-4C7B-92FC-2B10F42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D62B4-AB23-43E2-9661-586002D12CE2}"/>
              </a:ext>
            </a:extLst>
          </p:cNvPr>
          <p:cNvSpPr txBox="1"/>
          <p:nvPr/>
        </p:nvSpPr>
        <p:spPr>
          <a:xfrm>
            <a:off x="7981932" y="1965960"/>
            <a:ext cx="39123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Màn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Danh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sách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Chấm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công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quyền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lương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tháng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Chấm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tháng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phận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phận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nhấn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 descr="A picture containing text, screenshot, indoor&#10;&#10;Description automatically generated">
            <a:extLst>
              <a:ext uri="{FF2B5EF4-FFF2-40B4-BE49-F238E27FC236}">
                <a16:creationId xmlns:a16="http://schemas.microsoft.com/office/drawing/2014/main" id="{7AA17B55-30CB-4DD1-8C64-EBE83D736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8" y="1965960"/>
            <a:ext cx="7684223" cy="29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47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C254-4E11-4BC6-80CA-63FF2061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318B6-B1EF-4C7B-92FC-2B10F42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D62B4-AB23-43E2-9661-586002D12CE2}"/>
              </a:ext>
            </a:extLst>
          </p:cNvPr>
          <p:cNvSpPr txBox="1"/>
          <p:nvPr/>
        </p:nvSpPr>
        <p:spPr>
          <a:xfrm>
            <a:off x="7981932" y="1965960"/>
            <a:ext cx="39123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Màn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Bản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Kê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Lương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quyền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lương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lương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tháng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Kê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lương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tháng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nhấn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2E57C00-9E18-4968-B278-5847FA034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8" y="2095500"/>
            <a:ext cx="7684224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9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79A5CA-A62D-45F1-B14C-8CA0D5FB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1F9230C-24AC-43CC-A5D4-C74F57A2F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vi-VN" dirty="0"/>
              <a:t>G</a:t>
            </a:r>
            <a:r>
              <a:rPr lang="en-US" dirty="0" err="1"/>
              <a:t>i</a:t>
            </a:r>
            <a:r>
              <a:rPr lang="vi-VN" dirty="0"/>
              <a:t>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CSDL</a:t>
            </a:r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62268D-EB7A-46F9-BD28-8650886D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20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EE74-EDFB-48DC-B8C8-1CE49CC7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296545"/>
            <a:ext cx="9875520" cy="1356360"/>
          </a:xfrm>
        </p:spPr>
        <p:txBody>
          <a:bodyPr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A0AF0-BA54-432A-A54E-789DA93B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351" y="1684604"/>
            <a:ext cx="9872871" cy="4355123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romanUcPeriod"/>
            </a:pPr>
            <a:r>
              <a:rPr lang="en-US" sz="2000" b="1" dirty="0" err="1">
                <a:solidFill>
                  <a:srgbClr val="0070C0"/>
                </a:solidFill>
              </a:rPr>
              <a:t>Ưu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Điểm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của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đồ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án</a:t>
            </a:r>
            <a:r>
              <a:rPr lang="en-US" sz="2000" b="1" dirty="0">
                <a:solidFill>
                  <a:srgbClr val="0070C0"/>
                </a:solidFill>
              </a:rPr>
              <a:t>:</a:t>
            </a:r>
            <a:br>
              <a:rPr lang="en-US" sz="2000" b="1" dirty="0">
                <a:solidFill>
                  <a:srgbClr val="0070C0"/>
                </a:solidFill>
              </a:rPr>
            </a:br>
            <a:r>
              <a:rPr lang="en-US" sz="2000" dirty="0"/>
              <a:t>-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giản</a:t>
            </a:r>
            <a:r>
              <a:rPr lang="en-US" sz="2000" dirty="0"/>
              <a:t>,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- 1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đằng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, </a:t>
            </a:r>
            <a:r>
              <a:rPr lang="en-US" sz="2000" dirty="0" err="1"/>
              <a:t>tiết</a:t>
            </a:r>
            <a:r>
              <a:rPr lang="en-US" sz="2000" dirty="0"/>
              <a:t> </a:t>
            </a:r>
            <a:r>
              <a:rPr lang="en-US" sz="2000" dirty="0" err="1"/>
              <a:t>kiệm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/>
              <a:t>.</a:t>
            </a:r>
            <a:br>
              <a:rPr lang="en-US" sz="2000" dirty="0"/>
            </a:br>
            <a:r>
              <a:rPr lang="en-US" sz="2000" dirty="0"/>
              <a:t>-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quyền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an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tin.</a:t>
            </a:r>
          </a:p>
          <a:p>
            <a:pPr marL="560070" indent="-514350">
              <a:buFont typeface="+mj-lt"/>
              <a:buAutoNum type="romanUcPeriod"/>
            </a:pPr>
            <a:r>
              <a:rPr lang="en-US" sz="2000" b="1" dirty="0" err="1">
                <a:solidFill>
                  <a:srgbClr val="0070C0"/>
                </a:solidFill>
              </a:rPr>
              <a:t>Hạn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chế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của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đồ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án</a:t>
            </a:r>
            <a:r>
              <a:rPr lang="en-US" sz="2000" b="1" dirty="0">
                <a:solidFill>
                  <a:srgbClr val="0070C0"/>
                </a:solidFill>
              </a:rPr>
              <a:t>:</a:t>
            </a:r>
            <a:br>
              <a:rPr lang="en-US" sz="2000" b="1" dirty="0">
                <a:solidFill>
                  <a:srgbClr val="0070C0"/>
                </a:solidFill>
              </a:rPr>
            </a:br>
            <a:r>
              <a:rPr lang="en-US" sz="2000" dirty="0"/>
              <a:t>-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họa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thô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-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chưa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thiện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chế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mặt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đúng</a:t>
            </a:r>
            <a:r>
              <a:rPr lang="en-US" sz="2000" dirty="0"/>
              <a:t>.</a:t>
            </a:r>
          </a:p>
          <a:p>
            <a:pPr marL="560070" indent="-514350">
              <a:buFont typeface="+mj-lt"/>
              <a:buAutoNum type="romanUcPeriod"/>
            </a:pPr>
            <a:r>
              <a:rPr lang="en-US" sz="2000" b="1" dirty="0" err="1">
                <a:solidFill>
                  <a:srgbClr val="0070C0"/>
                </a:solidFill>
              </a:rPr>
              <a:t>Hướng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phát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triển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của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đồ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án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/>
              <a:t>- </a:t>
            </a:r>
            <a:r>
              <a:rPr lang="en-US" sz="2000" dirty="0" err="1"/>
              <a:t>Cải</a:t>
            </a:r>
            <a:r>
              <a:rPr lang="en-US" sz="2000" dirty="0"/>
              <a:t> </a:t>
            </a:r>
            <a:r>
              <a:rPr lang="en-US" sz="2000" dirty="0" err="1"/>
              <a:t>thiện</a:t>
            </a:r>
            <a:r>
              <a:rPr lang="en-US" sz="2000" dirty="0"/>
              <a:t> </a:t>
            </a:r>
            <a:r>
              <a:rPr lang="en-US" sz="2000" dirty="0" err="1"/>
              <a:t>chất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họa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framework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đại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-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thiện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thiếu</a:t>
            </a:r>
            <a:r>
              <a:rPr lang="en-US" sz="2000" dirty="0"/>
              <a:t> </a:t>
            </a:r>
            <a:r>
              <a:rPr lang="en-US" sz="2000" dirty="0" err="1"/>
              <a:t>sót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. </a:t>
            </a:r>
            <a:br>
              <a:rPr lang="en-US" sz="2000" dirty="0"/>
            </a:br>
            <a:r>
              <a:rPr lang="en-US" sz="2000" dirty="0"/>
              <a:t>-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hồ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cáo</a:t>
            </a:r>
            <a:r>
              <a:rPr lang="en-US" sz="2000" dirty="0"/>
              <a:t> </a:t>
            </a:r>
            <a:r>
              <a:rPr lang="en-US" sz="2000" dirty="0" err="1"/>
              <a:t>đáp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nhu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khảo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DAA18-61FF-4BD8-BE38-65510518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8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6E0965-32A8-4A52-B6EF-1C37B5EB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19" y="362933"/>
            <a:ext cx="9875520" cy="1356360"/>
          </a:xfrm>
        </p:spPr>
        <p:txBody>
          <a:bodyPr/>
          <a:lstStyle/>
          <a:p>
            <a:pPr algn="ctr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0698D7A-EB01-4999-AD3A-2C0925160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68" y="1382695"/>
            <a:ext cx="10993538" cy="5112372"/>
          </a:xfrm>
        </p:spPr>
        <p:txBody>
          <a:bodyPr>
            <a:noAutofit/>
          </a:bodyPr>
          <a:lstStyle/>
          <a:p>
            <a:pPr marL="560070" indent="-514350">
              <a:buFont typeface="+mj-lt"/>
              <a:buAutoNum type="romanUcPeriod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XÂY DỰNG ỨNG DỤNG QUẢN LÝ NHÂN VIÊN – LƯƠNG</a:t>
            </a:r>
          </a:p>
          <a:p>
            <a:pPr marL="560070" indent="-514350">
              <a:buFont typeface="+mj-lt"/>
              <a:buAutoNum type="romanUcPeriod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070" indent="-514350">
              <a:buFont typeface="+mj-lt"/>
              <a:buAutoNum type="romanUcPeriod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39F031F-C603-4C60-A0C1-94BA7BDA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CB813B3C-E563-4049-BB7E-BD0440DFF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400" y="3778988"/>
            <a:ext cx="4179832" cy="27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96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5FB0-716D-4BE7-87C9-2D7E8EFE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G</a:t>
            </a:r>
            <a:r>
              <a:rPr lang="en-US" dirty="0"/>
              <a:t>i</a:t>
            </a:r>
            <a:r>
              <a:rPr lang="vi-VN" dirty="0"/>
              <a:t>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2301A-96DF-4D0C-B5EE-6EBD67C3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B9A235E-0E49-491B-A319-966802CE0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72" y="1965960"/>
            <a:ext cx="1584251" cy="158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FC9C0-2C4C-4E78-8914-BB0125D36C8D}"/>
              </a:ext>
            </a:extLst>
          </p:cNvPr>
          <p:cNvSpPr txBox="1"/>
          <p:nvPr/>
        </p:nvSpPr>
        <p:spPr>
          <a:xfrm>
            <a:off x="2541181" y="1965960"/>
            <a:ext cx="514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họa</a:t>
            </a:r>
            <a:r>
              <a:rPr lang="en-US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WinForms.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C3911-AD9B-4706-9138-B75B119BE802}"/>
              </a:ext>
            </a:extLst>
          </p:cNvPr>
          <p:cNvSpPr txBox="1"/>
          <p:nvPr/>
        </p:nvSpPr>
        <p:spPr>
          <a:xfrm>
            <a:off x="2541180" y="2388753"/>
            <a:ext cx="514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nghệ</a:t>
            </a:r>
            <a:r>
              <a:rPr lang="en-US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Metro Framework.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BC4ECB57-AD6D-4E47-A3BB-B78F4B033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71" y="4015534"/>
            <a:ext cx="1584251" cy="158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4F2042-F96E-4387-8BD5-E6B2BFDB598E}"/>
              </a:ext>
            </a:extLst>
          </p:cNvPr>
          <p:cNvSpPr txBox="1"/>
          <p:nvPr/>
        </p:nvSpPr>
        <p:spPr>
          <a:xfrm>
            <a:off x="2541180" y="4243027"/>
            <a:ext cx="447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- Hệ Quản </a:t>
            </a:r>
            <a:r>
              <a:rPr lang="en-US" dirty="0" err="1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CSDL SQL Server 2019.</a:t>
            </a:r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BF6D4FC5-C844-482E-A4B3-3C28E2A88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93" y="1703600"/>
            <a:ext cx="2743200" cy="154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etro framework">
            <a:extLst>
              <a:ext uri="{FF2B5EF4-FFF2-40B4-BE49-F238E27FC236}">
                <a16:creationId xmlns:a16="http://schemas.microsoft.com/office/drawing/2014/main" id="{3C907412-B675-437D-83D2-5E0CFDACE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93" y="3520573"/>
            <a:ext cx="2743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7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413B-DA72-407C-99FF-B97B868D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042" y="269047"/>
            <a:ext cx="9875520" cy="1356360"/>
          </a:xfrm>
        </p:spPr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CSDL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F93FD-563C-4663-839C-B8B65582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8D5B4CA1-64E0-4BF5-B638-6669F947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1" y="1176844"/>
            <a:ext cx="10728252" cy="54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2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66E18A-AE91-4EB5-AD20-4C886B65CDB1}"/>
              </a:ext>
            </a:extLst>
          </p:cNvPr>
          <p:cNvSpPr/>
          <p:nvPr/>
        </p:nvSpPr>
        <p:spPr>
          <a:xfrm>
            <a:off x="4931975" y="2857295"/>
            <a:ext cx="6346537" cy="2376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3B947A-3927-456B-B245-89434CC1F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975" y="2857294"/>
            <a:ext cx="6346537" cy="237618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31C254-4E11-4BC6-80CA-63FF2061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318B6-B1EF-4C7B-92FC-2B10F42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3E56F-1FAB-4C30-9506-CECCA1395410}"/>
              </a:ext>
            </a:extLst>
          </p:cNvPr>
          <p:cNvSpPr txBox="1"/>
          <p:nvPr/>
        </p:nvSpPr>
        <p:spPr>
          <a:xfrm>
            <a:off x="505048" y="2690336"/>
            <a:ext cx="2727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endParaRPr lang="en-US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BC8D9-1E39-40D6-ADB5-9C6D5766A679}"/>
              </a:ext>
            </a:extLst>
          </p:cNvPr>
          <p:cNvSpPr txBox="1"/>
          <p:nvPr/>
        </p:nvSpPr>
        <p:spPr>
          <a:xfrm>
            <a:off x="7006856" y="2211572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Form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Đăng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Nhập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1E61C6-ED10-4CD0-A697-5D56998ED7B4}"/>
              </a:ext>
            </a:extLst>
          </p:cNvPr>
          <p:cNvSpPr/>
          <p:nvPr/>
        </p:nvSpPr>
        <p:spPr>
          <a:xfrm>
            <a:off x="297709" y="1959788"/>
            <a:ext cx="7515279" cy="426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1C254-4E11-4BC6-80CA-63FF2061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318B6-B1EF-4C7B-92FC-2B10F42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3E56F-1FAB-4C30-9506-CECCA1395410}"/>
              </a:ext>
            </a:extLst>
          </p:cNvPr>
          <p:cNvSpPr txBox="1"/>
          <p:nvPr/>
        </p:nvSpPr>
        <p:spPr>
          <a:xfrm>
            <a:off x="7965905" y="2294400"/>
            <a:ext cx="39283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Màn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(Trang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Chủ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button chia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hồ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hồ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ích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 descr="A picture containing text, gallery, room, screenshot&#10;&#10;Description automatically generated">
            <a:extLst>
              <a:ext uri="{FF2B5EF4-FFF2-40B4-BE49-F238E27FC236}">
                <a16:creationId xmlns:a16="http://schemas.microsoft.com/office/drawing/2014/main" id="{B1B35238-574D-43CA-AFA0-3DD9F8B49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9" y="1959788"/>
            <a:ext cx="7515279" cy="426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57736A-FC33-4346-BCB9-68C17045E615}"/>
              </a:ext>
            </a:extLst>
          </p:cNvPr>
          <p:cNvSpPr/>
          <p:nvPr/>
        </p:nvSpPr>
        <p:spPr>
          <a:xfrm>
            <a:off x="5476672" y="2766536"/>
            <a:ext cx="5559075" cy="2400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335B5B-BA3D-429A-BE85-DD13B3767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73" y="2766536"/>
            <a:ext cx="5541848" cy="24006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31C254-4E11-4BC6-80CA-63FF2061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318B6-B1EF-4C7B-92FC-2B10F42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3E56F-1FAB-4C30-9506-CECCA1395410}"/>
              </a:ext>
            </a:extLst>
          </p:cNvPr>
          <p:cNvSpPr txBox="1"/>
          <p:nvPr/>
        </p:nvSpPr>
        <p:spPr>
          <a:xfrm>
            <a:off x="505047" y="2690336"/>
            <a:ext cx="2929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endParaRPr lang="en-US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</a:t>
            </a:r>
            <a:endParaRPr lang="en-US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Checkbox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endParaRPr lang="en-US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BC8D9-1E39-40D6-ADB5-9C6D5766A679}"/>
              </a:ext>
            </a:extLst>
          </p:cNvPr>
          <p:cNvSpPr txBox="1"/>
          <p:nvPr/>
        </p:nvSpPr>
        <p:spPr>
          <a:xfrm>
            <a:off x="7006856" y="2211572"/>
            <a:ext cx="27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Form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Đổi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Mật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Khẩu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5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CDEB1-CB06-42E7-BFAA-A830907F7679}"/>
              </a:ext>
            </a:extLst>
          </p:cNvPr>
          <p:cNvSpPr/>
          <p:nvPr/>
        </p:nvSpPr>
        <p:spPr>
          <a:xfrm>
            <a:off x="297709" y="1595336"/>
            <a:ext cx="7377415" cy="488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3F87B0D-1463-40F0-B2BF-C2FFD2DA9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690762"/>
            <a:ext cx="7377414" cy="4692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31C254-4E11-4BC6-80CA-63FF2061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318B6-B1EF-4C7B-92FC-2B10F42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3E56F-1FAB-4C30-9506-CECCA1395410}"/>
              </a:ext>
            </a:extLst>
          </p:cNvPr>
          <p:cNvSpPr txBox="1"/>
          <p:nvPr/>
        </p:nvSpPr>
        <p:spPr>
          <a:xfrm>
            <a:off x="7965905" y="2294400"/>
            <a:ext cx="39283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Màn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Quản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Người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dùng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quyền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khẩu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khảo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đổi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1853"/>
      </p:ext>
    </p:extLst>
  </p:cSld>
  <p:clrMapOvr>
    <a:masterClrMapping/>
  </p:clrMapOvr>
</p:sld>
</file>

<file path=ppt/theme/theme1.xml><?xml version="1.0" encoding="utf-8"?>
<a:theme xmlns:a="http://schemas.openxmlformats.org/drawingml/2006/main" name="Cơ sở">
  <a:themeElements>
    <a:clrScheme name="Cơ sở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ơ sở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ơ sở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561</TotalTime>
  <Words>1205</Words>
  <Application>Microsoft Office PowerPoint</Application>
  <PresentationFormat>Widescreen</PresentationFormat>
  <Paragraphs>170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Corbel</vt:lpstr>
      <vt:lpstr>Tahoma</vt:lpstr>
      <vt:lpstr>Times New Roman</vt:lpstr>
      <vt:lpstr>Cơ sở</vt:lpstr>
      <vt:lpstr>XÂY DỰNG ỨNG DỤNG QUẢN LÝ SINH VIÊN TRƯỜNG ĐẠI HỌC URC</vt:lpstr>
      <vt:lpstr>Nội dung báo cáo</vt:lpstr>
      <vt:lpstr>Giới thiệu đề tài</vt:lpstr>
      <vt:lpstr>Giới Thiệu Công Nghệ</vt:lpstr>
      <vt:lpstr>Thiết kế CSDL</vt:lpstr>
      <vt:lpstr>Xây dựng ứng dụng</vt:lpstr>
      <vt:lpstr>Xây dựng ứng dụng</vt:lpstr>
      <vt:lpstr>Xây dựng ứng dụng</vt:lpstr>
      <vt:lpstr>Xây dựng ứng dụng</vt:lpstr>
      <vt:lpstr>Xây dựng ứng dụng</vt:lpstr>
      <vt:lpstr>Xây dựng ứng dụng</vt:lpstr>
      <vt:lpstr>Xây dựng ứng dụng</vt:lpstr>
      <vt:lpstr>Xây dựng ứng dụng</vt:lpstr>
      <vt:lpstr>Xây dựng ứng dụng</vt:lpstr>
      <vt:lpstr>Xây dựng ứng dụng</vt:lpstr>
      <vt:lpstr>Xây dựng ứng dụng</vt:lpstr>
      <vt:lpstr>Xây dựng ứng dụng</vt:lpstr>
      <vt:lpstr>Xây dựng ứng dụng</vt:lpstr>
      <vt:lpstr>Xây dựng ứng dụng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ỨNG DỤNG QUẢN LÝ SINH VIÊN TRƯỜNG ĐẠI HỌC URC</dc:title>
  <dc:creator>Trần Thị Hồng Yến</dc:creator>
  <cp:lastModifiedBy>khanh lam</cp:lastModifiedBy>
  <cp:revision>8</cp:revision>
  <dcterms:created xsi:type="dcterms:W3CDTF">2021-10-28T17:19:47Z</dcterms:created>
  <dcterms:modified xsi:type="dcterms:W3CDTF">2021-12-21T13:35:43Z</dcterms:modified>
</cp:coreProperties>
</file>