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93" r:id="rId20"/>
    <p:sldId id="282" r:id="rId21"/>
    <p:sldId id="283" r:id="rId22"/>
    <p:sldId id="284" r:id="rId23"/>
    <p:sldId id="288" r:id="rId24"/>
    <p:sldId id="290" r:id="rId25"/>
    <p:sldId id="291" r:id="rId26"/>
    <p:sldId id="292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C9EBE7-E310-4B06-B41C-F125B9718200}">
  <a:tblStyle styleId="{E8C9EBE7-E310-4B06-B41C-F125B97182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FEEC3-B7D9-0444-8682-C11F0C6AD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24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2971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828800"/>
            <a:ext cx="5487987" cy="369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84" name="Shape 284"/>
          <p:cNvSpPr txBox="1"/>
          <p:nvPr/>
        </p:nvSpPr>
        <p:spPr>
          <a:xfrm>
            <a:off x="1651000" y="6172200"/>
            <a:ext cx="452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9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material from the book: "Machine Learning", Tom M. Mitchell. McGraw-Hill, 1997.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46125" y="2260600"/>
            <a:ext cx="9921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 set: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323975" y="262255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/>
        </p:nvGraphicFramePr>
        <p:xfrm>
          <a:off x="533400" y="45593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3276600" y="57785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5715000" y="44831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graphicFrame>
        <p:nvGraphicFramePr>
          <p:cNvPr id="306" name="Shape 306"/>
          <p:cNvGraphicFramePr/>
          <p:nvPr/>
        </p:nvGraphicFramePr>
        <p:xfrm>
          <a:off x="5638800" y="609600"/>
          <a:ext cx="3200400" cy="2978150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685800"/>
                <a:gridCol w="533400"/>
                <a:gridCol w="838200"/>
                <a:gridCol w="6858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Shape 316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336" name="Shape 336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9" name="Shape 339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47" name="Shape 347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3" name="Shape 353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355" name="Shape 355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8" name="Shape 358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9" name="Shape 359"/>
          <p:cNvSpPr txBox="1"/>
          <p:nvPr/>
        </p:nvSpPr>
        <p:spPr>
          <a:xfrm>
            <a:off x="7419975" y="3327400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2892425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361" name="Shape 361"/>
          <p:cNvGraphicFramePr/>
          <p:nvPr/>
        </p:nvGraphicFramePr>
        <p:xfrm>
          <a:off x="4343400" y="5305425"/>
          <a:ext cx="3200400" cy="639750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 flipH="1">
            <a:off x="7010400" y="3597275"/>
            <a:ext cx="700087" cy="170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graphicFrame>
        <p:nvGraphicFramePr>
          <p:cNvPr id="363" name="Shape 363"/>
          <p:cNvGraphicFramePr/>
          <p:nvPr/>
        </p:nvGraphicFramePr>
        <p:xfrm>
          <a:off x="5791200" y="6127750"/>
          <a:ext cx="3200400" cy="42702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710487" y="3597275"/>
            <a:ext cx="747712" cy="253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Continuous-Valued Attributes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657600" cy="4114800"/>
          </a:xfrm>
        </p:spPr>
        <p:txBody>
          <a:bodyPr/>
          <a:lstStyle/>
          <a:p>
            <a:r>
              <a:rPr lang="en-US" altLang="en-US"/>
              <a:t>Sort instances according to the attribute values</a:t>
            </a:r>
          </a:p>
          <a:p>
            <a:r>
              <a:rPr lang="en-US" altLang="en-US"/>
              <a:t>Find “Splits” where the classes change</a:t>
            </a:r>
          </a:p>
          <a:p>
            <a:r>
              <a:rPr lang="en-US" altLang="en-US"/>
              <a:t>Select the split that gives you the highest gain</a:t>
            </a:r>
          </a:p>
          <a:p>
            <a:endParaRPr lang="en-US" altLang="en-US"/>
          </a:p>
        </p:txBody>
      </p:sp>
      <p:pic>
        <p:nvPicPr>
          <p:cNvPr id="4505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441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736600" y="2247900"/>
            <a:ext cx="128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/>
              <a:t>Consider:</a:t>
            </a:r>
          </a:p>
        </p:txBody>
      </p:sp>
      <p:sp>
        <p:nvSpPr>
          <p:cNvPr id="45061" name="Up Arrow 10"/>
          <p:cNvSpPr>
            <a:spLocks noChangeArrowheads="1"/>
          </p:cNvSpPr>
          <p:nvPr/>
        </p:nvSpPr>
        <p:spPr bwMode="auto">
          <a:xfrm>
            <a:off x="2286000" y="3657600"/>
            <a:ext cx="2286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7500">
              <a:solidFill>
                <a:srgbClr val="000000"/>
              </a:solidFill>
            </a:endParaRPr>
          </a:p>
        </p:txBody>
      </p:sp>
      <p:sp>
        <p:nvSpPr>
          <p:cNvPr id="45062" name="Up Arrow 11"/>
          <p:cNvSpPr>
            <a:spLocks noChangeArrowheads="1"/>
          </p:cNvSpPr>
          <p:nvPr/>
        </p:nvSpPr>
        <p:spPr bwMode="auto">
          <a:xfrm>
            <a:off x="3886200" y="3657600"/>
            <a:ext cx="2286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7500">
              <a:solidFill>
                <a:srgbClr val="000000"/>
              </a:solidFill>
            </a:endParaRPr>
          </a:p>
        </p:txBody>
      </p:sp>
      <p:sp>
        <p:nvSpPr>
          <p:cNvPr id="45063" name="TextBox 12"/>
          <p:cNvSpPr txBox="1">
            <a:spLocks noChangeArrowheads="1"/>
          </p:cNvSpPr>
          <p:nvPr/>
        </p:nvSpPr>
        <p:spPr bwMode="auto">
          <a:xfrm>
            <a:off x="1936750" y="4432300"/>
            <a:ext cx="958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(48+60)/2</a:t>
            </a:r>
          </a:p>
          <a:p>
            <a:r>
              <a:rPr lang="en-US" altLang="en-US" sz="1400"/>
              <a:t>= 54</a:t>
            </a:r>
          </a:p>
        </p:txBody>
      </p:sp>
      <p:sp>
        <p:nvSpPr>
          <p:cNvPr id="45064" name="TextBox 13"/>
          <p:cNvSpPr txBox="1">
            <a:spLocks noChangeArrowheads="1"/>
          </p:cNvSpPr>
          <p:nvPr/>
        </p:nvSpPr>
        <p:spPr bwMode="auto">
          <a:xfrm>
            <a:off x="3505200" y="4445000"/>
            <a:ext cx="958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(80+90)/2</a:t>
            </a:r>
          </a:p>
          <a:p>
            <a:r>
              <a:rPr lang="en-US" altLang="en-US" sz="1400"/>
              <a:t>= 85</a:t>
            </a:r>
          </a:p>
        </p:txBody>
      </p:sp>
      <p:sp>
        <p:nvSpPr>
          <p:cNvPr id="45065" name="TextBox 14"/>
          <p:cNvSpPr txBox="1">
            <a:spLocks noChangeArrowheads="1"/>
          </p:cNvSpPr>
          <p:nvPr/>
        </p:nvSpPr>
        <p:spPr bwMode="auto">
          <a:xfrm>
            <a:off x="444500" y="5930900"/>
            <a:ext cx="2781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Highest Gain:  Temperature &gt; 54</a:t>
            </a:r>
          </a:p>
        </p:txBody>
      </p:sp>
    </p:spTree>
    <p:extLst>
      <p:ext uri="{BB962C8B-B14F-4D97-AF65-F5344CB8AC3E}">
        <p14:creationId xmlns:p14="http://schemas.microsoft.com/office/powerpoint/2010/main" val="5884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Decision Trees &amp; Patterns </a:t>
            </a:r>
            <a:r>
              <a:rPr lang="en-US" dirty="0" smtClean="0"/>
              <a:t>in Data</a:t>
            </a:r>
            <a:endParaRPr lang="en-US" dirty="0"/>
          </a:p>
        </p:txBody>
      </p:sp>
      <p:pic>
        <p:nvPicPr>
          <p:cNvPr id="4710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4191000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8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Overfitting </a:t>
            </a:r>
            <a:r>
              <a:rPr lang="mr-IN" dirty="0" smtClean="0"/>
              <a:t>–</a:t>
            </a:r>
            <a:r>
              <a:rPr lang="en-US" dirty="0" smtClean="0"/>
              <a:t> Also True for Trees!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8" y="2182191"/>
            <a:ext cx="5892987" cy="3887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3130" y="630803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Tree Depth!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 </a:t>
            </a:r>
            <a:r>
              <a:rPr lang="en-US" dirty="0" smtClean="0"/>
              <a:t>Learning Process</a:t>
            </a:r>
            <a:endParaRPr lang="en-US" dirty="0"/>
          </a:p>
        </p:txBody>
      </p:sp>
      <p:pic>
        <p:nvPicPr>
          <p:cNvPr id="481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955800"/>
            <a:ext cx="40767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0904" y="576469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Control the Tree Complexity - Pruning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61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two ways: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 dirty="0" smtClean="0"/>
              <a:t>Prevent the tree from overfitting </a:t>
            </a:r>
            <a:r>
              <a:rPr lang="mr-IN" dirty="0" smtClean="0"/>
              <a:t>–</a:t>
            </a:r>
            <a:r>
              <a:rPr lang="en-US" dirty="0" smtClean="0"/>
              <a:t> limit the tree depth.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 dirty="0" smtClean="0"/>
              <a:t>Build the whole tree and then remove subtrees and replaces with suitable leaves.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Pruning Example</a:t>
            </a:r>
            <a:endParaRPr lang="en-US" dirty="0"/>
          </a:p>
        </p:txBody>
      </p:sp>
      <p:pic>
        <p:nvPicPr>
          <p:cNvPr id="5017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778000"/>
            <a:ext cx="67310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4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Subtree Pruning with Deviation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each split ask:</a:t>
            </a:r>
          </a:p>
          <a:p>
            <a:pPr lvl="1"/>
            <a:r>
              <a:rPr lang="en-US" dirty="0" smtClean="0"/>
              <a:t>Is the pattern found in the data after splitting statistically significant?</a:t>
            </a:r>
          </a:p>
          <a:p>
            <a:r>
              <a:rPr lang="en-US" dirty="0" smtClean="0"/>
              <a:t>Prune if deviation is small </a:t>
            </a:r>
            <a:r>
              <a:rPr lang="mr-IN" dirty="0" smtClean="0"/>
              <a:t>–</a:t>
            </a:r>
            <a:r>
              <a:rPr lang="en-US" dirty="0" smtClean="0"/>
              <a:t> that is, prune if no significant information 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Given </a:t>
            </a:r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563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57023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7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Absence of Pattern</a:t>
            </a:r>
            <a:endParaRPr lang="en-US" dirty="0"/>
          </a:p>
        </p:txBody>
      </p:sp>
      <p:pic>
        <p:nvPicPr>
          <p:cNvPr id="57346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16"/>
          <a:stretch/>
        </p:blipFill>
        <p:spPr bwMode="auto">
          <a:xfrm>
            <a:off x="1295400" y="2514600"/>
            <a:ext cx="6629400" cy="176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55842" y="4750905"/>
                <a:ext cx="2551045" cy="5930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𝑋𝐶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hr-HR" sz="20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42" y="4750905"/>
                <a:ext cx="2551045" cy="5930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5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Deviation</a:t>
            </a:r>
            <a:endParaRPr lang="en-US" dirty="0"/>
          </a:p>
        </p:txBody>
      </p:sp>
      <p:pic>
        <p:nvPicPr>
          <p:cNvPr id="583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42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2254250" y="5969000"/>
            <a:ext cx="3451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Wingdings" charset="2"/>
                <a:sym typeface="Wingdings" charset="2"/>
              </a:rPr>
              <a:t></a:t>
            </a:r>
            <a:r>
              <a:rPr lang="en-US" altLang="en-US" sz="2000" dirty="0">
                <a:sym typeface="Wingdings" charset="2"/>
              </a:rPr>
              <a:t> </a:t>
            </a:r>
            <a:r>
              <a:rPr lang="en-US" altLang="en-US" sz="2000" dirty="0" smtClean="0"/>
              <a:t>Delete split </a:t>
            </a:r>
            <a:r>
              <a:rPr lang="en-US" altLang="en-US" sz="2000" dirty="0"/>
              <a:t>if Dev is small</a:t>
            </a:r>
          </a:p>
        </p:txBody>
      </p:sp>
    </p:spTree>
    <p:extLst>
      <p:ext uri="{BB962C8B-B14F-4D97-AF65-F5344CB8AC3E}">
        <p14:creationId xmlns:p14="http://schemas.microsoft.com/office/powerpoint/2010/main" val="19351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pic>
        <p:nvPicPr>
          <p:cNvPr id="143" name="Shape 143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971800"/>
            <a:ext cx="18859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{E8C9EBE7-E310-4B06-B41C-F125B9718200}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6422</TotalTime>
  <Words>1256</Words>
  <Application>Microsoft Macintosh PowerPoint</Application>
  <PresentationFormat>On-screen Show (4:3)</PresentationFormat>
  <Paragraphs>777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Cambria Math</vt:lpstr>
      <vt:lpstr>ＭＳ Ｐゴシック</vt:lpstr>
      <vt:lpstr>Noto Sans Symbols</vt:lpstr>
      <vt:lpstr>Arial</vt:lpstr>
      <vt:lpstr>Times New Roman</vt:lpstr>
      <vt:lpstr>Wingdings</vt:lpstr>
      <vt:lpstr>Simple Light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Recursive Partitioning</vt:lpstr>
      <vt:lpstr>Recursive Partitioning</vt:lpstr>
      <vt:lpstr>Recursive Partitioning</vt:lpstr>
      <vt:lpstr>Recursive Partitioning</vt:lpstr>
      <vt:lpstr>Recursive Partitioning</vt:lpstr>
      <vt:lpstr>Recursive Partitioning</vt:lpstr>
      <vt:lpstr>Continuous-Valued Attributes</vt:lpstr>
      <vt:lpstr>Decision Trees &amp; Patterns in Data</vt:lpstr>
      <vt:lpstr>Overfitting – Also True for Trees! </vt:lpstr>
      <vt:lpstr>Tree Learning Process</vt:lpstr>
      <vt:lpstr>Pruning</vt:lpstr>
      <vt:lpstr>Pruning Example</vt:lpstr>
      <vt:lpstr>Subtree Pruning with Deviation</vt:lpstr>
      <vt:lpstr>Given Split</vt:lpstr>
      <vt:lpstr>Absence of Pattern</vt:lpstr>
      <vt:lpstr>Deviation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cp:lastModifiedBy>Lutz Hamel</cp:lastModifiedBy>
  <cp:revision>7</cp:revision>
  <cp:lastPrinted>2018-03-29T15:42:13Z</cp:lastPrinted>
  <dcterms:modified xsi:type="dcterms:W3CDTF">2018-04-03T01:14:23Z</dcterms:modified>
</cp:coreProperties>
</file>