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9"/>
  </p:notesMasterIdLst>
  <p:handoutMasterIdLst>
    <p:handoutMasterId r:id="rId30"/>
  </p:handoutMasterIdLst>
  <p:sldIdLst>
    <p:sldId id="256" r:id="rId2"/>
    <p:sldId id="257" r:id="rId3"/>
    <p:sldId id="258" r:id="rId4"/>
    <p:sldId id="267" r:id="rId5"/>
    <p:sldId id="268" r:id="rId6"/>
    <p:sldId id="259" r:id="rId7"/>
    <p:sldId id="263" r:id="rId8"/>
    <p:sldId id="260" r:id="rId9"/>
    <p:sldId id="261" r:id="rId10"/>
    <p:sldId id="269" r:id="rId11"/>
    <p:sldId id="272" r:id="rId12"/>
    <p:sldId id="270" r:id="rId13"/>
    <p:sldId id="271" r:id="rId14"/>
    <p:sldId id="262" r:id="rId15"/>
    <p:sldId id="276" r:id="rId16"/>
    <p:sldId id="277" r:id="rId17"/>
    <p:sldId id="278" r:id="rId18"/>
    <p:sldId id="279" r:id="rId19"/>
    <p:sldId id="280" r:id="rId20"/>
    <p:sldId id="281" r:id="rId21"/>
    <p:sldId id="275" r:id="rId22"/>
    <p:sldId id="264" r:id="rId23"/>
    <p:sldId id="273" r:id="rId24"/>
    <p:sldId id="274" r:id="rId25"/>
    <p:sldId id="282" r:id="rId26"/>
    <p:sldId id="265" r:id="rId27"/>
    <p:sldId id="26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79" autoAdjust="0"/>
  </p:normalViewPr>
  <p:slideViewPr>
    <p:cSldViewPr>
      <p:cViewPr varScale="1">
        <p:scale>
          <a:sx n="96" d="100"/>
          <a:sy n="96" d="100"/>
        </p:scale>
        <p:origin x="33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5091"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5092"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A800BD-6332-EA40-B133-C2CD0A7CC7DF}" type="slidenum">
              <a:rPr lang="en-US"/>
              <a:pPr/>
              <a:t>‹#›</a:t>
            </a:fld>
            <a:endParaRPr lang="en-US"/>
          </a:p>
        </p:txBody>
      </p:sp>
    </p:spTree>
    <p:extLst>
      <p:ext uri="{BB962C8B-B14F-4D97-AF65-F5344CB8AC3E}">
        <p14:creationId xmlns:p14="http://schemas.microsoft.com/office/powerpoint/2010/main" val="1650547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44067"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44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44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4070"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44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1E17C3-551B-FA41-B5A1-1C05D372E5F4}" type="slidenum">
              <a:rPr lang="en-US"/>
              <a:pPr/>
              <a:t>‹#›</a:t>
            </a:fld>
            <a:endParaRPr lang="en-US"/>
          </a:p>
        </p:txBody>
      </p:sp>
    </p:spTree>
    <p:extLst>
      <p:ext uri="{BB962C8B-B14F-4D97-AF65-F5344CB8AC3E}">
        <p14:creationId xmlns:p14="http://schemas.microsoft.com/office/powerpoint/2010/main" val="9133104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a:t>
            </a:fld>
            <a:endParaRPr sz="1400"/>
          </a:p>
        </p:txBody>
      </p:sp>
    </p:spTree>
    <p:extLst>
      <p:ext uri="{BB962C8B-B14F-4D97-AF65-F5344CB8AC3E}">
        <p14:creationId xmlns:p14="http://schemas.microsoft.com/office/powerpoint/2010/main" val="887259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16</a:t>
            </a:fld>
            <a:endParaRPr sz="1400"/>
          </a:p>
        </p:txBody>
      </p:sp>
    </p:spTree>
    <p:extLst>
      <p:ext uri="{BB962C8B-B14F-4D97-AF65-F5344CB8AC3E}">
        <p14:creationId xmlns:p14="http://schemas.microsoft.com/office/powerpoint/2010/main" val="177881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17</a:t>
            </a:fld>
            <a:endParaRPr sz="1400"/>
          </a:p>
        </p:txBody>
      </p:sp>
    </p:spTree>
    <p:extLst>
      <p:ext uri="{BB962C8B-B14F-4D97-AF65-F5344CB8AC3E}">
        <p14:creationId xmlns:p14="http://schemas.microsoft.com/office/powerpoint/2010/main" val="183119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extLst>
      <p:ext uri="{BB962C8B-B14F-4D97-AF65-F5344CB8AC3E}">
        <p14:creationId xmlns:p14="http://schemas.microsoft.com/office/powerpoint/2010/main" val="6641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19</a:t>
            </a:fld>
            <a:endParaRPr sz="1400"/>
          </a:p>
        </p:txBody>
      </p:sp>
    </p:spTree>
    <p:extLst>
      <p:ext uri="{BB962C8B-B14F-4D97-AF65-F5344CB8AC3E}">
        <p14:creationId xmlns:p14="http://schemas.microsoft.com/office/powerpoint/2010/main" val="16535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20</a:t>
            </a:fld>
            <a:endParaRPr sz="1400"/>
          </a:p>
        </p:txBody>
      </p:sp>
    </p:spTree>
    <p:extLst>
      <p:ext uri="{BB962C8B-B14F-4D97-AF65-F5344CB8AC3E}">
        <p14:creationId xmlns:p14="http://schemas.microsoft.com/office/powerpoint/2010/main" val="12972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extLst>
      <p:ext uri="{BB962C8B-B14F-4D97-AF65-F5344CB8AC3E}">
        <p14:creationId xmlns:p14="http://schemas.microsoft.com/office/powerpoint/2010/main" val="12102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extLst>
      <p:ext uri="{BB962C8B-B14F-4D97-AF65-F5344CB8AC3E}">
        <p14:creationId xmlns:p14="http://schemas.microsoft.com/office/powerpoint/2010/main" val="57824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extLst>
      <p:ext uri="{BB962C8B-B14F-4D97-AF65-F5344CB8AC3E}">
        <p14:creationId xmlns:p14="http://schemas.microsoft.com/office/powerpoint/2010/main" val="36232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a:t>
            </a:fld>
            <a:endParaRPr sz="1400"/>
          </a:p>
        </p:txBody>
      </p:sp>
    </p:spTree>
    <p:extLst>
      <p:ext uri="{BB962C8B-B14F-4D97-AF65-F5344CB8AC3E}">
        <p14:creationId xmlns:p14="http://schemas.microsoft.com/office/powerpoint/2010/main" val="118177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a:t>
            </a:fld>
            <a:endParaRPr sz="1400"/>
          </a:p>
        </p:txBody>
      </p:sp>
    </p:spTree>
    <p:extLst>
      <p:ext uri="{BB962C8B-B14F-4D97-AF65-F5344CB8AC3E}">
        <p14:creationId xmlns:p14="http://schemas.microsoft.com/office/powerpoint/2010/main" val="138341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smtClean="0"/>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smtClean="0"/>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US"/>
          </a:p>
        </p:txBody>
      </p:sp>
      <p:sp>
        <p:nvSpPr>
          <p:cNvPr id="321542" name="Rectangle 6"/>
          <p:cNvSpPr>
            <a:spLocks noGrp="1" noChangeArrowheads="1"/>
          </p:cNvSpPr>
          <p:nvPr>
            <p:ph type="ftr" sz="quarter" idx="3"/>
          </p:nvPr>
        </p:nvSpPr>
        <p:spPr/>
        <p:txBody>
          <a:bodyPr/>
          <a:lstStyle>
            <a:lvl1pPr>
              <a:defRPr/>
            </a:lvl1pPr>
          </a:lstStyle>
          <a:p>
            <a:endParaRPr lang="en-US"/>
          </a:p>
        </p:txBody>
      </p:sp>
      <p:sp>
        <p:nvSpPr>
          <p:cNvPr id="321543" name="Rectangle 7"/>
          <p:cNvSpPr>
            <a:spLocks noGrp="1" noChangeArrowheads="1"/>
          </p:cNvSpPr>
          <p:nvPr>
            <p:ph type="sldNum" sz="quarter" idx="4"/>
          </p:nvPr>
        </p:nvSpPr>
        <p:spPr/>
        <p:txBody>
          <a:bodyPr/>
          <a:lstStyle>
            <a:lvl1pPr>
              <a:defRPr/>
            </a:lvl1pPr>
          </a:lstStyle>
          <a:p>
            <a:fld id="{FFBF7714-235E-D248-B4D2-A4448C70445D}" type="slidenum">
              <a:rPr lang="en-US"/>
              <a:pPr/>
              <a:t>‹#›</a:t>
            </a:fld>
            <a:endParaRPr lang="en-US"/>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4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5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6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157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A1B152-FC14-E84F-8ED4-F8DC7411933E}" type="slidenum">
              <a:rPr lang="en-US"/>
              <a:pPr/>
              <a:t>‹#›</a:t>
            </a:fld>
            <a:endParaRPr lang="en-US"/>
          </a:p>
        </p:txBody>
      </p:sp>
    </p:spTree>
    <p:extLst>
      <p:ext uri="{BB962C8B-B14F-4D97-AF65-F5344CB8AC3E}">
        <p14:creationId xmlns:p14="http://schemas.microsoft.com/office/powerpoint/2010/main" val="412785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4D018EF-C607-CB4F-A823-DDC5DC421806}" type="slidenum">
              <a:rPr lang="en-US"/>
              <a:pPr/>
              <a:t>‹#›</a:t>
            </a:fld>
            <a:endParaRPr lang="en-US"/>
          </a:p>
        </p:txBody>
      </p:sp>
    </p:spTree>
    <p:extLst>
      <p:ext uri="{BB962C8B-B14F-4D97-AF65-F5344CB8AC3E}">
        <p14:creationId xmlns:p14="http://schemas.microsoft.com/office/powerpoint/2010/main" val="214963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252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D8D72B-73B6-6348-B71C-F1B3DDC05BEC}" type="slidenum">
              <a:rPr lang="en-US"/>
              <a:pPr/>
              <a:t>‹#›</a:t>
            </a:fld>
            <a:endParaRPr lang="en-US"/>
          </a:p>
        </p:txBody>
      </p:sp>
    </p:spTree>
    <p:extLst>
      <p:ext uri="{BB962C8B-B14F-4D97-AF65-F5344CB8AC3E}">
        <p14:creationId xmlns:p14="http://schemas.microsoft.com/office/powerpoint/2010/main" val="37205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DAD8EF-C684-AE48-BB42-23B7575EFE05}" type="slidenum">
              <a:rPr lang="en-US"/>
              <a:pPr/>
              <a:t>‹#›</a:t>
            </a:fld>
            <a:endParaRPr lang="en-US"/>
          </a:p>
        </p:txBody>
      </p:sp>
    </p:spTree>
    <p:extLst>
      <p:ext uri="{BB962C8B-B14F-4D97-AF65-F5344CB8AC3E}">
        <p14:creationId xmlns:p14="http://schemas.microsoft.com/office/powerpoint/2010/main" val="244120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111388-E766-3641-BE65-A6AC497C260F}" type="slidenum">
              <a:rPr lang="en-US"/>
              <a:pPr/>
              <a:t>‹#›</a:t>
            </a:fld>
            <a:endParaRPr lang="en-US"/>
          </a:p>
        </p:txBody>
      </p:sp>
    </p:spTree>
    <p:extLst>
      <p:ext uri="{BB962C8B-B14F-4D97-AF65-F5344CB8AC3E}">
        <p14:creationId xmlns:p14="http://schemas.microsoft.com/office/powerpoint/2010/main" val="163311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23CA47-C3B0-0046-8AA2-449C003A868A}" type="slidenum">
              <a:rPr lang="en-US"/>
              <a:pPr/>
              <a:t>‹#›</a:t>
            </a:fld>
            <a:endParaRPr lang="en-US"/>
          </a:p>
        </p:txBody>
      </p:sp>
    </p:spTree>
    <p:extLst>
      <p:ext uri="{BB962C8B-B14F-4D97-AF65-F5344CB8AC3E}">
        <p14:creationId xmlns:p14="http://schemas.microsoft.com/office/powerpoint/2010/main" val="343640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8DA4E-9A7B-1947-BE04-C885BDDDAF6D}" type="slidenum">
              <a:rPr lang="en-US"/>
              <a:pPr/>
              <a:t>‹#›</a:t>
            </a:fld>
            <a:endParaRPr lang="en-US"/>
          </a:p>
        </p:txBody>
      </p:sp>
    </p:spTree>
    <p:extLst>
      <p:ext uri="{BB962C8B-B14F-4D97-AF65-F5344CB8AC3E}">
        <p14:creationId xmlns:p14="http://schemas.microsoft.com/office/powerpoint/2010/main" val="348591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70977A8-A424-3D44-B4F4-7F552F9B459C}" type="slidenum">
              <a:rPr lang="en-US"/>
              <a:pPr/>
              <a:t>‹#›</a:t>
            </a:fld>
            <a:endParaRPr lang="en-US"/>
          </a:p>
        </p:txBody>
      </p:sp>
    </p:spTree>
    <p:extLst>
      <p:ext uri="{BB962C8B-B14F-4D97-AF65-F5344CB8AC3E}">
        <p14:creationId xmlns:p14="http://schemas.microsoft.com/office/powerpoint/2010/main" val="134564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E1722A-4194-B743-B32E-41E2FD7E23BE}" type="slidenum">
              <a:rPr lang="en-US"/>
              <a:pPr/>
              <a:t>‹#›</a:t>
            </a:fld>
            <a:endParaRPr lang="en-US"/>
          </a:p>
        </p:txBody>
      </p:sp>
    </p:spTree>
    <p:extLst>
      <p:ext uri="{BB962C8B-B14F-4D97-AF65-F5344CB8AC3E}">
        <p14:creationId xmlns:p14="http://schemas.microsoft.com/office/powerpoint/2010/main" val="19460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5CEDE7-86E9-054D-B126-6DD05B1BD791}" type="slidenum">
              <a:rPr lang="en-US"/>
              <a:pPr/>
              <a:t>‹#›</a:t>
            </a:fld>
            <a:endParaRPr lang="en-US"/>
          </a:p>
        </p:txBody>
      </p:sp>
    </p:spTree>
    <p:extLst>
      <p:ext uri="{BB962C8B-B14F-4D97-AF65-F5344CB8AC3E}">
        <p14:creationId xmlns:p14="http://schemas.microsoft.com/office/powerpoint/2010/main" val="4201795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2051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a:p>
        </p:txBody>
      </p:sp>
      <p:sp>
        <p:nvSpPr>
          <p:cNvPr id="32051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810F99E6-9675-354F-8D0F-73372FF78159}" type="slidenum">
              <a:rPr lang="en-US"/>
              <a:pPr/>
              <a:t>‹#›</a:t>
            </a:fld>
            <a:endParaRPr lang="en-US"/>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2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3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4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055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ＭＳ Ｐゴシック" charset="0"/>
        </a:defRPr>
      </a:lvl2pPr>
      <a:lvl3pPr algn="l" rtl="0" eaLnBrk="1" fontAlgn="base" hangingPunct="1">
        <a:spcBef>
          <a:spcPct val="0"/>
        </a:spcBef>
        <a:spcAft>
          <a:spcPct val="0"/>
        </a:spcAft>
        <a:defRPr sz="3900" b="1">
          <a:solidFill>
            <a:schemeClr val="tx2"/>
          </a:solidFill>
          <a:latin typeface="Arial" charset="0"/>
          <a:ea typeface="ＭＳ Ｐゴシック" charset="0"/>
        </a:defRPr>
      </a:lvl3pPr>
      <a:lvl4pPr algn="l" rtl="0" eaLnBrk="1" fontAlgn="base" hangingPunct="1">
        <a:spcBef>
          <a:spcPct val="0"/>
        </a:spcBef>
        <a:spcAft>
          <a:spcPct val="0"/>
        </a:spcAft>
        <a:defRPr sz="3900" b="1">
          <a:solidFill>
            <a:schemeClr val="tx2"/>
          </a:solidFill>
          <a:latin typeface="Arial" charset="0"/>
          <a:ea typeface="ＭＳ Ｐゴシック" charset="0"/>
        </a:defRPr>
      </a:lvl4pPr>
      <a:lvl5pPr algn="l" rtl="0" eaLnBrk="1" fontAlgn="base" hangingPunct="1">
        <a:spcBef>
          <a:spcPct val="0"/>
        </a:spcBef>
        <a:spcAft>
          <a:spcPct val="0"/>
        </a:spcAft>
        <a:defRPr sz="3900" b="1">
          <a:solidFill>
            <a:schemeClr val="tx2"/>
          </a:solidFill>
          <a:latin typeface="Arial" charset="0"/>
          <a:ea typeface="ＭＳ Ｐゴシック" charset="0"/>
        </a:defRPr>
      </a:lvl5pPr>
      <a:lvl6pPr marL="457200" algn="l" rtl="0" eaLnBrk="1" fontAlgn="base" hangingPunct="1">
        <a:spcBef>
          <a:spcPct val="0"/>
        </a:spcBef>
        <a:spcAft>
          <a:spcPct val="0"/>
        </a:spcAft>
        <a:defRPr sz="3900" b="1">
          <a:solidFill>
            <a:schemeClr val="tx2"/>
          </a:solidFill>
          <a:latin typeface="Arial" charset="0"/>
          <a:ea typeface="ＭＳ Ｐゴシック" charset="0"/>
        </a:defRPr>
      </a:lvl6pPr>
      <a:lvl7pPr marL="914400" algn="l" rtl="0" eaLnBrk="1" fontAlgn="base" hangingPunct="1">
        <a:spcBef>
          <a:spcPct val="0"/>
        </a:spcBef>
        <a:spcAft>
          <a:spcPct val="0"/>
        </a:spcAft>
        <a:defRPr sz="3900" b="1">
          <a:solidFill>
            <a:schemeClr val="tx2"/>
          </a:solidFill>
          <a:latin typeface="Arial" charset="0"/>
          <a:ea typeface="ＭＳ Ｐゴシック" charset="0"/>
        </a:defRPr>
      </a:lvl7pPr>
      <a:lvl8pPr marL="1371600" algn="l" rtl="0" eaLnBrk="1" fontAlgn="base" hangingPunct="1">
        <a:spcBef>
          <a:spcPct val="0"/>
        </a:spcBef>
        <a:spcAft>
          <a:spcPct val="0"/>
        </a:spcAft>
        <a:defRPr sz="3900" b="1">
          <a:solidFill>
            <a:schemeClr val="tx2"/>
          </a:solidFill>
          <a:latin typeface="Arial" charset="0"/>
          <a:ea typeface="ＭＳ Ｐゴシック" charset="0"/>
        </a:defRPr>
      </a:lvl8pPr>
      <a:lvl9pPr marL="1828800" algn="l" rtl="0" eaLnBrk="1" fontAlgn="base" hangingPunct="1">
        <a:spcBef>
          <a:spcPct val="0"/>
        </a:spcBef>
        <a:spcAft>
          <a:spcPct val="0"/>
        </a:spcAft>
        <a:defRPr sz="39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f"/><Relationship Id="rId3" Type="http://schemas.openxmlformats.org/officeDocument/2006/relationships/image" Target="../media/image17.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tiff"/><Relationship Id="rId3" Type="http://schemas.openxmlformats.org/officeDocument/2006/relationships/image" Target="../media/image19.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p:txBody>
          <a:bodyPr>
            <a:normAutofit fontScale="92500" lnSpcReduction="10000"/>
          </a:bodyPr>
          <a:lstStyle/>
          <a:p>
            <a:r>
              <a:rPr lang="en-US" u="sng" dirty="0" smtClean="0"/>
              <a:t>Unsupervised machine learning </a:t>
            </a:r>
            <a:r>
              <a:rPr lang="en-US" dirty="0" smtClean="0"/>
              <a:t>is the machine learning task of inferring a function to describe </a:t>
            </a:r>
            <a:r>
              <a:rPr lang="en-US" u="sng" dirty="0" smtClean="0"/>
              <a:t>hidden structure </a:t>
            </a:r>
            <a:r>
              <a:rPr lang="en-US" dirty="0" smtClean="0"/>
              <a:t>from "unlabeled" data</a:t>
            </a:r>
          </a:p>
          <a:p>
            <a:pPr lvl="1"/>
            <a:r>
              <a:rPr lang="en-US" dirty="0" smtClean="0"/>
              <a:t> a classification or categorization is not included in the observations. </a:t>
            </a:r>
          </a:p>
          <a:p>
            <a:r>
              <a:rPr lang="en-US" dirty="0" smtClean="0"/>
              <a:t>Since the examples given to the learner are unlabeled, there is no evaluation of the accuracy of the structure that is output by the relevant algorithm</a:t>
            </a:r>
          </a:p>
          <a:p>
            <a:pPr lvl="1"/>
            <a:r>
              <a:rPr lang="en-US" dirty="0" smtClean="0"/>
              <a:t>which is one way of distinguishing unsupervised learning from supervised</a:t>
            </a:r>
            <a:endParaRPr lang="en-US" dirty="0"/>
          </a:p>
        </p:txBody>
      </p:sp>
    </p:spTree>
    <p:extLst>
      <p:ext uri="{BB962C8B-B14F-4D97-AF65-F5344CB8AC3E}">
        <p14:creationId xmlns:p14="http://schemas.microsoft.com/office/powerpoint/2010/main" val="242731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The selection of k can have a serious effect on the quality of your clusters.</a:t>
            </a:r>
            <a:endParaRPr sz="1800" dirty="0"/>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import </a:t>
            </a:r>
            <a:r>
              <a:rPr lang="en-US" sz="1400" dirty="0" err="1"/>
              <a:t>matplotlib.pyplot</a:t>
            </a:r>
            <a:r>
              <a:rPr lang="en-US" sz="1400" dirty="0"/>
              <a:t> as </a:t>
            </a:r>
            <a:r>
              <a:rPr lang="en-US" sz="1400" dirty="0" err="1"/>
              <a:t>plt</a:t>
            </a:r>
            <a:r>
              <a:rPr lang="en-US" sz="1400" dirty="0"/>
              <a:t/>
            </a:r>
            <a:br>
              <a:rPr lang="en-US" sz="1400" dirty="0"/>
            </a:br>
            <a:r>
              <a:rPr lang="en-US" sz="1400" dirty="0"/>
              <a:t>from </a:t>
            </a:r>
            <a:r>
              <a:rPr lang="en-US" sz="1400" dirty="0" err="1"/>
              <a:t>sklearn.cluster</a:t>
            </a:r>
            <a:r>
              <a:rPr lang="en-US" sz="1400" dirty="0"/>
              <a:t> import </a:t>
            </a:r>
            <a:r>
              <a:rPr lang="en-US" sz="1400" dirty="0" err="1"/>
              <a:t>KMeans</a:t>
            </a:r>
            <a:r>
              <a:rPr lang="en-US" sz="1400" dirty="0"/>
              <a:t/>
            </a:r>
            <a:br>
              <a:rPr lang="en-US" sz="1400" dirty="0"/>
            </a:br>
            <a:endParaRPr sz="1400" dirty="0"/>
          </a:p>
          <a:p>
            <a:pPr marL="0" lvl="0" indent="0">
              <a:spcBef>
                <a:spcPts val="0"/>
              </a:spcBef>
              <a:spcAft>
                <a:spcPts val="0"/>
              </a:spcAft>
              <a:buNone/>
            </a:pPr>
            <a:r>
              <a:rPr lang="en-US" sz="1400" dirty="0"/>
              <a:t>labels = </a:t>
            </a:r>
            <a:r>
              <a:rPr lang="en-US" sz="1400" dirty="0" err="1"/>
              <a:t>KMeans</a:t>
            </a:r>
            <a:r>
              <a:rPr lang="en-US" sz="1400" dirty="0"/>
              <a:t>(6, </a:t>
            </a:r>
            <a:r>
              <a:rPr lang="en-US" sz="1400" dirty="0" err="1"/>
              <a:t>random_state</a:t>
            </a:r>
            <a:r>
              <a:rPr lang="en-US" sz="1400" dirty="0"/>
              <a:t>=0).</a:t>
            </a:r>
            <a:r>
              <a:rPr lang="en-US" sz="1400" dirty="0" err="1"/>
              <a:t>fit_predict</a:t>
            </a:r>
            <a:r>
              <a:rPr lang="en-US" sz="1400" dirty="0"/>
              <a:t>(X)</a:t>
            </a:r>
            <a:br>
              <a:rPr lang="en-US" sz="1400" dirty="0"/>
            </a:br>
            <a:r>
              <a:rPr lang="en-US" sz="1400" dirty="0" err="1"/>
              <a:t>plt.scatter</a:t>
            </a:r>
            <a:r>
              <a:rPr lang="en-US" sz="1400" dirty="0"/>
              <a:t>(X[:, 0], X[:, 1], c=labels, s=50, </a:t>
            </a:r>
            <a:r>
              <a:rPr lang="en-US" sz="1400" dirty="0" err="1"/>
              <a:t>cmap</a:t>
            </a:r>
            <a:r>
              <a:rPr lang="en-US" sz="1400" dirty="0"/>
              <a:t>='</a:t>
            </a:r>
            <a:r>
              <a:rPr lang="en-US" sz="1400" dirty="0" err="1"/>
              <a:t>viridis</a:t>
            </a:r>
            <a:r>
              <a:rPr lang="en-US" sz="1400" dirty="0"/>
              <a:t>')</a:t>
            </a:r>
            <a:endParaRPr sz="1400" dirty="0"/>
          </a:p>
          <a:p>
            <a:pPr marL="0" lvl="0" indent="0">
              <a:spcBef>
                <a:spcPts val="0"/>
              </a:spcBef>
              <a:spcAft>
                <a:spcPts val="0"/>
              </a:spcAft>
              <a:buNone/>
            </a:pPr>
            <a:r>
              <a:rPr lang="en-US" sz="1400" dirty="0" err="1"/>
              <a:t>plt.show</a:t>
            </a:r>
            <a:r>
              <a:rPr lang="en-US" sz="1400" dirty="0"/>
              <a:t>()</a:t>
            </a:r>
            <a:endParaRPr sz="1400" dirty="0"/>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extLst>
      <p:ext uri="{BB962C8B-B14F-4D97-AF65-F5344CB8AC3E}">
        <p14:creationId xmlns:p14="http://schemas.microsoft.com/office/powerpoint/2010/main" val="14389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The Elbow method</a:t>
            </a:r>
            <a:endParaRPr lang="en-US" dirty="0"/>
          </a:p>
        </p:txBody>
      </p:sp>
      <p:sp>
        <p:nvSpPr>
          <p:cNvPr id="3" name="Text Placeholder 2"/>
          <p:cNvSpPr>
            <a:spLocks noGrp="1"/>
          </p:cNvSpPr>
          <p:nvPr>
            <p:ph type="body" idx="1"/>
          </p:nvPr>
        </p:nvSpPr>
        <p:spPr>
          <a:xfrm>
            <a:off x="311700" y="1371600"/>
            <a:ext cx="7994100" cy="3340167"/>
          </a:xfrm>
        </p:spPr>
        <p:txBody>
          <a:bodyPr>
            <a:normAutofit fontScale="70000" lnSpcReduction="20000"/>
          </a:bodyPr>
          <a:lstStyle/>
          <a:p>
            <a:r>
              <a:rPr lang="en-US" dirty="0"/>
              <a:t>The elbow method looks at the percentage of variance explained as a function of the number of clusters: </a:t>
            </a:r>
            <a:endParaRPr lang="en-US" dirty="0" smtClean="0"/>
          </a:p>
          <a:p>
            <a:pPr lvl="1"/>
            <a:r>
              <a:rPr lang="en-US" dirty="0" smtClean="0"/>
              <a:t>One </a:t>
            </a:r>
            <a:r>
              <a:rPr lang="en-US" dirty="0"/>
              <a:t>should choose a number of clusters so that adding another cluster doesn't give much better modeling of the data</a:t>
            </a:r>
            <a:r>
              <a:rPr lang="en-US" dirty="0" smtClean="0"/>
              <a:t>.</a:t>
            </a:r>
            <a:br>
              <a:rPr lang="en-US" dirty="0" smtClean="0"/>
            </a:br>
            <a:r>
              <a:rPr lang="en-US" dirty="0" smtClean="0"/>
              <a:t> </a:t>
            </a:r>
          </a:p>
          <a:p>
            <a:r>
              <a:rPr lang="en-US" dirty="0" smtClean="0"/>
              <a:t>More </a:t>
            </a:r>
            <a:r>
              <a:rPr lang="en-US" dirty="0"/>
              <a:t>precisely, if one plots the percentage of variance explained by the clusters against the number of clusters, the first clusters will add much information (explain a lot of variance), but at some point the marginal gain will drop, giving an angle in the graph. The number of clusters is chosen at this point, hence the "elbow criterion".</a:t>
            </a:r>
          </a:p>
        </p:txBody>
      </p:sp>
      <p:pic>
        <p:nvPicPr>
          <p:cNvPr id="4" name="Picture 3"/>
          <p:cNvPicPr>
            <a:picLocks noChangeAspect="1"/>
          </p:cNvPicPr>
          <p:nvPr/>
        </p:nvPicPr>
        <p:blipFill>
          <a:blip r:embed="rId2"/>
          <a:stretch>
            <a:fillRect/>
          </a:stretch>
        </p:blipFill>
        <p:spPr>
          <a:xfrm>
            <a:off x="5562600" y="4191000"/>
            <a:ext cx="3426751" cy="2590800"/>
          </a:xfrm>
          <a:prstGeom prst="rect">
            <a:avLst/>
          </a:prstGeom>
        </p:spPr>
      </p:pic>
      <p:sp>
        <p:nvSpPr>
          <p:cNvPr id="5" name="TextBox 4"/>
          <p:cNvSpPr txBox="1"/>
          <p:nvPr/>
        </p:nvSpPr>
        <p:spPr>
          <a:xfrm>
            <a:off x="516835" y="5632174"/>
            <a:ext cx="3951723" cy="276999"/>
          </a:xfrm>
          <a:prstGeom prst="rect">
            <a:avLst/>
          </a:prstGeom>
          <a:noFill/>
        </p:spPr>
        <p:txBody>
          <a:bodyPr wrap="none" rtlCol="0">
            <a:spAutoFit/>
          </a:bodyPr>
          <a:lstStyle/>
          <a:p>
            <a:r>
              <a:rPr lang="en-US" sz="1200" dirty="0"/>
              <a:t>https://</a:t>
            </a:r>
            <a:r>
              <a:rPr lang="en-US" sz="1200" dirty="0" err="1"/>
              <a:t>en.wikipedia.org</a:t>
            </a:r>
            <a:r>
              <a:rPr lang="en-US" sz="1200" dirty="0"/>
              <a:t>/wiki/</a:t>
            </a:r>
            <a:r>
              <a:rPr lang="en-US" sz="1200" dirty="0" err="1"/>
              <a:t>Elbow_method</a:t>
            </a:r>
            <a:r>
              <a:rPr lang="en-US" sz="1200" dirty="0"/>
              <a:t>_(clustering)</a:t>
            </a:r>
          </a:p>
        </p:txBody>
      </p:sp>
    </p:spTree>
    <p:extLst>
      <p:ext uri="{BB962C8B-B14F-4D97-AF65-F5344CB8AC3E}">
        <p14:creationId xmlns:p14="http://schemas.microsoft.com/office/powerpoint/2010/main" val="193579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US" sz="1800" dirty="0" smtClean="0"/>
              <a:t>Looking </a:t>
            </a:r>
            <a:r>
              <a:rPr lang="en-US" sz="1800" dirty="0"/>
              <a:t>for the ‘elbow’ in </a:t>
            </a:r>
            <a:r>
              <a:rPr lang="en-US" sz="1800" dirty="0" smtClean="0"/>
              <a:t> the variance plot</a:t>
            </a:r>
            <a:endParaRPr sz="1800" dirty="0"/>
          </a:p>
        </p:txBody>
      </p:sp>
      <p:pic>
        <p:nvPicPr>
          <p:cNvPr id="136" name="Shape 136" descr="Unknown-5"/>
          <p:cNvPicPr preferRelativeResize="0"/>
          <p:nvPr/>
        </p:nvPicPr>
        <p:blipFill>
          <a:blip r:embed="rId3">
            <a:alphaModFix/>
          </a:blip>
          <a:stretch>
            <a:fillRect/>
          </a:stretch>
        </p:blipFill>
        <p:spPr>
          <a:xfrm>
            <a:off x="310500" y="2768095"/>
            <a:ext cx="4125025" cy="2918325"/>
          </a:xfrm>
          <a:prstGeom prst="rect">
            <a:avLst/>
          </a:prstGeom>
          <a:noFill/>
          <a:ln>
            <a:noFill/>
          </a:ln>
        </p:spPr>
      </p:pic>
      <p:grpSp>
        <p:nvGrpSpPr>
          <p:cNvPr id="2" name="Group 1"/>
          <p:cNvGrpSpPr/>
          <p:nvPr/>
        </p:nvGrpSpPr>
        <p:grpSpPr>
          <a:xfrm>
            <a:off x="4587925" y="2590800"/>
            <a:ext cx="4403675" cy="3302756"/>
            <a:chOff x="4587925" y="2590800"/>
            <a:chExt cx="4403675" cy="3302756"/>
          </a:xfrm>
        </p:grpSpPr>
        <p:pic>
          <p:nvPicPr>
            <p:cNvPr id="137" name="Shape 137" descr="figure_1.png"/>
            <p:cNvPicPr preferRelativeResize="0"/>
            <p:nvPr/>
          </p:nvPicPr>
          <p:blipFill>
            <a:blip r:embed="rId4">
              <a:alphaModFix/>
            </a:blip>
            <a:stretch>
              <a:fillRect/>
            </a:stretch>
          </p:blipFill>
          <p:spPr>
            <a:xfrm>
              <a:off x="4587925" y="2590800"/>
              <a:ext cx="4403675" cy="3302756"/>
            </a:xfrm>
            <a:prstGeom prst="rect">
              <a:avLst/>
            </a:prstGeom>
            <a:noFill/>
            <a:ln>
              <a:noFill/>
            </a:ln>
          </p:spPr>
        </p:pic>
        <p:sp>
          <p:nvSpPr>
            <p:cNvPr id="138" name="Shape 138"/>
            <p:cNvSpPr/>
            <p:nvPr/>
          </p:nvSpPr>
          <p:spPr>
            <a:xfrm>
              <a:off x="5947000" y="336869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8517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err="1"/>
              <a:t>def</a:t>
            </a:r>
            <a:r>
              <a:rPr lang="en-US" sz="1400" dirty="0"/>
              <a:t> elbow(</a:t>
            </a:r>
            <a:r>
              <a:rPr lang="en-US" sz="1400" dirty="0" err="1"/>
              <a:t>df</a:t>
            </a:r>
            <a:r>
              <a:rPr lang="en-US" sz="1400" dirty="0"/>
              <a:t>, n):</a:t>
            </a:r>
            <a:br>
              <a:rPr lang="en-US" sz="1400" dirty="0"/>
            </a:br>
            <a:r>
              <a:rPr lang="en-US" sz="1400" dirty="0"/>
              <a:t>    import </a:t>
            </a:r>
            <a:r>
              <a:rPr lang="en-US" sz="1400" dirty="0" err="1"/>
              <a:t>matplotlib.pyplot</a:t>
            </a:r>
            <a:r>
              <a:rPr lang="en-US" sz="1400" dirty="0"/>
              <a:t> as </a:t>
            </a:r>
            <a:r>
              <a:rPr lang="en-US" sz="1400" dirty="0" err="1"/>
              <a:t>plt</a:t>
            </a:r>
            <a:r>
              <a:rPr lang="en-US" sz="1400" dirty="0"/>
              <a:t/>
            </a:r>
            <a:br>
              <a:rPr lang="en-US" sz="1400" dirty="0"/>
            </a:br>
            <a:r>
              <a:rPr lang="en-US" sz="1400" dirty="0"/>
              <a:t>    from </a:t>
            </a:r>
            <a:r>
              <a:rPr lang="en-US" sz="1400" dirty="0" err="1"/>
              <a:t>sklearn.cluster</a:t>
            </a:r>
            <a:r>
              <a:rPr lang="en-US" sz="1400" dirty="0"/>
              <a:t> import </a:t>
            </a:r>
            <a:r>
              <a:rPr lang="en-US" sz="1400" dirty="0" err="1"/>
              <a:t>KMeans</a:t>
            </a:r>
            <a:r>
              <a:rPr lang="en-US" sz="1400" dirty="0"/>
              <a:t/>
            </a:r>
            <a:br>
              <a:rPr lang="en-US" sz="1400" dirty="0"/>
            </a:br>
            <a:r>
              <a:rPr lang="en-US" sz="1400" dirty="0"/>
              <a:t>    import </a:t>
            </a:r>
            <a:r>
              <a:rPr lang="en-US" sz="1400" dirty="0" err="1"/>
              <a:t>numpy</a:t>
            </a:r>
            <a:r>
              <a:rPr lang="en-US" sz="1400" dirty="0"/>
              <a:t> as np</a:t>
            </a:r>
            <a:br>
              <a:rPr lang="en-US" sz="1400" dirty="0"/>
            </a:br>
            <a:r>
              <a:rPr lang="en-US" sz="1400" dirty="0"/>
              <a:t>    from </a:t>
            </a:r>
            <a:r>
              <a:rPr lang="en-US" sz="1400" dirty="0" err="1"/>
              <a:t>scipy.spatial.distance</a:t>
            </a:r>
            <a:r>
              <a:rPr lang="en-US" sz="1400" dirty="0"/>
              <a:t> import </a:t>
            </a:r>
            <a:r>
              <a:rPr lang="en-US" sz="1400" dirty="0" err="1"/>
              <a:t>cdist</a:t>
            </a:r>
            <a:r>
              <a:rPr lang="en-US" sz="1400" dirty="0"/>
              <a:t>, </a:t>
            </a:r>
            <a:r>
              <a:rPr lang="en-US" sz="1400" dirty="0" err="1"/>
              <a:t>pdist</a:t>
            </a:r>
            <a:r>
              <a:rPr lang="en-US" sz="1400" dirty="0"/>
              <a:t/>
            </a:r>
            <a:br>
              <a:rPr lang="en-US" sz="1400" dirty="0"/>
            </a:br>
            <a:r>
              <a:rPr lang="en-US" sz="1400" dirty="0"/>
              <a:t>    </a:t>
            </a:r>
            <a:r>
              <a:rPr lang="en-US" sz="1400" dirty="0">
                <a:solidFill>
                  <a:srgbClr val="FF0000"/>
                </a:solidFill>
              </a:rPr>
              <a:t># </a:t>
            </a:r>
            <a:r>
              <a:rPr lang="en-US" sz="1400" dirty="0" err="1">
                <a:solidFill>
                  <a:srgbClr val="FF0000"/>
                </a:solidFill>
              </a:rPr>
              <a:t>kmeans</a:t>
            </a:r>
            <a:r>
              <a:rPr lang="en-US" sz="1400" dirty="0">
                <a:solidFill>
                  <a:srgbClr val="FF0000"/>
                </a:solidFill>
              </a:rPr>
              <a:t> models for each k </a:t>
            </a:r>
            <a:r>
              <a:rPr lang="en-US" sz="1400" dirty="0"/>
              <a:t>                                                                                          </a:t>
            </a:r>
            <a:br>
              <a:rPr lang="en-US" sz="1400" dirty="0"/>
            </a:br>
            <a:r>
              <a:rPr lang="en-US" sz="1400" dirty="0"/>
              <a:t>    </a:t>
            </a:r>
            <a:r>
              <a:rPr lang="en-US" sz="1400" dirty="0" err="1"/>
              <a:t>kMeansVar</a:t>
            </a:r>
            <a:r>
              <a:rPr lang="en-US" sz="1400" dirty="0"/>
              <a:t> = [</a:t>
            </a:r>
            <a:r>
              <a:rPr lang="en-US" sz="1400" dirty="0" err="1"/>
              <a:t>KMeans</a:t>
            </a:r>
            <a:r>
              <a:rPr lang="en-US" sz="1400" dirty="0"/>
              <a:t>(</a:t>
            </a:r>
            <a:r>
              <a:rPr lang="en-US" sz="1400" dirty="0" err="1"/>
              <a:t>n_clusters</a:t>
            </a:r>
            <a:r>
              <a:rPr lang="en-US" sz="1400" dirty="0"/>
              <a:t>=k).fit(</a:t>
            </a:r>
            <a:r>
              <a:rPr lang="en-US" sz="1400" dirty="0" err="1"/>
              <a:t>df.values</a:t>
            </a:r>
            <a:r>
              <a:rPr lang="en-US" sz="1400" dirty="0"/>
              <a:t>) for k in range(1, n)]</a:t>
            </a:r>
            <a:br>
              <a:rPr lang="en-US" sz="1400" dirty="0"/>
            </a:br>
            <a:r>
              <a:rPr lang="en-US" sz="1400" dirty="0"/>
              <a:t>    </a:t>
            </a:r>
            <a:r>
              <a:rPr lang="en-US" sz="1400" dirty="0">
                <a:solidFill>
                  <a:srgbClr val="FF0000"/>
                </a:solidFill>
              </a:rPr>
              <a:t># get the centroids of the models</a:t>
            </a:r>
            <a:r>
              <a:rPr lang="en-US" sz="1400" dirty="0"/>
              <a:t>                                                                                    </a:t>
            </a:r>
            <a:br>
              <a:rPr lang="en-US" sz="1400" dirty="0"/>
            </a:br>
            <a:r>
              <a:rPr lang="en-US" sz="1400" dirty="0"/>
              <a:t>    centroids = [</a:t>
            </a:r>
            <a:r>
              <a:rPr lang="en-US" sz="1400" dirty="0" err="1"/>
              <a:t>X.cluster_centers</a:t>
            </a:r>
            <a:r>
              <a:rPr lang="en-US" sz="1400" dirty="0"/>
              <a:t>_ for X in </a:t>
            </a:r>
            <a:r>
              <a:rPr lang="en-US" sz="1400" dirty="0" err="1"/>
              <a:t>kMeansVar</a:t>
            </a:r>
            <a:r>
              <a:rPr lang="en-US" sz="1400" dirty="0"/>
              <a:t>]</a:t>
            </a:r>
            <a:br>
              <a:rPr lang="en-US" sz="1400" dirty="0"/>
            </a:br>
            <a:r>
              <a:rPr lang="en-US" sz="1400" dirty="0"/>
              <a:t>    </a:t>
            </a:r>
            <a:r>
              <a:rPr lang="en-US" sz="1400" dirty="0">
                <a:solidFill>
                  <a:srgbClr val="FF0000"/>
                </a:solidFill>
              </a:rPr>
              <a:t># find the distances of the values to the centroids  </a:t>
            </a:r>
            <a:r>
              <a:rPr lang="en-US" sz="1400" dirty="0"/>
              <a:t>                                                                </a:t>
            </a:r>
            <a:br>
              <a:rPr lang="en-US" sz="1400" dirty="0"/>
            </a:br>
            <a:r>
              <a:rPr lang="en-US" sz="1400" dirty="0"/>
              <a:t>    </a:t>
            </a:r>
            <a:r>
              <a:rPr lang="en-US" sz="1400" dirty="0" err="1"/>
              <a:t>k_euclid</a:t>
            </a:r>
            <a:r>
              <a:rPr lang="en-US" sz="1400" dirty="0"/>
              <a:t> = [</a:t>
            </a:r>
            <a:r>
              <a:rPr lang="en-US" sz="1400" dirty="0" err="1"/>
              <a:t>cdist</a:t>
            </a:r>
            <a:r>
              <a:rPr lang="en-US" sz="1400" dirty="0"/>
              <a:t>(</a:t>
            </a:r>
            <a:r>
              <a:rPr lang="en-US" sz="1400" dirty="0" err="1"/>
              <a:t>df.values</a:t>
            </a:r>
            <a:r>
              <a:rPr lang="en-US" sz="1400" dirty="0"/>
              <a:t>, cent) for cent in centroids]</a:t>
            </a:r>
            <a:br>
              <a:rPr lang="en-US" sz="1400" dirty="0"/>
            </a:br>
            <a:r>
              <a:rPr lang="en-US" sz="1400" dirty="0"/>
              <a:t>    </a:t>
            </a:r>
            <a:r>
              <a:rPr lang="en-US" sz="1400" dirty="0">
                <a:solidFill>
                  <a:srgbClr val="FF0000"/>
                </a:solidFill>
              </a:rPr>
              <a:t># find the distance of each point to its cluster center    </a:t>
            </a:r>
            <a:r>
              <a:rPr lang="en-US" sz="1400" dirty="0"/>
              <a:t>                                                          </a:t>
            </a:r>
            <a:br>
              <a:rPr lang="en-US" sz="1400" dirty="0"/>
            </a:br>
            <a:r>
              <a:rPr lang="en-US" sz="1400" dirty="0"/>
              <a:t>    </a:t>
            </a:r>
            <a:r>
              <a:rPr lang="en-US" sz="1400" dirty="0" err="1"/>
              <a:t>dist</a:t>
            </a:r>
            <a:r>
              <a:rPr lang="en-US" sz="1400" dirty="0"/>
              <a:t> = [</a:t>
            </a:r>
            <a:r>
              <a:rPr lang="en-US" sz="1400" dirty="0" err="1"/>
              <a:t>np.min</a:t>
            </a:r>
            <a:r>
              <a:rPr lang="en-US" sz="1400" dirty="0"/>
              <a:t>(</a:t>
            </a:r>
            <a:r>
              <a:rPr lang="en-US" sz="1400" dirty="0" err="1"/>
              <a:t>ke</a:t>
            </a:r>
            <a:r>
              <a:rPr lang="en-US" sz="1400" dirty="0"/>
              <a:t>, axis=1) for </a:t>
            </a:r>
            <a:r>
              <a:rPr lang="en-US" sz="1400" dirty="0" err="1"/>
              <a:t>ke</a:t>
            </a:r>
            <a:r>
              <a:rPr lang="en-US" sz="1400" dirty="0"/>
              <a:t> in </a:t>
            </a:r>
            <a:r>
              <a:rPr lang="en-US" sz="1400" dirty="0" err="1"/>
              <a:t>k_euclid</a:t>
            </a:r>
            <a:r>
              <a:rPr lang="en-US" sz="1400" dirty="0"/>
              <a:t>]</a:t>
            </a:r>
            <a:br>
              <a:rPr lang="en-US" sz="1400" dirty="0"/>
            </a:br>
            <a:r>
              <a:rPr lang="en-US" sz="1400" dirty="0"/>
              <a:t>    </a:t>
            </a:r>
            <a:r>
              <a:rPr lang="en-US" sz="1400" dirty="0">
                <a:solidFill>
                  <a:srgbClr val="FF0000"/>
                </a:solidFill>
              </a:rPr>
              <a:t># total within cluster sum of squares  </a:t>
            </a:r>
            <a:r>
              <a:rPr lang="en-US" sz="1400" dirty="0"/>
              <a:t>                                                                              </a:t>
            </a:r>
            <a:br>
              <a:rPr lang="en-US" sz="1400" dirty="0"/>
            </a:br>
            <a:r>
              <a:rPr lang="en-US" sz="1400" dirty="0"/>
              <a:t>    </a:t>
            </a:r>
            <a:r>
              <a:rPr lang="en-US" sz="1400" dirty="0" err="1"/>
              <a:t>wcss</a:t>
            </a:r>
            <a:r>
              <a:rPr lang="en-US" sz="1400" dirty="0"/>
              <a:t> = [sum(d**2) for d in </a:t>
            </a:r>
            <a:r>
              <a:rPr lang="en-US" sz="1400" dirty="0" err="1"/>
              <a:t>dist</a:t>
            </a:r>
            <a:r>
              <a:rPr lang="en-US" sz="1400" dirty="0"/>
              <a:t>]</a:t>
            </a:r>
            <a:br>
              <a:rPr lang="en-US" sz="1400" dirty="0"/>
            </a:br>
            <a:r>
              <a:rPr lang="en-US" sz="1400" dirty="0"/>
              <a:t>    </a:t>
            </a:r>
            <a:r>
              <a:rPr lang="en-US" sz="1400" dirty="0">
                <a:solidFill>
                  <a:srgbClr val="FF0000"/>
                </a:solidFill>
              </a:rPr>
              <a:t># total sum of squares </a:t>
            </a:r>
            <a:r>
              <a:rPr lang="en-US" sz="1400" dirty="0"/>
              <a:t>                                                                                              </a:t>
            </a:r>
            <a:br>
              <a:rPr lang="en-US" sz="1400" dirty="0"/>
            </a:br>
            <a:r>
              <a:rPr lang="en-US" sz="1400" dirty="0"/>
              <a:t>    </a:t>
            </a:r>
            <a:r>
              <a:rPr lang="en-US" sz="1400" dirty="0" err="1"/>
              <a:t>tss</a:t>
            </a:r>
            <a:r>
              <a:rPr lang="en-US" sz="1400" dirty="0"/>
              <a:t> = sum(</a:t>
            </a:r>
            <a:r>
              <a:rPr lang="en-US" sz="1400" dirty="0" err="1"/>
              <a:t>pdist</a:t>
            </a:r>
            <a:r>
              <a:rPr lang="en-US" sz="1400" dirty="0"/>
              <a:t>(</a:t>
            </a:r>
            <a:r>
              <a:rPr lang="en-US" sz="1400" dirty="0" err="1"/>
              <a:t>df.values</a:t>
            </a:r>
            <a:r>
              <a:rPr lang="en-US" sz="1400" dirty="0"/>
              <a:t>)**2)/</a:t>
            </a:r>
            <a:r>
              <a:rPr lang="en-US" sz="1400" dirty="0" err="1"/>
              <a:t>df.values.shape</a:t>
            </a:r>
            <a:r>
              <a:rPr lang="en-US" sz="1400" dirty="0"/>
              <a:t>[0]</a:t>
            </a:r>
            <a:br>
              <a:rPr lang="en-US" sz="1400" dirty="0"/>
            </a:br>
            <a:r>
              <a:rPr lang="en-US" sz="1400" dirty="0"/>
              <a:t>    </a:t>
            </a:r>
            <a:r>
              <a:rPr lang="en-US" sz="1400" dirty="0">
                <a:solidFill>
                  <a:srgbClr val="FF0000"/>
                </a:solidFill>
              </a:rPr>
              <a:t># between clusters sum of squares  </a:t>
            </a:r>
            <a:r>
              <a:rPr lang="en-US" sz="1400" dirty="0"/>
              <a:t>                                                                                  </a:t>
            </a:r>
            <a:br>
              <a:rPr lang="en-US" sz="1400" dirty="0"/>
            </a:br>
            <a:r>
              <a:rPr lang="en-US" sz="1400" dirty="0"/>
              <a:t>    </a:t>
            </a:r>
            <a:r>
              <a:rPr lang="en-US" sz="1400" dirty="0" err="1"/>
              <a:t>bss</a:t>
            </a:r>
            <a:r>
              <a:rPr lang="en-US" sz="1400" dirty="0"/>
              <a:t> = </a:t>
            </a:r>
            <a:r>
              <a:rPr lang="en-US" sz="1400" dirty="0" err="1"/>
              <a:t>tss</a:t>
            </a:r>
            <a:r>
              <a:rPr lang="en-US" sz="1400" dirty="0"/>
              <a:t> - </a:t>
            </a:r>
            <a:r>
              <a:rPr lang="en-US" sz="1400" dirty="0" err="1"/>
              <a:t>wcss</a:t>
            </a:r>
            <a:r>
              <a:rPr lang="en-US" sz="1400" dirty="0"/>
              <a:t/>
            </a:r>
            <a:br>
              <a:rPr lang="en-US" sz="1400" dirty="0"/>
            </a:br>
            <a:r>
              <a:rPr lang="en-US" sz="1400" dirty="0"/>
              <a:t>    </a:t>
            </a:r>
            <a:r>
              <a:rPr lang="en-US" sz="1400" dirty="0" err="1"/>
              <a:t>plt.plot</a:t>
            </a:r>
            <a:r>
              <a:rPr lang="en-US" sz="1400" dirty="0"/>
              <a:t>(list(range(1,n)),</a:t>
            </a:r>
            <a:r>
              <a:rPr lang="en-US" sz="1400" dirty="0" err="1"/>
              <a:t>bss</a:t>
            </a:r>
            <a:r>
              <a:rPr lang="en-US" sz="1400" dirty="0"/>
              <a:t>)</a:t>
            </a:r>
            <a:br>
              <a:rPr lang="en-US" sz="1400" dirty="0"/>
            </a:br>
            <a:r>
              <a:rPr lang="en-US" sz="1400" dirty="0"/>
              <a:t>    </a:t>
            </a:r>
            <a:r>
              <a:rPr lang="en-US" sz="1400" dirty="0" err="1"/>
              <a:t>plt.show</a:t>
            </a:r>
            <a:r>
              <a:rPr lang="en-US" sz="1400" dirty="0"/>
              <a:t>()</a:t>
            </a:r>
            <a:br>
              <a:rPr lang="en-US" sz="1400" dirty="0"/>
            </a:br>
            <a:endParaRPr sz="1400" dirty="0"/>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extLst>
      <p:ext uri="{BB962C8B-B14F-4D97-AF65-F5344CB8AC3E}">
        <p14:creationId xmlns:p14="http://schemas.microsoft.com/office/powerpoint/2010/main" val="9859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extLst>
      <p:ext uri="{BB962C8B-B14F-4D97-AF65-F5344CB8AC3E}">
        <p14:creationId xmlns:p14="http://schemas.microsoft.com/office/powerpoint/2010/main" val="280579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digits data set consists of 1,797 samples each consisting of an 8 × 8 grid of pixels (64 features) representing a handwritten digits between 0 and 9.</a:t>
            </a:r>
            <a:endParaRPr sz="1800" dirty="0"/>
          </a:p>
          <a:p>
            <a:pPr marL="0" lvl="0" indent="0">
              <a:spcBef>
                <a:spcPts val="1600"/>
              </a:spcBef>
              <a:spcAft>
                <a:spcPts val="0"/>
              </a:spcAft>
              <a:buNone/>
            </a:pPr>
            <a:r>
              <a:rPr lang="en-US" sz="1800" dirty="0"/>
              <a:t>Here are a few samples from this data set.</a:t>
            </a:r>
            <a:endParaRPr sz="1800" dirty="0"/>
          </a:p>
          <a:p>
            <a:pPr marL="0" lvl="0" indent="0">
              <a:spcBef>
                <a:spcPts val="1600"/>
              </a:spcBef>
              <a:spcAft>
                <a:spcPts val="1600"/>
              </a:spcAft>
              <a:buNone/>
            </a:pPr>
            <a:endParaRPr sz="1800" dirty="0"/>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sklearn.datasets</a:t>
            </a:r>
            <a:r>
              <a:rPr lang="en-US" sz="1400" dirty="0"/>
              <a:t> import </a:t>
            </a:r>
            <a:r>
              <a:rPr lang="en-US" sz="1400" dirty="0" err="1"/>
              <a:t>load_digits</a:t>
            </a:r>
            <a:r>
              <a:rPr lang="en-US" sz="1400" dirty="0"/>
              <a:t/>
            </a:r>
            <a:br>
              <a:rPr lang="en-US" sz="1400" dirty="0"/>
            </a:br>
            <a:r>
              <a:rPr lang="en-US" sz="1400" dirty="0"/>
              <a:t>digits = </a:t>
            </a:r>
            <a:r>
              <a:rPr lang="en-US" sz="1400" dirty="0" err="1"/>
              <a:t>load_digits</a:t>
            </a:r>
            <a:r>
              <a:rPr lang="en-US" sz="1400" dirty="0"/>
              <a:t>()</a:t>
            </a:r>
            <a:br>
              <a:rPr lang="en-US" sz="1400" dirty="0"/>
            </a:br>
            <a:endParaRPr sz="1400" dirty="0"/>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extLst>
      <p:ext uri="{BB962C8B-B14F-4D97-AF65-F5344CB8AC3E}">
        <p14:creationId xmlns:p14="http://schemas.microsoft.com/office/powerpoint/2010/main" val="14009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The idea is to set up 10 clusters and then each cluster should contain all the rows representing one of the digits.</a:t>
            </a:r>
            <a:endParaRPr sz="1800" dirty="0"/>
          </a:p>
          <a:p>
            <a:pPr marL="0" lvl="0" indent="0">
              <a:spcBef>
                <a:spcPts val="1600"/>
              </a:spcBef>
              <a:spcAft>
                <a:spcPts val="0"/>
              </a:spcAft>
              <a:buClr>
                <a:schemeClr val="dk1"/>
              </a:buClr>
              <a:buSzPts val="1100"/>
              <a:buFont typeface="Arial"/>
              <a:buNone/>
            </a:pPr>
            <a:r>
              <a:rPr lang="en-US" sz="1800" dirty="0"/>
              <a:t>The result is 10 clusters in 64 dimensions. Notice that the cluster centers themselves are 64-dimensional points, and can themselves be interpreted as the "typical" digit within the cluster.</a:t>
            </a:r>
            <a:endParaRPr sz="1800" dirty="0"/>
          </a:p>
          <a:p>
            <a:pPr marL="0" lvl="0" indent="0" rtl="0">
              <a:spcBef>
                <a:spcPts val="1600"/>
              </a:spcBef>
              <a:spcAft>
                <a:spcPts val="1600"/>
              </a:spcAft>
              <a:buNone/>
            </a:pPr>
            <a:endParaRPr sz="1800" dirty="0"/>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extLst>
      <p:ext uri="{BB962C8B-B14F-4D97-AF65-F5344CB8AC3E}">
        <p14:creationId xmlns:p14="http://schemas.microsoft.com/office/powerpoint/2010/main" val="4188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sz="1800" dirty="0"/>
              <a:t>In computer graphics, color quantization or color image quantization is a process that reduces the number of distinct colors used in an image, usually with the intention that the new image should be as visually similar as possible to the original image.</a:t>
            </a:r>
            <a:endParaRPr sz="1800" dirty="0"/>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400" dirty="0"/>
              <a:t>An example image in 24-bit RGB color</a:t>
            </a:r>
            <a:endParaRPr sz="1400" dirty="0"/>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dirty="0"/>
              <a:t>The same image reduced to a palette of 16 colors specifically chosen to best represent the image; the selected palette is shown by the squares above</a:t>
            </a:r>
            <a:endParaRPr sz="1400" dirty="0"/>
          </a:p>
          <a:p>
            <a:pPr marL="0" lvl="0" indent="0" rtl="0">
              <a:spcBef>
                <a:spcPts val="0"/>
              </a:spcBef>
              <a:spcAft>
                <a:spcPts val="0"/>
              </a:spcAft>
              <a:buNone/>
            </a:pPr>
            <a:endParaRPr dirty="0"/>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extLst>
      <p:ext uri="{BB962C8B-B14F-4D97-AF65-F5344CB8AC3E}">
        <p14:creationId xmlns:p14="http://schemas.microsoft.com/office/powerpoint/2010/main" val="144535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Most standard techniques treat color quantization as a problem of clustering points in three-dimensional space, where the points represent colors found in the original image and the three axes represent the three color channels. </a:t>
            </a:r>
            <a:endParaRPr sz="1800" dirty="0"/>
          </a:p>
          <a:p>
            <a:pPr marL="0" lvl="0" indent="0">
              <a:spcBef>
                <a:spcPts val="1600"/>
              </a:spcBef>
              <a:spcAft>
                <a:spcPts val="0"/>
              </a:spcAft>
              <a:buNone/>
            </a:pPr>
            <a:r>
              <a:rPr lang="en-US" sz="1800" dirty="0"/>
              <a:t>Almost any three-dimensional clustering algorithm can be applied to color quantization, including k-Means. </a:t>
            </a:r>
            <a:endParaRPr sz="1800" dirty="0"/>
          </a:p>
          <a:p>
            <a:pPr marL="0" lvl="0" indent="0">
              <a:spcBef>
                <a:spcPts val="1600"/>
              </a:spcBef>
              <a:spcAft>
                <a:spcPts val="0"/>
              </a:spcAft>
              <a:buNone/>
            </a:pPr>
            <a:r>
              <a:rPr lang="en-US" sz="1800" dirty="0"/>
              <a:t>After the clusters are located, typically the points in each cluster are averaged to obtain the representative color that all colors in that cluster are mapped to. </a:t>
            </a:r>
            <a:endParaRPr sz="1800" dirty="0"/>
          </a:p>
          <a:p>
            <a:pPr marL="0" lvl="0" indent="0" rtl="0">
              <a:spcBef>
                <a:spcPts val="1600"/>
              </a:spcBef>
              <a:spcAft>
                <a:spcPts val="1600"/>
              </a:spcAft>
              <a:buNone/>
            </a:pPr>
            <a:r>
              <a:rPr lang="en-US" sz="1800" dirty="0"/>
              <a:t>The three color channels are usually red, green, and blue.</a:t>
            </a:r>
            <a:endParaRPr sz="1800" dirty="0"/>
          </a:p>
        </p:txBody>
      </p:sp>
    </p:spTree>
    <p:extLst>
      <p:ext uri="{BB962C8B-B14F-4D97-AF65-F5344CB8AC3E}">
        <p14:creationId xmlns:p14="http://schemas.microsoft.com/office/powerpoint/2010/main" val="133050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800" dirty="0"/>
              <a:t>Let’s apply k-Means as a color </a:t>
            </a:r>
            <a:r>
              <a:rPr lang="en-US" sz="1800" dirty="0" err="1"/>
              <a:t>quantizer</a:t>
            </a:r>
            <a:r>
              <a:rPr lang="en-US" sz="1800" dirty="0"/>
              <a:t>.</a:t>
            </a:r>
            <a:endParaRPr sz="1800" dirty="0"/>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extLst>
      <p:ext uri="{BB962C8B-B14F-4D97-AF65-F5344CB8AC3E}">
        <p14:creationId xmlns:p14="http://schemas.microsoft.com/office/powerpoint/2010/main" val="177516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Unsupervised Learning</a:t>
            </a:r>
            <a:endParaRPr lang="en-US" dirty="0"/>
          </a:p>
        </p:txBody>
      </p:sp>
      <p:sp>
        <p:nvSpPr>
          <p:cNvPr id="5" name="Content Placeholder 4"/>
          <p:cNvSpPr>
            <a:spLocks noGrp="1"/>
          </p:cNvSpPr>
          <p:nvPr>
            <p:ph idx="1"/>
          </p:nvPr>
        </p:nvSpPr>
        <p:spPr>
          <a:xfrm>
            <a:off x="457200" y="1719263"/>
            <a:ext cx="8464150" cy="4411662"/>
          </a:xfrm>
        </p:spPr>
        <p:txBody>
          <a:bodyPr>
            <a:normAutofit/>
          </a:bodyPr>
          <a:lstStyle/>
          <a:p>
            <a:r>
              <a:rPr lang="en-US" dirty="0"/>
              <a:t>Here we will discuss a class of unsupervised machine learning models: </a:t>
            </a:r>
            <a:endParaRPr lang="en-US" dirty="0" smtClean="0"/>
          </a:p>
          <a:p>
            <a:pPr lvl="1"/>
            <a:r>
              <a:rPr lang="en-US" dirty="0" smtClean="0"/>
              <a:t>clustering </a:t>
            </a:r>
            <a:r>
              <a:rPr lang="en-US" dirty="0"/>
              <a:t>algorithms. </a:t>
            </a:r>
          </a:p>
          <a:p>
            <a:r>
              <a:rPr lang="en-US" dirty="0"/>
              <a:t>Clustering algorithms seek to </a:t>
            </a:r>
            <a:r>
              <a:rPr lang="en-US" dirty="0" smtClean="0"/>
              <a:t>learn an </a:t>
            </a:r>
            <a:r>
              <a:rPr lang="en-US" dirty="0"/>
              <a:t>optimal division or discrete labeling of groups of </a:t>
            </a:r>
            <a:r>
              <a:rPr lang="en-US" dirty="0" smtClean="0"/>
              <a:t>points solely from </a:t>
            </a:r>
            <a:r>
              <a:rPr lang="en-US" dirty="0"/>
              <a:t>the properties of the data,</a:t>
            </a:r>
            <a:r>
              <a:rPr lang="en-US" dirty="0" smtClean="0"/>
              <a:t>.</a:t>
            </a:r>
            <a:endParaRPr lang="en-US" dirty="0"/>
          </a:p>
          <a:p>
            <a:r>
              <a:rPr lang="en-US" dirty="0"/>
              <a:t>Perhaps the most popular clustering algorithm is the </a:t>
            </a:r>
            <a:r>
              <a:rPr lang="en-US" i="1" dirty="0"/>
              <a:t>k-means algorithm</a:t>
            </a:r>
            <a:r>
              <a:rPr lang="en-US" dirty="0"/>
              <a:t>.</a:t>
            </a:r>
          </a:p>
          <a:p>
            <a:endParaRPr lang="en-US" dirty="0"/>
          </a:p>
        </p:txBody>
      </p:sp>
    </p:spTree>
    <p:extLst>
      <p:ext uri="{BB962C8B-B14F-4D97-AF65-F5344CB8AC3E}">
        <p14:creationId xmlns:p14="http://schemas.microsoft.com/office/powerpoint/2010/main" val="93766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t>k-Means cluster partition space into a </a:t>
            </a:r>
            <a:r>
              <a:rPr lang="en-US" sz="1800" i="1" dirty="0" err="1"/>
              <a:t>Voronoi</a:t>
            </a:r>
            <a:r>
              <a:rPr lang="en-US" sz="1800" i="1" dirty="0"/>
              <a:t> diagram</a:t>
            </a:r>
            <a:r>
              <a:rPr lang="en-US" sz="1800" dirty="0"/>
              <a:t>.</a:t>
            </a:r>
            <a:endParaRPr sz="1800" dirty="0"/>
          </a:p>
          <a:p>
            <a:pPr marL="0" lvl="0" indent="0">
              <a:spcBef>
                <a:spcPts val="1600"/>
              </a:spcBef>
              <a:spcAft>
                <a:spcPts val="0"/>
              </a:spcAft>
              <a:buNone/>
            </a:pPr>
            <a:r>
              <a:rPr lang="en-US" sz="1800" dirty="0"/>
              <a:t>All the points in a particular </a:t>
            </a:r>
            <a:r>
              <a:rPr lang="en-US" sz="1800" dirty="0" err="1"/>
              <a:t>Voronoi</a:t>
            </a:r>
            <a:r>
              <a:rPr lang="en-US" sz="1800" dirty="0"/>
              <a:t> diagram partition will be coded with the average color for that partition.</a:t>
            </a:r>
            <a:endParaRPr sz="1800" dirty="0"/>
          </a:p>
          <a:p>
            <a:pPr marL="0" lvl="0" indent="0">
              <a:spcBef>
                <a:spcPts val="1600"/>
              </a:spcBef>
              <a:spcAft>
                <a:spcPts val="1600"/>
              </a:spcAft>
              <a:buNone/>
            </a:pPr>
            <a:r>
              <a:rPr lang="en-US" sz="1800" dirty="0"/>
              <a:t>Compressing millions of colors into 16 colors.</a:t>
            </a:r>
            <a:endParaRPr sz="1800" dirty="0"/>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dirty="0"/>
              <a:t>from </a:t>
            </a:r>
            <a:r>
              <a:rPr lang="en-US" sz="1400" dirty="0" err="1"/>
              <a:t>sklearn.cluster</a:t>
            </a:r>
            <a:r>
              <a:rPr lang="en-US" sz="1400" dirty="0"/>
              <a:t> import </a:t>
            </a:r>
            <a:r>
              <a:rPr lang="en-US" sz="1400" dirty="0" err="1"/>
              <a:t>MiniBatchKMeans</a:t>
            </a:r>
            <a:r>
              <a:rPr lang="en-US" sz="1400" dirty="0"/>
              <a:t/>
            </a:r>
            <a:br>
              <a:rPr lang="en-US" sz="1400" dirty="0"/>
            </a:br>
            <a:r>
              <a:rPr lang="en-US" sz="1400" dirty="0" err="1"/>
              <a:t>kmeans</a:t>
            </a:r>
            <a:r>
              <a:rPr lang="en-US" sz="1400" dirty="0"/>
              <a:t> = </a:t>
            </a:r>
            <a:r>
              <a:rPr lang="en-US" sz="1400" dirty="0" err="1"/>
              <a:t>MiniBatchKMeans</a:t>
            </a:r>
            <a:r>
              <a:rPr lang="en-US" sz="1400" dirty="0"/>
              <a:t>(16)</a:t>
            </a:r>
            <a:br>
              <a:rPr lang="en-US" sz="1400" dirty="0"/>
            </a:br>
            <a:r>
              <a:rPr lang="en-US" sz="1400" dirty="0" err="1"/>
              <a:t>kmeans.fit</a:t>
            </a:r>
            <a:r>
              <a:rPr lang="en-US" sz="1400" dirty="0"/>
              <a:t>(data)</a:t>
            </a:r>
            <a:br>
              <a:rPr lang="en-US" sz="1400" dirty="0"/>
            </a:br>
            <a:r>
              <a:rPr lang="en-US" sz="1400" dirty="0" err="1"/>
              <a:t>new_colors</a:t>
            </a:r>
            <a:r>
              <a:rPr lang="en-US" sz="1400" dirty="0"/>
              <a:t> = </a:t>
            </a:r>
            <a:r>
              <a:rPr lang="en-US" sz="1400" dirty="0" err="1"/>
              <a:t>kmeans.cluster_centers</a:t>
            </a:r>
            <a:r>
              <a:rPr lang="en-US" sz="1400" dirty="0"/>
              <a:t>_[</a:t>
            </a:r>
            <a:r>
              <a:rPr lang="en-US" sz="1400" dirty="0" err="1"/>
              <a:t>kmeans.predict</a:t>
            </a:r>
            <a:r>
              <a:rPr lang="en-US" sz="1400" dirty="0"/>
              <a:t>(data)]</a:t>
            </a:r>
            <a:br>
              <a:rPr lang="en-US" sz="1400" dirty="0"/>
            </a:br>
            <a:endParaRPr sz="1400" dirty="0"/>
          </a:p>
        </p:txBody>
      </p:sp>
    </p:spTree>
    <p:extLst>
      <p:ext uri="{BB962C8B-B14F-4D97-AF65-F5344CB8AC3E}">
        <p14:creationId xmlns:p14="http://schemas.microsoft.com/office/powerpoint/2010/main" val="347109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 Placeholder 2"/>
          <p:cNvSpPr>
            <a:spLocks noGrp="1"/>
          </p:cNvSpPr>
          <p:nvPr>
            <p:ph type="body" idx="1"/>
          </p:nvPr>
        </p:nvSpPr>
        <p:spPr/>
        <p:txBody>
          <a:bodyPr/>
          <a:lstStyle/>
          <a:p>
            <a:r>
              <a:rPr lang="en-US" dirty="0" smtClean="0"/>
              <a:t>This is also called hierarchical clustering</a:t>
            </a:r>
          </a:p>
          <a:p>
            <a:pPr lvl="1"/>
            <a:r>
              <a:rPr lang="en-US" dirty="0" smtClean="0"/>
              <a:t>The algorithm builds a hierarchy of clusters.	</a:t>
            </a:r>
            <a:endParaRPr lang="en-US" dirty="0"/>
          </a:p>
        </p:txBody>
      </p:sp>
    </p:spTree>
    <p:extLst>
      <p:ext uri="{BB962C8B-B14F-4D97-AF65-F5344CB8AC3E}">
        <p14:creationId xmlns:p14="http://schemas.microsoft.com/office/powerpoint/2010/main" val="83912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a:t>
            </a:r>
            <a:r>
              <a:rPr lang="en-US" dirty="0" smtClean="0"/>
              <a:t>Clustering</a:t>
            </a:r>
            <a:endParaRPr lang="en-US" dirty="0"/>
          </a:p>
        </p:txBody>
      </p:sp>
      <p:sp>
        <p:nvSpPr>
          <p:cNvPr id="3" name="Text Placeholder 2"/>
          <p:cNvSpPr>
            <a:spLocks noGrp="1"/>
          </p:cNvSpPr>
          <p:nvPr>
            <p:ph type="body" idx="1"/>
          </p:nvPr>
        </p:nvSpPr>
        <p:spPr>
          <a:xfrm>
            <a:off x="311700" y="1536633"/>
            <a:ext cx="8520600" cy="2578167"/>
          </a:xfrm>
        </p:spPr>
        <p:txBody>
          <a:bodyPr>
            <a:normAutofit fontScale="92500" lnSpcReduction="10000"/>
          </a:bodyPr>
          <a:lstStyle/>
          <a:p>
            <a:r>
              <a:rPr lang="en-US" dirty="0" smtClean="0"/>
              <a:t>Start with each point of the dataset as a cluster by itself.</a:t>
            </a:r>
          </a:p>
          <a:p>
            <a:r>
              <a:rPr lang="en-US" dirty="0" smtClean="0"/>
              <a:t>Merge two clusters with the smallest gap (distance between the closest points)</a:t>
            </a:r>
          </a:p>
          <a:p>
            <a:r>
              <a:rPr lang="en-US" dirty="0" smtClean="0"/>
              <a:t>Keep merging until you’ve </a:t>
            </a:r>
            <a:r>
              <a:rPr lang="en-US" dirty="0" smtClean="0"/>
              <a:t>clustered all points or you’ve reached </a:t>
            </a:r>
            <a:r>
              <a:rPr lang="en-US" dirty="0" smtClean="0"/>
              <a:t>K clusters</a:t>
            </a:r>
            <a:endParaRPr lang="en-US" dirty="0"/>
          </a:p>
        </p:txBody>
      </p:sp>
      <p:pic>
        <p:nvPicPr>
          <p:cNvPr id="4" name="Picture 3"/>
          <p:cNvPicPr>
            <a:picLocks noChangeAspect="1"/>
          </p:cNvPicPr>
          <p:nvPr/>
        </p:nvPicPr>
        <p:blipFill>
          <a:blip r:embed="rId2"/>
          <a:stretch>
            <a:fillRect/>
          </a:stretch>
        </p:blipFill>
        <p:spPr>
          <a:xfrm>
            <a:off x="533400" y="4267200"/>
            <a:ext cx="7927839" cy="1904586"/>
          </a:xfrm>
          <a:prstGeom prst="rect">
            <a:avLst/>
          </a:prstGeom>
          <a:ln>
            <a:solidFill>
              <a:schemeClr val="accent1"/>
            </a:solidFill>
          </a:ln>
        </p:spPr>
      </p:pic>
      <p:sp>
        <p:nvSpPr>
          <p:cNvPr id="5" name="TextBox 4"/>
          <p:cNvSpPr txBox="1"/>
          <p:nvPr/>
        </p:nvSpPr>
        <p:spPr>
          <a:xfrm>
            <a:off x="1843027" y="6324600"/>
            <a:ext cx="4405373" cy="307777"/>
          </a:xfrm>
          <a:prstGeom prst="rect">
            <a:avLst/>
          </a:prstGeom>
          <a:noFill/>
        </p:spPr>
        <p:txBody>
          <a:bodyPr wrap="none" rtlCol="0">
            <a:spAutoFit/>
          </a:bodyPr>
          <a:lstStyle/>
          <a:p>
            <a:r>
              <a:rPr lang="en-US" sz="1400" dirty="0"/>
              <a:t>https://</a:t>
            </a:r>
            <a:r>
              <a:rPr lang="en-US" sz="1400" dirty="0" err="1"/>
              <a:t>en.wikipedia.org</a:t>
            </a:r>
            <a:r>
              <a:rPr lang="en-US" sz="1400" dirty="0"/>
              <a:t>/wiki/Single-</a:t>
            </a:r>
            <a:r>
              <a:rPr lang="en-US" sz="1400" dirty="0" err="1"/>
              <a:t>linkage_clustering</a:t>
            </a:r>
            <a:endParaRPr lang="en-US" sz="1400" dirty="0"/>
          </a:p>
        </p:txBody>
      </p:sp>
    </p:spTree>
    <p:extLst>
      <p:ext uri="{BB962C8B-B14F-4D97-AF65-F5344CB8AC3E}">
        <p14:creationId xmlns:p14="http://schemas.microsoft.com/office/powerpoint/2010/main" val="1166471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pic>
        <p:nvPicPr>
          <p:cNvPr id="4" name="Picture 3"/>
          <p:cNvPicPr>
            <a:picLocks noChangeAspect="1"/>
          </p:cNvPicPr>
          <p:nvPr/>
        </p:nvPicPr>
        <p:blipFill>
          <a:blip r:embed="rId2"/>
          <a:stretch>
            <a:fillRect/>
          </a:stretch>
        </p:blipFill>
        <p:spPr>
          <a:xfrm>
            <a:off x="609600" y="1762919"/>
            <a:ext cx="2743200" cy="2108200"/>
          </a:xfrm>
          <a:prstGeom prst="rect">
            <a:avLst/>
          </a:prstGeom>
        </p:spPr>
      </p:pic>
      <p:sp>
        <p:nvSpPr>
          <p:cNvPr id="5" name="TextBox 4"/>
          <p:cNvSpPr txBox="1"/>
          <p:nvPr/>
        </p:nvSpPr>
        <p:spPr>
          <a:xfrm>
            <a:off x="2438400" y="6324600"/>
            <a:ext cx="4501553" cy="307777"/>
          </a:xfrm>
          <a:prstGeom prst="rect">
            <a:avLst/>
          </a:prstGeom>
          <a:noFill/>
        </p:spPr>
        <p:txBody>
          <a:bodyPr wrap="none" rtlCol="0">
            <a:spAutoFit/>
          </a:bodyPr>
          <a:lstStyle/>
          <a:p>
            <a:r>
              <a:rPr lang="en-US" sz="1400" dirty="0"/>
              <a:t>https://</a:t>
            </a:r>
            <a:r>
              <a:rPr lang="en-US" sz="1400" dirty="0" err="1"/>
              <a:t>onlinecourses.science.psu.edu</a:t>
            </a:r>
            <a:r>
              <a:rPr lang="en-US" sz="1400" dirty="0"/>
              <a:t>/stat555/node/86</a:t>
            </a:r>
          </a:p>
        </p:txBody>
      </p:sp>
      <p:pic>
        <p:nvPicPr>
          <p:cNvPr id="6" name="Picture 5"/>
          <p:cNvPicPr>
            <a:picLocks noChangeAspect="1"/>
          </p:cNvPicPr>
          <p:nvPr/>
        </p:nvPicPr>
        <p:blipFill>
          <a:blip r:embed="rId3"/>
          <a:stretch>
            <a:fillRect/>
          </a:stretch>
        </p:blipFill>
        <p:spPr>
          <a:xfrm>
            <a:off x="5669953" y="1540669"/>
            <a:ext cx="2540000" cy="2552700"/>
          </a:xfrm>
          <a:prstGeom prst="rect">
            <a:avLst/>
          </a:prstGeom>
        </p:spPr>
      </p:pic>
      <p:sp>
        <p:nvSpPr>
          <p:cNvPr id="7" name="Right Arrow 6"/>
          <p:cNvSpPr/>
          <p:nvPr/>
        </p:nvSpPr>
        <p:spPr>
          <a:xfrm>
            <a:off x="4038600" y="2594769"/>
            <a:ext cx="978408" cy="48463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66800" y="4214191"/>
            <a:ext cx="1774845" cy="369332"/>
          </a:xfrm>
          <a:prstGeom prst="rect">
            <a:avLst/>
          </a:prstGeom>
          <a:noFill/>
        </p:spPr>
        <p:txBody>
          <a:bodyPr wrap="none" rtlCol="0">
            <a:spAutoFit/>
          </a:bodyPr>
          <a:lstStyle/>
          <a:p>
            <a:r>
              <a:rPr lang="en-US" smtClean="0"/>
              <a:t>Distance Matrix</a:t>
            </a:r>
            <a:endParaRPr lang="en-US"/>
          </a:p>
        </p:txBody>
      </p:sp>
      <p:sp>
        <p:nvSpPr>
          <p:cNvPr id="9" name="TextBox 8"/>
          <p:cNvSpPr txBox="1"/>
          <p:nvPr/>
        </p:nvSpPr>
        <p:spPr>
          <a:xfrm>
            <a:off x="5943600" y="4293704"/>
            <a:ext cx="2544286" cy="646331"/>
          </a:xfrm>
          <a:prstGeom prst="rect">
            <a:avLst/>
          </a:prstGeom>
          <a:noFill/>
        </p:spPr>
        <p:txBody>
          <a:bodyPr wrap="none" rtlCol="0">
            <a:spAutoFit/>
          </a:bodyPr>
          <a:lstStyle/>
          <a:p>
            <a:r>
              <a:rPr lang="en-US" dirty="0" smtClean="0"/>
              <a:t>Hierarchical</a:t>
            </a:r>
            <a:br>
              <a:rPr lang="en-US" dirty="0" smtClean="0"/>
            </a:br>
            <a:r>
              <a:rPr lang="en-US" smtClean="0"/>
              <a:t>Cluster Representation</a:t>
            </a:r>
            <a:endParaRPr lang="en-US"/>
          </a:p>
        </p:txBody>
      </p:sp>
    </p:spTree>
    <p:extLst>
      <p:ext uri="{BB962C8B-B14F-4D97-AF65-F5344CB8AC3E}">
        <p14:creationId xmlns:p14="http://schemas.microsoft.com/office/powerpoint/2010/main" val="150427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3" name="TextBox 2"/>
          <p:cNvSpPr txBox="1"/>
          <p:nvPr/>
        </p:nvSpPr>
        <p:spPr>
          <a:xfrm>
            <a:off x="795130" y="1749287"/>
            <a:ext cx="7571303" cy="646331"/>
          </a:xfrm>
          <a:prstGeom prst="rect">
            <a:avLst/>
          </a:prstGeom>
          <a:noFill/>
        </p:spPr>
        <p:txBody>
          <a:bodyPr wrap="none" rtlCol="0">
            <a:spAutoFit/>
          </a:bodyPr>
          <a:lstStyle/>
          <a:p>
            <a:r>
              <a:rPr lang="en-US" dirty="0"/>
              <a:t>Determining clusters: One of the problems with hierarchical clustering is </a:t>
            </a:r>
            <a:endParaRPr lang="en-US" dirty="0" smtClean="0"/>
          </a:p>
          <a:p>
            <a:r>
              <a:rPr lang="en-US" dirty="0" smtClean="0"/>
              <a:t>that </a:t>
            </a:r>
            <a:r>
              <a:rPr lang="en-US" dirty="0"/>
              <a:t>there is no objective way to say how many clusters there are.</a:t>
            </a:r>
          </a:p>
        </p:txBody>
      </p:sp>
      <p:pic>
        <p:nvPicPr>
          <p:cNvPr id="10" name="Picture 9"/>
          <p:cNvPicPr>
            <a:picLocks noChangeAspect="1"/>
          </p:cNvPicPr>
          <p:nvPr/>
        </p:nvPicPr>
        <p:blipFill>
          <a:blip r:embed="rId2"/>
          <a:stretch>
            <a:fillRect/>
          </a:stretch>
        </p:blipFill>
        <p:spPr>
          <a:xfrm>
            <a:off x="795130" y="2895600"/>
            <a:ext cx="2540000" cy="2552700"/>
          </a:xfrm>
          <a:prstGeom prst="rect">
            <a:avLst/>
          </a:prstGeom>
        </p:spPr>
      </p:pic>
      <p:pic>
        <p:nvPicPr>
          <p:cNvPr id="11" name="Picture 10"/>
          <p:cNvPicPr>
            <a:picLocks noChangeAspect="1"/>
          </p:cNvPicPr>
          <p:nvPr/>
        </p:nvPicPr>
        <p:blipFill>
          <a:blip r:embed="rId3"/>
          <a:stretch>
            <a:fillRect/>
          </a:stretch>
        </p:blipFill>
        <p:spPr>
          <a:xfrm>
            <a:off x="4800600" y="2895600"/>
            <a:ext cx="2540000" cy="2552700"/>
          </a:xfrm>
          <a:prstGeom prst="rect">
            <a:avLst/>
          </a:prstGeom>
        </p:spPr>
      </p:pic>
      <p:sp>
        <p:nvSpPr>
          <p:cNvPr id="12" name="TextBox 11"/>
          <p:cNvSpPr txBox="1"/>
          <p:nvPr/>
        </p:nvSpPr>
        <p:spPr>
          <a:xfrm>
            <a:off x="1060174" y="6069496"/>
            <a:ext cx="601447" cy="369332"/>
          </a:xfrm>
          <a:prstGeom prst="rect">
            <a:avLst/>
          </a:prstGeom>
          <a:noFill/>
        </p:spPr>
        <p:txBody>
          <a:bodyPr wrap="none" rtlCol="0">
            <a:spAutoFit/>
          </a:bodyPr>
          <a:lstStyle/>
          <a:p>
            <a:r>
              <a:rPr lang="en-US" dirty="0" smtClean="0"/>
              <a:t>K=2</a:t>
            </a:r>
            <a:endParaRPr lang="en-US" dirty="0"/>
          </a:p>
        </p:txBody>
      </p:sp>
      <p:sp>
        <p:nvSpPr>
          <p:cNvPr id="13" name="TextBox 12"/>
          <p:cNvSpPr txBox="1"/>
          <p:nvPr/>
        </p:nvSpPr>
        <p:spPr>
          <a:xfrm>
            <a:off x="5897217" y="6149009"/>
            <a:ext cx="601447" cy="369332"/>
          </a:xfrm>
          <a:prstGeom prst="rect">
            <a:avLst/>
          </a:prstGeom>
          <a:noFill/>
        </p:spPr>
        <p:txBody>
          <a:bodyPr wrap="none" rtlCol="0">
            <a:spAutoFit/>
          </a:bodyPr>
          <a:lstStyle/>
          <a:p>
            <a:r>
              <a:rPr lang="en-US" dirty="0" smtClean="0"/>
              <a:t>K=3</a:t>
            </a:r>
            <a:endParaRPr lang="en-US" dirty="0"/>
          </a:p>
        </p:txBody>
      </p:sp>
    </p:spTree>
    <p:extLst>
      <p:ext uri="{BB962C8B-B14F-4D97-AF65-F5344CB8AC3E}">
        <p14:creationId xmlns:p14="http://schemas.microsoft.com/office/powerpoint/2010/main" val="1583084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Single-Link(age) Clustering</a:t>
            </a:r>
            <a:endParaRPr lang="en-US" dirty="0"/>
          </a:p>
        </p:txBody>
      </p:sp>
      <p:sp>
        <p:nvSpPr>
          <p:cNvPr id="4" name="TextBox 3"/>
          <p:cNvSpPr txBox="1"/>
          <p:nvPr/>
        </p:nvSpPr>
        <p:spPr>
          <a:xfrm>
            <a:off x="1139687" y="3048000"/>
            <a:ext cx="6026137" cy="369332"/>
          </a:xfrm>
          <a:prstGeom prst="rect">
            <a:avLst/>
          </a:prstGeom>
          <a:noFill/>
        </p:spPr>
        <p:txBody>
          <a:bodyPr wrap="none" rtlCol="0">
            <a:spAutoFit/>
          </a:bodyPr>
          <a:lstStyle/>
          <a:p>
            <a:r>
              <a:rPr lang="en-US" dirty="0"/>
              <a:t>Demo https://</a:t>
            </a:r>
            <a:r>
              <a:rPr lang="en-US" dirty="0" err="1"/>
              <a:t>www.youtube.com</a:t>
            </a:r>
            <a:r>
              <a:rPr lang="en-US" dirty="0"/>
              <a:t>/</a:t>
            </a:r>
            <a:r>
              <a:rPr lang="en-US" dirty="0" err="1"/>
              <a:t>watch?v</a:t>
            </a:r>
            <a:r>
              <a:rPr lang="en-US" dirty="0"/>
              <a:t>=XJ3194AmH40</a:t>
            </a:r>
          </a:p>
        </p:txBody>
      </p:sp>
    </p:spTree>
    <p:extLst>
      <p:ext uri="{BB962C8B-B14F-4D97-AF65-F5344CB8AC3E}">
        <p14:creationId xmlns:p14="http://schemas.microsoft.com/office/powerpoint/2010/main" val="595619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Single-Link Clustering</a:t>
            </a:r>
            <a:endParaRPr lang="en-US" dirty="0"/>
          </a:p>
        </p:txBody>
      </p:sp>
      <p:sp>
        <p:nvSpPr>
          <p:cNvPr id="3" name="Text Placeholder 2"/>
          <p:cNvSpPr>
            <a:spLocks noGrp="1"/>
          </p:cNvSpPr>
          <p:nvPr>
            <p:ph type="body" idx="1"/>
          </p:nvPr>
        </p:nvSpPr>
        <p:spPr>
          <a:xfrm>
            <a:off x="311700" y="1536633"/>
            <a:ext cx="8520600" cy="4535277"/>
          </a:xfrm>
        </p:spPr>
        <p:txBody>
          <a:bodyPr/>
          <a:lstStyle/>
          <a:p>
            <a:r>
              <a:rPr lang="en-US" dirty="0" smtClean="0"/>
              <a:t>Pros:</a:t>
            </a:r>
          </a:p>
          <a:p>
            <a:pPr lvl="1"/>
            <a:r>
              <a:rPr lang="en-US" dirty="0" smtClean="0"/>
              <a:t>Fast</a:t>
            </a:r>
          </a:p>
          <a:p>
            <a:pPr lvl="1"/>
            <a:r>
              <a:rPr lang="en-US" dirty="0" smtClean="0"/>
              <a:t>can find clusters of any shape</a:t>
            </a:r>
          </a:p>
          <a:p>
            <a:r>
              <a:rPr lang="en-US" dirty="0" smtClean="0"/>
              <a:t>Cons:</a:t>
            </a:r>
          </a:p>
          <a:p>
            <a:pPr lvl="1"/>
            <a:r>
              <a:rPr lang="en-US" dirty="0" smtClean="0"/>
              <a:t>no notion of compactness</a:t>
            </a:r>
          </a:p>
          <a:p>
            <a:pPr lvl="1"/>
            <a:r>
              <a:rPr lang="en-US" dirty="0" smtClean="0"/>
              <a:t>no notion of balance</a:t>
            </a:r>
            <a:endParaRPr lang="en-US" dirty="0"/>
          </a:p>
        </p:txBody>
      </p:sp>
    </p:spTree>
    <p:extLst>
      <p:ext uri="{BB962C8B-B14F-4D97-AF65-F5344CB8AC3E}">
        <p14:creationId xmlns:p14="http://schemas.microsoft.com/office/powerpoint/2010/main" val="26242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p:cNvPicPr>
          <p:nvPr/>
        </p:nvPicPr>
        <p:blipFill>
          <a:blip r:embed="rId2"/>
          <a:stretch>
            <a:fillRect/>
          </a:stretch>
        </p:blipFill>
        <p:spPr>
          <a:xfrm>
            <a:off x="1128706" y="1295400"/>
            <a:ext cx="2367845" cy="5111538"/>
          </a:xfrm>
          <a:prstGeom prst="rect">
            <a:avLst/>
          </a:prstGeom>
        </p:spPr>
      </p:pic>
      <p:pic>
        <p:nvPicPr>
          <p:cNvPr id="5" name="Picture 4"/>
          <p:cNvPicPr>
            <a:picLocks noChangeAspect="1"/>
          </p:cNvPicPr>
          <p:nvPr/>
        </p:nvPicPr>
        <p:blipFill>
          <a:blip r:embed="rId3"/>
          <a:stretch>
            <a:fillRect/>
          </a:stretch>
        </p:blipFill>
        <p:spPr>
          <a:xfrm>
            <a:off x="4164408" y="1295400"/>
            <a:ext cx="2387240" cy="5153406"/>
          </a:xfrm>
          <a:prstGeom prst="rect">
            <a:avLst/>
          </a:prstGeom>
        </p:spPr>
      </p:pic>
      <p:sp>
        <p:nvSpPr>
          <p:cNvPr id="3" name="TextBox 2"/>
          <p:cNvSpPr txBox="1"/>
          <p:nvPr/>
        </p:nvSpPr>
        <p:spPr>
          <a:xfrm>
            <a:off x="1484243" y="6477000"/>
            <a:ext cx="3682162" cy="307777"/>
          </a:xfrm>
          <a:prstGeom prst="rect">
            <a:avLst/>
          </a:prstGeom>
          <a:noFill/>
        </p:spPr>
        <p:txBody>
          <a:bodyPr wrap="none" rtlCol="0">
            <a:spAutoFit/>
          </a:bodyPr>
          <a:lstStyle/>
          <a:p>
            <a:r>
              <a:rPr lang="en-US" sz="1400" dirty="0"/>
              <a:t>http://</a:t>
            </a:r>
            <a:r>
              <a:rPr lang="en-US" sz="1400" dirty="0" err="1"/>
              <a:t>www.stat.cmu.edu</a:t>
            </a:r>
            <a:r>
              <a:rPr lang="en-US" sz="1400" dirty="0"/>
              <a:t>/~</a:t>
            </a:r>
            <a:r>
              <a:rPr lang="en-US" sz="1400" dirty="0" err="1"/>
              <a:t>cshalizi</a:t>
            </a:r>
            <a:r>
              <a:rPr lang="en-US" sz="1400" dirty="0"/>
              <a:t>/350-2006/</a:t>
            </a:r>
          </a:p>
        </p:txBody>
      </p:sp>
    </p:spTree>
    <p:extLst>
      <p:ext uri="{BB962C8B-B14F-4D97-AF65-F5344CB8AC3E}">
        <p14:creationId xmlns:p14="http://schemas.microsoft.com/office/powerpoint/2010/main" val="106126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44500">
              <a:spcBef>
                <a:spcPts val="1600"/>
              </a:spcBef>
              <a:buClr>
                <a:schemeClr val="dk1"/>
              </a:buClr>
              <a:buSzPts val="2000"/>
              <a:buFont typeface="Wingdings" charset="2"/>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44500">
              <a:buClr>
                <a:schemeClr val="dk1"/>
              </a:buClr>
              <a:buSzPts val="2000"/>
              <a:buFont typeface="Wingdings" charset="2"/>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extLst>
      <p:ext uri="{BB962C8B-B14F-4D97-AF65-F5344CB8AC3E}">
        <p14:creationId xmlns:p14="http://schemas.microsoft.com/office/powerpoint/2010/main" val="37635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4" y="1365925"/>
            <a:ext cx="6948976" cy="1148676"/>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400" b="1" dirty="0" smtClean="0">
                <a:solidFill>
                  <a:schemeClr val="dk1"/>
                </a:solidFill>
              </a:rPr>
              <a:t>from</a:t>
            </a:r>
            <a:r>
              <a:rPr lang="en-US" sz="1400" dirty="0" smtClean="0">
                <a:solidFill>
                  <a:schemeClr val="dk1"/>
                </a:solidFill>
              </a:rPr>
              <a:t> </a:t>
            </a:r>
            <a:r>
              <a:rPr lang="en-US" sz="1400" b="1" dirty="0" err="1">
                <a:solidFill>
                  <a:schemeClr val="dk1"/>
                </a:solidFill>
              </a:rPr>
              <a:t>sklearn.datasets.samples_generator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make_blobs</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X, </a:t>
            </a:r>
            <a:r>
              <a:rPr lang="en-US" sz="1400" dirty="0">
                <a:solidFill>
                  <a:schemeClr val="dk1"/>
                </a:solidFill>
              </a:rPr>
              <a:t>_</a:t>
            </a:r>
            <a:r>
              <a:rPr lang="en-US" sz="1400" dirty="0" smtClean="0">
                <a:solidFill>
                  <a:schemeClr val="dk1"/>
                </a:solidFill>
              </a:rPr>
              <a:t> </a:t>
            </a:r>
            <a:r>
              <a:rPr lang="en-US" sz="1400" dirty="0">
                <a:solidFill>
                  <a:schemeClr val="dk1"/>
                </a:solidFill>
              </a:rPr>
              <a:t>= </a:t>
            </a:r>
            <a:r>
              <a:rPr lang="en-US" sz="1400" dirty="0" err="1">
                <a:solidFill>
                  <a:schemeClr val="dk1"/>
                </a:solidFill>
              </a:rPr>
              <a:t>make_blobs</a:t>
            </a:r>
            <a:r>
              <a:rPr lang="en-US" sz="1400" dirty="0">
                <a:solidFill>
                  <a:schemeClr val="dk1"/>
                </a:solidFill>
              </a:rPr>
              <a:t>(</a:t>
            </a:r>
            <a:r>
              <a:rPr lang="en-US" sz="1400" dirty="0" err="1">
                <a:solidFill>
                  <a:schemeClr val="dk1"/>
                </a:solidFill>
              </a:rPr>
              <a:t>n_samples</a:t>
            </a:r>
            <a:r>
              <a:rPr lang="en-US" sz="1400" dirty="0">
                <a:solidFill>
                  <a:schemeClr val="dk1"/>
                </a:solidFill>
              </a:rPr>
              <a:t>=300, centers=4,</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a:solidFill>
                  <a:schemeClr val="dk1"/>
                </a:solidFill>
              </a:rPr>
              <a:t>                       </a:t>
            </a:r>
            <a:r>
              <a:rPr lang="en-US" sz="1400" dirty="0" err="1">
                <a:solidFill>
                  <a:schemeClr val="dk1"/>
                </a:solidFill>
              </a:rPr>
              <a:t>cluster_std</a:t>
            </a:r>
            <a:r>
              <a:rPr lang="en-US" sz="1400" dirty="0">
                <a:solidFill>
                  <a:schemeClr val="dk1"/>
                </a:solidFill>
              </a:rPr>
              <a:t>=0.60, </a:t>
            </a:r>
            <a:r>
              <a:rPr lang="en-US" sz="1400" dirty="0" err="1">
                <a:solidFill>
                  <a:schemeClr val="dk1"/>
                </a:solidFill>
              </a:rPr>
              <a:t>random_state</a:t>
            </a:r>
            <a:r>
              <a:rPr lang="en-US" sz="1400" dirty="0">
                <a:solidFill>
                  <a:schemeClr val="dk1"/>
                </a:solidFill>
              </a:rPr>
              <a:t>=0)</a:t>
            </a:r>
            <a:endParaRPr sz="1400" dirty="0">
              <a:solidFill>
                <a:schemeClr val="dk1"/>
              </a:solidFill>
            </a:endParaRPr>
          </a:p>
          <a:p>
            <a:pPr marL="0" lvl="0" indent="0">
              <a:spcBef>
                <a:spcPts val="0"/>
              </a:spcBef>
              <a:spcAft>
                <a:spcPts val="0"/>
              </a:spcAft>
              <a:buClr>
                <a:schemeClr val="dk1"/>
              </a:buClr>
              <a:buSzPts val="1100"/>
              <a:buFont typeface="Arial"/>
              <a:buNone/>
            </a:pPr>
            <a:r>
              <a:rPr lang="en-US" sz="1400" dirty="0" err="1">
                <a:solidFill>
                  <a:schemeClr val="dk1"/>
                </a:solidFill>
              </a:rPr>
              <a:t>plt.scatter</a:t>
            </a:r>
            <a:r>
              <a:rPr lang="en-US" sz="1400" dirty="0">
                <a:solidFill>
                  <a:schemeClr val="dk1"/>
                </a:solidFill>
              </a:rPr>
              <a:t>(X[:, 0], X[:, 1], s=50);</a:t>
            </a:r>
            <a:endParaRPr sz="1400"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Tree>
    <p:extLst>
      <p:ext uri="{BB962C8B-B14F-4D97-AF65-F5344CB8AC3E}">
        <p14:creationId xmlns:p14="http://schemas.microsoft.com/office/powerpoint/2010/main" val="43807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4" y="1365925"/>
            <a:ext cx="7558575"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400" b="1" dirty="0">
                <a:solidFill>
                  <a:schemeClr val="dk1"/>
                </a:solidFill>
              </a:rPr>
              <a:t>from</a:t>
            </a:r>
            <a:r>
              <a:rPr lang="en-US" sz="1400" dirty="0">
                <a:solidFill>
                  <a:schemeClr val="dk1"/>
                </a:solidFill>
              </a:rPr>
              <a:t> </a:t>
            </a:r>
            <a:r>
              <a:rPr lang="en-US" sz="1400" b="1" dirty="0" err="1">
                <a:solidFill>
                  <a:schemeClr val="dk1"/>
                </a:solidFill>
              </a:rPr>
              <a:t>sklearn.cluster</a:t>
            </a:r>
            <a:r>
              <a:rPr lang="en-US" sz="1400" dirty="0">
                <a:solidFill>
                  <a:schemeClr val="dk1"/>
                </a:solidFill>
              </a:rPr>
              <a:t> </a:t>
            </a:r>
            <a:r>
              <a:rPr lang="en-US" sz="1400" b="1" dirty="0">
                <a:solidFill>
                  <a:schemeClr val="dk1"/>
                </a:solidFill>
              </a:rPr>
              <a:t>import</a:t>
            </a:r>
            <a:r>
              <a:rPr lang="en-US" sz="1400" dirty="0">
                <a:solidFill>
                  <a:schemeClr val="dk1"/>
                </a:solidFill>
              </a:rPr>
              <a:t> </a:t>
            </a:r>
            <a:r>
              <a:rPr lang="en-US" sz="1400" dirty="0" err="1">
                <a:solidFill>
                  <a:schemeClr val="dk1"/>
                </a:solidFill>
              </a:rPr>
              <a:t>KMeans</a:t>
            </a:r>
            <a:endParaRPr sz="1400" dirty="0">
              <a:solidFill>
                <a:schemeClr val="dk1"/>
              </a:solidFill>
            </a:endParaRPr>
          </a:p>
          <a:p>
            <a:pPr marL="0" lvl="0" indent="0">
              <a:spcBef>
                <a:spcPts val="0"/>
              </a:spcBef>
              <a:spcAft>
                <a:spcPts val="0"/>
              </a:spcAft>
              <a:buNone/>
            </a:pPr>
            <a:r>
              <a:rPr lang="en-US" sz="1400" dirty="0" err="1">
                <a:solidFill>
                  <a:schemeClr val="dk1"/>
                </a:solidFill>
              </a:rPr>
              <a:t>kmeans</a:t>
            </a:r>
            <a:r>
              <a:rPr lang="en-US" sz="1400" dirty="0">
                <a:solidFill>
                  <a:schemeClr val="dk1"/>
                </a:solidFill>
              </a:rPr>
              <a:t> = </a:t>
            </a:r>
            <a:r>
              <a:rPr lang="en-US" sz="1400" dirty="0" err="1">
                <a:solidFill>
                  <a:srgbClr val="FF0000"/>
                </a:solidFill>
              </a:rPr>
              <a:t>KMeans</a:t>
            </a:r>
            <a:r>
              <a:rPr lang="en-US" sz="1400" dirty="0">
                <a:solidFill>
                  <a:srgbClr val="FF0000"/>
                </a:solidFill>
              </a:rPr>
              <a:t>(</a:t>
            </a:r>
            <a:r>
              <a:rPr lang="en-US" sz="1400" dirty="0" err="1">
                <a:solidFill>
                  <a:srgbClr val="FF0000"/>
                </a:solidFill>
              </a:rPr>
              <a:t>n_clusters</a:t>
            </a:r>
            <a:r>
              <a:rPr lang="en-US" sz="1400" dirty="0">
                <a:solidFill>
                  <a:srgbClr val="FF0000"/>
                </a:solidFill>
              </a:rPr>
              <a:t>=4)</a:t>
            </a:r>
            <a:endParaRPr sz="1400" dirty="0">
              <a:solidFill>
                <a:srgbClr val="FF0000"/>
              </a:solidFill>
            </a:endParaRPr>
          </a:p>
          <a:p>
            <a:pPr marL="0" lvl="0" indent="0">
              <a:spcBef>
                <a:spcPts val="0"/>
              </a:spcBef>
              <a:spcAft>
                <a:spcPts val="0"/>
              </a:spcAft>
              <a:buNone/>
            </a:pPr>
            <a:r>
              <a:rPr lang="en-US" sz="1400" dirty="0" err="1">
                <a:solidFill>
                  <a:schemeClr val="dk1"/>
                </a:solidFill>
              </a:rPr>
              <a:t>kmeans.fit</a:t>
            </a:r>
            <a:r>
              <a:rPr lang="en-US" sz="1400" dirty="0">
                <a:solidFill>
                  <a:schemeClr val="dk1"/>
                </a:solidFill>
              </a:rPr>
              <a:t>(X)</a:t>
            </a:r>
            <a:endParaRPr sz="1400" dirty="0">
              <a:solidFill>
                <a:schemeClr val="dk1"/>
              </a:solidFill>
            </a:endParaRPr>
          </a:p>
          <a:p>
            <a:pPr marL="0" lvl="0" indent="0">
              <a:spcBef>
                <a:spcPts val="0"/>
              </a:spcBef>
              <a:spcAft>
                <a:spcPts val="0"/>
              </a:spcAft>
              <a:buNone/>
            </a:pPr>
            <a:r>
              <a:rPr lang="en-US" sz="1400" dirty="0" err="1" smtClean="0">
                <a:solidFill>
                  <a:schemeClr val="dk1"/>
                </a:solidFill>
              </a:rPr>
              <a:t>y_kmeans</a:t>
            </a:r>
            <a:r>
              <a:rPr lang="en-US" sz="1400" dirty="0" smtClean="0">
                <a:solidFill>
                  <a:schemeClr val="dk1"/>
                </a:solidFill>
              </a:rPr>
              <a:t> = </a:t>
            </a:r>
            <a:r>
              <a:rPr lang="en-US" sz="1400" dirty="0" err="1" smtClean="0">
                <a:solidFill>
                  <a:schemeClr val="dk1"/>
                </a:solidFill>
              </a:rPr>
              <a:t>kmeans.predict</a:t>
            </a:r>
            <a:r>
              <a:rPr lang="en-US" sz="1400" dirty="0" smtClean="0">
                <a:solidFill>
                  <a:schemeClr val="dk1"/>
                </a:solidFill>
              </a:rPr>
              <a:t>(X)</a:t>
            </a:r>
            <a:endParaRPr sz="1400" dirty="0" smtClean="0">
              <a:solidFill>
                <a:schemeClr val="dk1"/>
              </a:solidFill>
            </a:endParaRPr>
          </a:p>
          <a:p>
            <a:pPr marL="0" lvl="0" indent="0" rtl="0">
              <a:spcBef>
                <a:spcPts val="0"/>
              </a:spcBef>
              <a:spcAft>
                <a:spcPts val="0"/>
              </a:spcAft>
              <a:buNone/>
            </a:pPr>
            <a:endParaRPr sz="1400" b="1" dirty="0">
              <a:solidFill>
                <a:schemeClr val="dk1"/>
              </a:solidFill>
            </a:endParaRPr>
          </a:p>
          <a:p>
            <a:pPr marL="0" lvl="0" indent="0" rtl="0">
              <a:spcBef>
                <a:spcPts val="0"/>
              </a:spcBef>
              <a:spcAft>
                <a:spcPts val="0"/>
              </a:spcAft>
              <a:buNone/>
            </a:pPr>
            <a:r>
              <a:rPr lang="en-US" sz="1400" dirty="0" err="1">
                <a:solidFill>
                  <a:schemeClr val="dk1"/>
                </a:solidFill>
              </a:rPr>
              <a:t>plt.scatter</a:t>
            </a:r>
            <a:r>
              <a:rPr lang="en-US" sz="1400" dirty="0">
                <a:solidFill>
                  <a:schemeClr val="dk1"/>
                </a:solidFill>
              </a:rPr>
              <a:t>(X[:, 0], X[:, 1], c=</a:t>
            </a:r>
            <a:r>
              <a:rPr lang="en-US" sz="1400" dirty="0" err="1">
                <a:solidFill>
                  <a:schemeClr val="dk1"/>
                </a:solidFill>
              </a:rPr>
              <a:t>y_kmeans</a:t>
            </a:r>
            <a:r>
              <a:rPr lang="en-US" sz="1400" dirty="0">
                <a:solidFill>
                  <a:schemeClr val="dk1"/>
                </a:solidFill>
              </a:rPr>
              <a:t>, s=50, </a:t>
            </a:r>
            <a:r>
              <a:rPr lang="en-US" sz="1400" dirty="0" err="1">
                <a:solidFill>
                  <a:schemeClr val="dk1"/>
                </a:solidFill>
              </a:rPr>
              <a:t>cmap</a:t>
            </a:r>
            <a:r>
              <a:rPr lang="en-US" sz="1400" dirty="0">
                <a:solidFill>
                  <a:schemeClr val="dk1"/>
                </a:solidFill>
              </a:rPr>
              <a:t>='</a:t>
            </a:r>
            <a:r>
              <a:rPr lang="en-US" sz="1400" dirty="0" err="1">
                <a:solidFill>
                  <a:schemeClr val="dk1"/>
                </a:solidFill>
              </a:rPr>
              <a:t>viridis</a:t>
            </a:r>
            <a:r>
              <a:rPr lang="en-US" sz="1400" dirty="0">
                <a:solidFill>
                  <a:schemeClr val="dk1"/>
                </a:solidFill>
              </a:rPr>
              <a:t>')</a:t>
            </a:r>
            <a:br>
              <a:rPr lang="en-US" sz="1400" dirty="0">
                <a:solidFill>
                  <a:schemeClr val="dk1"/>
                </a:solidFill>
              </a:rPr>
            </a:br>
            <a:r>
              <a:rPr lang="en-US" sz="1400" dirty="0">
                <a:solidFill>
                  <a:schemeClr val="dk1"/>
                </a:solidFill>
              </a:rPr>
              <a:t>centers = </a:t>
            </a:r>
            <a:r>
              <a:rPr lang="en-US" sz="1400" dirty="0" err="1">
                <a:solidFill>
                  <a:srgbClr val="FF0000"/>
                </a:solidFill>
              </a:rPr>
              <a:t>kmeans.cluster_centers</a:t>
            </a:r>
            <a:r>
              <a:rPr lang="en-US" sz="1400" dirty="0">
                <a:solidFill>
                  <a:srgbClr val="FF0000"/>
                </a:solidFill>
              </a:rPr>
              <a:t>_</a:t>
            </a:r>
            <a:br>
              <a:rPr lang="en-US" sz="1400" dirty="0">
                <a:solidFill>
                  <a:srgbClr val="FF0000"/>
                </a:solidFill>
              </a:rPr>
            </a:br>
            <a:r>
              <a:rPr lang="en-US" sz="1400" dirty="0" err="1">
                <a:solidFill>
                  <a:schemeClr val="dk1"/>
                </a:solidFill>
              </a:rPr>
              <a:t>plt.scatter</a:t>
            </a:r>
            <a:r>
              <a:rPr lang="en-US" sz="1400" dirty="0">
                <a:solidFill>
                  <a:schemeClr val="dk1"/>
                </a:solidFill>
              </a:rPr>
              <a:t>(centers[:, 0], centers[:, 1], c='black', s=200, alpha=0.5);</a:t>
            </a:r>
            <a:br>
              <a:rPr lang="en-US" sz="1400" dirty="0">
                <a:solidFill>
                  <a:schemeClr val="dk1"/>
                </a:solidFill>
              </a:rPr>
            </a:br>
            <a:endParaRPr sz="1400" dirty="0">
              <a:solidFill>
                <a:schemeClr val="dk1"/>
              </a:solidFill>
            </a:endParaRPr>
          </a:p>
          <a:p>
            <a:pPr marL="0" lvl="0" indent="0" rtl="0">
              <a:spcBef>
                <a:spcPts val="0"/>
              </a:spcBef>
              <a:spcAft>
                <a:spcPts val="0"/>
              </a:spcAft>
              <a:buNone/>
            </a:pPr>
            <a:endParaRPr dirty="0"/>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extLst>
      <p:ext uri="{BB962C8B-B14F-4D97-AF65-F5344CB8AC3E}">
        <p14:creationId xmlns:p14="http://schemas.microsoft.com/office/powerpoint/2010/main" val="51879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k-Means Algorithm: Expectation Maximization</a:t>
            </a:r>
            <a:endParaRPr dirty="0"/>
          </a:p>
        </p:txBody>
      </p:sp>
      <p:sp>
        <p:nvSpPr>
          <p:cNvPr id="99" name="Shape 99"/>
          <p:cNvSpPr txBox="1">
            <a:spLocks noGrp="1"/>
          </p:cNvSpPr>
          <p:nvPr>
            <p:ph type="body" idx="1"/>
          </p:nvPr>
        </p:nvSpPr>
        <p:spPr>
          <a:xfrm>
            <a:off x="358144" y="2220802"/>
            <a:ext cx="8520600" cy="4099090"/>
          </a:xfrm>
          <a:prstGeom prst="rect">
            <a:avLst/>
          </a:prstGeom>
        </p:spPr>
        <p:txBody>
          <a:bodyPr spcFirstLastPara="1" wrap="square" lIns="91425" tIns="91425" rIns="91425" bIns="91425" anchor="t" anchorCtr="0">
            <a:normAutofit lnSpcReduction="10000"/>
          </a:bodyPr>
          <a:lstStyle/>
          <a:p>
            <a:pPr marL="0" lvl="0" indent="0">
              <a:spcBef>
                <a:spcPts val="0"/>
              </a:spcBef>
              <a:spcAft>
                <a:spcPts val="0"/>
              </a:spcAft>
              <a:buClr>
                <a:schemeClr val="dk1"/>
              </a:buClr>
              <a:buSzPts val="1100"/>
              <a:buFont typeface="Arial"/>
              <a:buNone/>
            </a:pPr>
            <a:r>
              <a:rPr lang="en-US" sz="2000" dirty="0">
                <a:solidFill>
                  <a:schemeClr val="dk1"/>
                </a:solidFill>
              </a:rPr>
              <a:t>The expectation–maximization approach here consists of the following procedure:</a:t>
            </a:r>
            <a:endParaRPr sz="2000" dirty="0">
              <a:solidFill>
                <a:schemeClr val="dk1"/>
              </a:solidFill>
            </a:endParaRPr>
          </a:p>
          <a:p>
            <a:pPr marL="457200" lvl="0" indent="-355600" rtl="0">
              <a:spcBef>
                <a:spcPts val="1600"/>
              </a:spcBef>
              <a:spcAft>
                <a:spcPts val="0"/>
              </a:spcAft>
              <a:buClr>
                <a:schemeClr val="dk1"/>
              </a:buClr>
              <a:buSzPts val="2000"/>
              <a:buAutoNum type="arabicPeriod"/>
            </a:pPr>
            <a:r>
              <a:rPr lang="en-US" sz="2000" dirty="0">
                <a:solidFill>
                  <a:schemeClr val="dk1"/>
                </a:solidFill>
              </a:rPr>
              <a:t>Guess some cluster centers</a:t>
            </a:r>
            <a:endParaRPr sz="2000" dirty="0">
              <a:solidFill>
                <a:schemeClr val="dk1"/>
              </a:solidFill>
            </a:endParaRPr>
          </a:p>
          <a:p>
            <a:pPr marL="457200" lvl="0" indent="-355600" rtl="0">
              <a:spcBef>
                <a:spcPts val="0"/>
              </a:spcBef>
              <a:spcAft>
                <a:spcPts val="0"/>
              </a:spcAft>
              <a:buClr>
                <a:schemeClr val="dk1"/>
              </a:buClr>
              <a:buSzPts val="2000"/>
              <a:buAutoNum type="arabicPeriod"/>
            </a:pPr>
            <a:r>
              <a:rPr lang="en-US" sz="2000" dirty="0">
                <a:solidFill>
                  <a:schemeClr val="dk1"/>
                </a:solidFill>
              </a:rPr>
              <a:t>Repeat until converged</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E-Step</a:t>
            </a:r>
            <a:r>
              <a:rPr lang="en-US" sz="2000" dirty="0">
                <a:solidFill>
                  <a:schemeClr val="dk1"/>
                </a:solidFill>
              </a:rPr>
              <a:t>: assign points to the nearest cluster center</a:t>
            </a:r>
            <a:endParaRPr sz="2000" dirty="0">
              <a:solidFill>
                <a:schemeClr val="dk1"/>
              </a:solidFill>
            </a:endParaRPr>
          </a:p>
          <a:p>
            <a:pPr marL="914400" lvl="1" indent="-355600" rtl="0">
              <a:spcBef>
                <a:spcPts val="0"/>
              </a:spcBef>
              <a:spcAft>
                <a:spcPts val="0"/>
              </a:spcAft>
              <a:buClr>
                <a:schemeClr val="dk1"/>
              </a:buClr>
              <a:buSzPts val="2000"/>
              <a:buAutoNum type="arabicPeriod"/>
            </a:pPr>
            <a:r>
              <a:rPr lang="en-US" sz="2000" i="1" dirty="0">
                <a:solidFill>
                  <a:schemeClr val="dk1"/>
                </a:solidFill>
              </a:rPr>
              <a:t>M-Step</a:t>
            </a:r>
            <a:r>
              <a:rPr lang="en-US" sz="2000" dirty="0">
                <a:solidFill>
                  <a:schemeClr val="dk1"/>
                </a:solidFill>
              </a:rPr>
              <a:t>: set the cluster centers to the mean</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Here the "E-step" or "Expectation step" is so-named because it involves updating our expectation of which cluster each point belongs to - in this context expectation is just a fancy word of mean/average.</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Clr>
                <a:schemeClr val="dk1"/>
              </a:buClr>
              <a:buSzPts val="1100"/>
              <a:buFont typeface="Arial"/>
              <a:buNone/>
            </a:pPr>
            <a:r>
              <a:rPr lang="en-US" sz="2000" dirty="0">
                <a:solidFill>
                  <a:schemeClr val="dk1"/>
                </a:solidFill>
              </a:rPr>
              <a:t>The "M-step" or "Maximization step" is so-named because it involves maximizing the mean of the data in each cluster.</a:t>
            </a:r>
            <a:endParaRPr sz="2000" dirty="0">
              <a:solidFill>
                <a:schemeClr val="dk1"/>
              </a:solidFill>
            </a:endParaRPr>
          </a:p>
          <a:p>
            <a:pPr marL="0" lvl="0" indent="0">
              <a:spcBef>
                <a:spcPts val="0"/>
              </a:spcBef>
              <a:spcAft>
                <a:spcPts val="1600"/>
              </a:spcAft>
              <a:buNone/>
            </a:pPr>
            <a:endParaRPr sz="2000" dirty="0"/>
          </a:p>
        </p:txBody>
      </p:sp>
    </p:spTree>
    <p:extLst>
      <p:ext uri="{BB962C8B-B14F-4D97-AF65-F5344CB8AC3E}">
        <p14:creationId xmlns:p14="http://schemas.microsoft.com/office/powerpoint/2010/main" val="179500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a:t>
            </a:r>
            <a:endParaRPr lang="en-US" dirty="0"/>
          </a:p>
        </p:txBody>
      </p:sp>
      <p:pic>
        <p:nvPicPr>
          <p:cNvPr id="5" name="Picture 4"/>
          <p:cNvPicPr>
            <a:picLocks noChangeAspect="1"/>
          </p:cNvPicPr>
          <p:nvPr/>
        </p:nvPicPr>
        <p:blipFill>
          <a:blip r:embed="rId2"/>
          <a:stretch>
            <a:fillRect/>
          </a:stretch>
        </p:blipFill>
        <p:spPr>
          <a:xfrm>
            <a:off x="630316" y="1627100"/>
            <a:ext cx="6972300" cy="2209800"/>
          </a:xfrm>
          <a:prstGeom prst="rect">
            <a:avLst/>
          </a:prstGeom>
        </p:spPr>
      </p:pic>
      <p:pic>
        <p:nvPicPr>
          <p:cNvPr id="6" name="Picture 5"/>
          <p:cNvPicPr>
            <a:picLocks noChangeAspect="1"/>
          </p:cNvPicPr>
          <p:nvPr/>
        </p:nvPicPr>
        <p:blipFill>
          <a:blip r:embed="rId3"/>
          <a:stretch>
            <a:fillRect/>
          </a:stretch>
        </p:blipFill>
        <p:spPr>
          <a:xfrm>
            <a:off x="695288" y="4343122"/>
            <a:ext cx="8001000" cy="1104900"/>
          </a:xfrm>
          <a:prstGeom prst="rect">
            <a:avLst/>
          </a:prstGeom>
        </p:spPr>
      </p:pic>
    </p:spTree>
    <p:extLst>
      <p:ext uri="{BB962C8B-B14F-4D97-AF65-F5344CB8AC3E}">
        <p14:creationId xmlns:p14="http://schemas.microsoft.com/office/powerpoint/2010/main" val="99736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extLst>
      <p:ext uri="{BB962C8B-B14F-4D97-AF65-F5344CB8AC3E}">
        <p14:creationId xmlns:p14="http://schemas.microsoft.com/office/powerpoint/2010/main" val="147849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2365525361"/>
      </p:ext>
    </p:extLst>
  </p:cSld>
  <p:clrMapOvr>
    <a:masterClrMapping/>
  </p:clrMapOvr>
</p:sld>
</file>

<file path=ppt/theme/theme1.xml><?xml version="1.0" encoding="utf-8"?>
<a:theme xmlns:a="http://schemas.openxmlformats.org/drawingml/2006/main" name="TM10203781">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TM10203781</Template>
  <TotalTime>94</TotalTime>
  <Words>1098</Words>
  <Application>Microsoft Macintosh PowerPoint</Application>
  <PresentationFormat>On-screen Show (4:3)</PresentationFormat>
  <Paragraphs>139</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Noto Sans Symbols</vt:lpstr>
      <vt:lpstr>Times New Roman</vt:lpstr>
      <vt:lpstr>Wingdings</vt:lpstr>
      <vt:lpstr>Arial</vt:lpstr>
      <vt:lpstr>TM10203781</vt:lpstr>
      <vt:lpstr>Unsupervised Learning</vt:lpstr>
      <vt:lpstr>Unsupervised Learning</vt:lpstr>
      <vt:lpstr>The k-Means Algorithm</vt:lpstr>
      <vt:lpstr>The k-Means Algorithm</vt:lpstr>
      <vt:lpstr>The k-Means Algorithm</vt:lpstr>
      <vt:lpstr>k-Means Algorithm: Expectation Maximization</vt:lpstr>
      <vt:lpstr>k-Means</vt:lpstr>
      <vt:lpstr>The k-Means Algorithm</vt:lpstr>
      <vt:lpstr>Visualizing the k-Means Algorithm</vt:lpstr>
      <vt:lpstr>k-Means: selection of k</vt:lpstr>
      <vt:lpstr>K-Means: The Elbow method</vt:lpstr>
      <vt:lpstr>k-Means: The Elbow method</vt:lpstr>
      <vt:lpstr>k-Means: The Elbow method</vt:lpstr>
      <vt:lpstr>The k-Means Algorithm</vt:lpstr>
      <vt:lpstr>Example: Clustering Digits</vt:lpstr>
      <vt:lpstr>Example: Clustering Digits</vt:lpstr>
      <vt:lpstr>Example: Color Quantization</vt:lpstr>
      <vt:lpstr>Example: Color Quantization</vt:lpstr>
      <vt:lpstr>Example: Color Quantization</vt:lpstr>
      <vt:lpstr>Example: Color Quantization</vt:lpstr>
      <vt:lpstr>Single-Link(age) Clustering</vt:lpstr>
      <vt:lpstr>Single-Link(age) Clustering</vt:lpstr>
      <vt:lpstr>Single-Link(age) Clustering</vt:lpstr>
      <vt:lpstr>Single-Link(age) Clustering</vt:lpstr>
      <vt:lpstr>Single-Link(age) Clustering</vt:lpstr>
      <vt:lpstr>Single-Link Clustering</vt:lpstr>
      <vt:lpstr>Comparison</vt:lpstr>
    </vt:vector>
  </TitlesOfParts>
  <Manager/>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subject/>
  <dc:creator/>
  <cp:keywords/>
  <dc:description/>
  <cp:lastModifiedBy>Lutz Hamel</cp:lastModifiedBy>
  <cp:revision>11</cp:revision>
  <cp:lastPrinted>1601-01-01T00:00:00Z</cp:lastPrinted>
  <dcterms:created xsi:type="dcterms:W3CDTF">1601-01-01T00:00:00Z</dcterms:created>
  <dcterms:modified xsi:type="dcterms:W3CDTF">2018-04-18T16:37:58Z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